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2" r:id="rId3"/>
    <p:sldId id="298" r:id="rId4"/>
    <p:sldId id="301" r:id="rId5"/>
    <p:sldId id="302" r:id="rId6"/>
    <p:sldId id="311" r:id="rId7"/>
    <p:sldId id="312" r:id="rId8"/>
    <p:sldId id="314" r:id="rId9"/>
    <p:sldId id="315" r:id="rId10"/>
    <p:sldId id="316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17" r:id="rId19"/>
    <p:sldId id="320" r:id="rId20"/>
    <p:sldId id="319" r:id="rId21"/>
    <p:sldId id="318" r:id="rId22"/>
    <p:sldId id="321" r:id="rId23"/>
    <p:sldId id="322" r:id="rId24"/>
    <p:sldId id="323" r:id="rId25"/>
    <p:sldId id="324" r:id="rId26"/>
    <p:sldId id="325" r:id="rId27"/>
    <p:sldId id="326" r:id="rId28"/>
    <p:sldId id="329" r:id="rId29"/>
    <p:sldId id="330" r:id="rId30"/>
    <p:sldId id="331" r:id="rId31"/>
    <p:sldId id="332" r:id="rId32"/>
    <p:sldId id="333" r:id="rId33"/>
    <p:sldId id="334" r:id="rId34"/>
    <p:sldId id="327" r:id="rId35"/>
    <p:sldId id="328" r:id="rId36"/>
    <p:sldId id="336" r:id="rId37"/>
    <p:sldId id="33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9A565-9019-49E9-9B68-6E01CBE18FD7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17C4C7D-9503-4A0E-A752-820744042298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수집</a:t>
          </a:r>
        </a:p>
      </dgm:t>
    </dgm:pt>
    <dgm:pt modelId="{CED7776E-9D57-433B-B9A8-9F34FB9A7B8A}" type="parTrans" cxnId="{2C942C92-E61C-4839-B8FC-1AE5FC7B2737}">
      <dgm:prSet/>
      <dgm:spPr/>
      <dgm:t>
        <a:bodyPr/>
        <a:lstStyle/>
        <a:p>
          <a:pPr latinLnBrk="1"/>
          <a:endParaRPr lang="ko-KR" altLang="en-US"/>
        </a:p>
      </dgm:t>
    </dgm:pt>
    <dgm:pt modelId="{DB20D98D-FBCD-4889-BC5C-AD3076CE4A0D}" type="sibTrans" cxnId="{2C942C92-E61C-4839-B8FC-1AE5FC7B2737}">
      <dgm:prSet/>
      <dgm:spPr/>
      <dgm:t>
        <a:bodyPr/>
        <a:lstStyle/>
        <a:p>
          <a:pPr latinLnBrk="1"/>
          <a:endParaRPr lang="ko-KR" altLang="en-US"/>
        </a:p>
      </dgm:t>
    </dgm:pt>
    <dgm:pt modelId="{72F94E76-3967-4421-9073-0D284688EA9B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적재</a:t>
          </a:r>
        </a:p>
      </dgm:t>
    </dgm:pt>
    <dgm:pt modelId="{9A359B8F-9EA0-4263-BCAA-447B0C852608}" type="parTrans" cxnId="{DB215D6F-B2E0-4B6C-BF09-614749F67020}">
      <dgm:prSet/>
      <dgm:spPr/>
      <dgm:t>
        <a:bodyPr/>
        <a:lstStyle/>
        <a:p>
          <a:pPr latinLnBrk="1"/>
          <a:endParaRPr lang="ko-KR" altLang="en-US"/>
        </a:p>
      </dgm:t>
    </dgm:pt>
    <dgm:pt modelId="{99AB6EE7-80CD-49F3-B41E-0365690644DD}" type="sibTrans" cxnId="{DB215D6F-B2E0-4B6C-BF09-614749F67020}">
      <dgm:prSet/>
      <dgm:spPr/>
      <dgm:t>
        <a:bodyPr/>
        <a:lstStyle/>
        <a:p>
          <a:pPr latinLnBrk="1"/>
          <a:endParaRPr lang="ko-KR" altLang="en-US"/>
        </a:p>
      </dgm:t>
    </dgm:pt>
    <dgm:pt modelId="{7665945F-4E06-4DED-AAA6-1E9BCD28133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처리</a:t>
          </a:r>
        </a:p>
      </dgm:t>
    </dgm:pt>
    <dgm:pt modelId="{56AD2D00-ECAF-4BBB-BAD8-EF1172CEB410}" type="parTrans" cxnId="{C088F089-1F58-4C4E-8DB1-AE2F00323F26}">
      <dgm:prSet/>
      <dgm:spPr/>
      <dgm:t>
        <a:bodyPr/>
        <a:lstStyle/>
        <a:p>
          <a:pPr latinLnBrk="1"/>
          <a:endParaRPr lang="ko-KR" altLang="en-US"/>
        </a:p>
      </dgm:t>
    </dgm:pt>
    <dgm:pt modelId="{22D89FFA-013A-474D-81EE-D359484F038E}" type="sibTrans" cxnId="{C088F089-1F58-4C4E-8DB1-AE2F00323F26}">
      <dgm:prSet/>
      <dgm:spPr/>
      <dgm:t>
        <a:bodyPr/>
        <a:lstStyle/>
        <a:p>
          <a:pPr latinLnBrk="1"/>
          <a:endParaRPr lang="ko-KR" altLang="en-US"/>
        </a:p>
      </dgm:t>
    </dgm:pt>
    <dgm:pt modelId="{32CE72DC-5840-420D-9B4E-568B872209ED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탐색</a:t>
          </a:r>
        </a:p>
      </dgm:t>
    </dgm:pt>
    <dgm:pt modelId="{360047A7-6004-4971-96DF-36178A3B1849}" type="parTrans" cxnId="{07D52AEC-9C97-4067-B089-FC899B4BB8E6}">
      <dgm:prSet/>
      <dgm:spPr/>
      <dgm:t>
        <a:bodyPr/>
        <a:lstStyle/>
        <a:p>
          <a:pPr latinLnBrk="1"/>
          <a:endParaRPr lang="ko-KR" altLang="en-US"/>
        </a:p>
      </dgm:t>
    </dgm:pt>
    <dgm:pt modelId="{A8D606D0-C231-4F27-95EA-0A83BB2003AB}" type="sibTrans" cxnId="{07D52AEC-9C97-4067-B089-FC899B4BB8E6}">
      <dgm:prSet/>
      <dgm:spPr/>
      <dgm:t>
        <a:bodyPr/>
        <a:lstStyle/>
        <a:p>
          <a:pPr latinLnBrk="1"/>
          <a:endParaRPr lang="ko-KR" altLang="en-US"/>
        </a:p>
      </dgm:t>
    </dgm:pt>
    <dgm:pt modelId="{5674A9E5-2806-49A7-B021-0AF671A5CE23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분석</a:t>
          </a:r>
        </a:p>
      </dgm:t>
    </dgm:pt>
    <dgm:pt modelId="{AB372065-19F6-4CA2-A5B6-103C4EC86B4B}" type="parTrans" cxnId="{E62E7C35-5D94-4D2D-8549-4B58E9C633CA}">
      <dgm:prSet/>
      <dgm:spPr/>
      <dgm:t>
        <a:bodyPr/>
        <a:lstStyle/>
        <a:p>
          <a:pPr latinLnBrk="1"/>
          <a:endParaRPr lang="ko-KR" altLang="en-US"/>
        </a:p>
      </dgm:t>
    </dgm:pt>
    <dgm:pt modelId="{381CA8F3-1BE3-4720-8C00-531E6A712613}" type="sibTrans" cxnId="{E62E7C35-5D94-4D2D-8549-4B58E9C633CA}">
      <dgm:prSet/>
      <dgm:spPr/>
      <dgm:t>
        <a:bodyPr/>
        <a:lstStyle/>
        <a:p>
          <a:pPr latinLnBrk="1"/>
          <a:endParaRPr lang="ko-KR" altLang="en-US"/>
        </a:p>
      </dgm:t>
    </dgm:pt>
    <dgm:pt modelId="{95FAC693-4D5A-4908-9DD9-DB8D5961F2B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응용</a:t>
          </a:r>
        </a:p>
      </dgm:t>
    </dgm:pt>
    <dgm:pt modelId="{37A71B87-6053-473B-B683-AD341AAD54B1}" type="parTrans" cxnId="{F87CA5CA-7BFE-46B2-BD24-293B1C375874}">
      <dgm:prSet/>
      <dgm:spPr/>
      <dgm:t>
        <a:bodyPr/>
        <a:lstStyle/>
        <a:p>
          <a:pPr latinLnBrk="1"/>
          <a:endParaRPr lang="ko-KR" altLang="en-US"/>
        </a:p>
      </dgm:t>
    </dgm:pt>
    <dgm:pt modelId="{CD9EFC61-3F2E-425A-BC9B-9F6DE312ECC2}" type="sibTrans" cxnId="{F87CA5CA-7BFE-46B2-BD24-293B1C375874}">
      <dgm:prSet/>
      <dgm:spPr/>
      <dgm:t>
        <a:bodyPr/>
        <a:lstStyle/>
        <a:p>
          <a:pPr latinLnBrk="1"/>
          <a:endParaRPr lang="ko-KR" altLang="en-US"/>
        </a:p>
      </dgm:t>
    </dgm:pt>
    <dgm:pt modelId="{001F0C26-E1D0-49EC-8CF3-E9D2B9C0E92C}" type="pres">
      <dgm:prSet presAssocID="{07A9A565-9019-49E9-9B68-6E01CBE18FD7}" presName="Name0" presStyleCnt="0">
        <dgm:presLayoutVars>
          <dgm:dir/>
          <dgm:resizeHandles val="exact"/>
        </dgm:presLayoutVars>
      </dgm:prSet>
      <dgm:spPr/>
    </dgm:pt>
    <dgm:pt modelId="{C527FC54-CB30-4209-8247-49F13AAB8581}" type="pres">
      <dgm:prSet presAssocID="{D17C4C7D-9503-4A0E-A752-820744042298}" presName="parTxOnly" presStyleLbl="node1" presStyleIdx="0" presStyleCnt="6" custScaleY="70330">
        <dgm:presLayoutVars>
          <dgm:bulletEnabled val="1"/>
        </dgm:presLayoutVars>
      </dgm:prSet>
      <dgm:spPr/>
    </dgm:pt>
    <dgm:pt modelId="{0904B63A-90EA-4FDC-92D0-E0C03E51F0C2}" type="pres">
      <dgm:prSet presAssocID="{DB20D98D-FBCD-4889-BC5C-AD3076CE4A0D}" presName="parSpace" presStyleCnt="0"/>
      <dgm:spPr/>
    </dgm:pt>
    <dgm:pt modelId="{CC8EF37F-71E4-4336-B3A2-F6200231EBE8}" type="pres">
      <dgm:prSet presAssocID="{72F94E76-3967-4421-9073-0D284688EA9B}" presName="parTxOnly" presStyleLbl="node1" presStyleIdx="1" presStyleCnt="6" custScaleY="70330">
        <dgm:presLayoutVars>
          <dgm:bulletEnabled val="1"/>
        </dgm:presLayoutVars>
      </dgm:prSet>
      <dgm:spPr/>
    </dgm:pt>
    <dgm:pt modelId="{442CF12B-ADE6-4768-ACE6-002146133263}" type="pres">
      <dgm:prSet presAssocID="{99AB6EE7-80CD-49F3-B41E-0365690644DD}" presName="parSpace" presStyleCnt="0"/>
      <dgm:spPr/>
    </dgm:pt>
    <dgm:pt modelId="{4A33BFD1-4BAF-46DB-BF45-598154CB22EA}" type="pres">
      <dgm:prSet presAssocID="{7665945F-4E06-4DED-AAA6-1E9BCD28133E}" presName="parTxOnly" presStyleLbl="node1" presStyleIdx="2" presStyleCnt="6" custScaleY="70330">
        <dgm:presLayoutVars>
          <dgm:bulletEnabled val="1"/>
        </dgm:presLayoutVars>
      </dgm:prSet>
      <dgm:spPr/>
    </dgm:pt>
    <dgm:pt modelId="{121B6593-A534-4768-B574-91BA6A38123B}" type="pres">
      <dgm:prSet presAssocID="{22D89FFA-013A-474D-81EE-D359484F038E}" presName="parSpace" presStyleCnt="0"/>
      <dgm:spPr/>
    </dgm:pt>
    <dgm:pt modelId="{AF803F9A-58CB-48F5-AD12-4A20D340B1C3}" type="pres">
      <dgm:prSet presAssocID="{32CE72DC-5840-420D-9B4E-568B872209ED}" presName="parTxOnly" presStyleLbl="node1" presStyleIdx="3" presStyleCnt="6" custScaleY="70330">
        <dgm:presLayoutVars>
          <dgm:bulletEnabled val="1"/>
        </dgm:presLayoutVars>
      </dgm:prSet>
      <dgm:spPr/>
    </dgm:pt>
    <dgm:pt modelId="{491E52E7-2693-4B1F-97A1-34BBE0F97E1B}" type="pres">
      <dgm:prSet presAssocID="{A8D606D0-C231-4F27-95EA-0A83BB2003AB}" presName="parSpace" presStyleCnt="0"/>
      <dgm:spPr/>
    </dgm:pt>
    <dgm:pt modelId="{3A7AB8F4-8EE5-4D68-B2DE-ED369A555D20}" type="pres">
      <dgm:prSet presAssocID="{5674A9E5-2806-49A7-B021-0AF671A5CE23}" presName="parTxOnly" presStyleLbl="node1" presStyleIdx="4" presStyleCnt="6" custScaleY="70330">
        <dgm:presLayoutVars>
          <dgm:bulletEnabled val="1"/>
        </dgm:presLayoutVars>
      </dgm:prSet>
      <dgm:spPr/>
    </dgm:pt>
    <dgm:pt modelId="{C7588A8D-43A9-4527-8BD8-501626A5836D}" type="pres">
      <dgm:prSet presAssocID="{381CA8F3-1BE3-4720-8C00-531E6A712613}" presName="parSpace" presStyleCnt="0"/>
      <dgm:spPr/>
    </dgm:pt>
    <dgm:pt modelId="{0945D611-61FB-4C58-85D3-6397EBD895F5}" type="pres">
      <dgm:prSet presAssocID="{95FAC693-4D5A-4908-9DD9-DB8D5961F2B5}" presName="parTxOnly" presStyleLbl="node1" presStyleIdx="5" presStyleCnt="6" custScaleY="70330">
        <dgm:presLayoutVars>
          <dgm:bulletEnabled val="1"/>
        </dgm:presLayoutVars>
      </dgm:prSet>
      <dgm:spPr/>
    </dgm:pt>
  </dgm:ptLst>
  <dgm:cxnLst>
    <dgm:cxn modelId="{FAEE6522-3588-4CB8-B9A1-C7F9CD171301}" type="presOf" srcId="{5674A9E5-2806-49A7-B021-0AF671A5CE23}" destId="{3A7AB8F4-8EE5-4D68-B2DE-ED369A555D20}" srcOrd="0" destOrd="0" presId="urn:microsoft.com/office/officeart/2005/8/layout/hChevron3"/>
    <dgm:cxn modelId="{5C14FD27-27E8-42EA-9D95-E637ABBC1935}" type="presOf" srcId="{D17C4C7D-9503-4A0E-A752-820744042298}" destId="{C527FC54-CB30-4209-8247-49F13AAB8581}" srcOrd="0" destOrd="0" presId="urn:microsoft.com/office/officeart/2005/8/layout/hChevron3"/>
    <dgm:cxn modelId="{E62E7C35-5D94-4D2D-8549-4B58E9C633CA}" srcId="{07A9A565-9019-49E9-9B68-6E01CBE18FD7}" destId="{5674A9E5-2806-49A7-B021-0AF671A5CE23}" srcOrd="4" destOrd="0" parTransId="{AB372065-19F6-4CA2-A5B6-103C4EC86B4B}" sibTransId="{381CA8F3-1BE3-4720-8C00-531E6A712613}"/>
    <dgm:cxn modelId="{67F06845-477A-4FB0-8EC0-08685977560F}" type="presOf" srcId="{7665945F-4E06-4DED-AAA6-1E9BCD28133E}" destId="{4A33BFD1-4BAF-46DB-BF45-598154CB22EA}" srcOrd="0" destOrd="0" presId="urn:microsoft.com/office/officeart/2005/8/layout/hChevron3"/>
    <dgm:cxn modelId="{DB215D6F-B2E0-4B6C-BF09-614749F67020}" srcId="{07A9A565-9019-49E9-9B68-6E01CBE18FD7}" destId="{72F94E76-3967-4421-9073-0D284688EA9B}" srcOrd="1" destOrd="0" parTransId="{9A359B8F-9EA0-4263-BCAA-447B0C852608}" sibTransId="{99AB6EE7-80CD-49F3-B41E-0365690644DD}"/>
    <dgm:cxn modelId="{46C4987B-BE7B-4513-A8FD-E12A40FC2B1C}" type="presOf" srcId="{72F94E76-3967-4421-9073-0D284688EA9B}" destId="{CC8EF37F-71E4-4336-B3A2-F6200231EBE8}" srcOrd="0" destOrd="0" presId="urn:microsoft.com/office/officeart/2005/8/layout/hChevron3"/>
    <dgm:cxn modelId="{DD33A087-1D30-401A-8034-82D40AD6B523}" type="presOf" srcId="{95FAC693-4D5A-4908-9DD9-DB8D5961F2B5}" destId="{0945D611-61FB-4C58-85D3-6397EBD895F5}" srcOrd="0" destOrd="0" presId="urn:microsoft.com/office/officeart/2005/8/layout/hChevron3"/>
    <dgm:cxn modelId="{C088F089-1F58-4C4E-8DB1-AE2F00323F26}" srcId="{07A9A565-9019-49E9-9B68-6E01CBE18FD7}" destId="{7665945F-4E06-4DED-AAA6-1E9BCD28133E}" srcOrd="2" destOrd="0" parTransId="{56AD2D00-ECAF-4BBB-BAD8-EF1172CEB410}" sibTransId="{22D89FFA-013A-474D-81EE-D359484F038E}"/>
    <dgm:cxn modelId="{2C942C92-E61C-4839-B8FC-1AE5FC7B2737}" srcId="{07A9A565-9019-49E9-9B68-6E01CBE18FD7}" destId="{D17C4C7D-9503-4A0E-A752-820744042298}" srcOrd="0" destOrd="0" parTransId="{CED7776E-9D57-433B-B9A8-9F34FB9A7B8A}" sibTransId="{DB20D98D-FBCD-4889-BC5C-AD3076CE4A0D}"/>
    <dgm:cxn modelId="{4D85BFB2-C14C-4E6D-80E4-363FA4F017D3}" type="presOf" srcId="{07A9A565-9019-49E9-9B68-6E01CBE18FD7}" destId="{001F0C26-E1D0-49EC-8CF3-E9D2B9C0E92C}" srcOrd="0" destOrd="0" presId="urn:microsoft.com/office/officeart/2005/8/layout/hChevron3"/>
    <dgm:cxn modelId="{F87CA5CA-7BFE-46B2-BD24-293B1C375874}" srcId="{07A9A565-9019-49E9-9B68-6E01CBE18FD7}" destId="{95FAC693-4D5A-4908-9DD9-DB8D5961F2B5}" srcOrd="5" destOrd="0" parTransId="{37A71B87-6053-473B-B683-AD341AAD54B1}" sibTransId="{CD9EFC61-3F2E-425A-BC9B-9F6DE312ECC2}"/>
    <dgm:cxn modelId="{630934DD-EDD8-4ECE-AD12-66E13E75BE19}" type="presOf" srcId="{32CE72DC-5840-420D-9B4E-568B872209ED}" destId="{AF803F9A-58CB-48F5-AD12-4A20D340B1C3}" srcOrd="0" destOrd="0" presId="urn:microsoft.com/office/officeart/2005/8/layout/hChevron3"/>
    <dgm:cxn modelId="{07D52AEC-9C97-4067-B089-FC899B4BB8E6}" srcId="{07A9A565-9019-49E9-9B68-6E01CBE18FD7}" destId="{32CE72DC-5840-420D-9B4E-568B872209ED}" srcOrd="3" destOrd="0" parTransId="{360047A7-6004-4971-96DF-36178A3B1849}" sibTransId="{A8D606D0-C231-4F27-95EA-0A83BB2003AB}"/>
    <dgm:cxn modelId="{601BED4D-16DC-4331-854E-4FEF72A0522D}" type="presParOf" srcId="{001F0C26-E1D0-49EC-8CF3-E9D2B9C0E92C}" destId="{C527FC54-CB30-4209-8247-49F13AAB8581}" srcOrd="0" destOrd="0" presId="urn:microsoft.com/office/officeart/2005/8/layout/hChevron3"/>
    <dgm:cxn modelId="{90BC17C7-B74C-445E-AC64-E921F0AFED3C}" type="presParOf" srcId="{001F0C26-E1D0-49EC-8CF3-E9D2B9C0E92C}" destId="{0904B63A-90EA-4FDC-92D0-E0C03E51F0C2}" srcOrd="1" destOrd="0" presId="urn:microsoft.com/office/officeart/2005/8/layout/hChevron3"/>
    <dgm:cxn modelId="{E148A963-5F48-4E2F-9D3E-E5FCD2F0330F}" type="presParOf" srcId="{001F0C26-E1D0-49EC-8CF3-E9D2B9C0E92C}" destId="{CC8EF37F-71E4-4336-B3A2-F6200231EBE8}" srcOrd="2" destOrd="0" presId="urn:microsoft.com/office/officeart/2005/8/layout/hChevron3"/>
    <dgm:cxn modelId="{52B27D3B-C27C-4E90-835C-6A74A203F920}" type="presParOf" srcId="{001F0C26-E1D0-49EC-8CF3-E9D2B9C0E92C}" destId="{442CF12B-ADE6-4768-ACE6-002146133263}" srcOrd="3" destOrd="0" presId="urn:microsoft.com/office/officeart/2005/8/layout/hChevron3"/>
    <dgm:cxn modelId="{803D0599-A155-4537-942A-980112DBF178}" type="presParOf" srcId="{001F0C26-E1D0-49EC-8CF3-E9D2B9C0E92C}" destId="{4A33BFD1-4BAF-46DB-BF45-598154CB22EA}" srcOrd="4" destOrd="0" presId="urn:microsoft.com/office/officeart/2005/8/layout/hChevron3"/>
    <dgm:cxn modelId="{D057AABC-1309-4109-8BD1-61ED62DA5241}" type="presParOf" srcId="{001F0C26-E1D0-49EC-8CF3-E9D2B9C0E92C}" destId="{121B6593-A534-4768-B574-91BA6A38123B}" srcOrd="5" destOrd="0" presId="urn:microsoft.com/office/officeart/2005/8/layout/hChevron3"/>
    <dgm:cxn modelId="{8AEEDF09-9290-455F-BDA9-35F910CD0A47}" type="presParOf" srcId="{001F0C26-E1D0-49EC-8CF3-E9D2B9C0E92C}" destId="{AF803F9A-58CB-48F5-AD12-4A20D340B1C3}" srcOrd="6" destOrd="0" presId="urn:microsoft.com/office/officeart/2005/8/layout/hChevron3"/>
    <dgm:cxn modelId="{A895FE35-D825-4073-9FD1-E425AD8971E4}" type="presParOf" srcId="{001F0C26-E1D0-49EC-8CF3-E9D2B9C0E92C}" destId="{491E52E7-2693-4B1F-97A1-34BBE0F97E1B}" srcOrd="7" destOrd="0" presId="urn:microsoft.com/office/officeart/2005/8/layout/hChevron3"/>
    <dgm:cxn modelId="{E8FB4434-EB15-4736-9888-B4B9E70BA362}" type="presParOf" srcId="{001F0C26-E1D0-49EC-8CF3-E9D2B9C0E92C}" destId="{3A7AB8F4-8EE5-4D68-B2DE-ED369A555D20}" srcOrd="8" destOrd="0" presId="urn:microsoft.com/office/officeart/2005/8/layout/hChevron3"/>
    <dgm:cxn modelId="{05D69AF0-9E6E-4C71-9AD3-A108912C0FA4}" type="presParOf" srcId="{001F0C26-E1D0-49EC-8CF3-E9D2B9C0E92C}" destId="{C7588A8D-43A9-4527-8BD8-501626A5836D}" srcOrd="9" destOrd="0" presId="urn:microsoft.com/office/officeart/2005/8/layout/hChevron3"/>
    <dgm:cxn modelId="{90D041AE-ED12-4423-8141-383786BE9B17}" type="presParOf" srcId="{001F0C26-E1D0-49EC-8CF3-E9D2B9C0E92C}" destId="{0945D611-61FB-4C58-85D3-6397EBD895F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7FC54-CB30-4209-8247-49F13AAB8581}">
      <dsp:nvSpPr>
        <dsp:cNvPr id="0" name=""/>
        <dsp:cNvSpPr/>
      </dsp:nvSpPr>
      <dsp:spPr>
        <a:xfrm>
          <a:off x="992" y="2480732"/>
          <a:ext cx="1625203" cy="4572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수집</a:t>
          </a:r>
        </a:p>
      </dsp:txBody>
      <dsp:txXfrm>
        <a:off x="992" y="2480732"/>
        <a:ext cx="1510903" cy="457202"/>
      </dsp:txXfrm>
    </dsp:sp>
    <dsp:sp modelId="{CC8EF37F-71E4-4336-B3A2-F6200231EBE8}">
      <dsp:nvSpPr>
        <dsp:cNvPr id="0" name=""/>
        <dsp:cNvSpPr/>
      </dsp:nvSpPr>
      <dsp:spPr>
        <a:xfrm>
          <a:off x="1301154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적재</a:t>
          </a:r>
        </a:p>
      </dsp:txBody>
      <dsp:txXfrm>
        <a:off x="1529755" y="2480732"/>
        <a:ext cx="1168001" cy="457202"/>
      </dsp:txXfrm>
    </dsp:sp>
    <dsp:sp modelId="{4A33BFD1-4BAF-46DB-BF45-598154CB22EA}">
      <dsp:nvSpPr>
        <dsp:cNvPr id="0" name=""/>
        <dsp:cNvSpPr/>
      </dsp:nvSpPr>
      <dsp:spPr>
        <a:xfrm>
          <a:off x="2601317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처리</a:t>
          </a:r>
        </a:p>
      </dsp:txBody>
      <dsp:txXfrm>
        <a:off x="2829918" y="2480732"/>
        <a:ext cx="1168001" cy="457202"/>
      </dsp:txXfrm>
    </dsp:sp>
    <dsp:sp modelId="{AF803F9A-58CB-48F5-AD12-4A20D340B1C3}">
      <dsp:nvSpPr>
        <dsp:cNvPr id="0" name=""/>
        <dsp:cNvSpPr/>
      </dsp:nvSpPr>
      <dsp:spPr>
        <a:xfrm>
          <a:off x="3901479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탐색</a:t>
          </a:r>
        </a:p>
      </dsp:txBody>
      <dsp:txXfrm>
        <a:off x="4130080" y="2480732"/>
        <a:ext cx="1168001" cy="457202"/>
      </dsp:txXfrm>
    </dsp:sp>
    <dsp:sp modelId="{3A7AB8F4-8EE5-4D68-B2DE-ED369A555D20}">
      <dsp:nvSpPr>
        <dsp:cNvPr id="0" name=""/>
        <dsp:cNvSpPr/>
      </dsp:nvSpPr>
      <dsp:spPr>
        <a:xfrm>
          <a:off x="5201642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분석</a:t>
          </a:r>
        </a:p>
      </dsp:txBody>
      <dsp:txXfrm>
        <a:off x="5430243" y="2480732"/>
        <a:ext cx="1168001" cy="457202"/>
      </dsp:txXfrm>
    </dsp:sp>
    <dsp:sp modelId="{0945D611-61FB-4C58-85D3-6397EBD895F5}">
      <dsp:nvSpPr>
        <dsp:cNvPr id="0" name=""/>
        <dsp:cNvSpPr/>
      </dsp:nvSpPr>
      <dsp:spPr>
        <a:xfrm>
          <a:off x="6501804" y="2480732"/>
          <a:ext cx="1625203" cy="457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응용</a:t>
          </a:r>
        </a:p>
      </dsp:txBody>
      <dsp:txXfrm>
        <a:off x="6730405" y="2480732"/>
        <a:ext cx="1168001" cy="457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272AF-D89F-4824-A1C5-5C5D3A8C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사이언스와 빅데이터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4E41A-9467-4888-A45D-879BC6FEA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4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소셜 미디어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 err="1"/>
              <a:t>링크드인</a:t>
            </a:r>
            <a:r>
              <a:rPr lang="en-US" altLang="ko-KR" dirty="0"/>
              <a:t>, </a:t>
            </a:r>
            <a:r>
              <a:rPr lang="ko-KR" altLang="en-US" dirty="0"/>
              <a:t>포스퀘어 와 같은 소셜 미디어에서 만들어 내는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비지니스 분야에서 유용하게 활용할 수 있는 엄청난 크기의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기업들이 마케팅에 활용하고자 데이터 마이닝에 많은 노력을 하고 있는 데이터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3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531986" cy="4720562"/>
          </a:xfrm>
        </p:spPr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년대를 거치며 데이터 분석을 위한 환경은 크게 변화</a:t>
            </a:r>
            <a:endParaRPr lang="en-US" altLang="ko-KR" dirty="0"/>
          </a:p>
          <a:p>
            <a:pPr lvl="1"/>
            <a:r>
              <a:rPr lang="ko-KR" altLang="en-US" dirty="0"/>
              <a:t>대량의 데이터를 활용하여 새로운 가치를 창출하거나 의사 결정을 위해 이용하는 일이 보편화</a:t>
            </a:r>
            <a:endParaRPr lang="en-US" altLang="ko-KR" dirty="0"/>
          </a:p>
          <a:p>
            <a:pPr lvl="1"/>
            <a:r>
              <a:rPr lang="ko-KR" altLang="en-US" dirty="0"/>
              <a:t>클라우드 서비스의 보급으로 기술적 제약이 크게 낮아짐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년대 초반</a:t>
            </a:r>
            <a:r>
              <a:rPr lang="en-US" altLang="ko-KR" dirty="0"/>
              <a:t>, </a:t>
            </a:r>
            <a:r>
              <a:rPr lang="ko-KR" altLang="en-US" dirty="0"/>
              <a:t>많은 기업들이 데이터 처리에 분산 시스템을 도입하기 시작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빅 데이터</a:t>
            </a:r>
            <a:r>
              <a:rPr lang="en-US" altLang="ko-KR" dirty="0"/>
              <a:t>'</a:t>
            </a:r>
            <a:r>
              <a:rPr lang="ko-KR" altLang="en-US" dirty="0"/>
              <a:t>라는 용어가 널리 일상적으로 사용되면서 데이터를 비즈니스에 활용하려는 움직임이 활발해짐 </a:t>
            </a:r>
            <a:r>
              <a:rPr lang="en-US" altLang="ko-KR" dirty="0"/>
              <a:t>-&gt; </a:t>
            </a:r>
            <a:r>
              <a:rPr lang="ko-KR" altLang="en-US" dirty="0"/>
              <a:t>하나의 기술 분야로 정착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현재로서는 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빅 데이터 기술이 큰 어려움 없이 안심하고 사용할 수 있다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고 말하기 어려운 상황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데이터를 모아서 무엇을 할 것인가</a:t>
            </a:r>
            <a:r>
              <a:rPr lang="en-US" altLang="ko-KR" b="1" dirty="0">
                <a:solidFill>
                  <a:srgbClr val="C00000"/>
                </a:solidFill>
              </a:rPr>
              <a:t>?'</a:t>
            </a:r>
            <a:r>
              <a:rPr lang="ko-KR" altLang="en-US" dirty="0"/>
              <a:t>에 대해서도 명쾌하게 해답을 내리기</a:t>
            </a:r>
            <a:br>
              <a:rPr lang="en-US" altLang="ko-KR" dirty="0"/>
            </a:br>
            <a:r>
              <a:rPr lang="ko-KR" altLang="en-US" dirty="0"/>
              <a:t>어려운 상황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40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85dec2a8-31af-46fb-ac3a-2f2216dfc0e8/pages/0_0?a=215&amp;x=94&amp;y=95&amp;w=896&amp;h=550&amp;store=1&amp;accept=image%2F*&amp;auth=LCA%200485e70a55e2f12426702234c892a22c29c87adb-ts%3D1552968572">
            <a:extLst>
              <a:ext uri="{FF2B5EF4-FFF2-40B4-BE49-F238E27FC236}">
                <a16:creationId xmlns:a16="http://schemas.microsoft.com/office/drawing/2014/main" id="{A5C9F2FD-DB0A-44C5-A610-2368AC06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4" y="2857894"/>
            <a:ext cx="6508646" cy="40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531986" cy="4720562"/>
          </a:xfrm>
        </p:spPr>
        <p:txBody>
          <a:bodyPr/>
          <a:lstStyle/>
          <a:p>
            <a:r>
              <a:rPr lang="ko-KR" altLang="en-US" dirty="0"/>
              <a:t>빅 데이터 취급이 어려운 이유</a:t>
            </a:r>
            <a:endParaRPr lang="en-US" altLang="ko-KR" dirty="0"/>
          </a:p>
          <a:p>
            <a:pPr lvl="1"/>
            <a:r>
              <a:rPr lang="ko-KR" altLang="en-US" dirty="0"/>
              <a:t>데이터의 분석 방법을 모른다</a:t>
            </a:r>
            <a:endParaRPr lang="en-US" altLang="ko-KR" dirty="0"/>
          </a:p>
          <a:p>
            <a:pPr lvl="1"/>
            <a:r>
              <a:rPr lang="ko-KR" altLang="en-US" dirty="0"/>
              <a:t>데이터 처리에 수고와 시간이 걸린다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기술의 요구 </a:t>
            </a:r>
            <a:r>
              <a:rPr lang="en-US" altLang="ko-KR" dirty="0"/>
              <a:t>: Hadoop</a:t>
            </a:r>
            <a:r>
              <a:rPr lang="ko-KR" altLang="en-US" dirty="0"/>
              <a:t>과 </a:t>
            </a:r>
            <a:r>
              <a:rPr lang="en-US" altLang="ko-KR" dirty="0"/>
              <a:t>NoSQL</a:t>
            </a:r>
            <a:r>
              <a:rPr lang="ko-KR" altLang="en-US" dirty="0"/>
              <a:t>의 대두</a:t>
            </a:r>
            <a:endParaRPr lang="en-US" altLang="ko-KR" dirty="0"/>
          </a:p>
          <a:p>
            <a:pPr lvl="1"/>
            <a:r>
              <a:rPr lang="ko-KR" altLang="en-US" dirty="0"/>
              <a:t>인터넷과 스마트폰의 보급으로 </a:t>
            </a:r>
            <a:r>
              <a:rPr lang="ko-KR" altLang="en-US" b="1" dirty="0">
                <a:solidFill>
                  <a:srgbClr val="C00000"/>
                </a:solidFill>
              </a:rPr>
              <a:t>대량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C00000"/>
                </a:solidFill>
              </a:rPr>
              <a:t>비정형</a:t>
            </a:r>
            <a:br>
              <a:rPr lang="en-US" altLang="ko-KR" dirty="0"/>
            </a:br>
            <a:r>
              <a:rPr lang="ko-KR" altLang="en-US" dirty="0"/>
              <a:t>데이터들이 </a:t>
            </a:r>
            <a:r>
              <a:rPr lang="ko-KR" altLang="en-US" b="1" dirty="0">
                <a:solidFill>
                  <a:srgbClr val="C00000"/>
                </a:solidFill>
              </a:rPr>
              <a:t>빠른 속도</a:t>
            </a:r>
            <a:r>
              <a:rPr lang="ko-KR" altLang="en-US" dirty="0"/>
              <a:t>로 증가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RDB</a:t>
            </a:r>
            <a:r>
              <a:rPr lang="ko-KR" altLang="en-US" dirty="0"/>
              <a:t>로는 취급할 수 없는 데이터들이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30F8C-456C-47B6-A2BB-FDDBA2B36F66}"/>
              </a:ext>
            </a:extLst>
          </p:cNvPr>
          <p:cNvSpPr txBox="1"/>
          <p:nvPr/>
        </p:nvSpPr>
        <p:spPr>
          <a:xfrm>
            <a:off x="347874" y="2649504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데이터가 있어도 </a:t>
            </a:r>
            <a:r>
              <a:rPr lang="ko-KR" altLang="en-US" b="1" dirty="0">
                <a:solidFill>
                  <a:srgbClr val="C00000"/>
                </a:solidFill>
              </a:rPr>
              <a:t>가치를 창조하지 못하면 의미가 없고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지식이 있어도 </a:t>
            </a:r>
            <a:r>
              <a:rPr lang="ko-KR" altLang="en-US" b="1" dirty="0">
                <a:solidFill>
                  <a:srgbClr val="C00000"/>
                </a:solidFill>
              </a:rPr>
              <a:t>시간을 많이 소비한다면 할 수 있는 일은 한정적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EFF479E-3D80-4B42-97DE-9F6C639934B2}"/>
              </a:ext>
            </a:extLst>
          </p:cNvPr>
          <p:cNvSpPr/>
          <p:nvPr/>
        </p:nvSpPr>
        <p:spPr>
          <a:xfrm>
            <a:off x="2867487" y="5166804"/>
            <a:ext cx="1100831" cy="46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225E4-2BB8-451B-9C4B-76626A0F2690}"/>
              </a:ext>
            </a:extLst>
          </p:cNvPr>
          <p:cNvSpPr txBox="1"/>
          <p:nvPr/>
        </p:nvSpPr>
        <p:spPr>
          <a:xfrm>
            <a:off x="1041290" y="5731901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처리를 위해 </a:t>
            </a:r>
            <a:r>
              <a:rPr lang="ko-KR" altLang="en-US" b="1" dirty="0">
                <a:solidFill>
                  <a:srgbClr val="C00000"/>
                </a:solidFill>
              </a:rPr>
              <a:t>기존과 다른 구조</a:t>
            </a:r>
            <a:r>
              <a:rPr lang="ko-KR" altLang="en-US" dirty="0"/>
              <a:t>가 필요</a:t>
            </a:r>
          </a:p>
        </p:txBody>
      </p:sp>
    </p:spTree>
    <p:extLst>
      <p:ext uri="{BB962C8B-B14F-4D97-AF65-F5344CB8AC3E}">
        <p14:creationId xmlns:p14="http://schemas.microsoft.com/office/powerpoint/2010/main" val="170274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100157" cy="4720562"/>
          </a:xfrm>
        </p:spPr>
        <p:txBody>
          <a:bodyPr/>
          <a:lstStyle/>
          <a:p>
            <a:r>
              <a:rPr lang="en-US" altLang="ko-KR" dirty="0"/>
              <a:t>Hadoop : </a:t>
            </a:r>
            <a:r>
              <a:rPr lang="ko-KR" altLang="en-US" b="1" dirty="0">
                <a:solidFill>
                  <a:srgbClr val="C00000"/>
                </a:solidFill>
              </a:rPr>
              <a:t>다수의 컴퓨터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C00000"/>
                </a:solidFill>
              </a:rPr>
              <a:t>대량의 데이터</a:t>
            </a:r>
            <a:r>
              <a:rPr lang="ko-KR" altLang="en-US" dirty="0"/>
              <a:t>를 처리하기 위한 시스템</a:t>
            </a:r>
            <a:endParaRPr lang="en-US" altLang="ko-KR" dirty="0"/>
          </a:p>
          <a:p>
            <a:pPr lvl="1"/>
            <a:r>
              <a:rPr lang="ko-KR" altLang="en-US" dirty="0"/>
              <a:t>대량으로 발생하는 </a:t>
            </a:r>
            <a:r>
              <a:rPr lang="ko-KR" altLang="en-US" b="1" dirty="0">
                <a:solidFill>
                  <a:srgbClr val="C00000"/>
                </a:solidFill>
              </a:rPr>
              <a:t>데이터를 저장</a:t>
            </a:r>
            <a:r>
              <a:rPr lang="ko-KR" altLang="en-US" dirty="0"/>
              <a:t>해둘 스토리지와 </a:t>
            </a:r>
            <a:r>
              <a:rPr lang="ko-KR" altLang="en-US" b="1" dirty="0">
                <a:solidFill>
                  <a:srgbClr val="C00000"/>
                </a:solidFill>
              </a:rPr>
              <a:t>데이터를 순차적으로 처리</a:t>
            </a:r>
            <a:r>
              <a:rPr lang="ko-KR" altLang="en-US" dirty="0"/>
              <a:t>하기 위한 구조가 필요</a:t>
            </a:r>
            <a:endParaRPr lang="en-US" altLang="ko-KR" dirty="0"/>
          </a:p>
          <a:p>
            <a:pPr lvl="1"/>
            <a:r>
              <a:rPr lang="ko-KR" altLang="en-US" dirty="0"/>
              <a:t>수백 대</a:t>
            </a:r>
            <a:r>
              <a:rPr lang="en-US" altLang="ko-KR" dirty="0"/>
              <a:t>, </a:t>
            </a:r>
            <a:r>
              <a:rPr lang="ko-KR" altLang="en-US" dirty="0"/>
              <a:t>수천 대 단위이 컴퓨터를 활용해야 함 </a:t>
            </a:r>
            <a:r>
              <a:rPr lang="en-US" altLang="ko-KR" dirty="0"/>
              <a:t>-&gt; </a:t>
            </a:r>
            <a:r>
              <a:rPr lang="ko-KR" altLang="en-US" dirty="0"/>
              <a:t>이것을 관리하는 것이 </a:t>
            </a:r>
            <a:r>
              <a:rPr lang="en-US" altLang="ko-KR" dirty="0"/>
              <a:t>Hadoop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Google</a:t>
            </a:r>
            <a:r>
              <a:rPr lang="ko-KR" altLang="en-US" dirty="0"/>
              <a:t>에서 개발된 분산 처리 프레임워크인 </a:t>
            </a:r>
            <a:r>
              <a:rPr lang="en-US" altLang="ko-KR" dirty="0"/>
              <a:t>MapReduce</a:t>
            </a:r>
            <a:r>
              <a:rPr lang="ko-KR" altLang="en-US" dirty="0"/>
              <a:t>를 참고하여 제작</a:t>
            </a:r>
            <a:endParaRPr lang="en-US" altLang="ko-KR" dirty="0"/>
          </a:p>
          <a:p>
            <a:pPr lvl="1"/>
            <a:r>
              <a:rPr lang="ko-KR" altLang="en-US" dirty="0"/>
              <a:t>초기 </a:t>
            </a:r>
            <a:r>
              <a:rPr lang="en-US" altLang="ko-KR" dirty="0"/>
              <a:t>Hadoop</a:t>
            </a:r>
            <a:r>
              <a:rPr lang="ko-KR" altLang="en-US" dirty="0"/>
              <a:t>에서 </a:t>
            </a:r>
            <a:r>
              <a:rPr lang="en-US" altLang="ko-KR" dirty="0"/>
              <a:t>MapReduce</a:t>
            </a:r>
            <a:r>
              <a:rPr lang="ko-KR" altLang="en-US" dirty="0"/>
              <a:t>를 </a:t>
            </a:r>
            <a:r>
              <a:rPr lang="ko-KR" altLang="en-US" dirty="0" err="1"/>
              <a:t>동작시키려면</a:t>
            </a:r>
            <a:r>
              <a:rPr lang="ko-KR" altLang="en-US" dirty="0"/>
              <a:t> 데이터 처리 내용 기술을 위해 자바 언어로 프로그래밍을 해야 했음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기술적 장벽 높음</a:t>
            </a:r>
            <a:r>
              <a:rPr lang="en-US" altLang="ko-KR" dirty="0"/>
              <a:t>, </a:t>
            </a:r>
            <a:r>
              <a:rPr lang="ko-KR" altLang="en-US" dirty="0"/>
              <a:t>기술 확산에 걸림돌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Hive </a:t>
            </a:r>
            <a:r>
              <a:rPr lang="ko-KR" altLang="en-US" dirty="0"/>
              <a:t>등</a:t>
            </a:r>
            <a:r>
              <a:rPr lang="en-US" altLang="ko-KR" dirty="0"/>
              <a:t>, SQL</a:t>
            </a:r>
            <a:r>
              <a:rPr lang="ko-KR" altLang="en-US" dirty="0"/>
              <a:t>과 같은 쿼리 언어를 </a:t>
            </a:r>
            <a:r>
              <a:rPr lang="en-US" altLang="ko-KR" dirty="0"/>
              <a:t>Hadoop</a:t>
            </a:r>
            <a:r>
              <a:rPr lang="ko-KR" altLang="en-US" dirty="0"/>
              <a:t>에서 실행하기 </a:t>
            </a:r>
            <a:br>
              <a:rPr lang="en-US" altLang="ko-KR" dirty="0"/>
            </a:br>
            <a:r>
              <a:rPr lang="ko-KR" altLang="en-US" dirty="0"/>
              <a:t>위한 소프트웨어들이 등장하면서 많은 사람들이 </a:t>
            </a:r>
            <a:br>
              <a:rPr lang="en-US" altLang="ko-KR" dirty="0"/>
            </a:br>
            <a:r>
              <a:rPr lang="en-US" altLang="ko-KR" dirty="0"/>
              <a:t>Hadoop</a:t>
            </a:r>
            <a:r>
              <a:rPr lang="ko-KR" altLang="en-US" dirty="0"/>
              <a:t>을 이용한 분산 시스템을 활용할 수 있게 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2B3BAB-13C9-4CAC-A8A9-70236B5C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39050"/>
              </p:ext>
            </p:extLst>
          </p:nvPr>
        </p:nvGraphicFramePr>
        <p:xfrm>
          <a:off x="6818050" y="4610099"/>
          <a:ext cx="46966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23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3135794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2004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구글에서 </a:t>
                      </a:r>
                      <a:r>
                        <a:rPr lang="en-US" altLang="ko-KR" sz="1600" dirty="0"/>
                        <a:t>MapReduce </a:t>
                      </a:r>
                      <a:r>
                        <a:rPr lang="ko-KR" altLang="en-US" sz="1600" dirty="0"/>
                        <a:t>논문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2007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Hadoop </a:t>
                      </a:r>
                      <a:r>
                        <a:rPr lang="ko-KR" altLang="en-US" sz="1600" dirty="0"/>
                        <a:t>최초 버전</a:t>
                      </a:r>
                      <a:r>
                        <a:rPr lang="en-US" altLang="ko-KR" sz="1600" dirty="0"/>
                        <a:t>(0.14.1)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Hive </a:t>
                      </a:r>
                      <a:r>
                        <a:rPr lang="ko-KR" altLang="en-US" sz="1600" dirty="0"/>
                        <a:t>최초 버전</a:t>
                      </a:r>
                      <a:r>
                        <a:rPr lang="en-US" altLang="ko-KR" sz="1600" dirty="0"/>
                        <a:t>(0.3.0)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Hadoop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2218EB-D980-4CA4-A6C2-2B0731189A0B}"/>
              </a:ext>
            </a:extLst>
          </p:cNvPr>
          <p:cNvSpPr txBox="1"/>
          <p:nvPr/>
        </p:nvSpPr>
        <p:spPr>
          <a:xfrm>
            <a:off x="6818049" y="4271543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Hadoop</a:t>
            </a:r>
            <a:r>
              <a:rPr lang="ko-KR" altLang="en-US" sz="1600" dirty="0"/>
              <a:t> 중요 역사</a:t>
            </a:r>
          </a:p>
        </p:txBody>
      </p:sp>
    </p:spTree>
    <p:extLst>
      <p:ext uri="{BB962C8B-B14F-4D97-AF65-F5344CB8AC3E}">
        <p14:creationId xmlns:p14="http://schemas.microsoft.com/office/powerpoint/2010/main" val="91553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100157" cy="5425989"/>
          </a:xfrm>
        </p:spPr>
        <p:txBody>
          <a:bodyPr/>
          <a:lstStyle/>
          <a:p>
            <a:r>
              <a:rPr lang="en-US" altLang="ko-KR" dirty="0"/>
              <a:t>NoSQL : </a:t>
            </a:r>
            <a:r>
              <a:rPr lang="ko-KR" altLang="en-US" b="1" dirty="0">
                <a:solidFill>
                  <a:srgbClr val="C00000"/>
                </a:solidFill>
              </a:rPr>
              <a:t>전통적인 </a:t>
            </a:r>
            <a:r>
              <a:rPr lang="en-US" altLang="ko-KR" b="1" dirty="0">
                <a:solidFill>
                  <a:srgbClr val="C00000"/>
                </a:solidFill>
              </a:rPr>
              <a:t>RDB</a:t>
            </a:r>
            <a:r>
              <a:rPr lang="ko-KR" altLang="en-US" b="1" dirty="0">
                <a:solidFill>
                  <a:srgbClr val="C00000"/>
                </a:solidFill>
              </a:rPr>
              <a:t>의 제약을 제거</a:t>
            </a:r>
            <a:r>
              <a:rPr lang="ko-KR" altLang="en-US" dirty="0"/>
              <a:t>하는 것을 목표로 한 데이터베이스의 총칭</a:t>
            </a:r>
            <a:endParaRPr lang="en-US" altLang="ko-KR" dirty="0"/>
          </a:p>
          <a:p>
            <a:pPr lvl="1"/>
            <a:r>
              <a:rPr lang="ko-KR" altLang="en-US" dirty="0"/>
              <a:t>키 </a:t>
            </a:r>
            <a:r>
              <a:rPr lang="ko-KR" altLang="en-US" dirty="0" err="1"/>
              <a:t>밸류</a:t>
            </a:r>
            <a:r>
              <a:rPr lang="ko-KR" altLang="en-US" dirty="0"/>
              <a:t> 스토어 </a:t>
            </a:r>
            <a:r>
              <a:rPr lang="en-US" altLang="ko-KR" dirty="0"/>
              <a:t>: Key-Value Store / KVS – </a:t>
            </a:r>
            <a:r>
              <a:rPr lang="ko-KR" altLang="en-US" dirty="0"/>
              <a:t>다수의 키와 값을 관련 지어 저장</a:t>
            </a:r>
            <a:endParaRPr lang="en-US" altLang="ko-KR" dirty="0"/>
          </a:p>
          <a:p>
            <a:pPr lvl="1"/>
            <a:r>
              <a:rPr lang="ko-KR" altLang="en-US" dirty="0"/>
              <a:t>도큐먼트 스토어 </a:t>
            </a:r>
            <a:r>
              <a:rPr lang="en-US" altLang="ko-KR" dirty="0"/>
              <a:t>: Document Store – </a:t>
            </a:r>
            <a:r>
              <a:rPr lang="ko-KR" altLang="en-US" dirty="0"/>
              <a:t>복잡한 데이터 구조를 저장</a:t>
            </a:r>
            <a:endParaRPr lang="en-US" altLang="ko-KR" dirty="0"/>
          </a:p>
          <a:p>
            <a:pPr lvl="1"/>
            <a:r>
              <a:rPr lang="ko-KR" altLang="en-US" dirty="0"/>
              <a:t>와이드 컬럼 스토어 </a:t>
            </a:r>
            <a:r>
              <a:rPr lang="en-US" altLang="ko-KR" dirty="0"/>
              <a:t>: Wide-Column Store – </a:t>
            </a:r>
            <a:r>
              <a:rPr lang="ko-KR" altLang="en-US" dirty="0"/>
              <a:t>여러 키를 사용하여 높은 확장성을 제공</a:t>
            </a:r>
            <a:endParaRPr lang="en-US" altLang="ko-KR" dirty="0"/>
          </a:p>
          <a:p>
            <a:r>
              <a:rPr lang="en-US" altLang="ko-KR" dirty="0"/>
              <a:t>NoSQL</a:t>
            </a:r>
            <a:r>
              <a:rPr lang="ko-KR" altLang="en-US" dirty="0"/>
              <a:t> 데이터베이스의 특징</a:t>
            </a:r>
            <a:endParaRPr lang="en-US" altLang="ko-KR" dirty="0"/>
          </a:p>
          <a:p>
            <a:pPr lvl="1"/>
            <a:r>
              <a:rPr lang="en-US" altLang="ko-KR" dirty="0"/>
              <a:t>RDB</a:t>
            </a:r>
            <a:r>
              <a:rPr lang="ko-KR" altLang="en-US" dirty="0"/>
              <a:t>에 비해 </a:t>
            </a:r>
            <a:r>
              <a:rPr lang="ko-KR" altLang="en-US" b="1" dirty="0">
                <a:solidFill>
                  <a:srgbClr val="C00000"/>
                </a:solidFill>
              </a:rPr>
              <a:t>고속의 읽기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쓰기</a:t>
            </a:r>
            <a:r>
              <a:rPr lang="ko-KR" altLang="en-US" dirty="0"/>
              <a:t>가 가능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분산 처리</a:t>
            </a:r>
            <a:r>
              <a:rPr lang="ko-KR" altLang="en-US" dirty="0"/>
              <a:t>에 강점</a:t>
            </a:r>
            <a:endParaRPr lang="en-US" altLang="ko-KR" dirty="0"/>
          </a:p>
          <a:p>
            <a:r>
              <a:rPr lang="en-US" altLang="ko-KR" dirty="0"/>
              <a:t>Hadoop</a:t>
            </a:r>
            <a:r>
              <a:rPr lang="ko-KR" altLang="en-US" dirty="0"/>
              <a:t>과 </a:t>
            </a:r>
            <a:r>
              <a:rPr lang="en-US" altLang="ko-KR" dirty="0"/>
              <a:t>NoSQL</a:t>
            </a:r>
            <a:r>
              <a:rPr lang="ko-KR" altLang="en-US" dirty="0"/>
              <a:t>의 결합</a:t>
            </a:r>
            <a:endParaRPr lang="en-US" altLang="ko-KR" dirty="0"/>
          </a:p>
          <a:p>
            <a:pPr lvl="1"/>
            <a:r>
              <a:rPr lang="en-US" altLang="ko-KR" dirty="0"/>
              <a:t>NoSQL</a:t>
            </a:r>
            <a:r>
              <a:rPr lang="ko-KR" altLang="en-US" dirty="0"/>
              <a:t>에 기록하고 </a:t>
            </a:r>
            <a:r>
              <a:rPr lang="en-US" altLang="ko-KR" dirty="0"/>
              <a:t>Hadoop</a:t>
            </a:r>
            <a:r>
              <a:rPr lang="ko-KR" altLang="en-US" dirty="0"/>
              <a:t>으로 분산처리하기</a:t>
            </a:r>
            <a:br>
              <a:rPr lang="en-US" altLang="ko-KR" dirty="0"/>
            </a:br>
            <a:r>
              <a:rPr lang="ko-KR" altLang="en-US" dirty="0"/>
              <a:t>흐름이 확산</a:t>
            </a:r>
            <a:endParaRPr lang="en-US" altLang="ko-KR" dirty="0"/>
          </a:p>
          <a:p>
            <a:pPr lvl="1"/>
            <a:r>
              <a:rPr lang="ko-KR" altLang="en-US" dirty="0"/>
              <a:t>기존의 기술로는 불가능하거나 고가의</a:t>
            </a:r>
            <a:br>
              <a:rPr lang="en-US" altLang="ko-KR" dirty="0"/>
            </a:br>
            <a:r>
              <a:rPr lang="ko-KR" altLang="en-US" dirty="0"/>
              <a:t>하드웨어가 필요한 경우에도 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현실적인 비용으로 데이터를 처리</a:t>
            </a:r>
            <a:r>
              <a:rPr lang="ko-KR" altLang="en-US" dirty="0"/>
              <a:t>할 수 있게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2B3BAB-13C9-4CAC-A8A9-70236B5C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47043"/>
              </p:ext>
            </p:extLst>
          </p:nvPr>
        </p:nvGraphicFramePr>
        <p:xfrm>
          <a:off x="5841835" y="4237237"/>
          <a:ext cx="5672832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61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  <a:gridCol w="2104008">
                  <a:extLst>
                    <a:ext uri="{9D8B030D-6E8A-4147-A177-3AD203B41FA5}">
                      <a16:colId xmlns:a16="http://schemas.microsoft.com/office/drawing/2014/main" val="6451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MongoDB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도큐먼트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2010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CouchDB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도큐먼트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Riak</a:t>
                      </a:r>
                      <a:r>
                        <a:rPr lang="en-US" altLang="ko-KR" sz="1600" dirty="0"/>
                        <a:t>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 err="1"/>
                        <a:t>밸류</a:t>
                      </a:r>
                      <a:r>
                        <a:rPr lang="ko-KR" altLang="en-US" sz="1600" dirty="0"/>
                        <a:t>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Cassandra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와이드 컬럼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Redis 1.0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 err="1"/>
                        <a:t>밸류</a:t>
                      </a:r>
                      <a:r>
                        <a:rPr lang="ko-KR" altLang="en-US" sz="1600" dirty="0"/>
                        <a:t> 스토어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366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2218EB-D980-4CA4-A6C2-2B0731189A0B}"/>
              </a:ext>
            </a:extLst>
          </p:cNvPr>
          <p:cNvSpPr txBox="1"/>
          <p:nvPr/>
        </p:nvSpPr>
        <p:spPr>
          <a:xfrm>
            <a:off x="5841834" y="3898681"/>
            <a:ext cx="3001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NoSQL </a:t>
            </a:r>
            <a:r>
              <a:rPr lang="ko-KR" altLang="en-US" sz="1600" dirty="0"/>
              <a:t>데이터베이스 중요 역사</a:t>
            </a:r>
          </a:p>
        </p:txBody>
      </p:sp>
    </p:spTree>
    <p:extLst>
      <p:ext uri="{BB962C8B-B14F-4D97-AF65-F5344CB8AC3E}">
        <p14:creationId xmlns:p14="http://schemas.microsoft.com/office/powerpoint/2010/main" val="387935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5425989"/>
          </a:xfrm>
        </p:spPr>
        <p:txBody>
          <a:bodyPr/>
          <a:lstStyle/>
          <a:p>
            <a:r>
              <a:rPr lang="ko-KR" altLang="en-US" dirty="0"/>
              <a:t>빅 데이터가 확산되기 이전에도 엔터프라이즈 데이터 </a:t>
            </a:r>
            <a:r>
              <a:rPr lang="ko-KR" altLang="en-US" dirty="0" err="1"/>
              <a:t>웨어</a:t>
            </a:r>
            <a:r>
              <a:rPr lang="ko-KR" altLang="en-US" dirty="0"/>
              <a:t> 하우스</a:t>
            </a:r>
            <a:r>
              <a:rPr lang="en-US" altLang="ko-KR" dirty="0"/>
              <a:t>(Enterprise Data Warehouse/EDW)</a:t>
            </a:r>
            <a:br>
              <a:rPr lang="en-US" altLang="ko-KR" dirty="0"/>
            </a:br>
            <a:r>
              <a:rPr lang="ko-KR" altLang="en-US" dirty="0"/>
              <a:t>제품들이 데이터 분석 기반으로 활용</a:t>
            </a:r>
            <a:endParaRPr lang="en-US" altLang="ko-KR" dirty="0"/>
          </a:p>
          <a:p>
            <a:pPr lvl="1"/>
            <a:r>
              <a:rPr lang="ko-KR" altLang="en-US" dirty="0"/>
              <a:t>전국 각지에서 보내진 점포의 매출</a:t>
            </a:r>
            <a:r>
              <a:rPr lang="en-US" altLang="ko-KR" dirty="0"/>
              <a:t>, </a:t>
            </a:r>
            <a:r>
              <a:rPr lang="ko-KR" altLang="en-US" dirty="0"/>
              <a:t>고객 정보 등이 오랜 기간에 축적</a:t>
            </a:r>
            <a:endParaRPr lang="en-US" altLang="ko-KR" dirty="0"/>
          </a:p>
          <a:p>
            <a:pPr lvl="1"/>
            <a:r>
              <a:rPr lang="ko-KR" altLang="en-US" dirty="0"/>
              <a:t>축적된 데이터를 분석함으로써 업무 개선과 경영 판단의 자료로 활용</a:t>
            </a:r>
            <a:endParaRPr lang="en-US" altLang="ko-KR" dirty="0"/>
          </a:p>
          <a:p>
            <a:r>
              <a:rPr lang="ko-KR" altLang="en-US" dirty="0"/>
              <a:t>전통적 데이터 </a:t>
            </a:r>
            <a:r>
              <a:rPr lang="ko-KR" altLang="en-US" dirty="0" err="1"/>
              <a:t>웨어하우스도</a:t>
            </a:r>
            <a:r>
              <a:rPr lang="ko-KR" altLang="en-US" dirty="0"/>
              <a:t> 대량의 데이터를 처리할 수 있으며 여러 방면에서 오히려 </a:t>
            </a:r>
            <a:r>
              <a:rPr lang="en-US" altLang="ko-KR" dirty="0"/>
              <a:t>Hadoop </a:t>
            </a:r>
            <a:r>
              <a:rPr lang="ko-KR" altLang="en-US" dirty="0"/>
              <a:t>보다 우수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많은 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제품들이 안정적인 성능을 실현하기 위해 하드웨어와 소프트웨어가 통합된 </a:t>
            </a:r>
            <a:br>
              <a:rPr lang="en-US" altLang="ko-KR" dirty="0"/>
            </a:br>
            <a:r>
              <a:rPr lang="ko-KR" altLang="en-US" dirty="0"/>
              <a:t>통합 장비</a:t>
            </a:r>
            <a:r>
              <a:rPr lang="en-US" altLang="ko-KR" dirty="0"/>
              <a:t>(Appliance)</a:t>
            </a:r>
            <a:r>
              <a:rPr lang="ko-KR" altLang="en-US" dirty="0"/>
              <a:t>로 제공</a:t>
            </a:r>
            <a:r>
              <a:rPr lang="en-US" altLang="ko-KR" dirty="0"/>
              <a:t>, </a:t>
            </a:r>
            <a:r>
              <a:rPr lang="ko-KR" altLang="en-US" dirty="0"/>
              <a:t>데이터 용량을 늘리려면 하드웨어를 교체하는 등 추후 확장이 쉽지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https://documents.lucidchart.com/documents/a28855f5-d50e-4577-ae48-b2019469f684/pages/0_0?a=196&amp;x=117&amp;y=130&amp;w=946&amp;h=220&amp;store=1&amp;accept=image%2F*&amp;auth=LCA%20959f5c84b9caed6c070587283b840aa17034c900-ts%3D1552972439">
            <a:extLst>
              <a:ext uri="{FF2B5EF4-FFF2-40B4-BE49-F238E27FC236}">
                <a16:creationId xmlns:a16="http://schemas.microsoft.com/office/drawing/2014/main" id="{83AE0E7F-3612-434D-877A-F2346740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614030"/>
            <a:ext cx="6762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E04E7-9D0C-472A-846C-084377FB1DC4}"/>
              </a:ext>
            </a:extLst>
          </p:cNvPr>
          <p:cNvSpPr txBox="1"/>
          <p:nvPr/>
        </p:nvSpPr>
        <p:spPr>
          <a:xfrm>
            <a:off x="4754927" y="6185077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기존의 데이터 </a:t>
            </a:r>
            <a:r>
              <a:rPr lang="ko-KR" altLang="en-US" sz="1400" dirty="0" err="1"/>
              <a:t>웨어하우스</a:t>
            </a:r>
            <a:r>
              <a:rPr lang="ko-KR" altLang="en-US" sz="1400" dirty="0"/>
              <a:t> 활용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D3B053-3D11-4FF1-BCC2-2682646739AC}"/>
              </a:ext>
            </a:extLst>
          </p:cNvPr>
          <p:cNvCxnSpPr/>
          <p:nvPr/>
        </p:nvCxnSpPr>
        <p:spPr>
          <a:xfrm>
            <a:off x="6889072" y="4729440"/>
            <a:ext cx="210400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81EB56-3A48-4190-9721-4D5DC4F34E42}"/>
              </a:ext>
            </a:extLst>
          </p:cNvPr>
          <p:cNvSpPr txBox="1"/>
          <p:nvPr/>
        </p:nvSpPr>
        <p:spPr>
          <a:xfrm>
            <a:off x="7032814" y="4452440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지속적인 데이터의 증가</a:t>
            </a:r>
          </a:p>
        </p:txBody>
      </p:sp>
    </p:spTree>
    <p:extLst>
      <p:ext uri="{BB962C8B-B14F-4D97-AF65-F5344CB8AC3E}">
        <p14:creationId xmlns:p14="http://schemas.microsoft.com/office/powerpoint/2010/main" val="152758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5425989"/>
          </a:xfrm>
        </p:spPr>
        <p:txBody>
          <a:bodyPr/>
          <a:lstStyle/>
          <a:p>
            <a:r>
              <a:rPr lang="ko-KR" altLang="en-US" dirty="0"/>
              <a:t>분산 시스템의 장점은 </a:t>
            </a:r>
            <a:r>
              <a:rPr lang="en-US" altLang="ko-KR" dirty="0"/>
              <a:t>Scale Out</a:t>
            </a:r>
            <a:r>
              <a:rPr lang="ko-KR" altLang="en-US" dirty="0"/>
              <a:t>이 가능하다는 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Warehouse</a:t>
            </a:r>
            <a:r>
              <a:rPr lang="ko-KR" altLang="en-US" dirty="0"/>
              <a:t>의 부하를 줄이기 위해 </a:t>
            </a:r>
            <a:r>
              <a:rPr lang="en-US" altLang="ko-KR" dirty="0"/>
              <a:t>Hadoop</a:t>
            </a:r>
            <a:r>
              <a:rPr lang="ko-KR" altLang="en-US" dirty="0"/>
              <a:t>을 이용</a:t>
            </a:r>
            <a:r>
              <a:rPr lang="en-US" altLang="ko-KR" dirty="0"/>
              <a:t>, </a:t>
            </a:r>
            <a:r>
              <a:rPr lang="ko-KR" altLang="en-US" dirty="0"/>
              <a:t>협업</a:t>
            </a:r>
            <a:endParaRPr lang="en-US" altLang="ko-KR" dirty="0"/>
          </a:p>
          <a:p>
            <a:pPr lvl="1"/>
            <a:r>
              <a:rPr lang="ko-KR" altLang="en-US" dirty="0"/>
              <a:t>기하급수적으로 늘어나는 데이터의 처리는 </a:t>
            </a:r>
            <a:r>
              <a:rPr lang="en-US" altLang="ko-KR" dirty="0"/>
              <a:t>Hadoop</a:t>
            </a:r>
            <a:r>
              <a:rPr lang="ko-KR" altLang="en-US" dirty="0"/>
              <a:t>에 일임</a:t>
            </a:r>
            <a:endParaRPr lang="en-US" altLang="ko-KR" dirty="0"/>
          </a:p>
          <a:p>
            <a:pPr lvl="1"/>
            <a:r>
              <a:rPr lang="ko-KR" altLang="en-US" dirty="0"/>
              <a:t>비교적 적은 데이터</a:t>
            </a:r>
            <a:r>
              <a:rPr lang="en-US" altLang="ko-KR" dirty="0"/>
              <a:t>, </a:t>
            </a:r>
            <a:r>
              <a:rPr lang="ko-KR" altLang="en-US" dirty="0"/>
              <a:t>정제된 데이터</a:t>
            </a:r>
            <a:r>
              <a:rPr lang="en-US" altLang="ko-KR" dirty="0"/>
              <a:t>, </a:t>
            </a:r>
            <a:r>
              <a:rPr lang="ko-KR" altLang="en-US" dirty="0"/>
              <a:t>중요한 데이터만 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관리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E04E7-9D0C-472A-846C-084377FB1DC4}"/>
              </a:ext>
            </a:extLst>
          </p:cNvPr>
          <p:cNvSpPr txBox="1"/>
          <p:nvPr/>
        </p:nvSpPr>
        <p:spPr>
          <a:xfrm>
            <a:off x="4336543" y="6158155"/>
            <a:ext cx="351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웨어하우스와</a:t>
            </a:r>
            <a:r>
              <a:rPr lang="ko-KR" altLang="en-US" sz="1400" dirty="0"/>
              <a:t> </a:t>
            </a:r>
            <a:r>
              <a:rPr lang="en-US" altLang="ko-KR" sz="1400" dirty="0"/>
              <a:t>Hadoop</a:t>
            </a:r>
            <a:r>
              <a:rPr lang="ko-KR" altLang="en-US" sz="1400" dirty="0"/>
              <a:t>의 협력 모델</a:t>
            </a:r>
          </a:p>
        </p:txBody>
      </p:sp>
      <p:pic>
        <p:nvPicPr>
          <p:cNvPr id="4098" name="Picture 2" descr="https://documents.lucidchart.com/documents/a28855f5-d50e-4577-ae48-b2019469f684/pages/0_0?a=219&amp;x=108&amp;y=149&amp;w=1150&amp;h=242&amp;store=1&amp;accept=image%2F*&amp;auth=LCA%20bde0c90714cfd0c4f83e699e0389367566e59065-ts%3D1552972439">
            <a:extLst>
              <a:ext uri="{FF2B5EF4-FFF2-40B4-BE49-F238E27FC236}">
                <a16:creationId xmlns:a16="http://schemas.microsoft.com/office/drawing/2014/main" id="{B6AD954E-5448-44CF-92F9-357808F0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4451527"/>
            <a:ext cx="8210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9353CD-0340-4E2B-909C-B154A30C6613}"/>
              </a:ext>
            </a:extLst>
          </p:cNvPr>
          <p:cNvCxnSpPr>
            <a:cxnSpLocks/>
          </p:cNvCxnSpPr>
          <p:nvPr/>
        </p:nvCxnSpPr>
        <p:spPr>
          <a:xfrm>
            <a:off x="8327254" y="4590026"/>
            <a:ext cx="1367162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1C7174-85D2-4730-BCDE-C321EC4593FD}"/>
              </a:ext>
            </a:extLst>
          </p:cNvPr>
          <p:cNvSpPr txBox="1"/>
          <p:nvPr/>
        </p:nvSpPr>
        <p:spPr>
          <a:xfrm>
            <a:off x="7671366" y="4313027"/>
            <a:ext cx="267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적정 규모의 데이터 </a:t>
            </a:r>
            <a:r>
              <a:rPr lang="ko-KR" altLang="en-US" sz="1200" dirty="0" err="1"/>
              <a:t>웨어하우스</a:t>
            </a:r>
            <a:r>
              <a:rPr lang="ko-KR" altLang="en-US" sz="1200" dirty="0"/>
              <a:t> 유지</a:t>
            </a:r>
          </a:p>
        </p:txBody>
      </p:sp>
      <p:pic>
        <p:nvPicPr>
          <p:cNvPr id="4102" name="Picture 6" descr="hosting 160324-002">
            <a:extLst>
              <a:ext uri="{FF2B5EF4-FFF2-40B4-BE49-F238E27FC236}">
                <a16:creationId xmlns:a16="http://schemas.microsoft.com/office/drawing/2014/main" id="{5C6F3F3A-925C-4B08-9CD3-0963E1DF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38" y="90569"/>
            <a:ext cx="5753010" cy="14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7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Google Cloudì ëí ì´ë¯¸ì§ ê²ìê²°ê³¼">
            <a:extLst>
              <a:ext uri="{FF2B5EF4-FFF2-40B4-BE49-F238E27FC236}">
                <a16:creationId xmlns:a16="http://schemas.microsoft.com/office/drawing/2014/main" id="{AFB0C8C7-0357-4C84-8603-F94673A98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3" y="5149780"/>
            <a:ext cx="2309168" cy="12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 </a:t>
            </a:r>
            <a:r>
              <a:rPr lang="en-US" altLang="ko-KR" sz="2400" dirty="0"/>
              <a:t>– </a:t>
            </a:r>
            <a:r>
              <a:rPr lang="ko-KR" altLang="en-US" sz="2400" dirty="0"/>
              <a:t>클라우드 서비스의 보급과 빅데이터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845883" cy="3703961"/>
          </a:xfrm>
        </p:spPr>
        <p:txBody>
          <a:bodyPr/>
          <a:lstStyle/>
          <a:p>
            <a:r>
              <a:rPr lang="ko-KR" altLang="en-US" dirty="0"/>
              <a:t>빅 데이터 시스템의 특징 </a:t>
            </a:r>
            <a:r>
              <a:rPr lang="en-US" altLang="ko-KR" dirty="0"/>
              <a:t>: </a:t>
            </a:r>
            <a:r>
              <a:rPr lang="ko-KR" altLang="en-US" dirty="0"/>
              <a:t>여러 컴퓨터에 분산 처리한다</a:t>
            </a:r>
            <a:endParaRPr lang="en-US" altLang="ko-KR" dirty="0"/>
          </a:p>
          <a:p>
            <a:pPr lvl="1"/>
            <a:r>
              <a:rPr lang="ko-KR" altLang="en-US" dirty="0"/>
              <a:t>현실적 한계</a:t>
            </a:r>
            <a:r>
              <a:rPr lang="en-US" altLang="ko-KR" dirty="0"/>
              <a:t>: </a:t>
            </a:r>
            <a:r>
              <a:rPr lang="ko-KR" altLang="en-US" dirty="0"/>
              <a:t>분산 시스템을 위한 하드웨어를 준비하고 소프트웨어를 설치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관리한다는 것은 쉬운 일이 아님</a:t>
            </a:r>
            <a:endParaRPr lang="en-US" altLang="ko-KR" dirty="0"/>
          </a:p>
          <a:p>
            <a:r>
              <a:rPr lang="ko-KR" altLang="en-US" dirty="0"/>
              <a:t>최근에는 클라우드 서비스 벤더</a:t>
            </a:r>
            <a:r>
              <a:rPr lang="en-US" altLang="ko-KR" dirty="0"/>
              <a:t>(</a:t>
            </a:r>
            <a:r>
              <a:rPr lang="ko-KR" altLang="en-US" dirty="0"/>
              <a:t>아마존</a:t>
            </a:r>
            <a:r>
              <a:rPr lang="en-US" altLang="ko-KR" dirty="0"/>
              <a:t>,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마이크로소프트</a:t>
            </a:r>
            <a:r>
              <a:rPr lang="en-US" altLang="ko-KR" dirty="0"/>
              <a:t>)</a:t>
            </a:r>
            <a:r>
              <a:rPr lang="ko-KR" altLang="en-US" dirty="0"/>
              <a:t>들이 데이터처리를 위한 클라우드 </a:t>
            </a:r>
            <a:br>
              <a:rPr lang="en-US" altLang="ko-KR" dirty="0"/>
            </a:br>
            <a:r>
              <a:rPr lang="ko-KR" altLang="en-US" dirty="0"/>
              <a:t>서비스를 제공</a:t>
            </a:r>
            <a:endParaRPr lang="en-US" altLang="ko-KR" dirty="0"/>
          </a:p>
          <a:p>
            <a:pPr lvl="1"/>
            <a:r>
              <a:rPr lang="ko-KR" altLang="en-US" dirty="0"/>
              <a:t>시간 단위로 필요한 자원을 확보할 수 있음</a:t>
            </a:r>
            <a:endParaRPr lang="en-US" altLang="ko-KR" dirty="0"/>
          </a:p>
          <a:p>
            <a:pPr lvl="1"/>
            <a:r>
              <a:rPr lang="ko-KR" altLang="en-US" dirty="0"/>
              <a:t>작은 프로젝트 단위에서도 손쉽게 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데이터 분석 기반을 마련하는 것이 가능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빅 데이터 환경의 대중화</a:t>
            </a:r>
            <a:r>
              <a:rPr lang="en-US" altLang="ko-KR" dirty="0"/>
              <a:t>, </a:t>
            </a:r>
          </a:p>
          <a:p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4EA6EE-5C45-4B94-8303-60437C6FD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48292"/>
              </p:ext>
            </p:extLst>
          </p:nvPr>
        </p:nvGraphicFramePr>
        <p:xfrm>
          <a:off x="4537146" y="4627880"/>
          <a:ext cx="6977521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00">
                  <a:extLst>
                    <a:ext uri="{9D8B030D-6E8A-4147-A177-3AD203B41FA5}">
                      <a16:colId xmlns:a16="http://schemas.microsoft.com/office/drawing/2014/main" val="2049450106"/>
                    </a:ext>
                  </a:extLst>
                </a:gridCol>
                <a:gridCol w="2775667">
                  <a:extLst>
                    <a:ext uri="{9D8B030D-6E8A-4147-A177-3AD203B41FA5}">
                      <a16:colId xmlns:a16="http://schemas.microsoft.com/office/drawing/2014/main" val="2652816260"/>
                    </a:ext>
                  </a:extLst>
                </a:gridCol>
                <a:gridCol w="2792854">
                  <a:extLst>
                    <a:ext uri="{9D8B030D-6E8A-4147-A177-3AD203B41FA5}">
                      <a16:colId xmlns:a16="http://schemas.microsoft.com/office/drawing/2014/main" val="64514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2009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Amazon Elastic MapReduce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클라우드를 위한 </a:t>
                      </a:r>
                      <a:r>
                        <a:rPr lang="en-US" altLang="ko-KR" sz="1600" dirty="0"/>
                        <a:t>Hadoop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46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2010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구글 </a:t>
                      </a:r>
                      <a:r>
                        <a:rPr lang="en-US" altLang="ko-KR" sz="1600" dirty="0" err="1"/>
                        <a:t>BigQuery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웨어하우스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5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2012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Azure HDInsight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클라우드를 위한 </a:t>
                      </a:r>
                      <a:r>
                        <a:rPr lang="en-US" altLang="ko-KR" sz="1600" dirty="0"/>
                        <a:t>Hadoop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4064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2012</a:t>
                      </a:r>
                      <a:r>
                        <a:rPr lang="ko-KR" altLang="en-US" sz="1600" dirty="0"/>
                        <a:t>년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Amazon RedShift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</a:t>
                      </a:r>
                      <a:r>
                        <a:rPr lang="ko-KR" altLang="en-US" sz="1600" dirty="0" err="1"/>
                        <a:t>웨어하우스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84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94E18D-D154-48D1-97BD-478FCEDEBB76}"/>
              </a:ext>
            </a:extLst>
          </p:cNvPr>
          <p:cNvSpPr txBox="1"/>
          <p:nvPr/>
        </p:nvSpPr>
        <p:spPr>
          <a:xfrm>
            <a:off x="4537145" y="4289324"/>
            <a:ext cx="3575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데이터 처리를 위한 클라우드 서비스</a:t>
            </a:r>
          </a:p>
        </p:txBody>
      </p:sp>
      <p:pic>
        <p:nvPicPr>
          <p:cNvPr id="5122" name="Picture 2" descr="amazon webserviceì ëí ì´ë¯¸ì§ ê²ìê²°ê³¼">
            <a:extLst>
              <a:ext uri="{FF2B5EF4-FFF2-40B4-BE49-F238E27FC236}">
                <a16:creationId xmlns:a16="http://schemas.microsoft.com/office/drawing/2014/main" id="{C835D790-5492-4F45-8CC4-452706B4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2" y="4411355"/>
            <a:ext cx="2204391" cy="12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icrosoft Azure logoì ëí ì´ë¯¸ì§ ê²ìê²°ê³¼">
            <a:extLst>
              <a:ext uri="{FF2B5EF4-FFF2-40B4-BE49-F238E27FC236}">
                <a16:creationId xmlns:a16="http://schemas.microsoft.com/office/drawing/2014/main" id="{B41A8856-EFD9-4D6F-8020-068D7ED0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23" y="4958348"/>
            <a:ext cx="1924806" cy="57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2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louderaì ëí ì´ë¯¸ì§ ê²ìê²°ê³¼">
            <a:extLst>
              <a:ext uri="{FF2B5EF4-FFF2-40B4-BE49-F238E27FC236}">
                <a16:creationId xmlns:a16="http://schemas.microsoft.com/office/drawing/2014/main" id="{BCBE4046-F4F9-4E9C-9EA9-312DC517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53" y="383496"/>
            <a:ext cx="1874608" cy="18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59937-5EE3-46F9-8936-79A6CCC3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210"/>
            <a:ext cx="10508530" cy="1531159"/>
          </a:xfrm>
        </p:spPr>
        <p:txBody>
          <a:bodyPr>
            <a:normAutofit/>
          </a:bodyPr>
          <a:lstStyle/>
          <a:p>
            <a:r>
              <a:rPr lang="ko-KR" altLang="en-US" dirty="0"/>
              <a:t>빅 데이터 기초 지식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빅 데이터의 정착 </a:t>
            </a:r>
            <a:br>
              <a:rPr lang="en-US" altLang="ko-KR" sz="2400" dirty="0"/>
            </a:br>
            <a:r>
              <a:rPr lang="en-US" altLang="ko-KR" sz="1800" dirty="0"/>
              <a:t>		– </a:t>
            </a:r>
            <a:r>
              <a:rPr lang="ko-KR" altLang="en-US" sz="1800" dirty="0"/>
              <a:t>오픈 소스 생태계와 빅 데이터 글로벌 빅 </a:t>
            </a:r>
            <a:r>
              <a:rPr lang="en-US" altLang="ko-KR" sz="1800" dirty="0"/>
              <a:t>3</a:t>
            </a:r>
            <a:r>
              <a:rPr lang="ko-KR" altLang="en-US" sz="1800" dirty="0"/>
              <a:t> 업체의 선전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0F001-9C52-4822-8B07-0071DC11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72"/>
            <a:ext cx="10977111" cy="512572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오픈 소스 소프트웨어 생태계</a:t>
            </a:r>
            <a:endParaRPr lang="en-US" altLang="ko-KR" dirty="0"/>
          </a:p>
          <a:p>
            <a:pPr lvl="1"/>
            <a:r>
              <a:rPr lang="ko-KR" altLang="en-US" dirty="0"/>
              <a:t>빅 데이터 기술은 거대한 오픈 소스 소프트웨어 생태계 </a:t>
            </a:r>
            <a:endParaRPr lang="en-US" altLang="ko-KR" dirty="0"/>
          </a:p>
          <a:p>
            <a:pPr lvl="1"/>
            <a:r>
              <a:rPr lang="ko-KR" altLang="en-US" dirty="0"/>
              <a:t>대용량 데이터 분산 저장</a:t>
            </a:r>
            <a:r>
              <a:rPr lang="en-US" altLang="ko-KR" dirty="0"/>
              <a:t>/</a:t>
            </a:r>
            <a:r>
              <a:rPr lang="ko-KR" altLang="en-US" dirty="0"/>
              <a:t>처리를 도와주는 오픈 소스 프로젝트 </a:t>
            </a:r>
            <a:r>
              <a:rPr lang="ko-KR" altLang="en-US" dirty="0" err="1"/>
              <a:t>하둡이</a:t>
            </a:r>
            <a:r>
              <a:rPr lang="ko-KR" altLang="en-US" dirty="0"/>
              <a:t> 빅 데이터 시장을 받쳐주고 있음</a:t>
            </a:r>
            <a:endParaRPr lang="en-US" altLang="ko-KR" dirty="0"/>
          </a:p>
          <a:p>
            <a:pPr lvl="1"/>
            <a:r>
              <a:rPr lang="ko-KR" altLang="en-US" dirty="0" err="1"/>
              <a:t>하둡을</a:t>
            </a:r>
            <a:r>
              <a:rPr lang="ko-KR" altLang="en-US" dirty="0"/>
              <a:t> 기반으로 비즈니스 사용 측면에서 요구되는 여러 오픈소스들이 추가되어 하나의 생태계를 이룸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 err="1"/>
              <a:t>하둡</a:t>
            </a:r>
            <a:r>
              <a:rPr lang="ko-KR" altLang="en-US" dirty="0"/>
              <a:t> 에코 시스템</a:t>
            </a:r>
            <a:r>
              <a:rPr lang="en-US" altLang="ko-KR" dirty="0"/>
              <a:t>(Hadoop Ecosystem)</a:t>
            </a:r>
          </a:p>
          <a:p>
            <a:pPr lvl="1"/>
            <a:r>
              <a:rPr lang="ko-KR" altLang="en-US" dirty="0" err="1"/>
              <a:t>하둡</a:t>
            </a:r>
            <a:r>
              <a:rPr lang="ko-KR" altLang="en-US" dirty="0"/>
              <a:t> 기술을 주도하는 기업</a:t>
            </a:r>
            <a:r>
              <a:rPr lang="en-US" altLang="ko-KR" dirty="0"/>
              <a:t>, </a:t>
            </a:r>
            <a:r>
              <a:rPr lang="ko-KR" altLang="en-US" dirty="0"/>
              <a:t>조직이 전 세계 빅 데이터 시장을 주도하는 추세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글로벌 빅 </a:t>
            </a:r>
            <a:r>
              <a:rPr lang="en-US" altLang="ko-KR" dirty="0"/>
              <a:t>3</a:t>
            </a:r>
          </a:p>
          <a:p>
            <a:pPr lvl="1"/>
            <a:r>
              <a:rPr lang="ko-KR" altLang="en-US" dirty="0" err="1"/>
              <a:t>클라우데라</a:t>
            </a:r>
            <a:r>
              <a:rPr lang="en-US" altLang="ko-KR" dirty="0"/>
              <a:t>(Cloudera), </a:t>
            </a:r>
            <a:r>
              <a:rPr lang="ko-KR" altLang="en-US" dirty="0" err="1"/>
              <a:t>호튼웍스</a:t>
            </a:r>
            <a:r>
              <a:rPr lang="en-US" altLang="ko-KR" dirty="0"/>
              <a:t>(</a:t>
            </a:r>
            <a:r>
              <a:rPr lang="en-US" altLang="ko-KR" dirty="0" err="1"/>
              <a:t>HortonWorks</a:t>
            </a:r>
            <a:r>
              <a:rPr lang="en-US" altLang="ko-KR" dirty="0"/>
              <a:t>), </a:t>
            </a:r>
            <a:r>
              <a:rPr lang="ko-KR" altLang="en-US" dirty="0" err="1"/>
              <a:t>맵알</a:t>
            </a:r>
            <a:r>
              <a:rPr lang="en-US" altLang="ko-KR" dirty="0"/>
              <a:t>(</a:t>
            </a:r>
            <a:r>
              <a:rPr lang="en-US" altLang="ko-KR" dirty="0" err="1"/>
              <a:t>MapR</a:t>
            </a:r>
            <a:r>
              <a:rPr lang="en-US" altLang="ko-KR" dirty="0"/>
              <a:t>)</a:t>
            </a:r>
            <a:r>
              <a:rPr lang="ko-KR" altLang="en-US" dirty="0"/>
              <a:t>의 과감한 투자와 마케팅 </a:t>
            </a:r>
            <a:r>
              <a:rPr lang="en-US" altLang="ko-KR" dirty="0"/>
              <a:t>-&gt; </a:t>
            </a:r>
            <a:r>
              <a:rPr lang="ko-KR" altLang="en-US" dirty="0"/>
              <a:t>빠르게 상업화</a:t>
            </a:r>
            <a:endParaRPr lang="en-US" altLang="ko-KR" dirty="0"/>
          </a:p>
          <a:p>
            <a:pPr lvl="1"/>
            <a:r>
              <a:rPr lang="ko-KR" altLang="en-US" dirty="0"/>
              <a:t>이들 </a:t>
            </a:r>
            <a:r>
              <a:rPr lang="en-US" altLang="ko-KR" dirty="0"/>
              <a:t>3</a:t>
            </a:r>
            <a:r>
              <a:rPr lang="ko-KR" altLang="en-US" dirty="0"/>
              <a:t>대 업체들이 </a:t>
            </a:r>
            <a:r>
              <a:rPr lang="ko-KR" altLang="en-US" dirty="0" err="1"/>
              <a:t>하둡</a:t>
            </a:r>
            <a:r>
              <a:rPr lang="ko-KR" altLang="en-US" dirty="0"/>
              <a:t> 기술을 중심으로 빅데이터 시스템 소프트웨어 스택을 개발</a:t>
            </a:r>
            <a:r>
              <a:rPr lang="en-US" altLang="ko-KR" dirty="0"/>
              <a:t>, </a:t>
            </a:r>
            <a:r>
              <a:rPr lang="ko-KR" altLang="en-US" dirty="0"/>
              <a:t>공개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빅 데이터 생태계에 절대적인 영향력을 행사</a:t>
            </a:r>
            <a:endParaRPr lang="en-US" altLang="ko-KR" dirty="0"/>
          </a:p>
          <a:p>
            <a:pPr lvl="1"/>
            <a:r>
              <a:rPr lang="ko-KR" altLang="en-US" dirty="0"/>
              <a:t>국내 빅 데이터 기술 수준은 아직 글로벌 빅</a:t>
            </a:r>
            <a:r>
              <a:rPr lang="en-US" altLang="ko-KR" dirty="0"/>
              <a:t>3</a:t>
            </a:r>
            <a:r>
              <a:rPr lang="ko-KR" altLang="en-US" dirty="0"/>
              <a:t>가 주도하는 </a:t>
            </a:r>
            <a:r>
              <a:rPr lang="ko-KR" altLang="en-US" dirty="0" err="1"/>
              <a:t>하둡</a:t>
            </a:r>
            <a:r>
              <a:rPr lang="ko-KR" altLang="en-US" dirty="0"/>
              <a:t> 기반 오픈 소스 프로젝트들을 단순 활용하는 수준</a:t>
            </a:r>
            <a:endParaRPr lang="en-US" altLang="ko-KR" dirty="0"/>
          </a:p>
        </p:txBody>
      </p:sp>
      <p:pic>
        <p:nvPicPr>
          <p:cNvPr id="6146" name="Picture 2" descr="hadoopì ëí ì´ë¯¸ì§ ê²ìê²°ê³¼">
            <a:extLst>
              <a:ext uri="{FF2B5EF4-FFF2-40B4-BE49-F238E27FC236}">
                <a16:creationId xmlns:a16="http://schemas.microsoft.com/office/drawing/2014/main" id="{9D99E47E-31DE-4F80-8868-7ECDDBA73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27" y="294524"/>
            <a:ext cx="1733549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maprì ëí ì´ë¯¸ì§ ê²ìê²°ê³¼">
            <a:extLst>
              <a:ext uri="{FF2B5EF4-FFF2-40B4-BE49-F238E27FC236}">
                <a16:creationId xmlns:a16="http://schemas.microsoft.com/office/drawing/2014/main" id="{873D6BAF-79B4-47F0-B12B-50FCB32B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81" y="906714"/>
            <a:ext cx="1156277" cy="11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FDBF5C-8DA2-4380-89A7-864855F16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406" y="116342"/>
            <a:ext cx="1552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9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820"/>
            <a:ext cx="9164935" cy="5389715"/>
          </a:xfrm>
        </p:spPr>
        <p:txBody>
          <a:bodyPr/>
          <a:lstStyle/>
          <a:p>
            <a:r>
              <a:rPr lang="ko-KR" altLang="en-US" dirty="0"/>
              <a:t>빅 데이터 기술의 변화 </a:t>
            </a:r>
            <a:r>
              <a:rPr lang="en-US" altLang="ko-KR" dirty="0"/>
              <a:t>(</a:t>
            </a:r>
            <a:r>
              <a:rPr lang="ko-KR" altLang="en-US" dirty="0"/>
              <a:t>아키텍처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인프라스트럭처</a:t>
            </a:r>
            <a:r>
              <a:rPr lang="en-US" altLang="ko-KR" dirty="0"/>
              <a:t>(Infrastructure)</a:t>
            </a:r>
          </a:p>
          <a:p>
            <a:pPr lvl="2"/>
            <a:r>
              <a:rPr lang="ko-KR" altLang="en-US" dirty="0"/>
              <a:t>서버 </a:t>
            </a:r>
            <a:r>
              <a:rPr lang="en-US" altLang="ko-KR" dirty="0"/>
              <a:t>(x86, </a:t>
            </a:r>
            <a:r>
              <a:rPr lang="ko-KR" altLang="en-US" dirty="0"/>
              <a:t>리눅스 서버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네트워크 </a:t>
            </a:r>
            <a:r>
              <a:rPr lang="en-US" altLang="ko-KR" dirty="0"/>
              <a:t>(</a:t>
            </a:r>
            <a:r>
              <a:rPr lang="ko-KR" altLang="en-US" dirty="0"/>
              <a:t>대규모 빅 데이터 서버 및 스토리지 지원을 위한 대용량 네트워크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스토리지 </a:t>
            </a:r>
            <a:r>
              <a:rPr lang="en-US" altLang="ko-KR" dirty="0"/>
              <a:t>(</a:t>
            </a:r>
            <a:r>
              <a:rPr lang="ko-KR" altLang="en-US" dirty="0"/>
              <a:t>대규모 데이터 저장을 위한 </a:t>
            </a:r>
            <a:r>
              <a:rPr lang="ko-KR" altLang="en-US" dirty="0" err="1"/>
              <a:t>내외부</a:t>
            </a:r>
            <a:r>
              <a:rPr lang="ko-KR" altLang="en-US" dirty="0"/>
              <a:t> 스토리지 장비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소프트웨어 플랫폼</a:t>
            </a:r>
            <a:endParaRPr lang="en-US" altLang="ko-KR" dirty="0"/>
          </a:p>
          <a:p>
            <a:pPr lvl="2"/>
            <a:r>
              <a:rPr lang="ko-KR" altLang="en-US" dirty="0"/>
              <a:t>빅 데이터 전방위 기술을 포괄하는 스택</a:t>
            </a:r>
            <a:r>
              <a:rPr lang="en-US" altLang="ko-KR" dirty="0"/>
              <a:t>(</a:t>
            </a:r>
            <a:r>
              <a:rPr lang="ko-KR" altLang="en-US" dirty="0"/>
              <a:t>순수 오픈 소스 스택</a:t>
            </a:r>
            <a:r>
              <a:rPr lang="en-US" altLang="ko-KR" dirty="0"/>
              <a:t>, </a:t>
            </a:r>
            <a:r>
              <a:rPr lang="ko-KR" altLang="en-US" dirty="0"/>
              <a:t>기업 </a:t>
            </a:r>
            <a:r>
              <a:rPr lang="ko-KR" altLang="en-US" dirty="0" err="1"/>
              <a:t>배포판</a:t>
            </a:r>
            <a:r>
              <a:rPr lang="ko-KR" altLang="en-US" dirty="0"/>
              <a:t> 스택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하둡을</a:t>
            </a:r>
            <a:r>
              <a:rPr lang="ko-KR" altLang="en-US" dirty="0"/>
              <a:t> 기반으로 한 오픈 소스 생태계</a:t>
            </a:r>
            <a:endParaRPr lang="en-US" altLang="ko-KR" dirty="0"/>
          </a:p>
          <a:p>
            <a:pPr lvl="2"/>
            <a:r>
              <a:rPr lang="ko-KR" altLang="en-US" dirty="0"/>
              <a:t>빅 데이터 수집</a:t>
            </a:r>
            <a:r>
              <a:rPr lang="en-US" altLang="ko-KR" dirty="0"/>
              <a:t>/</a:t>
            </a:r>
            <a:r>
              <a:rPr lang="ko-KR" altLang="en-US" dirty="0"/>
              <a:t>적재</a:t>
            </a:r>
            <a:r>
              <a:rPr lang="en-US" altLang="ko-KR" dirty="0"/>
              <a:t>/</a:t>
            </a: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분석 등의 지원 솔루션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빅 데이터 시스템 관리 및 모니터링 툴 제공</a:t>
            </a:r>
            <a:endParaRPr lang="en-US" altLang="ko-KR" dirty="0"/>
          </a:p>
          <a:p>
            <a:pPr lvl="1"/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빅 데이터 컨설팅 및 구축</a:t>
            </a:r>
            <a:endParaRPr lang="en-US" altLang="ko-KR" dirty="0"/>
          </a:p>
          <a:p>
            <a:pPr lvl="2"/>
            <a:r>
              <a:rPr lang="ko-KR" altLang="en-US" dirty="0"/>
              <a:t>빅 데이터 전문 운영 및 유지 보수</a:t>
            </a:r>
            <a:endParaRPr lang="en-US" altLang="ko-KR" dirty="0"/>
          </a:p>
          <a:p>
            <a:pPr lvl="2"/>
            <a:r>
              <a:rPr lang="ko-KR" altLang="en-US" dirty="0"/>
              <a:t>데이터 분석 서비스</a:t>
            </a:r>
            <a:endParaRPr lang="en-US" altLang="ko-KR" dirty="0"/>
          </a:p>
          <a:p>
            <a:pPr lvl="2"/>
            <a:r>
              <a:rPr lang="ko-KR" altLang="en-US" dirty="0"/>
              <a:t>교육 및 운영 인력 양성</a:t>
            </a:r>
          </a:p>
        </p:txBody>
      </p:sp>
    </p:spTree>
    <p:extLst>
      <p:ext uri="{BB962C8B-B14F-4D97-AF65-F5344CB8AC3E}">
        <p14:creationId xmlns:p14="http://schemas.microsoft.com/office/powerpoint/2010/main" val="39059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사이언스는 단일 학문이 아님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도메인 지식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수학 및 통계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컴퓨터 과학의 융합형 학문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사이언스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데이터를 과학적으로 다루는 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</a:t>
            </a:r>
            <a:r>
              <a:rPr kumimoji="1" lang="ko-KR" altLang="en-US" dirty="0" err="1"/>
              <a:t>사이언티스트의</a:t>
            </a:r>
            <a:r>
              <a:rPr kumimoji="1" lang="ko-KR" altLang="en-US" dirty="0"/>
              <a:t> 일 </a:t>
            </a:r>
          </a:p>
          <a:p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10037F-F786-47BB-B60F-CB7F02131524}"/>
              </a:ext>
            </a:extLst>
          </p:cNvPr>
          <p:cNvGrpSpPr/>
          <p:nvPr/>
        </p:nvGrpSpPr>
        <p:grpSpPr>
          <a:xfrm>
            <a:off x="6956240" y="728220"/>
            <a:ext cx="5235760" cy="5709336"/>
            <a:chOff x="6956240" y="728220"/>
            <a:chExt cx="5235760" cy="57093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C9CC378-4BD9-B74E-B248-EFBE5CF88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6240" y="728220"/>
              <a:ext cx="5235760" cy="54015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11E802-E58E-4036-89EC-FC44BC631D8B}"/>
                </a:ext>
              </a:extLst>
            </p:cNvPr>
            <p:cNvSpPr txBox="1"/>
            <p:nvPr/>
          </p:nvSpPr>
          <p:spPr>
            <a:xfrm>
              <a:off x="8233047" y="6129779"/>
              <a:ext cx="2682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데이터 사이언스 밴 다이어그램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818642-E979-4130-B65C-212149E5A27C}"/>
              </a:ext>
            </a:extLst>
          </p:cNvPr>
          <p:cNvSpPr txBox="1"/>
          <p:nvPr/>
        </p:nvSpPr>
        <p:spPr>
          <a:xfrm>
            <a:off x="1509104" y="4191000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가치</a:t>
            </a:r>
            <a:r>
              <a:rPr lang="ko-KR" altLang="en-US" dirty="0"/>
              <a:t>를 더할 수 있는 일을 찾고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데이터를 이용</a:t>
            </a:r>
            <a:r>
              <a:rPr lang="ko-KR" altLang="en-US" dirty="0"/>
              <a:t>해서 </a:t>
            </a:r>
            <a:r>
              <a:rPr lang="ko-KR" altLang="en-US" b="1" dirty="0">
                <a:solidFill>
                  <a:srgbClr val="C00000"/>
                </a:solidFill>
              </a:rPr>
              <a:t>문제를 해결</a:t>
            </a:r>
            <a:r>
              <a:rPr lang="ko-KR" altLang="en-US" dirty="0"/>
              <a:t>하는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44D7-F489-47CE-AA3A-0C28E39A665D}"/>
              </a:ext>
            </a:extLst>
          </p:cNvPr>
          <p:cNvSpPr txBox="1"/>
          <p:nvPr/>
        </p:nvSpPr>
        <p:spPr>
          <a:xfrm>
            <a:off x="1509104" y="5116181"/>
            <a:ext cx="4554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데이터로부터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통계 등의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b="1" dirty="0">
                <a:solidFill>
                  <a:srgbClr val="C00000"/>
                </a:solidFill>
              </a:rPr>
              <a:t>기술을 활용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인사이트를 도출</a:t>
            </a:r>
            <a:r>
              <a:rPr lang="ko-KR" altLang="en-US" dirty="0"/>
              <a:t>하는 일</a:t>
            </a:r>
          </a:p>
        </p:txBody>
      </p:sp>
    </p:spTree>
    <p:extLst>
      <p:ext uri="{BB962C8B-B14F-4D97-AF65-F5344CB8AC3E}">
        <p14:creationId xmlns:p14="http://schemas.microsoft.com/office/powerpoint/2010/main" val="170465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164935" cy="4720562"/>
          </a:xfrm>
        </p:spPr>
        <p:txBody>
          <a:bodyPr/>
          <a:lstStyle/>
          <a:p>
            <a:r>
              <a:rPr lang="ko-KR" altLang="en-US" dirty="0"/>
              <a:t>빅 데이터 기술의 변화 </a:t>
            </a:r>
            <a:r>
              <a:rPr lang="en-US" altLang="ko-KR" dirty="0"/>
              <a:t>(</a:t>
            </a:r>
            <a:r>
              <a:rPr lang="ko-KR" altLang="en-US" dirty="0"/>
              <a:t>기간별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~ 2009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수집</a:t>
            </a:r>
            <a:r>
              <a:rPr lang="en-US" altLang="ko-KR" dirty="0"/>
              <a:t>/</a:t>
            </a:r>
            <a:r>
              <a:rPr lang="ko-KR" altLang="en-US" dirty="0"/>
              <a:t>적재를 위한 스토리지 </a:t>
            </a:r>
            <a:r>
              <a:rPr lang="ko-KR" altLang="en-US" dirty="0" err="1"/>
              <a:t>안프라</a:t>
            </a:r>
            <a:endParaRPr lang="en-US" altLang="ko-KR" dirty="0"/>
          </a:p>
          <a:p>
            <a:pPr lvl="2"/>
            <a:r>
              <a:rPr lang="ko-KR" altLang="en-US" dirty="0"/>
              <a:t>낮은 비용의 스토리지 구축을 위한 솔루션으로 인식</a:t>
            </a:r>
            <a:endParaRPr lang="en-US" altLang="ko-KR" dirty="0"/>
          </a:p>
          <a:p>
            <a:pPr lvl="2"/>
            <a:r>
              <a:rPr lang="ko-KR" altLang="en-US" dirty="0"/>
              <a:t>저비용 </a:t>
            </a:r>
            <a:r>
              <a:rPr lang="en-US" altLang="ko-KR" dirty="0"/>
              <a:t>x86 </a:t>
            </a:r>
            <a:r>
              <a:rPr lang="ko-KR" altLang="en-US" dirty="0"/>
              <a:t>서버 하드웨어를 활용한 대용량 데이터 저장소</a:t>
            </a:r>
            <a:endParaRPr lang="en-US" altLang="ko-KR" dirty="0"/>
          </a:p>
          <a:p>
            <a:pPr lvl="1"/>
            <a:r>
              <a:rPr lang="en-US" altLang="ko-KR" dirty="0"/>
              <a:t>~2012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분산 컴퓨팅 기반 분석 기술이 시작</a:t>
            </a:r>
            <a:endParaRPr lang="en-US" altLang="ko-KR" dirty="0"/>
          </a:p>
          <a:p>
            <a:pPr lvl="2"/>
            <a:r>
              <a:rPr lang="en-US" altLang="ko-KR" dirty="0"/>
              <a:t>RDB</a:t>
            </a:r>
            <a:r>
              <a:rPr lang="ko-KR" altLang="en-US" dirty="0"/>
              <a:t>로 처리하기 어려운 대용량 데이터 연산</a:t>
            </a:r>
            <a:r>
              <a:rPr lang="en-US" altLang="ko-KR" dirty="0"/>
              <a:t>, </a:t>
            </a:r>
            <a:r>
              <a:rPr lang="ko-KR" altLang="en-US" dirty="0"/>
              <a:t>추출 및 집계 기술</a:t>
            </a:r>
            <a:endParaRPr lang="en-US" altLang="ko-KR" dirty="0"/>
          </a:p>
          <a:p>
            <a:pPr lvl="1"/>
            <a:r>
              <a:rPr lang="en-US" altLang="ko-KR" dirty="0"/>
              <a:t>~2016</a:t>
            </a:r>
            <a:r>
              <a:rPr lang="ko-KR" altLang="en-US" dirty="0"/>
              <a:t>년</a:t>
            </a:r>
            <a:endParaRPr lang="en-US" altLang="ko-KR" dirty="0"/>
          </a:p>
          <a:p>
            <a:pPr lvl="2"/>
            <a:r>
              <a:rPr lang="ko-KR" altLang="en-US" dirty="0"/>
              <a:t>빅 데이터의 가치와 활용 측면에서 분석 기술이 적극 활용되어 고급 분석 기술로 확대 발전</a:t>
            </a:r>
            <a:endParaRPr lang="en-US" altLang="ko-KR" dirty="0"/>
          </a:p>
          <a:p>
            <a:pPr lvl="2"/>
            <a:r>
              <a:rPr lang="ko-KR" altLang="en-US" dirty="0"/>
              <a:t>고급 분석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텍스트 마이닝</a:t>
            </a:r>
            <a:r>
              <a:rPr lang="en-US" altLang="ko-KR" dirty="0"/>
              <a:t>)</a:t>
            </a:r>
            <a:r>
              <a:rPr lang="ko-KR" altLang="en-US" dirty="0"/>
              <a:t>을 통한 통찰력과 예측들을 데이터 서비스로 활용</a:t>
            </a:r>
            <a:endParaRPr lang="en-US" altLang="ko-KR" dirty="0"/>
          </a:p>
          <a:p>
            <a:pPr lvl="2"/>
            <a:r>
              <a:rPr lang="ko-KR" altLang="en-US" dirty="0"/>
              <a:t>조직의 의사결정 도구 등 </a:t>
            </a:r>
            <a:r>
              <a:rPr lang="en-US" altLang="ko-KR" dirty="0"/>
              <a:t>IT,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공공</a:t>
            </a:r>
            <a:r>
              <a:rPr lang="en-US" altLang="ko-KR" dirty="0"/>
              <a:t>, </a:t>
            </a:r>
            <a:r>
              <a:rPr lang="ko-KR" altLang="en-US" dirty="0"/>
              <a:t>금융 이외에도 의료</a:t>
            </a:r>
            <a:r>
              <a:rPr lang="en-US" altLang="ko-KR" dirty="0"/>
              <a:t>, </a:t>
            </a:r>
            <a:r>
              <a:rPr lang="ko-KR" altLang="en-US" dirty="0"/>
              <a:t>방성</a:t>
            </a:r>
            <a:r>
              <a:rPr lang="en-US" altLang="ko-KR" dirty="0"/>
              <a:t>, </a:t>
            </a:r>
            <a:r>
              <a:rPr lang="ko-KR" altLang="en-US" dirty="0"/>
              <a:t>제조</a:t>
            </a:r>
            <a:r>
              <a:rPr lang="en-US" altLang="ko-KR" dirty="0"/>
              <a:t>, </a:t>
            </a:r>
            <a:r>
              <a:rPr lang="ko-KR" altLang="en-US" dirty="0"/>
              <a:t>통신 등 사업 전방위에</a:t>
            </a:r>
            <a:br>
              <a:rPr lang="en-US" altLang="ko-KR" dirty="0"/>
            </a:br>
            <a:r>
              <a:rPr lang="ko-KR" altLang="en-US" dirty="0"/>
              <a:t>활용되기 시작 </a:t>
            </a:r>
          </a:p>
        </p:txBody>
      </p:sp>
    </p:spTree>
    <p:extLst>
      <p:ext uri="{BB962C8B-B14F-4D97-AF65-F5344CB8AC3E}">
        <p14:creationId xmlns:p14="http://schemas.microsoft.com/office/powerpoint/2010/main" val="2535292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10AA-BD34-4A46-912E-498E365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전망 </a:t>
            </a:r>
            <a:r>
              <a:rPr lang="en-US" altLang="ko-KR" sz="2400" dirty="0"/>
              <a:t>(by Gartner, 2014)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CCB26-0402-48DB-B819-7624FD41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2">
            <a:extLst>
              <a:ext uri="{FF2B5EF4-FFF2-40B4-BE49-F238E27FC236}">
                <a16:creationId xmlns:a16="http://schemas.microsoft.com/office/drawing/2014/main" id="{113B954E-E9A0-4885-8ADE-0F4A8B6F6C80}"/>
              </a:ext>
            </a:extLst>
          </p:cNvPr>
          <p:cNvGrpSpPr>
            <a:grpSpLocks/>
          </p:cNvGrpSpPr>
          <p:nvPr/>
        </p:nvGrpSpPr>
        <p:grpSpPr bwMode="auto">
          <a:xfrm>
            <a:off x="677334" y="1084157"/>
            <a:ext cx="9244663" cy="5662633"/>
            <a:chOff x="1281113" y="576263"/>
            <a:chExt cx="8575675" cy="5253226"/>
          </a:xfrm>
        </p:grpSpPr>
        <p:grpSp>
          <p:nvGrpSpPr>
            <p:cNvPr id="5" name="그룹 2">
              <a:extLst>
                <a:ext uri="{FF2B5EF4-FFF2-40B4-BE49-F238E27FC236}">
                  <a16:creationId xmlns:a16="http://schemas.microsoft.com/office/drawing/2014/main" id="{4DEA08EC-DF8C-419D-AFC4-A2F4F32A8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113" y="576263"/>
              <a:ext cx="8575675" cy="4967287"/>
              <a:chOff x="4902637" y="575791"/>
              <a:chExt cx="4954151" cy="3096344"/>
            </a:xfrm>
          </p:grpSpPr>
          <p:pic>
            <p:nvPicPr>
              <p:cNvPr id="7" name="Picture 2" descr="2014 이머징 기술 하이프 사이클에 대한 이미지 검색결과">
                <a:extLst>
                  <a:ext uri="{FF2B5EF4-FFF2-40B4-BE49-F238E27FC236}">
                    <a16:creationId xmlns:a16="http://schemas.microsoft.com/office/drawing/2014/main" id="{0825ABE9-4EAA-4AF3-8C70-6FDF06D231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902637" y="575791"/>
                <a:ext cx="4954151" cy="309656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3F036A1-477D-455D-A83F-9CC8B6F6371E}"/>
                  </a:ext>
                </a:extLst>
              </p:cNvPr>
              <p:cNvSpPr/>
              <p:nvPr/>
            </p:nvSpPr>
            <p:spPr>
              <a:xfrm>
                <a:off x="6824870" y="1132954"/>
                <a:ext cx="431952" cy="21574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B4742D2-C259-4612-950B-6F05C43F9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306" y="5601070"/>
              <a:ext cx="2919282" cy="22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000" b="1" dirty="0">
                  <a:latin typeface="Consolas" panose="020B0609020204030204" pitchFamily="49" charset="0"/>
                  <a:ea typeface="HY헤드라인M" panose="02030600000101010101" pitchFamily="18" charset="-127"/>
                </a:rPr>
                <a:t>2014 Hype Cycle for Emerging Technologies </a:t>
              </a:r>
              <a:endParaRPr lang="ko-KR" altLang="en-US" sz="1000" b="1" dirty="0">
                <a:latin typeface="Consolas" panose="020B0609020204030204" pitchFamily="49" charset="0"/>
                <a:ea typeface="HY헤드라인M" panose="02030600000101010101" pitchFamily="18" charset="-127"/>
              </a:endParaRPr>
            </a:p>
          </p:txBody>
        </p:sp>
      </p:grpSp>
      <p:pic>
        <p:nvPicPr>
          <p:cNvPr id="10242" name="Picture 2" descr="gartner logoì ëí ì´ë¯¸ì§ ê²ìê²°ê³¼">
            <a:extLst>
              <a:ext uri="{FF2B5EF4-FFF2-40B4-BE49-F238E27FC236}">
                <a16:creationId xmlns:a16="http://schemas.microsoft.com/office/drawing/2014/main" id="{9AB3BCC3-B722-4AC2-A2DE-A3455BE7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24" y="1091793"/>
            <a:ext cx="1599231" cy="4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5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5300E-177C-4012-B3DB-B4BC471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9B61-7709-46A2-A391-A5968DBA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9780561" cy="4720562"/>
          </a:xfrm>
        </p:spPr>
        <p:txBody>
          <a:bodyPr/>
          <a:lstStyle/>
          <a:p>
            <a:r>
              <a:rPr lang="ko-KR" altLang="en-US" dirty="0"/>
              <a:t>빅 데이터 기술이 기존의 데이터 기술과 다른 점은 </a:t>
            </a:r>
            <a:r>
              <a:rPr lang="en-US" altLang="ko-KR" dirty="0"/>
              <a:t>"</a:t>
            </a:r>
            <a:r>
              <a:rPr lang="ko-KR" altLang="en-US" dirty="0"/>
              <a:t>다수의 </a:t>
            </a:r>
            <a:r>
              <a:rPr lang="ko-KR" altLang="en-US" b="1" dirty="0">
                <a:solidFill>
                  <a:srgbClr val="C00000"/>
                </a:solidFill>
              </a:rPr>
              <a:t>분산 시스템을 조합</a:t>
            </a:r>
            <a:r>
              <a:rPr lang="ko-KR" altLang="en-US" dirty="0"/>
              <a:t>하여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확장성</a:t>
            </a:r>
            <a:r>
              <a:rPr lang="ko-KR" altLang="en-US" dirty="0"/>
              <a:t>이 뛰어난 </a:t>
            </a:r>
            <a:r>
              <a:rPr lang="ko-KR" altLang="en-US" b="1" dirty="0">
                <a:solidFill>
                  <a:srgbClr val="C00000"/>
                </a:solidFill>
              </a:rPr>
              <a:t>데이터 처리 구조</a:t>
            </a:r>
            <a:r>
              <a:rPr lang="ko-KR" altLang="en-US" dirty="0"/>
              <a:t>를 만든다</a:t>
            </a:r>
            <a:r>
              <a:rPr lang="en-US" altLang="ko-KR" dirty="0"/>
              <a:t>"</a:t>
            </a:r>
            <a:r>
              <a:rPr lang="ko-KR" altLang="en-US" dirty="0"/>
              <a:t>는 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파이프라인</a:t>
            </a:r>
            <a:r>
              <a:rPr lang="en-US" altLang="ko-KR" dirty="0"/>
              <a:t>(Data Pipeline): </a:t>
            </a:r>
            <a:r>
              <a:rPr lang="ko-KR" altLang="en-US" dirty="0"/>
              <a:t>차례대로 </a:t>
            </a:r>
            <a:r>
              <a:rPr lang="ko-KR" altLang="en-US" dirty="0" err="1"/>
              <a:t>전달해나가는</a:t>
            </a:r>
            <a:r>
              <a:rPr lang="ko-KR" altLang="en-US" dirty="0"/>
              <a:t> 데이터로 구성된 시스템을 칭함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어디에서 데이터를 수집</a:t>
            </a:r>
            <a:r>
              <a:rPr lang="ko-KR" altLang="en-US" dirty="0"/>
              <a:t>하여 </a:t>
            </a:r>
            <a:r>
              <a:rPr lang="ko-KR" altLang="en-US" b="1" dirty="0">
                <a:solidFill>
                  <a:srgbClr val="C00000"/>
                </a:solidFill>
              </a:rPr>
              <a:t>무엇을 실현하고 싶은지</a:t>
            </a:r>
            <a:r>
              <a:rPr lang="ko-KR" altLang="en-US" dirty="0"/>
              <a:t>에 따라 다양하게 변화한다</a:t>
            </a:r>
            <a:endParaRPr lang="en-US" altLang="ko-KR" dirty="0"/>
          </a:p>
          <a:p>
            <a:pPr lvl="1"/>
            <a:r>
              <a:rPr lang="ko-KR" altLang="en-US" dirty="0"/>
              <a:t>처음에는 간단한 구성으로 끝나지만</a:t>
            </a:r>
            <a:r>
              <a:rPr lang="en-US" altLang="ko-KR" dirty="0"/>
              <a:t>, </a:t>
            </a:r>
            <a:r>
              <a:rPr lang="ko-KR" altLang="en-US" dirty="0"/>
              <a:t>하고 싶은 일이 증가함에 따라 시스템은 점차 복잡해지고 시스템들을 </a:t>
            </a:r>
            <a:r>
              <a:rPr lang="ko-KR" altLang="en-US" b="1" dirty="0">
                <a:solidFill>
                  <a:srgbClr val="C00000"/>
                </a:solidFill>
              </a:rPr>
              <a:t>어떻게 </a:t>
            </a:r>
            <a:r>
              <a:rPr lang="ko-KR" altLang="en-US" b="1" dirty="0" err="1">
                <a:solidFill>
                  <a:srgbClr val="C00000"/>
                </a:solidFill>
              </a:rPr>
              <a:t>조합시킬지</a:t>
            </a:r>
            <a:r>
              <a:rPr lang="ko-KR" altLang="en-US" dirty="0" err="1"/>
              <a:t>가</a:t>
            </a:r>
            <a:r>
              <a:rPr lang="ko-KR" altLang="en-US" dirty="0"/>
              <a:t> 문제가 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빅 데이터 처리 단계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5DE0D9D-2C02-4889-B58C-84089F476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067338"/>
              </p:ext>
            </p:extLst>
          </p:nvPr>
        </p:nvGraphicFramePr>
        <p:xfrm>
          <a:off x="1734106" y="29035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C1B4CB-0B01-4532-BD55-611B8E92697F}"/>
              </a:ext>
            </a:extLst>
          </p:cNvPr>
          <p:cNvCxnSpPr/>
          <p:nvPr/>
        </p:nvCxnSpPr>
        <p:spPr>
          <a:xfrm>
            <a:off x="1734106" y="6152225"/>
            <a:ext cx="327257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98C7AB-06E7-4B24-879D-1F9835E37AE6}"/>
              </a:ext>
            </a:extLst>
          </p:cNvPr>
          <p:cNvCxnSpPr>
            <a:cxnSpLocks/>
          </p:cNvCxnSpPr>
          <p:nvPr/>
        </p:nvCxnSpPr>
        <p:spPr>
          <a:xfrm>
            <a:off x="5117978" y="6152225"/>
            <a:ext cx="325333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E917DF-79A1-4021-B79F-32BDE7C2D611}"/>
              </a:ext>
            </a:extLst>
          </p:cNvPr>
          <p:cNvCxnSpPr>
            <a:cxnSpLocks/>
          </p:cNvCxnSpPr>
          <p:nvPr/>
        </p:nvCxnSpPr>
        <p:spPr>
          <a:xfrm>
            <a:off x="8442338" y="6152225"/>
            <a:ext cx="141976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8B05C7-8B13-4098-96B1-D701947C364A}"/>
              </a:ext>
            </a:extLst>
          </p:cNvPr>
          <p:cNvSpPr txBox="1"/>
          <p:nvPr/>
        </p:nvSpPr>
        <p:spPr>
          <a:xfrm>
            <a:off x="3008754" y="61707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전처리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AC384-C27C-4250-A688-A95C6C618683}"/>
              </a:ext>
            </a:extLst>
          </p:cNvPr>
          <p:cNvSpPr txBox="1"/>
          <p:nvPr/>
        </p:nvSpPr>
        <p:spPr>
          <a:xfrm>
            <a:off x="6383009" y="617075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후처리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96431-C06F-4123-B936-85E05ED10515}"/>
              </a:ext>
            </a:extLst>
          </p:cNvPr>
          <p:cNvSpPr txBox="1"/>
          <p:nvPr/>
        </p:nvSpPr>
        <p:spPr>
          <a:xfrm>
            <a:off x="8883558" y="61707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활용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BDF2E993-3369-4DC4-B3C3-C15320561239}"/>
              </a:ext>
            </a:extLst>
          </p:cNvPr>
          <p:cNvSpPr/>
          <p:nvPr/>
        </p:nvSpPr>
        <p:spPr>
          <a:xfrm rot="16200000">
            <a:off x="5503965" y="3785894"/>
            <a:ext cx="381085" cy="269778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2FA40D82-CE77-452C-831B-EB609AB7DED5}"/>
              </a:ext>
            </a:extLst>
          </p:cNvPr>
          <p:cNvSpPr/>
          <p:nvPr/>
        </p:nvSpPr>
        <p:spPr>
          <a:xfrm rot="16200000">
            <a:off x="8233894" y="3785895"/>
            <a:ext cx="381085" cy="269778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35B7D-9530-45F8-A92F-D56EAB0A406A}"/>
              </a:ext>
            </a:extLst>
          </p:cNvPr>
          <p:cNvSpPr txBox="1"/>
          <p:nvPr/>
        </p:nvSpPr>
        <p:spPr>
          <a:xfrm>
            <a:off x="5214247" y="463646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처리</a:t>
            </a:r>
            <a:r>
              <a:rPr lang="en-US" altLang="ko-KR" sz="1400" b="1" dirty="0">
                <a:solidFill>
                  <a:srgbClr val="C00000"/>
                </a:solidFill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</a:rPr>
              <a:t>탐색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BDEA1-240A-4B95-918E-076DD846EB9E}"/>
              </a:ext>
            </a:extLst>
          </p:cNvPr>
          <p:cNvSpPr txBox="1"/>
          <p:nvPr/>
        </p:nvSpPr>
        <p:spPr>
          <a:xfrm>
            <a:off x="7962078" y="463646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분석</a:t>
            </a:r>
            <a:r>
              <a:rPr lang="en-US" altLang="ko-KR" sz="1400" b="1" dirty="0">
                <a:solidFill>
                  <a:srgbClr val="C00000"/>
                </a:solidFill>
              </a:rPr>
              <a:t>/</a:t>
            </a:r>
            <a:r>
              <a:rPr lang="ko-KR" altLang="en-US" sz="1400" b="1" dirty="0">
                <a:solidFill>
                  <a:srgbClr val="C00000"/>
                </a:solidFill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285659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2F37-973D-4188-9EE9-5308213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D580-78C1-431A-964F-7D563CB3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 데이터 아키텍처 </a:t>
            </a:r>
            <a:r>
              <a:rPr lang="en-US" altLang="ko-KR" dirty="0"/>
              <a:t>6</a:t>
            </a:r>
            <a:r>
              <a:rPr lang="ko-KR" altLang="en-US" dirty="0"/>
              <a:t>개 계층</a:t>
            </a:r>
            <a:r>
              <a:rPr lang="en-US" altLang="ko-KR" dirty="0"/>
              <a:t>(Layer)</a:t>
            </a:r>
            <a:endParaRPr lang="ko-KR" altLang="en-US" dirty="0"/>
          </a:p>
        </p:txBody>
      </p:sp>
      <p:grpSp>
        <p:nvGrpSpPr>
          <p:cNvPr id="4" name="그룹 30">
            <a:extLst>
              <a:ext uri="{FF2B5EF4-FFF2-40B4-BE49-F238E27FC236}">
                <a16:creationId xmlns:a16="http://schemas.microsoft.com/office/drawing/2014/main" id="{B077FC5C-2BC6-484F-8D7B-482E1961B436}"/>
              </a:ext>
            </a:extLst>
          </p:cNvPr>
          <p:cNvGrpSpPr>
            <a:grpSpLocks/>
          </p:cNvGrpSpPr>
          <p:nvPr/>
        </p:nvGrpSpPr>
        <p:grpSpPr bwMode="auto">
          <a:xfrm>
            <a:off x="2526506" y="1817888"/>
            <a:ext cx="7138987" cy="4616450"/>
            <a:chOff x="478979" y="1295871"/>
            <a:chExt cx="7138317" cy="4616352"/>
          </a:xfrm>
        </p:grpSpPr>
        <p:grpSp>
          <p:nvGrpSpPr>
            <p:cNvPr id="5" name="그룹 3">
              <a:extLst>
                <a:ext uri="{FF2B5EF4-FFF2-40B4-BE49-F238E27FC236}">
                  <a16:creationId xmlns:a16="http://schemas.microsoft.com/office/drawing/2014/main" id="{8D0A4869-B231-4F28-B6DA-825D2F6E2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979" y="1295871"/>
              <a:ext cx="1089645" cy="4615881"/>
              <a:chOff x="478979" y="1295871"/>
              <a:chExt cx="1089645" cy="461588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A443533-3EEB-4C38-BDB0-C8DFE6EAED20}"/>
                  </a:ext>
                </a:extLst>
              </p:cNvPr>
              <p:cNvSpPr/>
              <p:nvPr/>
            </p:nvSpPr>
            <p:spPr>
              <a:xfrm>
                <a:off x="488503" y="1295871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수집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AD6C0DA-1B69-4174-A816-AD1393033E7E}"/>
                  </a:ext>
                </a:extLst>
              </p:cNvPr>
              <p:cNvSpPr/>
              <p:nvPr/>
            </p:nvSpPr>
            <p:spPr>
              <a:xfrm>
                <a:off x="488503" y="2102304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적재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9FA8BCE-E87F-4EE6-A4B7-D12F2308B85C}"/>
                  </a:ext>
                </a:extLst>
              </p:cNvPr>
              <p:cNvSpPr/>
              <p:nvPr/>
            </p:nvSpPr>
            <p:spPr>
              <a:xfrm>
                <a:off x="488503" y="2903975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처리</a:t>
                </a:r>
              </a:p>
              <a:p>
                <a:pPr algn="ctr">
                  <a:defRPr/>
                </a:pPr>
                <a:endPara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25B39B4-F071-4EAC-9C75-014946C95438}"/>
                  </a:ext>
                </a:extLst>
              </p:cNvPr>
              <p:cNvSpPr/>
              <p:nvPr/>
            </p:nvSpPr>
            <p:spPr>
              <a:xfrm>
                <a:off x="488503" y="4545415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445A0CC-3DD7-4E51-AAC2-5D38A18DC728}"/>
                  </a:ext>
                </a:extLst>
              </p:cNvPr>
              <p:cNvSpPr/>
              <p:nvPr/>
            </p:nvSpPr>
            <p:spPr>
              <a:xfrm>
                <a:off x="478979" y="5372484"/>
                <a:ext cx="1079399" cy="5397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응용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84E3E5C-5AF7-48A1-AB9E-8943D93C660E}"/>
                  </a:ext>
                </a:extLst>
              </p:cNvPr>
              <p:cNvSpPr/>
              <p:nvPr/>
            </p:nvSpPr>
            <p:spPr>
              <a:xfrm>
                <a:off x="488503" y="3718345"/>
                <a:ext cx="1079399" cy="5413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탐색</a:t>
                </a:r>
              </a:p>
            </p:txBody>
          </p:sp>
          <p:sp>
            <p:nvSpPr>
              <p:cNvPr id="30" name="아래쪽 화살표 2">
                <a:extLst>
                  <a:ext uri="{FF2B5EF4-FFF2-40B4-BE49-F238E27FC236}">
                    <a16:creationId xmlns:a16="http://schemas.microsoft.com/office/drawing/2014/main" id="{127E5005-CC91-4579-96CF-09B370814AE1}"/>
                  </a:ext>
                </a:extLst>
              </p:cNvPr>
              <p:cNvSpPr/>
              <p:nvPr/>
            </p:nvSpPr>
            <p:spPr>
              <a:xfrm>
                <a:off x="882166" y="1864184"/>
                <a:ext cx="287310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아래쪽 화살표 10">
                <a:extLst>
                  <a:ext uri="{FF2B5EF4-FFF2-40B4-BE49-F238E27FC236}">
                    <a16:creationId xmlns:a16="http://schemas.microsoft.com/office/drawing/2014/main" id="{79D1BF2C-6EE3-408F-A11B-0E978A8E5E06}"/>
                  </a:ext>
                </a:extLst>
              </p:cNvPr>
              <p:cNvSpPr/>
              <p:nvPr/>
            </p:nvSpPr>
            <p:spPr>
              <a:xfrm>
                <a:off x="877404" y="2665855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아래쪽 화살표 11">
                <a:extLst>
                  <a:ext uri="{FF2B5EF4-FFF2-40B4-BE49-F238E27FC236}">
                    <a16:creationId xmlns:a16="http://schemas.microsoft.com/office/drawing/2014/main" id="{30CFA03E-926E-41AD-8FB6-B3754FF6598C}"/>
                  </a:ext>
                </a:extLst>
              </p:cNvPr>
              <p:cNvSpPr/>
              <p:nvPr/>
            </p:nvSpPr>
            <p:spPr>
              <a:xfrm>
                <a:off x="877404" y="3486574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아래쪽 화살표 12">
                <a:extLst>
                  <a:ext uri="{FF2B5EF4-FFF2-40B4-BE49-F238E27FC236}">
                    <a16:creationId xmlns:a16="http://schemas.microsoft.com/office/drawing/2014/main" id="{038502C9-7877-483A-96BB-264672E080CD}"/>
                  </a:ext>
                </a:extLst>
              </p:cNvPr>
              <p:cNvSpPr/>
              <p:nvPr/>
            </p:nvSpPr>
            <p:spPr>
              <a:xfrm>
                <a:off x="877404" y="4297770"/>
                <a:ext cx="287311" cy="209546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아래쪽 화살표 13">
                <a:extLst>
                  <a:ext uri="{FF2B5EF4-FFF2-40B4-BE49-F238E27FC236}">
                    <a16:creationId xmlns:a16="http://schemas.microsoft.com/office/drawing/2014/main" id="{22637531-BFC8-42A5-8D81-FED8CA019C7B}"/>
                  </a:ext>
                </a:extLst>
              </p:cNvPr>
              <p:cNvSpPr/>
              <p:nvPr/>
            </p:nvSpPr>
            <p:spPr>
              <a:xfrm>
                <a:off x="877404" y="5120078"/>
                <a:ext cx="287311" cy="207958"/>
              </a:xfrm>
              <a:prstGeom prst="down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" name="그룹 14">
              <a:extLst>
                <a:ext uri="{FF2B5EF4-FFF2-40B4-BE49-F238E27FC236}">
                  <a16:creationId xmlns:a16="http://schemas.microsoft.com/office/drawing/2014/main" id="{EB115AF9-700A-49D6-8A46-B29D96DCF0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387" y="1295871"/>
              <a:ext cx="2331517" cy="4616352"/>
              <a:chOff x="1757387" y="1295871"/>
              <a:chExt cx="3189610" cy="461635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B58FDB7-FE05-43B5-9F88-F831195FD28E}"/>
                  </a:ext>
                </a:extLst>
              </p:cNvPr>
              <p:cNvSpPr/>
              <p:nvPr/>
            </p:nvSpPr>
            <p:spPr>
              <a:xfrm>
                <a:off x="1784810" y="1295871"/>
                <a:ext cx="3146591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내 외부 테이터 연동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내 외부 데이터 통합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3741925-1DCA-483E-809C-D7CE9FC706D1}"/>
                  </a:ext>
                </a:extLst>
              </p:cNvPr>
              <p:cNvSpPr/>
              <p:nvPr/>
            </p:nvSpPr>
            <p:spPr>
              <a:xfrm>
                <a:off x="1767437" y="210230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대용량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/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실시간 데이터 처리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분산 파일 시스템 저장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2AABA93-627F-4375-9623-D30BAC5A6414}"/>
                  </a:ext>
                </a:extLst>
              </p:cNvPr>
              <p:cNvSpPr/>
              <p:nvPr/>
            </p:nvSpPr>
            <p:spPr>
              <a:xfrm>
                <a:off x="1758751" y="290397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데이터 선택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변환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통합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,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축소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데이터 워크플로 및 자동화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4DDC9B-929D-4A0A-8E15-F0247AB30D17}"/>
                  </a:ext>
                </a:extLst>
              </p:cNvPr>
              <p:cNvSpPr/>
              <p:nvPr/>
            </p:nvSpPr>
            <p:spPr>
              <a:xfrm>
                <a:off x="1756579" y="371834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대화형 데이터 질의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탐색적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Ad-Hoc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135F83-53C4-436D-9979-297FE15B74FA}"/>
                  </a:ext>
                </a:extLst>
              </p:cNvPr>
              <p:cNvSpPr/>
              <p:nvPr/>
            </p:nvSpPr>
            <p:spPr>
              <a:xfrm>
                <a:off x="1780466" y="454541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빅데이터 마트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통계분석 </a:t>
                </a:r>
                <a:r>
                  <a:rPr lang="en-US" altLang="ko-KR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/ </a:t>
                </a: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고급분석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9E15DC-2A83-45B9-8D09-E09E582EA7AE}"/>
                  </a:ext>
                </a:extLst>
              </p:cNvPr>
              <p:cNvSpPr/>
              <p:nvPr/>
            </p:nvSpPr>
            <p:spPr>
              <a:xfrm>
                <a:off x="1797839" y="537248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보고서 및 시각화</a:t>
                </a:r>
                <a:endParaRPr lang="en-US" altLang="ko-KR" sz="1100" b="1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분석 정보 제공</a:t>
                </a:r>
              </a:p>
            </p:txBody>
          </p:sp>
        </p:grpSp>
        <p:grpSp>
          <p:nvGrpSpPr>
            <p:cNvPr id="7" name="그룹 23">
              <a:extLst>
                <a:ext uri="{FF2B5EF4-FFF2-40B4-BE49-F238E27FC236}">
                  <a16:creationId xmlns:a16="http://schemas.microsoft.com/office/drawing/2014/main" id="{A138008A-1BA4-47AB-90D5-E367FB3F9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7667" y="1295871"/>
              <a:ext cx="2331517" cy="4616352"/>
              <a:chOff x="1757387" y="1295871"/>
              <a:chExt cx="3189610" cy="461635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B365D8F-AF9B-4F30-B12D-38A112940786}"/>
                  </a:ext>
                </a:extLst>
              </p:cNvPr>
              <p:cNvSpPr/>
              <p:nvPr/>
            </p:nvSpPr>
            <p:spPr>
              <a:xfrm>
                <a:off x="1785402" y="1295871"/>
                <a:ext cx="3146591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Crawling, FTP, Open API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Log Aggregation, DB Aggregation</a:t>
                </a:r>
                <a:endParaRPr lang="ko-KR" altLang="en-US" sz="1000" dirty="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067D4B-72EE-4690-8681-4E60345D9C66}"/>
                  </a:ext>
                </a:extLst>
              </p:cNvPr>
              <p:cNvSpPr/>
              <p:nvPr/>
            </p:nvSpPr>
            <p:spPr>
              <a:xfrm>
                <a:off x="1768029" y="210230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Distributed File, NoSQL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Memory Chached, Message Queue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59D6526-B577-43D8-B4EC-212714F370D7}"/>
                  </a:ext>
                </a:extLst>
              </p:cNvPr>
              <p:cNvSpPr/>
              <p:nvPr/>
            </p:nvSpPr>
            <p:spPr>
              <a:xfrm>
                <a:off x="1759343" y="290397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Structured/Unstructured Processing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Workflow, Scheduler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197A30-BF45-4B05-955E-8212F98592CF}"/>
                  </a:ext>
                </a:extLst>
              </p:cNvPr>
              <p:cNvSpPr/>
              <p:nvPr/>
            </p:nvSpPr>
            <p:spPr>
              <a:xfrm>
                <a:off x="1757171" y="371834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SQL Like,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Exploration, Visualization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490322C-6F61-4186-8F68-ADA78D327971}"/>
                  </a:ext>
                </a:extLst>
              </p:cNvPr>
              <p:cNvSpPr/>
              <p:nvPr/>
            </p:nvSpPr>
            <p:spPr>
              <a:xfrm>
                <a:off x="1781059" y="4545415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Data Mining, Machine Learning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Analysis, Visualization</a:t>
                </a:r>
                <a:endParaRPr lang="ko-KR" altLang="en-US" sz="10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8E0FB9A-9AB5-4A55-99D8-F8792C21C43F}"/>
                  </a:ext>
                </a:extLst>
              </p:cNvPr>
              <p:cNvSpPr/>
              <p:nvPr/>
            </p:nvSpPr>
            <p:spPr>
              <a:xfrm>
                <a:off x="1798431" y="5372484"/>
                <a:ext cx="3148763" cy="5397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Data Export/Import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100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Reporting, Business Visualization</a:t>
                </a:r>
              </a:p>
            </p:txBody>
          </p:sp>
        </p:grpSp>
        <p:grpSp>
          <p:nvGrpSpPr>
            <p:cNvPr id="8" name="그룹 22">
              <a:extLst>
                <a:ext uri="{FF2B5EF4-FFF2-40B4-BE49-F238E27FC236}">
                  <a16:creationId xmlns:a16="http://schemas.microsoft.com/office/drawing/2014/main" id="{BCAEEB0A-C15F-4629-9417-2BB157595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5209" y="1296341"/>
              <a:ext cx="792087" cy="4615412"/>
              <a:chOff x="6753200" y="1296341"/>
              <a:chExt cx="792087" cy="46154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C2BA752-DF2B-4502-B017-6DABBD80984B}"/>
                  </a:ext>
                </a:extLst>
              </p:cNvPr>
              <p:cNvSpPr/>
              <p:nvPr/>
            </p:nvSpPr>
            <p:spPr>
              <a:xfrm>
                <a:off x="6753199" y="1295871"/>
                <a:ext cx="792088" cy="187797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전처리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F4D2282-7446-499B-99C8-9A757AD46223}"/>
                  </a:ext>
                </a:extLst>
              </p:cNvPr>
              <p:cNvSpPr/>
              <p:nvPr/>
            </p:nvSpPr>
            <p:spPr>
              <a:xfrm>
                <a:off x="6753199" y="3259567"/>
                <a:ext cx="792088" cy="187638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후처리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FDA4FA0-6AEF-4204-8171-DAC66FCA1AB7}"/>
                  </a:ext>
                </a:extLst>
              </p:cNvPr>
              <p:cNvSpPr/>
              <p:nvPr/>
            </p:nvSpPr>
            <p:spPr>
              <a:xfrm>
                <a:off x="6753199" y="5223263"/>
                <a:ext cx="792088" cy="68896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+mj-lt"/>
                  </a:rPr>
                  <a:t>활용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517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2F37-973D-4188-9EE9-5308213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D580-78C1-431A-964F-7D563CB3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2985"/>
            <a:ext cx="10792616" cy="44857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단계는 보통 </a:t>
            </a:r>
            <a:r>
              <a:rPr lang="en-US" altLang="ko-KR" dirty="0"/>
              <a:t>4</a:t>
            </a:r>
            <a:r>
              <a:rPr lang="ko-KR" altLang="en-US" dirty="0"/>
              <a:t>개의 단계로 축약하여 진행하며 처리</a:t>
            </a:r>
            <a:r>
              <a:rPr lang="en-US" altLang="ko-KR" dirty="0"/>
              <a:t>/</a:t>
            </a:r>
            <a:r>
              <a:rPr lang="ko-KR" altLang="en-US" dirty="0"/>
              <a:t>탐색과 분석</a:t>
            </a:r>
            <a:r>
              <a:rPr lang="en-US" altLang="ko-KR" dirty="0"/>
              <a:t>/</a:t>
            </a:r>
            <a:r>
              <a:rPr lang="ko-KR" altLang="en-US" dirty="0"/>
              <a:t>응용은 반복 진행하여</a:t>
            </a:r>
            <a:br>
              <a:rPr lang="en-US" altLang="ko-KR" dirty="0"/>
            </a:br>
            <a:r>
              <a:rPr lang="ko-KR" altLang="en-US" dirty="0"/>
              <a:t>품질과 분석 수준을 향상시켜 나가게 된다</a:t>
            </a:r>
            <a:endParaRPr lang="en-US" altLang="ko-KR" dirty="0"/>
          </a:p>
          <a:p>
            <a:pPr lvl="1"/>
            <a:r>
              <a:rPr lang="ko-KR" altLang="en-US" dirty="0"/>
              <a:t>기술들은 보통 </a:t>
            </a:r>
            <a:r>
              <a:rPr lang="ko-KR" altLang="en-US" dirty="0" err="1"/>
              <a:t>하둡</a:t>
            </a:r>
            <a:r>
              <a:rPr lang="ko-KR" altLang="en-US" dirty="0"/>
              <a:t> 생태계의 오픈 소스들로 구성하는 것이 일반적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수집 기술</a:t>
            </a:r>
            <a:endParaRPr lang="en-US" altLang="ko-KR" dirty="0"/>
          </a:p>
          <a:p>
            <a:pPr lvl="1"/>
            <a:r>
              <a:rPr lang="ko-KR" altLang="en-US" dirty="0"/>
              <a:t>서비스</a:t>
            </a:r>
            <a:r>
              <a:rPr lang="en-US" altLang="ko-KR" dirty="0"/>
              <a:t>/</a:t>
            </a:r>
            <a:r>
              <a:rPr lang="ko-KR" altLang="en-US" dirty="0"/>
              <a:t>조직 내외부의 다양한 시스템으로부터 원천 데이터를 효과적으로 수집하는 기술</a:t>
            </a:r>
            <a:endParaRPr lang="en-US" altLang="ko-KR" dirty="0"/>
          </a:p>
          <a:p>
            <a:pPr lvl="1"/>
            <a:r>
              <a:rPr lang="ko-KR" altLang="en-US" dirty="0"/>
              <a:t>빠르고 다양한 데이터를 효과적으로 수집해야 하기 때문에 선형 처리 그리고 분산 처리가 가능해야 한다</a:t>
            </a:r>
            <a:endParaRPr lang="en-US" altLang="ko-KR" dirty="0"/>
          </a:p>
          <a:p>
            <a:pPr lvl="1"/>
            <a:r>
              <a:rPr lang="ko-KR" altLang="en-US" dirty="0"/>
              <a:t>외부 데이터</a:t>
            </a:r>
            <a:r>
              <a:rPr lang="en-US" altLang="ko-KR" dirty="0"/>
              <a:t>(SNS, </a:t>
            </a:r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포털 등</a:t>
            </a:r>
            <a:r>
              <a:rPr lang="en-US" altLang="ko-KR" dirty="0"/>
              <a:t>) </a:t>
            </a:r>
            <a:r>
              <a:rPr lang="ko-KR" altLang="en-US" dirty="0"/>
              <a:t>수집시에는 </a:t>
            </a:r>
            <a:r>
              <a:rPr lang="ko-KR" altLang="en-US" dirty="0" err="1"/>
              <a:t>크롤링</a:t>
            </a:r>
            <a:r>
              <a:rPr lang="en-US" altLang="ko-KR" dirty="0"/>
              <a:t>, NLP </a:t>
            </a:r>
            <a:r>
              <a:rPr lang="ko-KR" altLang="en-US" dirty="0"/>
              <a:t>등 비정형 처리를 위한 기술이 선택적으로 적용될 수 있다</a:t>
            </a:r>
            <a:endParaRPr lang="en-US" altLang="ko-KR" dirty="0"/>
          </a:p>
          <a:p>
            <a:pPr lvl="1"/>
            <a:r>
              <a:rPr lang="ko-KR" altLang="en-US" dirty="0"/>
              <a:t>실시간 수집의 경우에는 </a:t>
            </a:r>
            <a:r>
              <a:rPr lang="en-US" altLang="ko-KR" dirty="0"/>
              <a:t>CEP, ESP </a:t>
            </a:r>
            <a:r>
              <a:rPr lang="ko-KR" altLang="en-US" dirty="0"/>
              <a:t>기술 등 이벤트를 감지해 </a:t>
            </a:r>
            <a:r>
              <a:rPr lang="ko-KR" altLang="en-US" dirty="0" err="1"/>
              <a:t>콜백</a:t>
            </a:r>
            <a:r>
              <a:rPr lang="ko-KR" altLang="en-US" dirty="0"/>
              <a:t> 처리를 한다</a:t>
            </a:r>
            <a:endParaRPr lang="en-US" altLang="ko-KR" dirty="0"/>
          </a:p>
          <a:p>
            <a:pPr lvl="1"/>
            <a:r>
              <a:rPr lang="ko-KR" altLang="en-US" dirty="0"/>
              <a:t>수집된 데이터는 정제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필터링 작업을 거쳐 분산 스토리지에 적재하게 된다</a:t>
            </a:r>
            <a:endParaRPr lang="en-US" altLang="ko-KR" dirty="0"/>
          </a:p>
          <a:p>
            <a:pPr lvl="1"/>
            <a:r>
              <a:rPr lang="en-US" altLang="ko-KR" dirty="0"/>
              <a:t>6V </a:t>
            </a:r>
            <a:r>
              <a:rPr lang="ko-KR" altLang="en-US" dirty="0"/>
              <a:t>중</a:t>
            </a:r>
            <a:r>
              <a:rPr lang="en-US" altLang="ko-KR" dirty="0"/>
              <a:t>, Volume, Variety, Velocity</a:t>
            </a:r>
            <a:r>
              <a:rPr lang="ko-KR" altLang="en-US" dirty="0"/>
              <a:t>를 효과적으로 처리하는 기능에 집중한다</a:t>
            </a:r>
            <a:endParaRPr lang="en-US" altLang="ko-KR" dirty="0"/>
          </a:p>
          <a:p>
            <a:pPr lvl="1"/>
            <a:r>
              <a:rPr lang="ko-KR" altLang="en-US" dirty="0"/>
              <a:t>관련 소프트웨어 </a:t>
            </a:r>
            <a:r>
              <a:rPr lang="en-US" altLang="ko-KR" dirty="0"/>
              <a:t>: Flume, </a:t>
            </a:r>
            <a:r>
              <a:rPr lang="en-US" altLang="ko-KR" dirty="0" err="1"/>
              <a:t>Fluentd</a:t>
            </a:r>
            <a:r>
              <a:rPr lang="en-US" altLang="ko-KR" dirty="0"/>
              <a:t>, Scribe, Logstash, </a:t>
            </a:r>
            <a:r>
              <a:rPr lang="en-US" altLang="ko-KR" dirty="0" err="1"/>
              <a:t>Chuckwa</a:t>
            </a:r>
            <a:r>
              <a:rPr lang="en-US" altLang="ko-KR" dirty="0"/>
              <a:t> </a:t>
            </a:r>
            <a:r>
              <a:rPr lang="ko-KR" altLang="en-US" dirty="0"/>
              <a:t>등이 있으며 실시간 처리를 위해 </a:t>
            </a:r>
            <a:r>
              <a:rPr lang="en-US" altLang="ko-KR" dirty="0"/>
              <a:t>Storm, Esper </a:t>
            </a:r>
            <a:r>
              <a:rPr lang="ko-KR" altLang="en-US" dirty="0"/>
              <a:t>등도 고려된다</a:t>
            </a:r>
          </a:p>
        </p:txBody>
      </p:sp>
      <p:grpSp>
        <p:nvGrpSpPr>
          <p:cNvPr id="35" name="그룹 49">
            <a:extLst>
              <a:ext uri="{FF2B5EF4-FFF2-40B4-BE49-F238E27FC236}">
                <a16:creationId xmlns:a16="http://schemas.microsoft.com/office/drawing/2014/main" id="{A0D948BF-DCF8-4F0C-B2BF-5B9F7B9C170C}"/>
              </a:ext>
            </a:extLst>
          </p:cNvPr>
          <p:cNvGrpSpPr>
            <a:grpSpLocks/>
          </p:cNvGrpSpPr>
          <p:nvPr/>
        </p:nvGrpSpPr>
        <p:grpSpPr bwMode="auto">
          <a:xfrm>
            <a:off x="2656548" y="1320799"/>
            <a:ext cx="6834188" cy="541338"/>
            <a:chOff x="344488" y="1042067"/>
            <a:chExt cx="6834261" cy="5418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8903667-3126-4D23-BFE4-FFDE6B0F6C60}"/>
                </a:ext>
              </a:extLst>
            </p:cNvPr>
            <p:cNvSpPr/>
            <p:nvPr/>
          </p:nvSpPr>
          <p:spPr>
            <a:xfrm>
              <a:off x="344488" y="1043656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수집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02337EC-BF21-4B38-A4C4-653C99E4AEB3}"/>
                </a:ext>
              </a:extLst>
            </p:cNvPr>
            <p:cNvSpPr/>
            <p:nvPr/>
          </p:nvSpPr>
          <p:spPr>
            <a:xfrm>
              <a:off x="2225696" y="1043656"/>
              <a:ext cx="1081099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적재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52D0B59-59CD-4B9B-8508-B02DDD7E8738}"/>
                </a:ext>
              </a:extLst>
            </p:cNvPr>
            <p:cNvSpPr/>
            <p:nvPr/>
          </p:nvSpPr>
          <p:spPr>
            <a:xfrm>
              <a:off x="4151354" y="1042067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처리</a:t>
              </a:r>
              <a:r>
                <a: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/</a:t>
              </a: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탐색</a:t>
              </a:r>
            </a:p>
            <a:p>
              <a:pPr algn="ctr">
                <a:defRPr/>
              </a:pPr>
              <a:endParaRPr lang="ko-KR" altLang="en-US" sz="1200" b="1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AE30F09-6213-4280-9546-29FF85C036BA}"/>
                </a:ext>
              </a:extLst>
            </p:cNvPr>
            <p:cNvSpPr/>
            <p:nvPr/>
          </p:nvSpPr>
          <p:spPr>
            <a:xfrm>
              <a:off x="6099237" y="1043656"/>
              <a:ext cx="1079512" cy="5402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분석</a:t>
              </a:r>
              <a:r>
                <a:rPr lang="en-US" altLang="ko-KR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/</a:t>
              </a:r>
              <a:r>
                <a:rPr lang="ko-KR" altLang="en-US" sz="12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응용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5D8D5BA-9340-4CE9-AF7E-A91174837CF1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>
              <a:off x="1424000" y="1313780"/>
              <a:ext cx="80169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0D3B4A2-5E14-4CD2-9B59-418B0241936A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 flipV="1">
              <a:off x="3306795" y="1312190"/>
              <a:ext cx="844559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CF2AFF3-ACE6-415C-8818-6D2783005038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5230865" y="1312190"/>
              <a:ext cx="868372" cy="15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5">
              <a:extLst>
                <a:ext uri="{FF2B5EF4-FFF2-40B4-BE49-F238E27FC236}">
                  <a16:creationId xmlns:a16="http://schemas.microsoft.com/office/drawing/2014/main" id="{EA10DE08-3ABA-4519-97BD-158B9FD9FB64}"/>
                </a:ext>
              </a:extLst>
            </p:cNvPr>
            <p:cNvCxnSpPr>
              <a:stCxn id="39" idx="0"/>
              <a:endCxn id="38" idx="0"/>
            </p:cNvCxnSpPr>
            <p:nvPr/>
          </p:nvCxnSpPr>
          <p:spPr>
            <a:xfrm rot="16200000" flipV="1">
              <a:off x="5664257" y="68919"/>
              <a:ext cx="1589" cy="1947884"/>
            </a:xfrm>
            <a:prstGeom prst="bentConnector3">
              <a:avLst>
                <a:gd name="adj1" fmla="val 1255098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1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BCB7-FAA0-46D8-919A-044C3BEC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B7B2D-DEA7-4293-890C-89BD2ADCC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561797" cy="4720562"/>
          </a:xfrm>
        </p:spPr>
        <p:txBody>
          <a:bodyPr/>
          <a:lstStyle/>
          <a:p>
            <a:r>
              <a:rPr lang="ko-KR" altLang="en-US" dirty="0"/>
              <a:t>적재 기술</a:t>
            </a:r>
            <a:endParaRPr lang="en-US" altLang="ko-KR" dirty="0"/>
          </a:p>
          <a:p>
            <a:pPr lvl="1"/>
            <a:r>
              <a:rPr lang="ko-KR" altLang="en-US" dirty="0"/>
              <a:t>수집된 데이터를 분산 저장소</a:t>
            </a:r>
            <a:r>
              <a:rPr lang="en-US" altLang="ko-KR" dirty="0"/>
              <a:t>(Distributed Storage)</a:t>
            </a:r>
            <a:r>
              <a:rPr lang="ko-KR" altLang="en-US" dirty="0"/>
              <a:t>에 영구 또는 임시로 적재하는 기술</a:t>
            </a:r>
            <a:endParaRPr lang="en-US" altLang="ko-KR" dirty="0"/>
          </a:p>
          <a:p>
            <a:pPr lvl="1"/>
            <a:r>
              <a:rPr lang="ko-KR" altLang="en-US" dirty="0"/>
              <a:t>빅 데이터의 분산 저장소는 </a:t>
            </a:r>
            <a:r>
              <a:rPr lang="en-US" altLang="ko-KR" dirty="0"/>
              <a:t>4</a:t>
            </a:r>
            <a:r>
              <a:rPr lang="ko-KR" altLang="en-US" dirty="0"/>
              <a:t>가지 정도로 구분할 수 있다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HDFS(Hadoop Distributed File System) : </a:t>
            </a:r>
            <a:r>
              <a:rPr lang="ko-KR" altLang="en-US" dirty="0"/>
              <a:t>대용량 파일 영구 저장을 목적으로 한다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NoSQL(</a:t>
            </a:r>
            <a:r>
              <a:rPr lang="en-US" altLang="ko-KR" dirty="0" err="1"/>
              <a:t>Hbase</a:t>
            </a:r>
            <a:r>
              <a:rPr lang="en-US" altLang="ko-KR" dirty="0"/>
              <a:t>, MongoDB, Cassandra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메시징 데이터를 영구 저장을 목적으로 한다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 err="1"/>
              <a:t>Inmemory</a:t>
            </a:r>
            <a:r>
              <a:rPr lang="en-US" altLang="ko-KR" dirty="0"/>
              <a:t> Caching(Redis, Memcached, </a:t>
            </a:r>
            <a:r>
              <a:rPr lang="en-US" altLang="ko-KR" dirty="0" err="1"/>
              <a:t>Infinispan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메시지 처리 결과를 고속으로 저장하기 위해 사용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MoM(Kafka, RabbitMQ, ActiveMQ </a:t>
            </a:r>
            <a:r>
              <a:rPr lang="ko-KR" altLang="en-US" dirty="0"/>
              <a:t>등</a:t>
            </a:r>
            <a:r>
              <a:rPr lang="en-US" altLang="ko-KR" dirty="0"/>
              <a:t>) : </a:t>
            </a:r>
            <a:r>
              <a:rPr lang="ko-KR" altLang="en-US" dirty="0"/>
              <a:t>대규모 메시징 데이터를 임시 저장하기 위한 목적으로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F0673-1E68-426F-99CF-5C3B58E49675}"/>
              </a:ext>
            </a:extLst>
          </p:cNvPr>
          <p:cNvSpPr txBox="1"/>
          <p:nvPr/>
        </p:nvSpPr>
        <p:spPr>
          <a:xfrm>
            <a:off x="1116200" y="4243526"/>
            <a:ext cx="96840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수집된 데이터의 성격에 따라 적재 저장소를 선택해서 사용해야 한다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적재될 때는 추가적인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작업이 선행될 수도 있다 </a:t>
            </a:r>
            <a:r>
              <a:rPr lang="en-US" altLang="ko-KR" sz="1600" dirty="0"/>
              <a:t>(</a:t>
            </a:r>
            <a:r>
              <a:rPr lang="ko-KR" altLang="en-US" sz="1600" dirty="0"/>
              <a:t>비정형 데이터 </a:t>
            </a:r>
            <a:r>
              <a:rPr lang="en-US" altLang="ko-KR" sz="1600" dirty="0"/>
              <a:t>-&gt; </a:t>
            </a:r>
            <a:r>
              <a:rPr lang="ko-KR" altLang="en-US" sz="1600" dirty="0"/>
              <a:t>정형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비식별화 처리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비즈니스 요구에 따라 </a:t>
            </a:r>
            <a:r>
              <a:rPr lang="en-US" altLang="ko-KR" sz="1600" dirty="0"/>
              <a:t>HDFS</a:t>
            </a:r>
            <a:r>
              <a:rPr lang="ko-KR" altLang="en-US" sz="1600" dirty="0"/>
              <a:t>에 적재 후</a:t>
            </a:r>
            <a:r>
              <a:rPr lang="en-US" altLang="ko-KR" sz="1600" dirty="0"/>
              <a:t>, </a:t>
            </a:r>
            <a:r>
              <a:rPr lang="ko-KR" altLang="en-US" sz="1600" dirty="0"/>
              <a:t>후처리로 이루어질 수도 있다 </a:t>
            </a:r>
            <a:r>
              <a:rPr lang="en-US" altLang="ko-KR" sz="1600" dirty="0"/>
              <a:t>(MapReduce)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6V </a:t>
            </a:r>
            <a:r>
              <a:rPr lang="ko-KR" altLang="en-US" sz="1600" dirty="0"/>
              <a:t>관점에서는 </a:t>
            </a:r>
            <a:r>
              <a:rPr lang="en-US" altLang="ko-KR" sz="1600" dirty="0"/>
              <a:t>Volume, Velocity, Veracity</a:t>
            </a:r>
            <a:r>
              <a:rPr lang="ko-KR" altLang="en-US" sz="1600" dirty="0"/>
              <a:t>를 효과적으로 처리하는 데 집중한다</a:t>
            </a:r>
          </a:p>
        </p:txBody>
      </p:sp>
    </p:spTree>
    <p:extLst>
      <p:ext uri="{BB962C8B-B14F-4D97-AF65-F5344CB8AC3E}">
        <p14:creationId xmlns:p14="http://schemas.microsoft.com/office/powerpoint/2010/main" val="337850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FCA56-AD4D-4B1B-BACD-EFE41970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BCF2E-8A8A-4824-8FB4-399BF738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48227" cy="4720562"/>
          </a:xfrm>
        </p:spPr>
        <p:txBody>
          <a:bodyPr/>
          <a:lstStyle/>
          <a:p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대용량 저장소에 적재된 데이터를 분석에 활용하기 위해 정형화</a:t>
            </a:r>
            <a:r>
              <a:rPr lang="en-US" altLang="ko-KR" dirty="0"/>
              <a:t>/</a:t>
            </a:r>
            <a:r>
              <a:rPr lang="ko-KR" altLang="en-US" dirty="0"/>
              <a:t>정규화 하는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데이터를 통해 가치를 찾아내기 위해서는 데이터를 이해해야 하기 때문에 적재된 데이터를 관찰하고 탐색적 분석을 수행한다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탐색적 분석에는 </a:t>
            </a:r>
            <a:r>
              <a:rPr lang="en-US" altLang="ko-KR" dirty="0"/>
              <a:t>SQL on Hadoop</a:t>
            </a:r>
            <a:r>
              <a:rPr lang="ko-KR" altLang="en-US" dirty="0"/>
              <a:t>이 주로 사용된다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대화용 </a:t>
            </a:r>
            <a:r>
              <a:rPr lang="en-US" altLang="ko-KR" dirty="0"/>
              <a:t>Ad-Hoc </a:t>
            </a:r>
            <a:r>
              <a:rPr lang="ko-KR" altLang="en-US" dirty="0"/>
              <a:t>쿼리로 데이터를 선택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축소 등의 작업을 수행한다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정기적으로 수행해야 하는 처리</a:t>
            </a:r>
            <a:r>
              <a:rPr lang="en-US" altLang="ko-KR" dirty="0"/>
              <a:t>/</a:t>
            </a:r>
            <a:r>
              <a:rPr lang="ko-KR" altLang="en-US" dirty="0"/>
              <a:t>탐색 작업은 </a:t>
            </a:r>
            <a:r>
              <a:rPr lang="en-US" altLang="ko-KR" dirty="0"/>
              <a:t>Workflow</a:t>
            </a:r>
            <a:r>
              <a:rPr lang="ko-KR" altLang="en-US" dirty="0"/>
              <a:t>로 프로세스화하고 자동화한다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작업이 끝난 데이터셋들은 데이터 </a:t>
            </a:r>
            <a:r>
              <a:rPr lang="ko-KR" altLang="en-US" dirty="0" err="1"/>
              <a:t>웨어하우스</a:t>
            </a:r>
            <a:r>
              <a:rPr lang="en-US" altLang="ko-KR" dirty="0"/>
              <a:t>(Data Warehouse)</a:t>
            </a:r>
            <a:r>
              <a:rPr lang="ko-KR" altLang="en-US" dirty="0"/>
              <a:t>로 측정 가능한 구조로 만들어져 분석을 편리하게 할 수 있게 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탐색 기술로는 </a:t>
            </a:r>
            <a:r>
              <a:rPr lang="en-US" altLang="ko-KR" dirty="0"/>
              <a:t>Hue, Hive, Spark SQL </a:t>
            </a:r>
            <a:r>
              <a:rPr lang="ko-KR" altLang="en-US" dirty="0"/>
              <a:t>등이 있고</a:t>
            </a:r>
            <a:r>
              <a:rPr lang="en-US" altLang="ko-KR" dirty="0"/>
              <a:t>, </a:t>
            </a:r>
            <a:r>
              <a:rPr lang="ko-KR" altLang="en-US" dirty="0"/>
              <a:t>후처리 작업을 자동화하기 위한 </a:t>
            </a:r>
            <a:r>
              <a:rPr lang="en-US" altLang="ko-KR" dirty="0"/>
              <a:t>Workflow </a:t>
            </a:r>
            <a:r>
              <a:rPr lang="ko-KR" altLang="en-US" dirty="0"/>
              <a:t>작업에는 </a:t>
            </a:r>
            <a:r>
              <a:rPr lang="en-US" altLang="ko-KR" dirty="0"/>
              <a:t>Oozie</a:t>
            </a:r>
            <a:r>
              <a:rPr lang="ko-KR" altLang="en-US" dirty="0"/>
              <a:t>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45233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FCA56-AD4D-4B1B-BACD-EFE41970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BCF2E-8A8A-4824-8FB4-399BF738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48227" cy="4720562"/>
          </a:xfrm>
        </p:spPr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응용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대규모 </a:t>
            </a:r>
            <a:r>
              <a:rPr lang="ko-KR" altLang="en-US" dirty="0" err="1"/>
              <a:t>데이터들로부터</a:t>
            </a:r>
            <a:r>
              <a:rPr lang="ko-KR" altLang="en-US" dirty="0"/>
              <a:t> 새로운 패턴을 찾고 패턴에 대한 해석을 통해 통찰력</a:t>
            </a:r>
            <a:r>
              <a:rPr lang="en-US" altLang="ko-KR" dirty="0"/>
              <a:t>(Insight)</a:t>
            </a:r>
            <a:r>
              <a:rPr lang="ko-KR" altLang="en-US" dirty="0"/>
              <a:t>을 확보하기 위한 기술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활동 영역에 따라 통계</a:t>
            </a:r>
            <a:r>
              <a:rPr lang="en-US" altLang="ko-KR" dirty="0"/>
              <a:t>, </a:t>
            </a:r>
            <a:r>
              <a:rPr lang="ko-KR" altLang="en-US" dirty="0"/>
              <a:t>데이터 마이닝</a:t>
            </a:r>
            <a:r>
              <a:rPr lang="en-US" altLang="ko-KR" dirty="0"/>
              <a:t>, </a:t>
            </a:r>
            <a:r>
              <a:rPr lang="ko-KR" altLang="en-US" dirty="0"/>
              <a:t>텍스트 마이닝 등 다양하게 분류될 수 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그 이전에도 데이터 분석 기술과 도구는 존재했지만 데이터 크기</a:t>
            </a:r>
            <a:r>
              <a:rPr lang="en-US" altLang="ko-KR" dirty="0"/>
              <a:t>, </a:t>
            </a:r>
            <a:r>
              <a:rPr lang="ko-KR" altLang="en-US" dirty="0"/>
              <a:t>생성 속도</a:t>
            </a:r>
            <a:r>
              <a:rPr lang="en-US" altLang="ko-KR" dirty="0"/>
              <a:t>, </a:t>
            </a:r>
            <a:r>
              <a:rPr lang="ko-KR" altLang="en-US" dirty="0"/>
              <a:t>다양성 등에 대한 한계점을</a:t>
            </a:r>
            <a:br>
              <a:rPr lang="en-US" altLang="ko-KR" dirty="0"/>
            </a:br>
            <a:r>
              <a:rPr lang="ko-KR" altLang="en-US" dirty="0"/>
              <a:t>낮은 비용의 대규모 분산 환경 구축으로 극복할 수 있게 되었다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머신러닝</a:t>
            </a:r>
            <a:r>
              <a:rPr lang="ko-KR" altLang="en-US" dirty="0"/>
              <a:t> 기술을 활용한 </a:t>
            </a:r>
            <a:r>
              <a:rPr lang="en-US" altLang="ko-KR" dirty="0"/>
              <a:t>Clustering, Classification, Regression, Recommendation </a:t>
            </a:r>
            <a:r>
              <a:rPr lang="ko-KR" altLang="en-US" dirty="0"/>
              <a:t>등의 영역까지 확장 가능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최근에는 대규모 배치 분석이 인메모리 기반의 실시간에 가까운 분석이 가능해지고 있다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6V</a:t>
            </a:r>
            <a:r>
              <a:rPr lang="ko-KR" altLang="en-US" dirty="0"/>
              <a:t>의 거의 모든 요소가 해당된다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응용 기술로 </a:t>
            </a:r>
            <a:r>
              <a:rPr lang="en-US" altLang="ko-KR" dirty="0"/>
              <a:t>Impala, </a:t>
            </a:r>
            <a:r>
              <a:rPr lang="en-US" altLang="ko-KR" dirty="0" err="1"/>
              <a:t>Zepplin</a:t>
            </a:r>
            <a:r>
              <a:rPr lang="en-US" altLang="ko-KR" dirty="0"/>
              <a:t>, Mahout </a:t>
            </a:r>
            <a:r>
              <a:rPr lang="ko-KR" altLang="en-US" dirty="0"/>
              <a:t>등이 있으며 분석된 데이터는 </a:t>
            </a:r>
            <a:r>
              <a:rPr lang="en-US" altLang="ko-KR" dirty="0"/>
              <a:t>Sqoop</a:t>
            </a:r>
            <a:r>
              <a:rPr lang="ko-KR" altLang="en-US" dirty="0"/>
              <a:t>을 활용해 </a:t>
            </a:r>
            <a:r>
              <a:rPr lang="en-US" altLang="ko-KR" dirty="0"/>
              <a:t>RDBMS</a:t>
            </a:r>
            <a:r>
              <a:rPr lang="ko-KR" altLang="en-US" dirty="0"/>
              <a:t>로 </a:t>
            </a:r>
            <a:r>
              <a:rPr lang="en-US" altLang="ko-KR" dirty="0"/>
              <a:t>Export</a:t>
            </a:r>
            <a:r>
              <a:rPr lang="ko-KR" altLang="en-US" dirty="0"/>
              <a:t>도 가능하다</a:t>
            </a:r>
          </a:p>
        </p:txBody>
      </p:sp>
    </p:spTree>
    <p:extLst>
      <p:ext uri="{BB962C8B-B14F-4D97-AF65-F5344CB8AC3E}">
        <p14:creationId xmlns:p14="http://schemas.microsoft.com/office/powerpoint/2010/main" val="47346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8DE2-ADD7-4B0C-B2DB-69CFD618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81A4A-E653-4F82-9420-8DBB85B4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481897" cy="4720562"/>
          </a:xfrm>
        </p:spPr>
        <p:txBody>
          <a:bodyPr/>
          <a:lstStyle/>
          <a:p>
            <a:r>
              <a:rPr lang="ko-KR" altLang="en-US" dirty="0"/>
              <a:t>분산 데이터의 처리</a:t>
            </a:r>
            <a:r>
              <a:rPr lang="en-US" altLang="ko-KR" dirty="0"/>
              <a:t> : </a:t>
            </a:r>
            <a:r>
              <a:rPr lang="ko-KR" altLang="en-US" dirty="0"/>
              <a:t>분산 스토리지에 저장된 데이터를 처리하기 위해서는 </a:t>
            </a:r>
            <a:r>
              <a:rPr lang="en-US" altLang="ko-KR" dirty="0"/>
              <a:t>'</a:t>
            </a:r>
            <a:r>
              <a:rPr lang="ko-KR" altLang="en-US" dirty="0"/>
              <a:t>분산 데이터 처리</a:t>
            </a:r>
            <a:r>
              <a:rPr lang="en-US" altLang="ko-KR" dirty="0"/>
              <a:t>(Distributed Data Processing)' </a:t>
            </a:r>
            <a:r>
              <a:rPr lang="ko-KR" altLang="en-US" dirty="0"/>
              <a:t>프레임워크가 필요</a:t>
            </a:r>
            <a:endParaRPr lang="en-US" altLang="ko-KR" dirty="0"/>
          </a:p>
          <a:p>
            <a:pPr lvl="1"/>
            <a:r>
              <a:rPr lang="ko-KR" altLang="en-US" dirty="0"/>
              <a:t>이 과정에서 데이터의 양과 처리 내용에 따라 많은 컴퓨터 자원이 필요</a:t>
            </a:r>
            <a:endParaRPr lang="en-US" altLang="ko-KR" dirty="0"/>
          </a:p>
          <a:p>
            <a:pPr lvl="1"/>
            <a:r>
              <a:rPr lang="ko-KR" altLang="en-US" dirty="0"/>
              <a:t>분산 데이터 처리의 주 역할은 </a:t>
            </a:r>
            <a:r>
              <a:rPr lang="ko-KR" altLang="en-US" b="1" dirty="0">
                <a:solidFill>
                  <a:srgbClr val="C00000"/>
                </a:solidFill>
              </a:rPr>
              <a:t>나중에 분석하기 쉽도록</a:t>
            </a:r>
            <a:r>
              <a:rPr lang="ko-KR" altLang="en-US" dirty="0"/>
              <a:t> 데이터를 </a:t>
            </a:r>
            <a:r>
              <a:rPr lang="ko-KR" altLang="en-US" b="1" dirty="0">
                <a:solidFill>
                  <a:srgbClr val="C00000"/>
                </a:solidFill>
              </a:rPr>
              <a:t>가공</a:t>
            </a:r>
            <a:r>
              <a:rPr lang="ko-KR" altLang="en-US" dirty="0"/>
              <a:t>해서 그 결과를 </a:t>
            </a:r>
            <a:r>
              <a:rPr lang="ko-KR" altLang="en-US" b="1" dirty="0">
                <a:solidFill>
                  <a:srgbClr val="C00000"/>
                </a:solidFill>
              </a:rPr>
              <a:t>외부 데이터베이스에 저장</a:t>
            </a:r>
            <a:r>
              <a:rPr lang="ko-KR" altLang="en-US" dirty="0"/>
              <a:t>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로 분산 데이터 집계 </a:t>
            </a:r>
            <a:r>
              <a:rPr lang="en-US" altLang="ko-KR" dirty="0"/>
              <a:t>: </a:t>
            </a:r>
            <a:r>
              <a:rPr lang="ko-KR" altLang="en-US" dirty="0"/>
              <a:t>대다수 사람들은 데이터 집계에 있어 </a:t>
            </a:r>
            <a:r>
              <a:rPr lang="en-US" altLang="ko-KR" dirty="0"/>
              <a:t>SQL</a:t>
            </a:r>
            <a:r>
              <a:rPr lang="ko-KR" altLang="en-US" dirty="0"/>
              <a:t>을 사용하는 것에 </a:t>
            </a:r>
            <a:r>
              <a:rPr lang="ko-KR" altLang="en-US" dirty="0" err="1"/>
              <a:t>익숙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1. </a:t>
            </a:r>
            <a:r>
              <a:rPr lang="ko-KR" altLang="en-US" dirty="0"/>
              <a:t>쿼리 엔진</a:t>
            </a:r>
            <a:r>
              <a:rPr lang="en-US" altLang="ko-KR" dirty="0"/>
              <a:t>(Query Engine) </a:t>
            </a:r>
            <a:r>
              <a:rPr lang="ko-KR" altLang="en-US" dirty="0"/>
              <a:t>도입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Hive</a:t>
            </a:r>
          </a:p>
          <a:p>
            <a:pPr marL="457200" lvl="1" indent="0">
              <a:buNone/>
            </a:pPr>
            <a:r>
              <a:rPr lang="ko-KR" altLang="en-US" dirty="0"/>
              <a:t>방법 </a:t>
            </a:r>
            <a:r>
              <a:rPr lang="en-US" altLang="ko-KR" dirty="0"/>
              <a:t>2. </a:t>
            </a:r>
            <a:r>
              <a:rPr lang="ko-KR" altLang="en-US" dirty="0"/>
              <a:t>외부의 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제품을 이용</a:t>
            </a:r>
            <a:br>
              <a:rPr lang="en-US" altLang="ko-KR" dirty="0"/>
            </a:br>
            <a:r>
              <a:rPr lang="en-US" altLang="ko-KR" dirty="0"/>
              <a:t>	-&gt; </a:t>
            </a:r>
            <a:r>
              <a:rPr lang="ko-KR" altLang="en-US" dirty="0"/>
              <a:t>이를 위해 분산 스토리지에서 추출한 데이터를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적합한 형식으로 변환</a:t>
            </a:r>
            <a:br>
              <a:rPr lang="en-US" altLang="ko-KR" dirty="0"/>
            </a:br>
            <a:r>
              <a:rPr lang="en-US" altLang="ko-KR" dirty="0"/>
              <a:t>		: ETL(Extract-Transform-Load) </a:t>
            </a:r>
            <a:r>
              <a:rPr lang="ko-KR" altLang="en-US" dirty="0"/>
              <a:t>프로세스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경우에 따라서는 데이터를 </a:t>
            </a:r>
            <a:r>
              <a:rPr lang="ko-KR" altLang="en-US" dirty="0" err="1"/>
              <a:t>읽어들인</a:t>
            </a:r>
            <a:r>
              <a:rPr lang="ko-KR" altLang="en-US" dirty="0"/>
              <a:t> 후 가공하기도 하는데</a:t>
            </a:r>
            <a:r>
              <a:rPr lang="en-US" altLang="ko-KR" dirty="0"/>
              <a:t>, </a:t>
            </a:r>
            <a:r>
              <a:rPr lang="ko-KR" altLang="en-US" dirty="0"/>
              <a:t>이런 프로세스를 </a:t>
            </a:r>
            <a:br>
              <a:rPr lang="en-US" altLang="ko-KR" dirty="0"/>
            </a:br>
            <a:r>
              <a:rPr lang="en-US" altLang="ko-KR" dirty="0"/>
              <a:t>		ELT(Extract-Load-Transform) </a:t>
            </a:r>
            <a:r>
              <a:rPr lang="ko-KR" altLang="en-US" dirty="0"/>
              <a:t>프로세스로 구분하기도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51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A8DE2-ADD7-4B0C-B2DB-69CFD618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81A4A-E653-4F82-9420-8DBB85B4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523"/>
            <a:ext cx="10481897" cy="4720562"/>
          </a:xfrm>
        </p:spPr>
        <p:txBody>
          <a:bodyPr/>
          <a:lstStyle/>
          <a:p>
            <a:r>
              <a:rPr lang="en-US" altLang="ko-KR" dirty="0"/>
              <a:t>ETL(Extract-Transform-Load)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ELT(Extract-Load-Transform)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00E9A-A9F2-453A-A4A4-FC768AB71A7E}"/>
              </a:ext>
            </a:extLst>
          </p:cNvPr>
          <p:cNvGrpSpPr/>
          <p:nvPr/>
        </p:nvGrpSpPr>
        <p:grpSpPr>
          <a:xfrm>
            <a:off x="1926454" y="1899819"/>
            <a:ext cx="7111015" cy="1376041"/>
            <a:chOff x="1926454" y="1899819"/>
            <a:chExt cx="7111015" cy="1376041"/>
          </a:xfrm>
        </p:grpSpPr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5C65A358-641A-43BA-BA96-523806A7FF6D}"/>
                </a:ext>
              </a:extLst>
            </p:cNvPr>
            <p:cNvSpPr/>
            <p:nvPr/>
          </p:nvSpPr>
          <p:spPr>
            <a:xfrm>
              <a:off x="1926454" y="217502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소스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70A9B3-475D-45D3-8821-AA9AA3369451}"/>
                </a:ext>
              </a:extLst>
            </p:cNvPr>
            <p:cNvSpPr/>
            <p:nvPr/>
          </p:nvSpPr>
          <p:spPr>
            <a:xfrm>
              <a:off x="4039340" y="1899821"/>
              <a:ext cx="2885243" cy="1376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BDDAFAEB-14C1-4FD4-A4BF-64CCDC88A9F9}"/>
                </a:ext>
              </a:extLst>
            </p:cNvPr>
            <p:cNvSpPr/>
            <p:nvPr/>
          </p:nvSpPr>
          <p:spPr>
            <a:xfrm>
              <a:off x="7732451" y="217502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DB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3251F7-77D2-43A2-AB6A-A72697CB52E1}"/>
                </a:ext>
              </a:extLst>
            </p:cNvPr>
            <p:cNvSpPr/>
            <p:nvPr/>
          </p:nvSpPr>
          <p:spPr>
            <a:xfrm>
              <a:off x="4716505" y="2343707"/>
              <a:ext cx="1677881" cy="523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Transform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6B52E88-3DA9-47E2-A049-8C548E8B1D2E}"/>
                </a:ext>
              </a:extLst>
            </p:cNvPr>
            <p:cNvSpPr/>
            <p:nvPr/>
          </p:nvSpPr>
          <p:spPr>
            <a:xfrm>
              <a:off x="3630967" y="2299317"/>
              <a:ext cx="840748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73F649A-D37C-4E48-B4FC-4259744F7F09}"/>
                </a:ext>
              </a:extLst>
            </p:cNvPr>
            <p:cNvSpPr/>
            <p:nvPr/>
          </p:nvSpPr>
          <p:spPr>
            <a:xfrm>
              <a:off x="6724341" y="2312634"/>
              <a:ext cx="840748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CC739B-583F-4E56-966E-8FA4810D5C69}"/>
                </a:ext>
              </a:extLst>
            </p:cNvPr>
            <p:cNvSpPr txBox="1"/>
            <p:nvPr/>
          </p:nvSpPr>
          <p:spPr>
            <a:xfrm>
              <a:off x="4014760" y="191490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Extract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1BD19-A0DF-4809-A13F-F5F0222E67D1}"/>
                </a:ext>
              </a:extLst>
            </p:cNvPr>
            <p:cNvSpPr txBox="1"/>
            <p:nvPr/>
          </p:nvSpPr>
          <p:spPr>
            <a:xfrm>
              <a:off x="6132083" y="189981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Load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E2C19AD9-BCE2-4782-B893-3FFCACFC913A}"/>
              </a:ext>
            </a:extLst>
          </p:cNvPr>
          <p:cNvSpPr/>
          <p:nvPr/>
        </p:nvSpPr>
        <p:spPr>
          <a:xfrm>
            <a:off x="1922181" y="4922477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소스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BDDA99-124D-4272-9608-81FD5D80DF90}"/>
              </a:ext>
            </a:extLst>
          </p:cNvPr>
          <p:cNvSpPr/>
          <p:nvPr/>
        </p:nvSpPr>
        <p:spPr>
          <a:xfrm>
            <a:off x="4039339" y="4254378"/>
            <a:ext cx="5442010" cy="23660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2438B843-CEB6-4625-A05E-579C561035A2}"/>
              </a:ext>
            </a:extLst>
          </p:cNvPr>
          <p:cNvSpPr/>
          <p:nvPr/>
        </p:nvSpPr>
        <p:spPr>
          <a:xfrm>
            <a:off x="4729331" y="4922477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E7F886F-7FF6-4A2E-B861-5A678980EF6C}"/>
              </a:ext>
            </a:extLst>
          </p:cNvPr>
          <p:cNvSpPr/>
          <p:nvPr/>
        </p:nvSpPr>
        <p:spPr>
          <a:xfrm>
            <a:off x="3626694" y="5046765"/>
            <a:ext cx="840748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78264B-B92E-4FE7-A469-61BA97C6B611}"/>
              </a:ext>
            </a:extLst>
          </p:cNvPr>
          <p:cNvSpPr/>
          <p:nvPr/>
        </p:nvSpPr>
        <p:spPr>
          <a:xfrm>
            <a:off x="6296238" y="4482842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594D77-8399-4D35-B4B7-546BAFD19770}"/>
              </a:ext>
            </a:extLst>
          </p:cNvPr>
          <p:cNvSpPr txBox="1"/>
          <p:nvPr/>
        </p:nvSpPr>
        <p:spPr>
          <a:xfrm>
            <a:off x="4014759" y="426946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Extract &amp; Load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순서도: 내부 저장소 22">
            <a:extLst>
              <a:ext uri="{FF2B5EF4-FFF2-40B4-BE49-F238E27FC236}">
                <a16:creationId xmlns:a16="http://schemas.microsoft.com/office/drawing/2014/main" id="{BBA88556-A003-41AF-AAA1-F823BB919A20}"/>
              </a:ext>
            </a:extLst>
          </p:cNvPr>
          <p:cNvSpPr/>
          <p:nvPr/>
        </p:nvSpPr>
        <p:spPr>
          <a:xfrm>
            <a:off x="7107970" y="4414337"/>
            <a:ext cx="1393794" cy="880865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순서도: 내부 저장소 23">
            <a:extLst>
              <a:ext uri="{FF2B5EF4-FFF2-40B4-BE49-F238E27FC236}">
                <a16:creationId xmlns:a16="http://schemas.microsoft.com/office/drawing/2014/main" id="{C22A6992-B987-49B6-8E37-89136C1BB8D2}"/>
              </a:ext>
            </a:extLst>
          </p:cNvPr>
          <p:cNvSpPr/>
          <p:nvPr/>
        </p:nvSpPr>
        <p:spPr>
          <a:xfrm>
            <a:off x="7927469" y="5515113"/>
            <a:ext cx="1393794" cy="880865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36C9A35B-69F5-49E6-89A6-657EB09C50F9}"/>
              </a:ext>
            </a:extLst>
          </p:cNvPr>
          <p:cNvSpPr/>
          <p:nvPr/>
        </p:nvSpPr>
        <p:spPr>
          <a:xfrm rot="18900000">
            <a:off x="7380663" y="5412337"/>
            <a:ext cx="417251" cy="8363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8B4-DBBB-4F6A-9F6E-556AA525283B}"/>
              </a:ext>
            </a:extLst>
          </p:cNvPr>
          <p:cNvSpPr txBox="1"/>
          <p:nvPr/>
        </p:nvSpPr>
        <p:spPr>
          <a:xfrm>
            <a:off x="6760344" y="60690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Transform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5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B2F75-6C6C-4A77-B553-508411A7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사이언스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사이언스와 데이터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3FA31-FA34-417D-9650-AF06A2763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5228166" cy="4720561"/>
          </a:xfrm>
        </p:spPr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기록 또는 자료</a:t>
            </a:r>
            <a:endParaRPr lang="en-US" altLang="ko-KR" dirty="0"/>
          </a:p>
          <a:p>
            <a:pPr lvl="1"/>
            <a:r>
              <a:rPr lang="ko-KR" altLang="en-US" dirty="0"/>
              <a:t>관찰이나 측정을 통해 수집한 사실 또는 값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예전 </a:t>
            </a:r>
            <a:r>
              <a:rPr lang="en-US" altLang="ko-KR" dirty="0"/>
              <a:t>: </a:t>
            </a:r>
            <a:r>
              <a:rPr lang="ko-KR" altLang="en-US" dirty="0"/>
              <a:t>대부분의 데이터가 버려졌다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: </a:t>
            </a:r>
            <a:r>
              <a:rPr lang="ko-KR" altLang="en-US" dirty="0"/>
              <a:t>컴퓨팅 파워의 증가와 저장 기술의 발달</a:t>
            </a:r>
            <a:br>
              <a:rPr lang="en-US" altLang="ko-KR" dirty="0"/>
            </a:br>
            <a:r>
              <a:rPr lang="en-US" altLang="ko-KR" dirty="0"/>
              <a:t>		-&gt; </a:t>
            </a:r>
            <a:r>
              <a:rPr lang="ko-KR" altLang="en-US" dirty="0"/>
              <a:t>대부분의 데이터를 저장</a:t>
            </a:r>
            <a:r>
              <a:rPr lang="en-US" altLang="ko-KR" dirty="0"/>
              <a:t>, </a:t>
            </a:r>
            <a:r>
              <a:rPr lang="ko-KR" altLang="en-US" dirty="0"/>
              <a:t>활용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C2BA9-A6B9-4618-BE16-A3B27748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2176" y="1320798"/>
            <a:ext cx="5393844" cy="5425991"/>
          </a:xfrm>
        </p:spPr>
        <p:txBody>
          <a:bodyPr/>
          <a:lstStyle/>
          <a:p>
            <a:r>
              <a:rPr lang="ko-KR" altLang="en-US" dirty="0"/>
              <a:t>데이터 사이언스</a:t>
            </a:r>
            <a:endParaRPr lang="en-US" altLang="ko-KR" dirty="0"/>
          </a:p>
          <a:p>
            <a:pPr lvl="1"/>
            <a:r>
              <a:rPr lang="ko-KR" altLang="en-US" dirty="0"/>
              <a:t>데이터 마이닝과 유사하게 정형</a:t>
            </a:r>
            <a:r>
              <a:rPr lang="en-US" altLang="ko-KR" dirty="0"/>
              <a:t>, </a:t>
            </a:r>
            <a:r>
              <a:rPr lang="ko-KR" altLang="en-US" dirty="0"/>
              <a:t>비정형 형태를 포함한 </a:t>
            </a:r>
            <a:r>
              <a:rPr lang="ko-KR" altLang="en-US" b="1" u="sng" dirty="0">
                <a:solidFill>
                  <a:srgbClr val="C00000"/>
                </a:solidFill>
              </a:rPr>
              <a:t>다양한 데이터로부터 지식과 인사이트를 추출</a:t>
            </a:r>
            <a:r>
              <a:rPr lang="ko-KR" altLang="en-US" dirty="0"/>
              <a:t>하는데 </a:t>
            </a:r>
            <a:r>
              <a:rPr lang="ko-KR" altLang="en-US" b="1" u="sng" dirty="0">
                <a:solidFill>
                  <a:srgbClr val="C00000"/>
                </a:solidFill>
              </a:rPr>
              <a:t>과학적 방법론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프로세스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알고리즘</a:t>
            </a:r>
            <a:r>
              <a:rPr lang="en-US" altLang="ko-KR" b="1" u="sng" dirty="0">
                <a:solidFill>
                  <a:srgbClr val="C00000"/>
                </a:solidFill>
              </a:rPr>
              <a:t>, </a:t>
            </a:r>
            <a:r>
              <a:rPr lang="ko-KR" altLang="en-US" b="1" u="sng" dirty="0">
                <a:solidFill>
                  <a:srgbClr val="C00000"/>
                </a:solidFill>
              </a:rPr>
              <a:t>시스템</a:t>
            </a:r>
            <a:r>
              <a:rPr lang="ko-KR" altLang="en-US" dirty="0"/>
              <a:t>을 동원하는 </a:t>
            </a:r>
            <a:r>
              <a:rPr lang="ko-KR" altLang="en-US" b="1" dirty="0">
                <a:solidFill>
                  <a:srgbClr val="C00000"/>
                </a:solidFill>
              </a:rPr>
              <a:t>융합 분야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		- </a:t>
            </a:r>
            <a:r>
              <a:rPr lang="ko-KR" altLang="en-US" dirty="0"/>
              <a:t>위키피디아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데이터와 연관된 </a:t>
            </a:r>
            <a:r>
              <a:rPr lang="ko-KR" altLang="en-US" b="1" u="sng" dirty="0">
                <a:solidFill>
                  <a:srgbClr val="C00000"/>
                </a:solidFill>
              </a:rPr>
              <a:t>모든 것</a:t>
            </a:r>
            <a:r>
              <a:rPr lang="ko-KR" altLang="en-US" dirty="0"/>
              <a:t>을 의미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- Journal of Data Science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사이언스에 필요한 역량은 </a:t>
            </a:r>
            <a:r>
              <a:rPr lang="ko-KR" altLang="en-US" b="1" u="sng" dirty="0">
                <a:solidFill>
                  <a:srgbClr val="C00000"/>
                </a:solidFill>
              </a:rPr>
              <a:t>프로그래밍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u="sng" dirty="0">
                <a:solidFill>
                  <a:srgbClr val="C00000"/>
                </a:solidFill>
              </a:rPr>
              <a:t>수학</a:t>
            </a:r>
            <a:r>
              <a:rPr lang="ko-KR" altLang="en-US" dirty="0"/>
              <a:t>과 </a:t>
            </a:r>
            <a:r>
              <a:rPr lang="ko-KR" altLang="en-US" b="1" u="sng" dirty="0">
                <a:solidFill>
                  <a:srgbClr val="C00000"/>
                </a:solidFill>
              </a:rPr>
              <a:t>통계</a:t>
            </a:r>
            <a:r>
              <a:rPr lang="ko-KR" altLang="en-US" dirty="0"/>
              <a:t> 그리고 </a:t>
            </a:r>
            <a:r>
              <a:rPr lang="ko-KR" altLang="en-US" b="1" u="sng" dirty="0">
                <a:solidFill>
                  <a:srgbClr val="C00000"/>
                </a:solidFill>
              </a:rPr>
              <a:t>특정 분야에 대한 전문성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		-</a:t>
            </a:r>
            <a:r>
              <a:rPr lang="ko-KR" altLang="en-US" dirty="0"/>
              <a:t> </a:t>
            </a:r>
            <a:r>
              <a:rPr lang="ko-KR" altLang="en-US" dirty="0" err="1"/>
              <a:t>컨웨이</a:t>
            </a:r>
            <a:r>
              <a:rPr lang="en-US" altLang="ko-KR" dirty="0"/>
              <a:t>(</a:t>
            </a:r>
            <a:r>
              <a:rPr lang="ko-KR" altLang="en-US" dirty="0"/>
              <a:t>경제학자</a:t>
            </a:r>
            <a:r>
              <a:rPr lang="en-US" altLang="ko-KR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7082CC-1192-4703-84E2-DBCFD7E9F9A9}"/>
              </a:ext>
            </a:extLst>
          </p:cNvPr>
          <p:cNvSpPr/>
          <p:nvPr/>
        </p:nvSpPr>
        <p:spPr>
          <a:xfrm>
            <a:off x="475190" y="5019675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A85892-98FC-4D19-B361-E48406149B37}"/>
              </a:ext>
            </a:extLst>
          </p:cNvPr>
          <p:cNvSpPr/>
          <p:nvPr/>
        </p:nvSpPr>
        <p:spPr>
          <a:xfrm>
            <a:off x="2533120" y="5022186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EE1C3C-2116-40D5-9A3D-FA6A6E297087}"/>
              </a:ext>
            </a:extLst>
          </p:cNvPr>
          <p:cNvSpPr/>
          <p:nvPr/>
        </p:nvSpPr>
        <p:spPr>
          <a:xfrm>
            <a:off x="4591050" y="5019675"/>
            <a:ext cx="1504950" cy="82166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575D133-9E94-4C68-8CDA-89E54A1794B2}"/>
              </a:ext>
            </a:extLst>
          </p:cNvPr>
          <p:cNvSpPr/>
          <p:nvPr/>
        </p:nvSpPr>
        <p:spPr>
          <a:xfrm>
            <a:off x="2165878" y="5054267"/>
            <a:ext cx="190500" cy="75247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839EE38-AB9A-4E83-A0F6-DC789C1CDC64}"/>
              </a:ext>
            </a:extLst>
          </p:cNvPr>
          <p:cNvSpPr/>
          <p:nvPr/>
        </p:nvSpPr>
        <p:spPr>
          <a:xfrm>
            <a:off x="4223808" y="5054267"/>
            <a:ext cx="190500" cy="75247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34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웨어하우스와</a:t>
            </a:r>
            <a:r>
              <a:rPr lang="ko-KR" altLang="en-US" sz="2400" dirty="0"/>
              <a:t> 데이터 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일반적인 </a:t>
            </a:r>
            <a:r>
              <a:rPr lang="en-US" altLang="ko-KR" dirty="0"/>
              <a:t>RDB</a:t>
            </a:r>
            <a:r>
              <a:rPr lang="ko-KR" altLang="en-US" dirty="0"/>
              <a:t>와는 달리 </a:t>
            </a:r>
            <a:r>
              <a:rPr lang="en-US" altLang="ko-KR" dirty="0"/>
              <a:t>'</a:t>
            </a:r>
            <a:r>
              <a:rPr lang="ko-KR" altLang="en-US" b="1" dirty="0">
                <a:solidFill>
                  <a:srgbClr val="C00000"/>
                </a:solidFill>
              </a:rPr>
              <a:t>대량의 데이터를 장기 보존</a:t>
            </a:r>
            <a:r>
              <a:rPr lang="ko-KR" altLang="en-US" dirty="0"/>
              <a:t>하는 것</a:t>
            </a:r>
            <a:r>
              <a:rPr lang="en-US" altLang="ko-KR" dirty="0"/>
              <a:t>'</a:t>
            </a:r>
            <a:r>
              <a:rPr lang="ko-KR" altLang="en-US" dirty="0"/>
              <a:t>에 최적화</a:t>
            </a:r>
            <a:endParaRPr lang="en-US" altLang="ko-KR" dirty="0"/>
          </a:p>
          <a:p>
            <a:pPr lvl="1"/>
            <a:r>
              <a:rPr lang="ko-KR" altLang="en-US" dirty="0"/>
              <a:t>정리된 데이터를 한번에 전송하는 것은 뛰어나지만</a:t>
            </a:r>
            <a:r>
              <a:rPr lang="en-US" altLang="ko-KR" dirty="0"/>
              <a:t>, </a:t>
            </a:r>
            <a:r>
              <a:rPr lang="ko-KR" altLang="en-US" dirty="0"/>
              <a:t>소량의 데이터를 자주 쓰고 읽는 데는 적합하지 않음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업무 시스템에서 꺼낸 데이터를 하루가 끝날 때 정리하여 쓰고</a:t>
            </a:r>
            <a:r>
              <a:rPr lang="en-US" altLang="ko-KR" dirty="0"/>
              <a:t>, </a:t>
            </a:r>
            <a:r>
              <a:rPr lang="ko-KR" altLang="en-US" dirty="0"/>
              <a:t>이것을 야간 시간대에 집계하여 보고서를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웨어하우스의</a:t>
            </a:r>
            <a:r>
              <a:rPr lang="ko-KR" altLang="en-US" dirty="0"/>
              <a:t> 측면에서 봤을 때</a:t>
            </a:r>
            <a:endParaRPr lang="en-US" altLang="ko-KR" dirty="0"/>
          </a:p>
          <a:p>
            <a:pPr lvl="1"/>
            <a:r>
              <a:rPr lang="ko-KR" altLang="en-US" dirty="0"/>
              <a:t>데이터 소스</a:t>
            </a:r>
            <a:r>
              <a:rPr lang="en-US" altLang="ko-KR" dirty="0"/>
              <a:t>(Data Source) : </a:t>
            </a:r>
            <a:r>
              <a:rPr lang="ko-KR" altLang="en-US" dirty="0"/>
              <a:t>업무 시스템을 위한 </a:t>
            </a:r>
            <a:r>
              <a:rPr lang="en-US" altLang="ko-KR" dirty="0"/>
              <a:t>RDB, </a:t>
            </a:r>
            <a:r>
              <a:rPr lang="ko-KR" altLang="en-US" dirty="0"/>
              <a:t>로그 등</a:t>
            </a:r>
            <a:endParaRPr lang="en-US" altLang="ko-KR" dirty="0"/>
          </a:p>
          <a:p>
            <a:pPr lvl="1"/>
            <a:r>
              <a:rPr lang="en-US" altLang="ko-KR" dirty="0"/>
              <a:t>ETL </a:t>
            </a:r>
            <a:r>
              <a:rPr lang="ko-KR" altLang="en-US" dirty="0"/>
              <a:t>프로세스 </a:t>
            </a:r>
            <a:r>
              <a:rPr lang="en-US" altLang="ko-KR" dirty="0"/>
              <a:t>: </a:t>
            </a:r>
            <a:r>
              <a:rPr lang="ko-KR" altLang="en-US" dirty="0"/>
              <a:t>데이터 소스에 보존된 원시 데이터</a:t>
            </a:r>
            <a:r>
              <a:rPr lang="en-US" altLang="ko-KR" dirty="0"/>
              <a:t>(Raw Data)</a:t>
            </a:r>
            <a:r>
              <a:rPr lang="ko-KR" altLang="en-US" dirty="0"/>
              <a:t>를 추출하고 필요에 따라 가공한 후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저장하기까지의 흐름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웨어하우스는</a:t>
            </a:r>
            <a:r>
              <a:rPr lang="ko-KR" altLang="en-US" dirty="0"/>
              <a:t> 업무에 있어 중요한 데이터 처리에 사용되기 때문에 </a:t>
            </a:r>
            <a:r>
              <a:rPr lang="ko-KR" altLang="en-US" dirty="0" err="1"/>
              <a:t>아무때나</a:t>
            </a:r>
            <a:r>
              <a:rPr lang="ko-KR" altLang="en-US" dirty="0"/>
              <a:t> 함부로 사용해서는 곤란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시스템 과부하 초래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데이터 분석 등의 목적에 사용되는 경우 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필요한 데이터만을 추출하여 데이터 마트</a:t>
            </a:r>
            <a:r>
              <a:rPr lang="en-US" altLang="ko-KR" dirty="0"/>
              <a:t>(Data Mart)</a:t>
            </a:r>
            <a:r>
              <a:rPr lang="ko-KR" altLang="en-US" dirty="0"/>
              <a:t>를 구축</a:t>
            </a:r>
          </a:p>
        </p:txBody>
      </p:sp>
    </p:spTree>
    <p:extLst>
      <p:ext uri="{BB962C8B-B14F-4D97-AF65-F5344CB8AC3E}">
        <p14:creationId xmlns:p14="http://schemas.microsoft.com/office/powerpoint/2010/main" val="1757166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웨어하우스와</a:t>
            </a:r>
            <a:r>
              <a:rPr lang="ko-KR" altLang="en-US" sz="2400" dirty="0"/>
              <a:t> 데이터 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중심으로 하는 데이터 파이프라인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웨어하우스와</a:t>
            </a:r>
            <a:r>
              <a:rPr lang="ko-KR" altLang="en-US" dirty="0"/>
              <a:t> 데이터 마트 모두 </a:t>
            </a:r>
            <a:r>
              <a:rPr lang="en-US" altLang="ko-KR" dirty="0"/>
              <a:t>SQL</a:t>
            </a:r>
            <a:r>
              <a:rPr lang="ko-KR" altLang="en-US" dirty="0"/>
              <a:t>로 데이터를 집계한다</a:t>
            </a:r>
            <a:endParaRPr lang="en-US" altLang="ko-KR" dirty="0"/>
          </a:p>
          <a:p>
            <a:pPr lvl="2"/>
            <a:r>
              <a:rPr lang="ko-KR" altLang="en-US" dirty="0"/>
              <a:t>먼저 테이블 설계를 제대로 정한 후에 데이터를 투입한다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1B23662-889D-4852-9028-5621FF231AE7}"/>
              </a:ext>
            </a:extLst>
          </p:cNvPr>
          <p:cNvGrpSpPr/>
          <p:nvPr/>
        </p:nvGrpSpPr>
        <p:grpSpPr>
          <a:xfrm>
            <a:off x="1506670" y="2477462"/>
            <a:ext cx="9178660" cy="4078385"/>
            <a:chOff x="1487150" y="1713982"/>
            <a:chExt cx="9178660" cy="4078385"/>
          </a:xfrm>
        </p:grpSpPr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CA523557-28FC-4CEA-BBC7-43CE747210DB}"/>
                </a:ext>
              </a:extLst>
            </p:cNvPr>
            <p:cNvSpPr/>
            <p:nvPr/>
          </p:nvSpPr>
          <p:spPr>
            <a:xfrm>
              <a:off x="1504931" y="205498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소스</a:t>
              </a:r>
            </a:p>
          </p:txBody>
        </p:sp>
        <p:sp>
          <p:nvSpPr>
            <p:cNvPr id="5" name="순서도: 내부 저장소 4">
              <a:extLst>
                <a:ext uri="{FF2B5EF4-FFF2-40B4-BE49-F238E27FC236}">
                  <a16:creationId xmlns:a16="http://schemas.microsoft.com/office/drawing/2014/main" id="{5A22C3EC-87E6-4164-B44D-3CEB23EC43A1}"/>
                </a:ext>
              </a:extLst>
            </p:cNvPr>
            <p:cNvSpPr/>
            <p:nvPr/>
          </p:nvSpPr>
          <p:spPr>
            <a:xfrm>
              <a:off x="1504930" y="3429000"/>
              <a:ext cx="1305018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6" name="사각형: 모서리가 접힌 도형 5">
              <a:extLst>
                <a:ext uri="{FF2B5EF4-FFF2-40B4-BE49-F238E27FC236}">
                  <a16:creationId xmlns:a16="http://schemas.microsoft.com/office/drawing/2014/main" id="{09BD03A8-09AC-4CDA-AA09-B0D5C5156710}"/>
                </a:ext>
              </a:extLst>
            </p:cNvPr>
            <p:cNvSpPr/>
            <p:nvPr/>
          </p:nvSpPr>
          <p:spPr>
            <a:xfrm>
              <a:off x="1504930" y="4427137"/>
              <a:ext cx="1305019" cy="87001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자기 디스크 6">
              <a:extLst>
                <a:ext uri="{FF2B5EF4-FFF2-40B4-BE49-F238E27FC236}">
                  <a16:creationId xmlns:a16="http://schemas.microsoft.com/office/drawing/2014/main" id="{6DEA2B70-B18C-4C82-98DA-66011FD4B4F6}"/>
                </a:ext>
              </a:extLst>
            </p:cNvPr>
            <p:cNvSpPr/>
            <p:nvPr/>
          </p:nvSpPr>
          <p:spPr>
            <a:xfrm>
              <a:off x="3857080" y="1892054"/>
              <a:ext cx="1789117" cy="1192745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</a:t>
              </a:r>
              <a:r>
                <a:rPr lang="ko-KR" alt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웨어하우스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순서도: 내부 저장소 7">
              <a:extLst>
                <a:ext uri="{FF2B5EF4-FFF2-40B4-BE49-F238E27FC236}">
                  <a16:creationId xmlns:a16="http://schemas.microsoft.com/office/drawing/2014/main" id="{532BDB61-AB5B-45E4-847B-58CA38DDFD0B}"/>
                </a:ext>
              </a:extLst>
            </p:cNvPr>
            <p:cNvSpPr/>
            <p:nvPr/>
          </p:nvSpPr>
          <p:spPr>
            <a:xfrm>
              <a:off x="3857080" y="3429000"/>
              <a:ext cx="901351" cy="1868149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9" name="순서도: 내부 저장소 8">
              <a:extLst>
                <a:ext uri="{FF2B5EF4-FFF2-40B4-BE49-F238E27FC236}">
                  <a16:creationId xmlns:a16="http://schemas.microsoft.com/office/drawing/2014/main" id="{408685BB-C826-448E-99C5-0C9ACA613AED}"/>
                </a:ext>
              </a:extLst>
            </p:cNvPr>
            <p:cNvSpPr/>
            <p:nvPr/>
          </p:nvSpPr>
          <p:spPr>
            <a:xfrm>
              <a:off x="4904211" y="3429000"/>
              <a:ext cx="901351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0" name="순서도: 내부 저장소 9">
              <a:extLst>
                <a:ext uri="{FF2B5EF4-FFF2-40B4-BE49-F238E27FC236}">
                  <a16:creationId xmlns:a16="http://schemas.microsoft.com/office/drawing/2014/main" id="{625D36B7-0AB4-47E3-A6A6-DDB59DD51D1B}"/>
                </a:ext>
              </a:extLst>
            </p:cNvPr>
            <p:cNvSpPr/>
            <p:nvPr/>
          </p:nvSpPr>
          <p:spPr>
            <a:xfrm>
              <a:off x="4904210" y="4427137"/>
              <a:ext cx="901351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1" name="순서도: 자기 디스크 10">
              <a:extLst>
                <a:ext uri="{FF2B5EF4-FFF2-40B4-BE49-F238E27FC236}">
                  <a16:creationId xmlns:a16="http://schemas.microsoft.com/office/drawing/2014/main" id="{5ED13DF6-6CA0-4DFB-BB6C-70DC5F9D81F3}"/>
                </a:ext>
              </a:extLst>
            </p:cNvPr>
            <p:cNvSpPr/>
            <p:nvPr/>
          </p:nvSpPr>
          <p:spPr>
            <a:xfrm>
              <a:off x="6693328" y="2054989"/>
              <a:ext cx="130501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마트</a:t>
              </a:r>
            </a:p>
          </p:txBody>
        </p:sp>
        <p:sp>
          <p:nvSpPr>
            <p:cNvPr id="12" name="순서도: 내부 저장소 11">
              <a:extLst>
                <a:ext uri="{FF2B5EF4-FFF2-40B4-BE49-F238E27FC236}">
                  <a16:creationId xmlns:a16="http://schemas.microsoft.com/office/drawing/2014/main" id="{A76943DA-6936-4BFF-B08C-B367F6BCABB9}"/>
                </a:ext>
              </a:extLst>
            </p:cNvPr>
            <p:cNvSpPr/>
            <p:nvPr/>
          </p:nvSpPr>
          <p:spPr>
            <a:xfrm>
              <a:off x="6693328" y="3429000"/>
              <a:ext cx="1305018" cy="870013"/>
            </a:xfrm>
            <a:prstGeom prst="flowChartInternalStora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8F28E3F-8C9C-498B-98E6-8BBE591451F0}"/>
                </a:ext>
              </a:extLst>
            </p:cNvPr>
            <p:cNvSpPr/>
            <p:nvPr/>
          </p:nvSpPr>
          <p:spPr>
            <a:xfrm>
              <a:off x="3019342" y="2191024"/>
              <a:ext cx="628345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81E50536-6C99-46E9-A5B1-94C290FEB300}"/>
                </a:ext>
              </a:extLst>
            </p:cNvPr>
            <p:cNvSpPr/>
            <p:nvPr/>
          </p:nvSpPr>
          <p:spPr>
            <a:xfrm>
              <a:off x="5855590" y="2191024"/>
              <a:ext cx="628345" cy="594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AFA9DF-4D48-4CAC-9A35-271B5891AC74}"/>
                </a:ext>
              </a:extLst>
            </p:cNvPr>
            <p:cNvSpPr txBox="1"/>
            <p:nvPr/>
          </p:nvSpPr>
          <p:spPr>
            <a:xfrm>
              <a:off x="3019341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ETL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AB000-01EE-459B-A344-5D2C963A1910}"/>
                </a:ext>
              </a:extLst>
            </p:cNvPr>
            <p:cNvSpPr txBox="1"/>
            <p:nvPr/>
          </p:nvSpPr>
          <p:spPr>
            <a:xfrm>
              <a:off x="5909114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ETL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C6DEB51-54D5-422F-BFCD-2C418D0A1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5212" y="2488426"/>
              <a:ext cx="61255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1E354-A5E0-4C41-86B1-AC904FEADC33}"/>
                </a:ext>
              </a:extLst>
            </p:cNvPr>
            <p:cNvSpPr txBox="1"/>
            <p:nvPr/>
          </p:nvSpPr>
          <p:spPr>
            <a:xfrm>
              <a:off x="8278208" y="278693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Consolas" panose="020B0609020204030204" pitchFamily="49" charset="0"/>
                </a:rPr>
                <a:t>SQL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pic>
          <p:nvPicPr>
            <p:cNvPr id="5122" name="Picture 2" descr="Browser iconì ëí ì´ë¯¸ì§ ê²ìê²°ê³¼">
              <a:extLst>
                <a:ext uri="{FF2B5EF4-FFF2-40B4-BE49-F238E27FC236}">
                  <a16:creationId xmlns:a16="http://schemas.microsoft.com/office/drawing/2014/main" id="{55652846-3575-4F81-B1BB-6B4E7424A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6920" y="1713982"/>
              <a:ext cx="1548890" cy="154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hart iconì ëí ì´ë¯¸ì§ ê²ìê²°ê³¼">
              <a:extLst>
                <a:ext uri="{FF2B5EF4-FFF2-40B4-BE49-F238E27FC236}">
                  <a16:creationId xmlns:a16="http://schemas.microsoft.com/office/drawing/2014/main" id="{83C32E94-383E-4490-91D5-3798A43E4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8866" y="2343509"/>
              <a:ext cx="602068" cy="60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B1055F-681D-4315-830B-6FF94BF22262}"/>
                </a:ext>
              </a:extLst>
            </p:cNvPr>
            <p:cNvSpPr txBox="1"/>
            <p:nvPr/>
          </p:nvSpPr>
          <p:spPr>
            <a:xfrm>
              <a:off x="9229966" y="307814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Consolas" panose="020B0609020204030204" pitchFamily="49" charset="0"/>
                </a:rPr>
                <a:t>시각화 도구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19DFAD-6943-4CFC-BD57-9C0E89B5E3B0}"/>
                </a:ext>
              </a:extLst>
            </p:cNvPr>
            <p:cNvSpPr txBox="1"/>
            <p:nvPr/>
          </p:nvSpPr>
          <p:spPr>
            <a:xfrm>
              <a:off x="1487150" y="5330702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테이블</a:t>
              </a:r>
              <a:r>
                <a:rPr lang="en-US" altLang="ko-KR" sz="1200" dirty="0">
                  <a:latin typeface="Consolas" panose="020B0609020204030204" pitchFamily="49" charset="0"/>
                </a:rPr>
                <a:t>, </a:t>
              </a:r>
              <a:r>
                <a:rPr lang="ko-KR" altLang="en-US" sz="1200" dirty="0">
                  <a:latin typeface="Consolas" panose="020B0609020204030204" pitchFamily="49" charset="0"/>
                </a:rPr>
                <a:t>로그 등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원시 데이터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AF37BC-EA6C-4632-BC23-0174754FE22F}"/>
                </a:ext>
              </a:extLst>
            </p:cNvPr>
            <p:cNvSpPr txBox="1"/>
            <p:nvPr/>
          </p:nvSpPr>
          <p:spPr>
            <a:xfrm>
              <a:off x="3857080" y="5330701"/>
              <a:ext cx="1431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장기 보존용으로 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정리한 테이블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BDD845-C35C-44AD-8FAB-72B80D21E08B}"/>
                </a:ext>
              </a:extLst>
            </p:cNvPr>
            <p:cNvSpPr txBox="1"/>
            <p:nvPr/>
          </p:nvSpPr>
          <p:spPr>
            <a:xfrm>
              <a:off x="6693328" y="5297149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Consolas" panose="020B0609020204030204" pitchFamily="49" charset="0"/>
                </a:rPr>
                <a:t>분석용으로 일부를</a:t>
              </a:r>
              <a:br>
                <a:rPr lang="en-US" altLang="ko-KR" sz="1200" dirty="0">
                  <a:latin typeface="Consolas" panose="020B0609020204030204" pitchFamily="49" charset="0"/>
                </a:rPr>
              </a:br>
              <a:r>
                <a:rPr lang="ko-KR" altLang="en-US" sz="1200" dirty="0">
                  <a:latin typeface="Consolas" panose="020B0609020204030204" pitchFamily="49" charset="0"/>
                </a:rPr>
                <a:t>추출한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81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레이크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5032374"/>
          </a:xfrm>
        </p:spPr>
        <p:txBody>
          <a:bodyPr/>
          <a:lstStyle/>
          <a:p>
            <a:r>
              <a:rPr lang="ko-KR" altLang="en-US" dirty="0"/>
              <a:t>빅 데이터 시대가 되면서 </a:t>
            </a:r>
            <a:r>
              <a:rPr lang="en-US" altLang="ko-KR" dirty="0"/>
              <a:t>ETL </a:t>
            </a:r>
            <a:r>
              <a:rPr lang="ko-KR" altLang="en-US" dirty="0"/>
              <a:t>프로세스 자체가 복잡해짐</a:t>
            </a:r>
            <a:endParaRPr lang="en-US" altLang="ko-KR" dirty="0"/>
          </a:p>
          <a:p>
            <a:pPr lvl="1"/>
            <a:r>
              <a:rPr lang="ko-KR" altLang="en-US" dirty="0"/>
              <a:t>모든 데이터가 데이터 </a:t>
            </a:r>
            <a:r>
              <a:rPr lang="ko-KR" altLang="en-US" dirty="0" err="1"/>
              <a:t>웨어하우스를</a:t>
            </a:r>
            <a:r>
              <a:rPr lang="ko-KR" altLang="en-US" dirty="0"/>
              <a:t> 가정해서 만들어지지 않으며 외부에서 수집된 텍스트와 바이너리 데이터들은 그대로 데이터 </a:t>
            </a:r>
            <a:r>
              <a:rPr lang="ko-KR" altLang="en-US" dirty="0" err="1"/>
              <a:t>웨어하우스에</a:t>
            </a:r>
            <a:r>
              <a:rPr lang="ko-KR" altLang="en-US" dirty="0"/>
              <a:t> 집어넣을 수 없는 경우도 많다</a:t>
            </a:r>
            <a:endParaRPr lang="en-US" altLang="ko-KR" dirty="0"/>
          </a:p>
          <a:p>
            <a:pPr lvl="1"/>
            <a:r>
              <a:rPr lang="ko-KR" altLang="en-US" dirty="0"/>
              <a:t>우선 데이터가 있고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나중에 테이블을 설계</a:t>
            </a:r>
            <a:r>
              <a:rPr lang="ko-KR" altLang="en-US" dirty="0"/>
              <a:t>하는 것이 빅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b="1" dirty="0">
                <a:solidFill>
                  <a:srgbClr val="C00000"/>
                </a:solidFill>
              </a:rPr>
              <a:t>데이터를 원래의 형태대로 축적</a:t>
            </a:r>
            <a:r>
              <a:rPr lang="ko-KR" altLang="en-US" dirty="0"/>
              <a:t>해두고 나중에 그것을 필요에 따라 가공하는 구조가 필요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데이터 레이크</a:t>
            </a:r>
            <a:r>
              <a:rPr lang="en-US" altLang="ko-KR" dirty="0"/>
              <a:t>(Data Lake) : </a:t>
            </a:r>
            <a:r>
              <a:rPr lang="ko-KR" altLang="en-US" dirty="0"/>
              <a:t>여러 곳에서 데이터가 흘러 들어오는</a:t>
            </a:r>
            <a:br>
              <a:rPr lang="en-US" altLang="ko-KR" dirty="0"/>
            </a:br>
            <a:r>
              <a:rPr lang="en-US" altLang="ko-KR" dirty="0"/>
              <a:t>		'</a:t>
            </a:r>
            <a:r>
              <a:rPr lang="ko-KR" altLang="en-US" dirty="0"/>
              <a:t>데이터를 축적하는 호수</a:t>
            </a:r>
            <a:r>
              <a:rPr lang="en-US" altLang="ko-KR" dirty="0"/>
              <a:t>'</a:t>
            </a:r>
            <a:r>
              <a:rPr lang="ko-KR" altLang="en-US" dirty="0"/>
              <a:t>에 비유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임의의 데이터를 저장할 수 있는 분산 스토리지가 데이터 레이크로 이용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데이터 형식은 자유지만</a:t>
            </a:r>
            <a:r>
              <a:rPr lang="en-US" altLang="ko-KR" dirty="0"/>
              <a:t>, </a:t>
            </a:r>
            <a:r>
              <a:rPr lang="ko-KR" altLang="en-US" dirty="0"/>
              <a:t>대부분 범용적인 텍스트 형식인 </a:t>
            </a:r>
            <a:br>
              <a:rPr lang="en-US" altLang="ko-KR" dirty="0"/>
            </a:br>
            <a:r>
              <a:rPr lang="en-US" altLang="ko-KR" dirty="0"/>
              <a:t>		CSV, JSON </a:t>
            </a:r>
            <a:r>
              <a:rPr lang="ko-KR" altLang="en-US" dirty="0"/>
              <a:t>등의 포맷이 활용된다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7170" name="Picture 2" descr="data lake iconì ëí ì´ë¯¸ì§ ê²ìê²°ê³¼">
            <a:extLst>
              <a:ext uri="{FF2B5EF4-FFF2-40B4-BE49-F238E27FC236}">
                <a16:creationId xmlns:a16="http://schemas.microsoft.com/office/drawing/2014/main" id="{F665542F-91CF-4721-A37D-0C736884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3429000"/>
            <a:ext cx="30575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52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8F53-4245-41BF-B55A-E3E6021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데이터 레이크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4A152-C5E6-41AA-B361-2E2A759B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레이크를 중심으로 하는 데이터 파이프라인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FA906247-B885-4EFC-845F-D7523D72E447}"/>
              </a:ext>
            </a:extLst>
          </p:cNvPr>
          <p:cNvSpPr/>
          <p:nvPr/>
        </p:nvSpPr>
        <p:spPr>
          <a:xfrm>
            <a:off x="1524451" y="2818469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소스</a:t>
            </a:r>
          </a:p>
        </p:txBody>
      </p:sp>
      <p:sp>
        <p:nvSpPr>
          <p:cNvPr id="6" name="순서도: 내부 저장소 5">
            <a:extLst>
              <a:ext uri="{FF2B5EF4-FFF2-40B4-BE49-F238E27FC236}">
                <a16:creationId xmlns:a16="http://schemas.microsoft.com/office/drawing/2014/main" id="{C2142190-6568-4735-92B4-3DE6A7BE582A}"/>
              </a:ext>
            </a:extLst>
          </p:cNvPr>
          <p:cNvSpPr/>
          <p:nvPr/>
        </p:nvSpPr>
        <p:spPr>
          <a:xfrm>
            <a:off x="1524450" y="4192480"/>
            <a:ext cx="1305018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CD939CAD-517F-44B9-A26D-5D9B35C7454A}"/>
              </a:ext>
            </a:extLst>
          </p:cNvPr>
          <p:cNvSpPr/>
          <p:nvPr/>
        </p:nvSpPr>
        <p:spPr>
          <a:xfrm>
            <a:off x="1524450" y="5190617"/>
            <a:ext cx="795805" cy="87987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내부 저장소 9">
            <a:extLst>
              <a:ext uri="{FF2B5EF4-FFF2-40B4-BE49-F238E27FC236}">
                <a16:creationId xmlns:a16="http://schemas.microsoft.com/office/drawing/2014/main" id="{A55B68C4-BD7D-477E-9E2D-46B4F0D2284E}"/>
              </a:ext>
            </a:extLst>
          </p:cNvPr>
          <p:cNvSpPr/>
          <p:nvPr/>
        </p:nvSpPr>
        <p:spPr>
          <a:xfrm>
            <a:off x="3917424" y="4180175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순서도: 내부 저장소 10">
            <a:extLst>
              <a:ext uri="{FF2B5EF4-FFF2-40B4-BE49-F238E27FC236}">
                <a16:creationId xmlns:a16="http://schemas.microsoft.com/office/drawing/2014/main" id="{A0A8E113-9CEA-4F50-A507-E110AFE9CFA5}"/>
              </a:ext>
            </a:extLst>
          </p:cNvPr>
          <p:cNvSpPr/>
          <p:nvPr/>
        </p:nvSpPr>
        <p:spPr>
          <a:xfrm>
            <a:off x="4143472" y="4240756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EDE9AB3-B964-477D-91FE-FEF41660E4C0}"/>
              </a:ext>
            </a:extLst>
          </p:cNvPr>
          <p:cNvSpPr/>
          <p:nvPr/>
        </p:nvSpPr>
        <p:spPr>
          <a:xfrm>
            <a:off x="6712848" y="2818469"/>
            <a:ext cx="1305018" cy="87001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데이터 마트</a:t>
            </a:r>
          </a:p>
        </p:txBody>
      </p:sp>
      <p:sp>
        <p:nvSpPr>
          <p:cNvPr id="13" name="순서도: 내부 저장소 12">
            <a:extLst>
              <a:ext uri="{FF2B5EF4-FFF2-40B4-BE49-F238E27FC236}">
                <a16:creationId xmlns:a16="http://schemas.microsoft.com/office/drawing/2014/main" id="{BF48E524-5719-4B98-805A-683DF741C90C}"/>
              </a:ext>
            </a:extLst>
          </p:cNvPr>
          <p:cNvSpPr/>
          <p:nvPr/>
        </p:nvSpPr>
        <p:spPr>
          <a:xfrm>
            <a:off x="6712848" y="4192480"/>
            <a:ext cx="1305018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E1E5183-E554-4C4D-9F5C-EADB928F8BFB}"/>
              </a:ext>
            </a:extLst>
          </p:cNvPr>
          <p:cNvSpPr/>
          <p:nvPr/>
        </p:nvSpPr>
        <p:spPr>
          <a:xfrm>
            <a:off x="3038862" y="2954504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88D8924-12F9-4EDD-AA24-3F01653D54AD}"/>
              </a:ext>
            </a:extLst>
          </p:cNvPr>
          <p:cNvSpPr/>
          <p:nvPr/>
        </p:nvSpPr>
        <p:spPr>
          <a:xfrm>
            <a:off x="5875110" y="2954504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1D13F-3888-4982-80E6-795F94ADFA95}"/>
              </a:ext>
            </a:extLst>
          </p:cNvPr>
          <p:cNvSpPr txBox="1"/>
          <p:nvPr/>
        </p:nvSpPr>
        <p:spPr>
          <a:xfrm>
            <a:off x="3038861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ETL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B62CE-555F-4F9F-AEEA-66996BBC1211}"/>
              </a:ext>
            </a:extLst>
          </p:cNvPr>
          <p:cNvSpPr txBox="1"/>
          <p:nvPr/>
        </p:nvSpPr>
        <p:spPr>
          <a:xfrm>
            <a:off x="5928634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ETL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A6460F-6AE9-4F54-9DE5-489019DAE277}"/>
              </a:ext>
            </a:extLst>
          </p:cNvPr>
          <p:cNvCxnSpPr>
            <a:cxnSpLocks/>
          </p:cNvCxnSpPr>
          <p:nvPr/>
        </p:nvCxnSpPr>
        <p:spPr>
          <a:xfrm flipH="1">
            <a:off x="8204732" y="3251906"/>
            <a:ext cx="612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FB046D-642F-445F-932E-8F50429DA2D1}"/>
              </a:ext>
            </a:extLst>
          </p:cNvPr>
          <p:cNvSpPr txBox="1"/>
          <p:nvPr/>
        </p:nvSpPr>
        <p:spPr>
          <a:xfrm>
            <a:off x="8297728" y="35504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20" name="Picture 2" descr="Browser iconì ëí ì´ë¯¸ì§ ê²ìê²°ê³¼">
            <a:extLst>
              <a:ext uri="{FF2B5EF4-FFF2-40B4-BE49-F238E27FC236}">
                <a16:creationId xmlns:a16="http://schemas.microsoft.com/office/drawing/2014/main" id="{FB71574F-14B5-41C1-A053-766091B6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40" y="2477462"/>
            <a:ext cx="1548890" cy="15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hart iconì ëí ì´ë¯¸ì§ ê²ìê²°ê³¼">
            <a:extLst>
              <a:ext uri="{FF2B5EF4-FFF2-40B4-BE49-F238E27FC236}">
                <a16:creationId xmlns:a16="http://schemas.microsoft.com/office/drawing/2014/main" id="{84AB0F85-5D8D-4020-B7B1-4E0CEE64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86" y="3106989"/>
            <a:ext cx="602068" cy="60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B87751-08BA-4A82-B3B4-BEACD3CD653C}"/>
              </a:ext>
            </a:extLst>
          </p:cNvPr>
          <p:cNvSpPr txBox="1"/>
          <p:nvPr/>
        </p:nvSpPr>
        <p:spPr>
          <a:xfrm>
            <a:off x="9249486" y="384162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시각화 도구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2CDAB-80B4-4F07-8AF0-74B44DBCAF17}"/>
              </a:ext>
            </a:extLst>
          </p:cNvPr>
          <p:cNvSpPr txBox="1"/>
          <p:nvPr/>
        </p:nvSpPr>
        <p:spPr>
          <a:xfrm>
            <a:off x="1506670" y="6094182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테이블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로그 등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원시 데이터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0468A-E044-47DD-82A9-466C87570641}"/>
              </a:ext>
            </a:extLst>
          </p:cNvPr>
          <p:cNvSpPr txBox="1"/>
          <p:nvPr/>
        </p:nvSpPr>
        <p:spPr>
          <a:xfrm>
            <a:off x="3876600" y="6094181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수집한 </a:t>
            </a:r>
            <a:r>
              <a:rPr lang="en-US" altLang="ko-KR" sz="1200" dirty="0">
                <a:latin typeface="Consolas" panose="020B0609020204030204" pitchFamily="49" charset="0"/>
              </a:rPr>
              <a:t>Raw Data</a:t>
            </a:r>
            <a:r>
              <a:rPr lang="ko-KR" altLang="en-US" sz="1200" dirty="0">
                <a:latin typeface="Consolas" panose="020B0609020204030204" pitchFamily="49" charset="0"/>
              </a:rPr>
              <a:t>를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그대로 보존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25709A-F104-4F5C-A390-01DCA20BB942}"/>
              </a:ext>
            </a:extLst>
          </p:cNvPr>
          <p:cNvSpPr txBox="1"/>
          <p:nvPr/>
        </p:nvSpPr>
        <p:spPr>
          <a:xfrm>
            <a:off x="6712848" y="6060629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분석용으로 일부를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ko-KR" altLang="en-US" sz="1200" dirty="0">
                <a:latin typeface="Consolas" panose="020B0609020204030204" pitchFamily="49" charset="0"/>
              </a:rPr>
              <a:t>추출한 테이블</a:t>
            </a:r>
          </a:p>
        </p:txBody>
      </p:sp>
      <p:pic>
        <p:nvPicPr>
          <p:cNvPr id="6146" name="Picture 2" descr="lake iconì ëí ì´ë¯¸ì§ ê²ìê²°ê³¼">
            <a:extLst>
              <a:ext uri="{FF2B5EF4-FFF2-40B4-BE49-F238E27FC236}">
                <a16:creationId xmlns:a16="http://schemas.microsoft.com/office/drawing/2014/main" id="{FB8072E9-906B-4DC3-A5C7-F9C8684E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4" y="2288357"/>
            <a:ext cx="1600420" cy="16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순서도: 내부 저장소 26">
            <a:extLst>
              <a:ext uri="{FF2B5EF4-FFF2-40B4-BE49-F238E27FC236}">
                <a16:creationId xmlns:a16="http://schemas.microsoft.com/office/drawing/2014/main" id="{588F5369-1E84-4222-AA06-C4B3096E829B}"/>
              </a:ext>
            </a:extLst>
          </p:cNvPr>
          <p:cNvSpPr/>
          <p:nvPr/>
        </p:nvSpPr>
        <p:spPr>
          <a:xfrm>
            <a:off x="4864460" y="4421326"/>
            <a:ext cx="901351" cy="870013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29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D2A34379-7715-4E89-8B6E-7C9C83B4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81" y="516358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DA4EEA81-322A-405A-95EF-1584C873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24" y="516358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log file iconì ëí ì´ë¯¸ì§ ê²ìê²°ê³¼">
            <a:extLst>
              <a:ext uri="{FF2B5EF4-FFF2-40B4-BE49-F238E27FC236}">
                <a16:creationId xmlns:a16="http://schemas.microsoft.com/office/drawing/2014/main" id="{CB0293F1-BC93-4E66-8895-48BA3F0D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45" y="5099657"/>
            <a:ext cx="795804" cy="7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96E9119-3EEB-4558-BE91-EC508347397E}"/>
              </a:ext>
            </a:extLst>
          </p:cNvPr>
          <p:cNvSpPr/>
          <p:nvPr/>
        </p:nvSpPr>
        <p:spPr>
          <a:xfrm>
            <a:off x="5044823" y="5413094"/>
            <a:ext cx="720988" cy="59911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D5165-797D-470B-A28F-138C31B7AD57}"/>
              </a:ext>
            </a:extLst>
          </p:cNvPr>
          <p:cNvSpPr txBox="1"/>
          <p:nvPr/>
        </p:nvSpPr>
        <p:spPr>
          <a:xfrm>
            <a:off x="4221496" y="20371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Data Lake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5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068D-FB70-46A6-BBD8-391A38A2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3161E-6581-45C3-9B36-73B5873B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703839" cy="4720562"/>
          </a:xfrm>
        </p:spPr>
        <p:txBody>
          <a:bodyPr/>
          <a:lstStyle/>
          <a:p>
            <a:r>
              <a:rPr lang="ko-KR" altLang="en-US" dirty="0" err="1"/>
              <a:t>하둡을</a:t>
            </a:r>
            <a:r>
              <a:rPr lang="ko-KR" altLang="en-US" dirty="0"/>
              <a:t> 중심으로 한 빅 데이터 시스템 아키텍처 레이어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하둡</a:t>
            </a:r>
            <a:r>
              <a:rPr lang="en-US" altLang="ko-KR" dirty="0"/>
              <a:t>(Hadoop)</a:t>
            </a:r>
            <a:r>
              <a:rPr lang="ko-KR" altLang="en-US" dirty="0"/>
              <a:t>을 중심으로 </a:t>
            </a:r>
            <a:r>
              <a:rPr lang="ko-KR" altLang="en-US" b="1" dirty="0" err="1">
                <a:solidFill>
                  <a:srgbClr val="C00000"/>
                </a:solidFill>
              </a:rPr>
              <a:t>전처리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후처리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영역으로 구분하는 경우도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많인</a:t>
            </a:r>
            <a:r>
              <a:rPr lang="ko-KR" altLang="en-US" dirty="0"/>
              <a:t> 빅 데이터 시스템의 소프트웨어 아키텍처는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b="1" dirty="0">
                <a:solidFill>
                  <a:srgbClr val="C00000"/>
                </a:solidFill>
              </a:rPr>
              <a:t>수집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적재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처리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탐색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분석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응용</a:t>
            </a:r>
            <a:r>
              <a:rPr lang="ko-KR" altLang="en-US" dirty="0"/>
              <a:t> 등 </a:t>
            </a:r>
            <a:r>
              <a:rPr lang="en-US" altLang="ko-KR" dirty="0"/>
              <a:t>4</a:t>
            </a:r>
            <a:r>
              <a:rPr lang="ko-KR" altLang="en-US" dirty="0"/>
              <a:t>개 레이어로 구축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 레이어 담당 소프트웨어들은 전문 영역이 존재하지만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dirty="0" err="1">
                <a:solidFill>
                  <a:srgbClr val="C00000"/>
                </a:solidFill>
              </a:rPr>
              <a:t>하둡</a:t>
            </a:r>
            <a:r>
              <a:rPr lang="ko-KR" altLang="en-US" b="1" dirty="0">
                <a:solidFill>
                  <a:srgbClr val="C00000"/>
                </a:solidFill>
              </a:rPr>
              <a:t> 에코 시스템에 대한 기본적인 이해와 기술</a:t>
            </a:r>
            <a:r>
              <a:rPr lang="ko-KR" altLang="en-US" dirty="0"/>
              <a:t>이 공통적으로 </a:t>
            </a:r>
            <a:br>
              <a:rPr lang="en-US" altLang="ko-KR" dirty="0"/>
            </a:br>
            <a:r>
              <a:rPr lang="ko-KR" altLang="en-US" dirty="0"/>
              <a:t>뒷받침되어야 한다 </a:t>
            </a:r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8B2AB6AD-B1EE-487D-810B-3D2F737CE2D6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741157"/>
            <a:ext cx="7848600" cy="1939925"/>
            <a:chOff x="920552" y="1367879"/>
            <a:chExt cx="7848872" cy="1938345"/>
          </a:xfrm>
        </p:grpSpPr>
        <p:grpSp>
          <p:nvGrpSpPr>
            <p:cNvPr id="5" name="그룹 3">
              <a:extLst>
                <a:ext uri="{FF2B5EF4-FFF2-40B4-BE49-F238E27FC236}">
                  <a16:creationId xmlns:a16="http://schemas.microsoft.com/office/drawing/2014/main" id="{088AEE05-CE44-496C-BEA2-331D4931D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297" y="1367879"/>
              <a:ext cx="2160240" cy="1938345"/>
              <a:chOff x="3268241" y="1589774"/>
              <a:chExt cx="2160240" cy="193834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DBD7919-CCFF-4EB0-928F-36CB01637B78}"/>
                  </a:ext>
                </a:extLst>
              </p:cNvPr>
              <p:cNvSpPr/>
              <p:nvPr/>
            </p:nvSpPr>
            <p:spPr>
              <a:xfrm>
                <a:off x="3267745" y="1589774"/>
                <a:ext cx="2160663" cy="1938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19" name="Picture 2" descr="하둡에 대한 이미지 검색결과">
                <a:extLst>
                  <a:ext uri="{FF2B5EF4-FFF2-40B4-BE49-F238E27FC236}">
                    <a16:creationId xmlns:a16="http://schemas.microsoft.com/office/drawing/2014/main" id="{2D995390-9ABD-45BB-90C7-47F53E4C1B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3898" y="2154288"/>
                <a:ext cx="1546093" cy="750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그룹 2">
              <a:extLst>
                <a:ext uri="{FF2B5EF4-FFF2-40B4-BE49-F238E27FC236}">
                  <a16:creationId xmlns:a16="http://schemas.microsoft.com/office/drawing/2014/main" id="{429CAD88-10F7-4AB4-98F0-AB948AAD8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552" y="1367879"/>
              <a:ext cx="2016224" cy="1938345"/>
              <a:chOff x="1136576" y="1316824"/>
              <a:chExt cx="2016224" cy="19383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2ED8E3-F2FC-4EA6-888F-BD4C945088E9}"/>
                  </a:ext>
                </a:extLst>
              </p:cNvPr>
              <p:cNvSpPr/>
              <p:nvPr/>
            </p:nvSpPr>
            <p:spPr>
              <a:xfrm>
                <a:off x="1281044" y="1829168"/>
                <a:ext cx="1727260" cy="5250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수집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14DF2A9-C6FC-4F73-A67D-0C1FAC3D5C8B}"/>
                  </a:ext>
                </a:extLst>
              </p:cNvPr>
              <p:cNvSpPr/>
              <p:nvPr/>
            </p:nvSpPr>
            <p:spPr>
              <a:xfrm>
                <a:off x="1281044" y="2514410"/>
                <a:ext cx="1727260" cy="5821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적재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09800C-FE88-4555-8AF4-E2807CA22CD0}"/>
                  </a:ext>
                </a:extLst>
              </p:cNvPr>
              <p:cNvSpPr/>
              <p:nvPr/>
            </p:nvSpPr>
            <p:spPr>
              <a:xfrm>
                <a:off x="1136576" y="1316824"/>
                <a:ext cx="2016195" cy="19383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42882474-3833-444D-9223-E9D4CFAB1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0226" y="1439887"/>
                <a:ext cx="74892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[</a:t>
                </a:r>
                <a:r>
                  <a:rPr lang="ko-KR" altLang="en-US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전처리</a:t>
                </a:r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]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7" name="그룹 80">
              <a:extLst>
                <a:ext uri="{FF2B5EF4-FFF2-40B4-BE49-F238E27FC236}">
                  <a16:creationId xmlns:a16="http://schemas.microsoft.com/office/drawing/2014/main" id="{1D2A2E22-D4D9-4D9B-A620-2E2C7F7F6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3200" y="1367879"/>
              <a:ext cx="2016224" cy="1938345"/>
              <a:chOff x="1136576" y="1316824"/>
              <a:chExt cx="2016224" cy="193834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2EF50A-DCC7-4945-A65A-D342ECF7860E}"/>
                  </a:ext>
                </a:extLst>
              </p:cNvPr>
              <p:cNvSpPr/>
              <p:nvPr/>
            </p:nvSpPr>
            <p:spPr>
              <a:xfrm>
                <a:off x="1281073" y="1829168"/>
                <a:ext cx="1727260" cy="5250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탐색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DC20A79-B6C9-4B2D-8723-C2CA7155A00E}"/>
                  </a:ext>
                </a:extLst>
              </p:cNvPr>
              <p:cNvSpPr/>
              <p:nvPr/>
            </p:nvSpPr>
            <p:spPr>
              <a:xfrm>
                <a:off x="1281073" y="2514410"/>
                <a:ext cx="1727260" cy="5821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분석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응용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A086DA7-15BB-44B6-9DAA-2005C5228E8D}"/>
                  </a:ext>
                </a:extLst>
              </p:cNvPr>
              <p:cNvSpPr/>
              <p:nvPr/>
            </p:nvSpPr>
            <p:spPr>
              <a:xfrm>
                <a:off x="1136605" y="1316824"/>
                <a:ext cx="2016195" cy="19383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3" name="TextBox 84">
                <a:extLst>
                  <a:ext uri="{FF2B5EF4-FFF2-40B4-BE49-F238E27FC236}">
                    <a16:creationId xmlns:a16="http://schemas.microsoft.com/office/drawing/2014/main" id="{284AC9BA-30A2-471D-8F34-300856F74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0226" y="1439887"/>
                <a:ext cx="74892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[</a:t>
                </a:r>
                <a:r>
                  <a:rPr lang="ko-KR" altLang="en-US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후처리</a:t>
                </a:r>
                <a:r>
                  <a:rPr lang="en-US" altLang="ko-KR" sz="120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]</a:t>
                </a:r>
                <a:endParaRPr lang="ko-KR" altLang="en-US" sz="12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15F5D64-73DF-4F7F-879E-F3C863D480D7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2936747" y="2337051"/>
              <a:ext cx="8350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8EE052F-CA6C-4091-BE33-E845B1545A05}"/>
                </a:ext>
              </a:extLst>
            </p:cNvPr>
            <p:cNvCxnSpPr>
              <a:stCxn id="18" idx="3"/>
              <a:endCxn id="12" idx="1"/>
            </p:cNvCxnSpPr>
            <p:nvPr/>
          </p:nvCxnSpPr>
          <p:spPr>
            <a:xfrm>
              <a:off x="5932464" y="2337051"/>
              <a:ext cx="8207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4" descr="hadoop ecosystem에 대한 이미지 검색결과">
            <a:extLst>
              <a:ext uri="{FF2B5EF4-FFF2-40B4-BE49-F238E27FC236}">
                <a16:creationId xmlns:a16="http://schemas.microsoft.com/office/drawing/2014/main" id="{32269195-CCEE-43FF-AC9B-1CA80A3C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779" y="4541924"/>
            <a:ext cx="4210599" cy="212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41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B72-1787-419D-BCB3-85932C8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Hadoop</a:t>
            </a:r>
            <a:r>
              <a:rPr lang="ko-KR" altLang="en-US" sz="2400" dirty="0"/>
              <a:t> </a:t>
            </a:r>
            <a:r>
              <a:rPr lang="en-US" altLang="ko-KR" sz="2400" dirty="0"/>
              <a:t>Ecosystem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563C-5B01-49D8-AF22-E3CE747F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87352" cy="4720562"/>
          </a:xfrm>
        </p:spPr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은 단일 </a:t>
            </a:r>
            <a:r>
              <a:rPr lang="ko-KR" altLang="en-US" dirty="0" err="1"/>
              <a:t>소프트웨어라기보다</a:t>
            </a:r>
            <a:r>
              <a:rPr lang="ko-KR" altLang="en-US" dirty="0"/>
              <a:t> 분산 시스템을 구성하는 </a:t>
            </a:r>
            <a:r>
              <a:rPr lang="ko-KR" altLang="en-US" b="1" dirty="0">
                <a:solidFill>
                  <a:srgbClr val="C00000"/>
                </a:solidFill>
              </a:rPr>
              <a:t>다수의 소프트웨어</a:t>
            </a:r>
            <a:r>
              <a:rPr lang="ko-KR" altLang="en-US" dirty="0"/>
              <a:t>로 이루어진 집합체</a:t>
            </a:r>
            <a:endParaRPr lang="en-US" altLang="ko-KR" dirty="0"/>
          </a:p>
          <a:p>
            <a:pPr lvl="1"/>
            <a:r>
              <a:rPr lang="ko-KR" altLang="en-US" dirty="0"/>
              <a:t>그 외에 </a:t>
            </a:r>
            <a:r>
              <a:rPr lang="ko-KR" altLang="en-US" dirty="0" err="1"/>
              <a:t>하둡을</a:t>
            </a:r>
            <a:r>
              <a:rPr lang="ko-KR" altLang="en-US" dirty="0"/>
              <a:t> 기반으로 하거나 </a:t>
            </a:r>
            <a:r>
              <a:rPr lang="ko-KR" altLang="en-US" dirty="0" err="1"/>
              <a:t>하둡을</a:t>
            </a:r>
            <a:r>
              <a:rPr lang="ko-KR" altLang="en-US" dirty="0"/>
              <a:t> 지원하는 </a:t>
            </a:r>
            <a:r>
              <a:rPr lang="ko-KR" altLang="en-US" b="1" dirty="0">
                <a:solidFill>
                  <a:srgbClr val="C00000"/>
                </a:solidFill>
              </a:rPr>
              <a:t>분산 환경 소프트웨어들이 상호 협력</a:t>
            </a:r>
            <a:r>
              <a:rPr lang="ko-KR" altLang="en-US" dirty="0"/>
              <a:t>하며 생태계</a:t>
            </a:r>
            <a:r>
              <a:rPr lang="en-US" altLang="ko-KR" dirty="0"/>
              <a:t>(Ecosystem)</a:t>
            </a:r>
            <a:r>
              <a:rPr lang="ko-KR" altLang="en-US" dirty="0"/>
              <a:t>을 이룬다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E71707-9EE4-43DD-8704-FFEE61C05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73578"/>
              </p:ext>
            </p:extLst>
          </p:nvPr>
        </p:nvGraphicFramePr>
        <p:xfrm>
          <a:off x="753299" y="2558159"/>
          <a:ext cx="40640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35">
                  <a:extLst>
                    <a:ext uri="{9D8B030D-6E8A-4147-A177-3AD203B41FA5}">
                      <a16:colId xmlns:a16="http://schemas.microsoft.com/office/drawing/2014/main" val="2464416297"/>
                    </a:ext>
                  </a:extLst>
                </a:gridCol>
                <a:gridCol w="3128865">
                  <a:extLst>
                    <a:ext uri="{9D8B030D-6E8A-4147-A177-3AD203B41FA5}">
                      <a16:colId xmlns:a16="http://schemas.microsoft.com/office/drawing/2014/main" val="211223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2003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Nutch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프로젝트 발족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4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2004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Google MapReduce </a:t>
                      </a:r>
                      <a:r>
                        <a:rPr lang="ko-KR" altLang="en-US" sz="1600" dirty="0"/>
                        <a:t>논문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2006</a:t>
                      </a:r>
                      <a:r>
                        <a:rPr lang="ko-KR" altLang="en-US" sz="1600" dirty="0"/>
                        <a:t>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</a:t>
                      </a:r>
                      <a:r>
                        <a:rPr lang="ko-KR" altLang="en-US" sz="1600" dirty="0"/>
                        <a:t>프로젝트 발족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5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2011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70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2013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Hadoop 2.2.0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1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Spark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74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2016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</a:t>
                      </a:r>
                      <a:r>
                        <a:rPr lang="en-US" altLang="ko-KR" sz="1600" dirty="0" err="1"/>
                        <a:t>Flink</a:t>
                      </a:r>
                      <a:r>
                        <a:rPr lang="en-US" altLang="ko-KR" sz="1600" dirty="0"/>
                        <a:t>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307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2016</a:t>
                      </a:r>
                      <a:r>
                        <a:rPr lang="ko-KR" altLang="en-US" sz="1600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Apache Mesos 1.0.0 </a:t>
                      </a:r>
                      <a:r>
                        <a:rPr lang="ko-KR" altLang="en-US" sz="1600" dirty="0"/>
                        <a:t>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82747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50F80D-E812-449D-A72F-89CBA588AD89}"/>
              </a:ext>
            </a:extLst>
          </p:cNvPr>
          <p:cNvGrpSpPr/>
          <p:nvPr/>
        </p:nvGrpSpPr>
        <p:grpSpPr>
          <a:xfrm>
            <a:off x="5110815" y="3273574"/>
            <a:ext cx="6403851" cy="2551025"/>
            <a:chOff x="5153786" y="3273574"/>
            <a:chExt cx="6403851" cy="255102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2D0F86-2AD5-4E15-9BFA-678F88E845D4}"/>
                </a:ext>
              </a:extLst>
            </p:cNvPr>
            <p:cNvGrpSpPr/>
            <p:nvPr/>
          </p:nvGrpSpPr>
          <p:grpSpPr>
            <a:xfrm>
              <a:off x="6364716" y="3591723"/>
              <a:ext cx="5073985" cy="2232876"/>
              <a:chOff x="5478937" y="3165011"/>
              <a:chExt cx="6000414" cy="2640564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2D0D0CF-3770-4BB6-BFF7-47973F7A36D0}"/>
                  </a:ext>
                </a:extLst>
              </p:cNvPr>
              <p:cNvSpPr/>
              <p:nvPr/>
            </p:nvSpPr>
            <p:spPr>
              <a:xfrm>
                <a:off x="5478937" y="5180424"/>
                <a:ext cx="4064000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HDFS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6005A6-3D15-42A3-A36C-6547F111FF8A}"/>
                  </a:ext>
                </a:extLst>
              </p:cNvPr>
              <p:cNvSpPr/>
              <p:nvPr/>
            </p:nvSpPr>
            <p:spPr>
              <a:xfrm>
                <a:off x="5478937" y="4514529"/>
                <a:ext cx="3489649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YARN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FBBADE4-388A-4D0F-BD74-9E8C513FB190}"/>
                  </a:ext>
                </a:extLst>
              </p:cNvPr>
              <p:cNvSpPr/>
              <p:nvPr/>
            </p:nvSpPr>
            <p:spPr>
              <a:xfrm>
                <a:off x="5478937" y="3848634"/>
                <a:ext cx="1922106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MapReduce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ECCFD81-2A9C-4AE0-905D-EB7560A72666}"/>
                  </a:ext>
                </a:extLst>
              </p:cNvPr>
              <p:cNvSpPr/>
              <p:nvPr/>
            </p:nvSpPr>
            <p:spPr>
              <a:xfrm>
                <a:off x="7457028" y="3841637"/>
                <a:ext cx="892627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9C699D-A565-478A-9AEC-5B14278A48F6}"/>
                  </a:ext>
                </a:extLst>
              </p:cNvPr>
              <p:cNvSpPr/>
              <p:nvPr/>
            </p:nvSpPr>
            <p:spPr>
              <a:xfrm>
                <a:off x="9631059" y="4514529"/>
                <a:ext cx="153892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B2DCFA4-F13D-430E-8F79-7A2115A36318}"/>
                  </a:ext>
                </a:extLst>
              </p:cNvPr>
              <p:cNvSpPr/>
              <p:nvPr/>
            </p:nvSpPr>
            <p:spPr>
              <a:xfrm>
                <a:off x="6663925" y="3165012"/>
                <a:ext cx="112900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Hive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BA9238-C26A-45D1-A3BE-81DF407A1136}"/>
                  </a:ext>
                </a:extLst>
              </p:cNvPr>
              <p:cNvSpPr/>
              <p:nvPr/>
            </p:nvSpPr>
            <p:spPr>
              <a:xfrm>
                <a:off x="8413932" y="3165011"/>
                <a:ext cx="1129005" cy="625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1600" dirty="0">
                    <a:solidFill>
                      <a:schemeClr val="tx1"/>
                    </a:solidFill>
                  </a:rPr>
                  <a:t>Impala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563E66-AC53-4533-A610-809DC1133CFC}"/>
                  </a:ext>
                </a:extLst>
              </p:cNvPr>
              <p:cNvSpPr/>
              <p:nvPr/>
            </p:nvSpPr>
            <p:spPr>
              <a:xfrm>
                <a:off x="9631059" y="3165011"/>
                <a:ext cx="892627" cy="10263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</a:rPr>
                  <a:t>Flink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0315C34-53D7-4D14-A2D4-0641AA4FB536}"/>
                  </a:ext>
                </a:extLst>
              </p:cNvPr>
              <p:cNvSpPr/>
              <p:nvPr/>
            </p:nvSpPr>
            <p:spPr>
              <a:xfrm>
                <a:off x="10586724" y="3165011"/>
                <a:ext cx="892627" cy="10263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Spark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E3F7A-88FA-4319-95B7-F9E80DDFD442}"/>
                </a:ext>
              </a:extLst>
            </p:cNvPr>
            <p:cNvSpPr txBox="1"/>
            <p:nvPr/>
          </p:nvSpPr>
          <p:spPr>
            <a:xfrm>
              <a:off x="5407403" y="5301379"/>
              <a:ext cx="9573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분산 파일</a:t>
              </a:r>
              <a:br>
                <a:rPr lang="en-US" altLang="ko-KR" sz="1400" b="1" dirty="0"/>
              </a:br>
              <a:r>
                <a:rPr lang="ko-KR" altLang="en-US" sz="1400" b="1" dirty="0"/>
                <a:t>시스템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7DDD7-4287-4FE4-B91F-10989FE8CBBA}"/>
                </a:ext>
              </a:extLst>
            </p:cNvPr>
            <p:cNvSpPr txBox="1"/>
            <p:nvPr/>
          </p:nvSpPr>
          <p:spPr>
            <a:xfrm>
              <a:off x="5567426" y="4758227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리소스</a:t>
              </a:r>
              <a:br>
                <a:rPr lang="en-US" altLang="ko-KR" sz="1400" b="1" dirty="0"/>
              </a:br>
              <a:r>
                <a:rPr lang="ko-KR" altLang="en-US" sz="1400" b="1" dirty="0"/>
                <a:t>관리자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2AAB8E-4A96-4D40-A1AE-457B788F3F11}"/>
                </a:ext>
              </a:extLst>
            </p:cNvPr>
            <p:cNvSpPr txBox="1"/>
            <p:nvPr/>
          </p:nvSpPr>
          <p:spPr>
            <a:xfrm>
              <a:off x="5153786" y="4163882"/>
              <a:ext cx="11369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분산 데이터</a:t>
              </a:r>
              <a:br>
                <a:rPr lang="en-US" altLang="ko-KR" sz="1400" b="1" dirty="0"/>
              </a:br>
              <a:r>
                <a:rPr lang="ko-KR" altLang="en-US" sz="1400" b="1" dirty="0"/>
                <a:t>처리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9F75E-D1D9-48FC-A04D-5128D7C7E4D6}"/>
                </a:ext>
              </a:extLst>
            </p:cNvPr>
            <p:cNvSpPr txBox="1"/>
            <p:nvPr/>
          </p:nvSpPr>
          <p:spPr>
            <a:xfrm>
              <a:off x="5333387" y="3699511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b="1" dirty="0"/>
                <a:t>쿼리 엔진</a:t>
              </a:r>
            </a:p>
          </p:txBody>
        </p:sp>
        <p:pic>
          <p:nvPicPr>
            <p:cNvPr id="1026" name="Picture 2" descr="ê´ë ¨ ì´ë¯¸ì§">
              <a:extLst>
                <a:ext uri="{FF2B5EF4-FFF2-40B4-BE49-F238E27FC236}">
                  <a16:creationId xmlns:a16="http://schemas.microsoft.com/office/drawing/2014/main" id="{0B643B73-A7A1-409B-8EC8-0EC459646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193" y="5191579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pache Hive">
              <a:extLst>
                <a:ext uri="{FF2B5EF4-FFF2-40B4-BE49-F238E27FC236}">
                  <a16:creationId xmlns:a16="http://schemas.microsoft.com/office/drawing/2014/main" id="{F7BBB4AB-2269-4E6E-95AC-FFE7AA146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48" y="3450663"/>
              <a:ext cx="573942" cy="5286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pala.apache.org/img/impala-logo.png">
              <a:extLst>
                <a:ext uri="{FF2B5EF4-FFF2-40B4-BE49-F238E27FC236}">
                  <a16:creationId xmlns:a16="http://schemas.microsoft.com/office/drawing/2014/main" id="{8A6C37E4-D854-4E20-9118-B5474F521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280" y="3273574"/>
              <a:ext cx="412569" cy="77300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ê´ë ¨ ì´ë¯¸ì§">
              <a:extLst>
                <a:ext uri="{FF2B5EF4-FFF2-40B4-BE49-F238E27FC236}">
                  <a16:creationId xmlns:a16="http://schemas.microsoft.com/office/drawing/2014/main" id="{BF8D321D-E705-4747-8874-5EC806025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400" y="4622060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ê´ë ¨ ì´ë¯¸ì§">
              <a:extLst>
                <a:ext uri="{FF2B5EF4-FFF2-40B4-BE49-F238E27FC236}">
                  <a16:creationId xmlns:a16="http://schemas.microsoft.com/office/drawing/2014/main" id="{AB82D397-0655-4A4C-9B6E-7098D3DBA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814" y="4065374"/>
              <a:ext cx="561491" cy="4209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pache Tez">
              <a:extLst>
                <a:ext uri="{FF2B5EF4-FFF2-40B4-BE49-F238E27FC236}">
                  <a16:creationId xmlns:a16="http://schemas.microsoft.com/office/drawing/2014/main" id="{3B3362E7-1D46-4A55-9438-D6606FC6D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6151" y="4237662"/>
              <a:ext cx="777310" cy="39837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ê´ë ¨ ì´ë¯¸ì§">
              <a:extLst>
                <a:ext uri="{FF2B5EF4-FFF2-40B4-BE49-F238E27FC236}">
                  <a16:creationId xmlns:a16="http://schemas.microsoft.com/office/drawing/2014/main" id="{7D459C18-F5EC-4090-B0D0-D17DAA301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860" y="3637488"/>
              <a:ext cx="654639" cy="46664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://spark.apache.org/images/spark-logo-trademark.png">
              <a:extLst>
                <a:ext uri="{FF2B5EF4-FFF2-40B4-BE49-F238E27FC236}">
                  <a16:creationId xmlns:a16="http://schemas.microsoft.com/office/drawing/2014/main" id="{CB3071E4-9F9F-46A3-BEB8-A60E868E1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1959" y="3661851"/>
              <a:ext cx="785678" cy="417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ê´ë ¨ ì´ë¯¸ì§">
              <a:extLst>
                <a:ext uri="{FF2B5EF4-FFF2-40B4-BE49-F238E27FC236}">
                  <a16:creationId xmlns:a16="http://schemas.microsoft.com/office/drawing/2014/main" id="{BCA067AE-0642-4B49-9B32-B50ADFDD4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608" y="4505391"/>
              <a:ext cx="973548" cy="973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EEF9B0C-023E-4420-A2B1-E18C3215E6D3}"/>
              </a:ext>
            </a:extLst>
          </p:cNvPr>
          <p:cNvSpPr txBox="1"/>
          <p:nvPr/>
        </p:nvSpPr>
        <p:spPr>
          <a:xfrm>
            <a:off x="7056727" y="5898634"/>
            <a:ext cx="308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빅데이터 관련 </a:t>
            </a:r>
            <a:r>
              <a:rPr lang="en-US" altLang="ko-KR" sz="1600" b="1" dirty="0">
                <a:solidFill>
                  <a:srgbClr val="7030A0"/>
                </a:solidFill>
              </a:rPr>
              <a:t>Apache </a:t>
            </a:r>
            <a:r>
              <a:rPr lang="ko-KR" altLang="en-US" sz="1600" b="1" dirty="0">
                <a:solidFill>
                  <a:srgbClr val="7030A0"/>
                </a:solidFill>
              </a:rPr>
              <a:t>프로젝트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08CEAC-417E-4369-8FFD-17E4FDDA9685}"/>
              </a:ext>
            </a:extLst>
          </p:cNvPr>
          <p:cNvSpPr txBox="1"/>
          <p:nvPr/>
        </p:nvSpPr>
        <p:spPr>
          <a:xfrm>
            <a:off x="1387320" y="5872086"/>
            <a:ext cx="2795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7030A0"/>
                </a:solidFill>
              </a:rPr>
              <a:t>하둡과</a:t>
            </a:r>
            <a:r>
              <a:rPr lang="ko-KR" altLang="en-US" sz="1600" b="1" dirty="0">
                <a:solidFill>
                  <a:srgbClr val="7030A0"/>
                </a:solidFill>
              </a:rPr>
              <a:t> 주변 프로젝트의 역사</a:t>
            </a:r>
          </a:p>
        </p:txBody>
      </p:sp>
    </p:spTree>
    <p:extLst>
      <p:ext uri="{BB962C8B-B14F-4D97-AF65-F5344CB8AC3E}">
        <p14:creationId xmlns:p14="http://schemas.microsoft.com/office/powerpoint/2010/main" val="3467999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FB72-1787-419D-BCB3-85932C8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 기술</a:t>
            </a:r>
            <a:br>
              <a:rPr lang="en-US" altLang="ko-KR" dirty="0"/>
            </a:br>
            <a:r>
              <a:rPr lang="en-US" altLang="ko-KR" sz="2400" dirty="0"/>
              <a:t>: Hadoop</a:t>
            </a:r>
            <a:r>
              <a:rPr lang="ko-KR" altLang="en-US" sz="2400" dirty="0"/>
              <a:t> </a:t>
            </a:r>
            <a:r>
              <a:rPr lang="en-US" altLang="ko-KR" sz="2400" dirty="0"/>
              <a:t>Ecosystem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563C-5B01-49D8-AF22-E3CE747F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687352" cy="4720562"/>
          </a:xfrm>
        </p:spPr>
        <p:txBody>
          <a:bodyPr/>
          <a:lstStyle/>
          <a:p>
            <a:r>
              <a:rPr lang="en-US" altLang="ko-KR" dirty="0"/>
              <a:t>Hadoop Ecosystem</a:t>
            </a:r>
            <a:r>
              <a:rPr lang="ko-KR" altLang="en-US" dirty="0"/>
              <a:t>을 활용한 아키텍처 구성 사례</a:t>
            </a:r>
          </a:p>
        </p:txBody>
      </p:sp>
      <p:grpSp>
        <p:nvGrpSpPr>
          <p:cNvPr id="31" name="그룹 135">
            <a:extLst>
              <a:ext uri="{FF2B5EF4-FFF2-40B4-BE49-F238E27FC236}">
                <a16:creationId xmlns:a16="http://schemas.microsoft.com/office/drawing/2014/main" id="{52CB197F-EB02-47C5-BD57-62CD9AFDE8FE}"/>
              </a:ext>
            </a:extLst>
          </p:cNvPr>
          <p:cNvGrpSpPr>
            <a:grpSpLocks/>
          </p:cNvGrpSpPr>
          <p:nvPr/>
        </p:nvGrpSpPr>
        <p:grpSpPr bwMode="auto">
          <a:xfrm>
            <a:off x="1445835" y="1756538"/>
            <a:ext cx="9150350" cy="4914900"/>
            <a:chOff x="340123" y="756167"/>
            <a:chExt cx="9149381" cy="4915424"/>
          </a:xfrm>
        </p:grpSpPr>
        <p:grpSp>
          <p:nvGrpSpPr>
            <p:cNvPr id="32" name="그룹 136">
              <a:extLst>
                <a:ext uri="{FF2B5EF4-FFF2-40B4-BE49-F238E27FC236}">
                  <a16:creationId xmlns:a16="http://schemas.microsoft.com/office/drawing/2014/main" id="{8D0CCCE3-7720-4A03-98B0-86D3CEEA2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1169165"/>
              <a:ext cx="9073008" cy="3511082"/>
              <a:chOff x="416496" y="825907"/>
              <a:chExt cx="9073008" cy="320400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61C7350-03E7-4E62-BA15-6C3AD540EE32}"/>
                  </a:ext>
                </a:extLst>
              </p:cNvPr>
              <p:cNvSpPr/>
              <p:nvPr/>
            </p:nvSpPr>
            <p:spPr>
              <a:xfrm>
                <a:off x="416315" y="825721"/>
                <a:ext cx="2376236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40D716C-D3F9-495E-BB76-383AA81B77EF}"/>
                  </a:ext>
                </a:extLst>
              </p:cNvPr>
              <p:cNvSpPr/>
              <p:nvPr/>
            </p:nvSpPr>
            <p:spPr>
              <a:xfrm>
                <a:off x="295763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3AB99111-D0C7-4697-8A83-BB689A4C356C}"/>
                  </a:ext>
                </a:extLst>
              </p:cNvPr>
              <p:cNvSpPr/>
              <p:nvPr/>
            </p:nvSpPr>
            <p:spPr>
              <a:xfrm>
                <a:off x="5197359" y="825721"/>
                <a:ext cx="2052421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27B57A2-0727-48E9-B2FE-D14C1F167D42}"/>
                  </a:ext>
                </a:extLst>
              </p:cNvPr>
              <p:cNvSpPr/>
              <p:nvPr/>
            </p:nvSpPr>
            <p:spPr>
              <a:xfrm>
                <a:off x="7437084" y="825721"/>
                <a:ext cx="2052420" cy="3204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3" name="그룹 137">
              <a:extLst>
                <a:ext uri="{FF2B5EF4-FFF2-40B4-BE49-F238E27FC236}">
                  <a16:creationId xmlns:a16="http://schemas.microsoft.com/office/drawing/2014/main" id="{3877FB30-EF7A-4372-B532-AD06E3D18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96" y="756167"/>
              <a:ext cx="9073008" cy="360000"/>
              <a:chOff x="416496" y="825907"/>
              <a:chExt cx="9073008" cy="320400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49A56CB-163F-4880-BEE4-3C45B6DF0047}"/>
                  </a:ext>
                </a:extLst>
              </p:cNvPr>
              <p:cNvSpPr/>
              <p:nvPr/>
            </p:nvSpPr>
            <p:spPr>
              <a:xfrm>
                <a:off x="416315" y="825907"/>
                <a:ext cx="2376236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수집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FB6F6E9-C7E9-4D5A-8E25-95CFB1B6E7B2}"/>
                  </a:ext>
                </a:extLst>
              </p:cNvPr>
              <p:cNvSpPr/>
              <p:nvPr/>
            </p:nvSpPr>
            <p:spPr>
              <a:xfrm>
                <a:off x="295763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적재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0E721EB-8BBC-4AC3-8253-5C6E39B092D1}"/>
                  </a:ext>
                </a:extLst>
              </p:cNvPr>
              <p:cNvSpPr/>
              <p:nvPr/>
            </p:nvSpPr>
            <p:spPr>
              <a:xfrm>
                <a:off x="5197359" y="825907"/>
                <a:ext cx="2052421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탐색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E5F35CA-CF17-49C4-A23F-842BF88346A3}"/>
                  </a:ext>
                </a:extLst>
              </p:cNvPr>
              <p:cNvSpPr/>
              <p:nvPr/>
            </p:nvSpPr>
            <p:spPr>
              <a:xfrm>
                <a:off x="7437084" y="825907"/>
                <a:ext cx="2052420" cy="32075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분석</a:t>
                </a:r>
                <a:r>
                  <a:rPr lang="en-US" altLang="ko-KR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응용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C1CC6C2-89BB-484B-9B18-A8A4421800DD}"/>
                </a:ext>
              </a:extLst>
            </p:cNvPr>
            <p:cNvSpPr/>
            <p:nvPr/>
          </p:nvSpPr>
          <p:spPr>
            <a:xfrm>
              <a:off x="705209" y="1257870"/>
              <a:ext cx="8279523" cy="28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주키퍼</a:t>
              </a:r>
              <a:r>
                <a:rPr lang="en-US" altLang="ko-KR" sz="105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(Zookeeper)</a:t>
              </a: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8D25CC2-315A-4279-B61D-008EA4A04F9F}"/>
                </a:ext>
              </a:extLst>
            </p:cNvPr>
            <p:cNvSpPr/>
            <p:nvPr/>
          </p:nvSpPr>
          <p:spPr>
            <a:xfrm>
              <a:off x="3427484" y="1618272"/>
              <a:ext cx="5557248" cy="469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en-US" altLang="ko-KR" sz="1400" b="1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(Hadoop)</a:t>
              </a:r>
              <a:endParaRPr lang="ko-KR" altLang="en-US" sz="14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4CA0E4-FD15-4982-A397-2E8F5F41D649}"/>
                </a:ext>
              </a:extLst>
            </p:cNvPr>
            <p:cNvSpPr/>
            <p:nvPr/>
          </p:nvSpPr>
          <p:spPr>
            <a:xfrm>
              <a:off x="5384664" y="2375590"/>
              <a:ext cx="1368280" cy="2232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5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FD6578-F67D-4F35-8460-EC2B51347C8B}"/>
                </a:ext>
              </a:extLst>
            </p:cNvPr>
            <p:cNvSpPr/>
            <p:nvPr/>
          </p:nvSpPr>
          <p:spPr>
            <a:xfrm>
              <a:off x="5529111" y="2764569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하이브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(Hive)</a:t>
              </a: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스파크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(Spark)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FBBEEE-B00C-4DC4-9213-8F646D813120}"/>
                </a:ext>
              </a:extLst>
            </p:cNvPr>
            <p:cNvSpPr/>
            <p:nvPr/>
          </p:nvSpPr>
          <p:spPr>
            <a:xfrm>
              <a:off x="5529111" y="3436153"/>
              <a:ext cx="1079386" cy="395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우지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(Oozie)</a:t>
              </a:r>
              <a:endParaRPr lang="ko-KR" altLang="en-US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F59A1B-7139-4FF0-A2D1-16F777181CA2}"/>
                </a:ext>
              </a:extLst>
            </p:cNvPr>
            <p:cNvSpPr/>
            <p:nvPr/>
          </p:nvSpPr>
          <p:spPr>
            <a:xfrm>
              <a:off x="5529111" y="4112500"/>
              <a:ext cx="1079386" cy="3969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스쿱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(Sqoop)</a:t>
              </a:r>
            </a:p>
          </p:txBody>
        </p:sp>
        <p:sp>
          <p:nvSpPr>
            <p:cNvPr id="41" name="TextBox 144">
              <a:extLst>
                <a:ext uri="{FF2B5EF4-FFF2-40B4-BE49-F238E27FC236}">
                  <a16:creationId xmlns:a16="http://schemas.microsoft.com/office/drawing/2014/main" id="{EFA44BD5-9DCD-49C5-957B-925A5224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74" y="2445627"/>
              <a:ext cx="6030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휴</a:t>
              </a:r>
              <a:r>
                <a:rPr lang="en-US" altLang="ko-KR" sz="900" b="1"/>
                <a:t>(Hue)</a:t>
              </a:r>
              <a:endParaRPr lang="ko-KR" altLang="en-US" sz="900" b="1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606D94F-12CD-43C1-B7D5-D18D1B25428B}"/>
                </a:ext>
              </a:extLst>
            </p:cNvPr>
            <p:cNvSpPr/>
            <p:nvPr/>
          </p:nvSpPr>
          <p:spPr>
            <a:xfrm>
              <a:off x="7760900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임팔라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(Impala)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B5711B-9353-4DBA-8D38-7C8DE17EBA0D}"/>
                </a:ext>
              </a:extLst>
            </p:cNvPr>
            <p:cNvSpPr/>
            <p:nvPr/>
          </p:nvSpPr>
          <p:spPr>
            <a:xfrm>
              <a:off x="7760900" y="3177363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제플린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(Zeppelin)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505C2A2-9F04-4392-88E2-68BE496C258D}"/>
                </a:ext>
              </a:extLst>
            </p:cNvPr>
            <p:cNvSpPr/>
            <p:nvPr/>
          </p:nvSpPr>
          <p:spPr>
            <a:xfrm>
              <a:off x="7760900" y="399660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머하웃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(Mahout)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878C20F-605D-4C2D-AB82-E3B2E1C022AE}"/>
                </a:ext>
              </a:extLst>
            </p:cNvPr>
            <p:cNvSpPr/>
            <p:nvPr/>
          </p:nvSpPr>
          <p:spPr>
            <a:xfrm>
              <a:off x="3443357" y="2375590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HBase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C0709E9-5B63-4C6E-84AC-A4940094ECF1}"/>
                </a:ext>
              </a:extLst>
            </p:cNvPr>
            <p:cNvSpPr/>
            <p:nvPr/>
          </p:nvSpPr>
          <p:spPr>
            <a:xfrm>
              <a:off x="3443357" y="3896577"/>
              <a:ext cx="1080973" cy="549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레디스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(Redis)</a:t>
              </a:r>
            </a:p>
            <a:p>
              <a:pPr algn="ctr">
                <a:defRPr/>
              </a:pP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C725AB-9B02-4BA4-9B8F-6E5915B6AE3F}"/>
                </a:ext>
              </a:extLst>
            </p:cNvPr>
            <p:cNvSpPr/>
            <p:nvPr/>
          </p:nvSpPr>
          <p:spPr>
            <a:xfrm>
              <a:off x="416315" y="4739630"/>
              <a:ext cx="9073189" cy="2238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  <a:latin typeface="+mj-ea"/>
                  <a:ea typeface="+mj-ea"/>
                </a:rPr>
                <a:t>Cloudera Manager</a:t>
              </a:r>
              <a:endParaRPr lang="ko-KR" altLang="en-US" sz="900" b="1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28A78CF-2B9E-487E-B54B-DCCC65C9FD0B}"/>
                </a:ext>
              </a:extLst>
            </p:cNvPr>
            <p:cNvSpPr/>
            <p:nvPr/>
          </p:nvSpPr>
          <p:spPr>
            <a:xfrm>
              <a:off x="705209" y="1646850"/>
              <a:ext cx="684141" cy="13066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플럼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(Flume)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3A29F-C28A-44CA-A1D7-0C620F9DE2E1}"/>
                </a:ext>
              </a:extLst>
            </p:cNvPr>
            <p:cNvSpPr/>
            <p:nvPr/>
          </p:nvSpPr>
          <p:spPr>
            <a:xfrm>
              <a:off x="1713166" y="2408931"/>
              <a:ext cx="971447" cy="4461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카프카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(Kafka)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19032E-91F5-4750-BFEF-A860DB107869}"/>
                </a:ext>
              </a:extLst>
            </p:cNvPr>
            <p:cNvSpPr/>
            <p:nvPr/>
          </p:nvSpPr>
          <p:spPr>
            <a:xfrm>
              <a:off x="1713166" y="3286912"/>
              <a:ext cx="971447" cy="446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스톰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(Strom)</a:t>
              </a: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에스퍼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(Esper)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A16A674-60DD-47A6-9FFA-6E5262A7DB1F}"/>
                </a:ext>
              </a:extLst>
            </p:cNvPr>
            <p:cNvCxnSpPr>
              <a:endCxn id="49" idx="1"/>
            </p:cNvCxnSpPr>
            <p:nvPr/>
          </p:nvCxnSpPr>
          <p:spPr>
            <a:xfrm>
              <a:off x="1389350" y="2632792"/>
              <a:ext cx="32381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85E2E59-0E0F-4FB9-A738-B1E229A68C12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>
              <a:off x="2198889" y="2855066"/>
              <a:ext cx="0" cy="4318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156">
              <a:extLst>
                <a:ext uri="{FF2B5EF4-FFF2-40B4-BE49-F238E27FC236}">
                  <a16:creationId xmlns:a16="http://schemas.microsoft.com/office/drawing/2014/main" id="{0961A64C-61FE-49C0-8020-6B46AE106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123" y="2953281"/>
              <a:ext cx="1713507" cy="2718310"/>
              <a:chOff x="340123" y="2953281"/>
              <a:chExt cx="1713507" cy="2718310"/>
            </a:xfrm>
          </p:grpSpPr>
          <p:grpSp>
            <p:nvGrpSpPr>
              <p:cNvPr id="84" name="그룹 187">
                <a:extLst>
                  <a:ext uri="{FF2B5EF4-FFF2-40B4-BE49-F238E27FC236}">
                    <a16:creationId xmlns:a16="http://schemas.microsoft.com/office/drawing/2014/main" id="{A943F3B6-D09B-496F-B940-4BDDE1770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6536" y="2953281"/>
                <a:ext cx="1277094" cy="2448994"/>
                <a:chOff x="776536" y="2953281"/>
                <a:chExt cx="1277094" cy="2448994"/>
              </a:xfrm>
            </p:grpSpPr>
            <p:grpSp>
              <p:nvGrpSpPr>
                <p:cNvPr id="86" name="그룹 189">
                  <a:extLst>
                    <a:ext uri="{FF2B5EF4-FFF2-40B4-BE49-F238E27FC236}">
                      <a16:creationId xmlns:a16="http://schemas.microsoft.com/office/drawing/2014/main" id="{E6EDB491-BB90-4ABB-A1D6-BDE6791602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6536" y="4065150"/>
                  <a:ext cx="1271959" cy="1332000"/>
                  <a:chOff x="776536" y="4065150"/>
                  <a:chExt cx="1271959" cy="1332000"/>
                </a:xfrm>
              </p:grpSpPr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5947F2C8-FDE7-47F6-BAC9-5C9AD85C2A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8227" y="4064869"/>
                    <a:ext cx="0" cy="133205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C11CD07A-9D06-418C-837A-31CBA759D13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6640" y="4074395"/>
                    <a:ext cx="1271453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B699CA6F-F73C-4363-BCDC-627464DD2B57}"/>
                    </a:ext>
                  </a:extLst>
                </p:cNvPr>
                <p:cNvCxnSpPr/>
                <p:nvPr/>
              </p:nvCxnSpPr>
              <p:spPr>
                <a:xfrm flipV="1">
                  <a:off x="2052855" y="4069633"/>
                  <a:ext cx="0" cy="13320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801B0E52-861B-4F0F-A13D-61B31CC422A7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 flipV="1">
                  <a:off x="1046486" y="2953501"/>
                  <a:ext cx="0" cy="112089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순서도: 다중 문서 84">
                <a:extLst>
                  <a:ext uri="{FF2B5EF4-FFF2-40B4-BE49-F238E27FC236}">
                    <a16:creationId xmlns:a16="http://schemas.microsoft.com/office/drawing/2014/main" id="{F6BAC59B-A305-4757-81DA-E7326158E220}"/>
                  </a:ext>
                </a:extLst>
              </p:cNvPr>
              <p:cNvSpPr/>
              <p:nvPr/>
            </p:nvSpPr>
            <p:spPr>
              <a:xfrm>
                <a:off x="340123" y="5088917"/>
                <a:ext cx="877795" cy="582674"/>
              </a:xfrm>
              <a:prstGeom prst="flowChartMultidocumen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ko-KR" altLang="en-US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스마트카 주행로그</a:t>
                </a:r>
                <a:endParaRPr lang="en-US" altLang="ko-KR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778F9739-E83E-40D5-A37C-660DC50BA931}"/>
                </a:ext>
              </a:extLst>
            </p:cNvPr>
            <p:cNvSpPr/>
            <p:nvPr/>
          </p:nvSpPr>
          <p:spPr>
            <a:xfrm>
              <a:off x="1605227" y="5088917"/>
              <a:ext cx="995257" cy="522343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ko-KR" altLang="en-US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스마트카 상태로그</a:t>
              </a:r>
              <a:endParaRPr lang="en-US" altLang="ko-KR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E3B65B2-8B0F-46B6-9EB5-8A20A8359694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1389350" y="1853247"/>
              <a:ext cx="203813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159">
              <a:extLst>
                <a:ext uri="{FF2B5EF4-FFF2-40B4-BE49-F238E27FC236}">
                  <a16:creationId xmlns:a16="http://schemas.microsoft.com/office/drawing/2014/main" id="{75EED1E6-3C27-4B23-8A23-B59BDA6C6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4748" y="2650348"/>
              <a:ext cx="759228" cy="1521201"/>
              <a:chOff x="2684748" y="2650348"/>
              <a:chExt cx="759228" cy="1521201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B468634-84FA-4750-B9CC-DC92B7CD9BF3}"/>
                  </a:ext>
                </a:extLst>
              </p:cNvPr>
              <p:cNvCxnSpPr/>
              <p:nvPr/>
            </p:nvCxnSpPr>
            <p:spPr>
              <a:xfrm>
                <a:off x="3137002" y="2651844"/>
                <a:ext cx="0" cy="151146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4150C56-3F47-4E49-88CF-B96B709FAB52}"/>
                  </a:ext>
                </a:extLst>
              </p:cNvPr>
              <p:cNvCxnSpPr/>
              <p:nvPr/>
            </p:nvCxnSpPr>
            <p:spPr>
              <a:xfrm>
                <a:off x="3127478" y="2650257"/>
                <a:ext cx="31270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C3621384-C7BB-4DF1-944A-F29ADD6151AF}"/>
                  </a:ext>
                </a:extLst>
              </p:cNvPr>
              <p:cNvCxnSpPr>
                <a:endCxn id="46" idx="1"/>
              </p:cNvCxnSpPr>
              <p:nvPr/>
            </p:nvCxnSpPr>
            <p:spPr>
              <a:xfrm>
                <a:off x="3127478" y="4171244"/>
                <a:ext cx="31588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405E5CF-DF24-4A88-AF8A-5AD9838BA294}"/>
                  </a:ext>
                </a:extLst>
              </p:cNvPr>
              <p:cNvCxnSpPr>
                <a:stCxn id="50" idx="3"/>
              </p:cNvCxnSpPr>
              <p:nvPr/>
            </p:nvCxnSpPr>
            <p:spPr>
              <a:xfrm flipV="1">
                <a:off x="2684613" y="3509185"/>
                <a:ext cx="45238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3FB8999-0E9D-48FF-A859-529670266302}"/>
                </a:ext>
              </a:extLst>
            </p:cNvPr>
            <p:cNvCxnSpPr>
              <a:stCxn id="45" idx="0"/>
            </p:cNvCxnSpPr>
            <p:nvPr/>
          </p:nvCxnSpPr>
          <p:spPr>
            <a:xfrm flipV="1">
              <a:off x="3984637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639FF6C-CCFA-4971-A01C-6C42B84B6BAA}"/>
                </a:ext>
              </a:extLst>
            </p:cNvPr>
            <p:cNvCxnSpPr>
              <a:stCxn id="37" idx="0"/>
            </p:cNvCxnSpPr>
            <p:nvPr/>
          </p:nvCxnSpPr>
          <p:spPr>
            <a:xfrm flipV="1">
              <a:off x="6068804" y="2088222"/>
              <a:ext cx="0" cy="2873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162">
              <a:extLst>
                <a:ext uri="{FF2B5EF4-FFF2-40B4-BE49-F238E27FC236}">
                  <a16:creationId xmlns:a16="http://schemas.microsoft.com/office/drawing/2014/main" id="{6B3FFD16-8DEC-4746-BADC-0195DF44E490}"/>
                </a:ext>
              </a:extLst>
            </p:cNvPr>
            <p:cNvCxnSpPr>
              <a:stCxn id="37" idx="3"/>
              <a:endCxn id="42" idx="1"/>
            </p:cNvCxnSpPr>
            <p:nvPr/>
          </p:nvCxnSpPr>
          <p:spPr>
            <a:xfrm flipV="1">
              <a:off x="6752944" y="2650257"/>
              <a:ext cx="1007956" cy="841465"/>
            </a:xfrm>
            <a:prstGeom prst="bentConnector3">
              <a:avLst>
                <a:gd name="adj1" fmla="val 33938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597F395-55BD-4A3A-92F2-45EF275EC153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flipV="1">
              <a:off x="6068804" y="3161486"/>
              <a:ext cx="0" cy="2746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F21A826-DD19-457C-B9EB-DD6C16E526C3}"/>
                </a:ext>
              </a:extLst>
            </p:cNvPr>
            <p:cNvCxnSpPr>
              <a:stCxn id="40" idx="0"/>
              <a:endCxn id="39" idx="2"/>
            </p:cNvCxnSpPr>
            <p:nvPr/>
          </p:nvCxnSpPr>
          <p:spPr>
            <a:xfrm flipV="1">
              <a:off x="6068804" y="3831483"/>
              <a:ext cx="0" cy="28101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165">
              <a:extLst>
                <a:ext uri="{FF2B5EF4-FFF2-40B4-BE49-F238E27FC236}">
                  <a16:creationId xmlns:a16="http://schemas.microsoft.com/office/drawing/2014/main" id="{BB7BB292-2916-4F74-9422-0203C6FB2F1F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4524330" y="2650257"/>
              <a:ext cx="860334" cy="841465"/>
            </a:xfrm>
            <a:prstGeom prst="bentConnector3">
              <a:avLst>
                <a:gd name="adj1" fmla="val 32299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166">
              <a:extLst>
                <a:ext uri="{FF2B5EF4-FFF2-40B4-BE49-F238E27FC236}">
                  <a16:creationId xmlns:a16="http://schemas.microsoft.com/office/drawing/2014/main" id="{B17E0DC2-7857-4CDB-9A99-312A8FF19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1432" y="1852884"/>
              <a:ext cx="504056" cy="2418515"/>
              <a:chOff x="8841432" y="1852884"/>
              <a:chExt cx="504056" cy="2418515"/>
            </a:xfrm>
          </p:grpSpPr>
          <p:grpSp>
            <p:nvGrpSpPr>
              <p:cNvPr id="72" name="그룹 175">
                <a:extLst>
                  <a:ext uri="{FF2B5EF4-FFF2-40B4-BE49-F238E27FC236}">
                    <a16:creationId xmlns:a16="http://schemas.microsoft.com/office/drawing/2014/main" id="{1E724725-3005-4532-A250-D52D2D5FC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1432" y="1852884"/>
                <a:ext cx="504056" cy="2418515"/>
                <a:chOff x="8841432" y="1852884"/>
                <a:chExt cx="504056" cy="2418515"/>
              </a:xfrm>
            </p:grpSpPr>
            <p:grpSp>
              <p:nvGrpSpPr>
                <p:cNvPr id="74" name="그룹 177">
                  <a:extLst>
                    <a:ext uri="{FF2B5EF4-FFF2-40B4-BE49-F238E27FC236}">
                      <a16:creationId xmlns:a16="http://schemas.microsoft.com/office/drawing/2014/main" id="{7F8D9755-A9CE-45CE-B0CE-4F75CC94C3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41432" y="1852884"/>
                  <a:ext cx="504056" cy="2418515"/>
                  <a:chOff x="8841432" y="1852884"/>
                  <a:chExt cx="504056" cy="2418515"/>
                </a:xfrm>
              </p:grpSpPr>
              <p:grpSp>
                <p:nvGrpSpPr>
                  <p:cNvPr id="76" name="그룹 179">
                    <a:extLst>
                      <a:ext uri="{FF2B5EF4-FFF2-40B4-BE49-F238E27FC236}">
                        <a16:creationId xmlns:a16="http://schemas.microsoft.com/office/drawing/2014/main" id="{B6F3C018-05B6-475F-90FC-1B85F260BE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41432" y="1852884"/>
                    <a:ext cx="504056" cy="2418515"/>
                    <a:chOff x="8841432" y="1852884"/>
                    <a:chExt cx="504056" cy="2418515"/>
                  </a:xfrm>
                </p:grpSpPr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67372A81-D7CB-4EE2-80DE-06FCD34A9E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345058" y="1853247"/>
                      <a:ext cx="0" cy="241802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4692868C-DC81-4A0C-8190-1C3483E1F80A}"/>
                        </a:ext>
                      </a:extLst>
                    </p:cNvPr>
                    <p:cNvCxnSpPr>
                      <a:endCxn id="44" idx="3"/>
                    </p:cNvCxnSpPr>
                    <p:nvPr/>
                  </p:nvCxnSpPr>
                  <p:spPr>
                    <a:xfrm flipH="1">
                      <a:off x="8841873" y="4271267"/>
                      <a:ext cx="503185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D4D855F6-F794-4D0F-B0D8-B837C83552EF}"/>
                      </a:ext>
                    </a:extLst>
                  </p:cNvPr>
                  <p:cNvCxnSpPr>
                    <a:endCxn id="43" idx="3"/>
                  </p:cNvCxnSpPr>
                  <p:nvPr/>
                </p:nvCxnSpPr>
                <p:spPr>
                  <a:xfrm flipH="1">
                    <a:off x="8841873" y="3452030"/>
                    <a:ext cx="50318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9C079A87-D96A-41F7-A01E-AFAEE986A727}"/>
                    </a:ext>
                  </a:extLst>
                </p:cNvPr>
                <p:cNvCxnSpPr/>
                <p:nvPr/>
              </p:nvCxnSpPr>
              <p:spPr>
                <a:xfrm flipH="1">
                  <a:off x="8841873" y="2664546"/>
                  <a:ext cx="50318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38E9FF5-66A1-4307-B0FB-6C7B05775C0A}"/>
                  </a:ext>
                </a:extLst>
              </p:cNvPr>
              <p:cNvCxnSpPr/>
              <p:nvPr/>
            </p:nvCxnSpPr>
            <p:spPr>
              <a:xfrm flipH="1">
                <a:off x="8986321" y="1862773"/>
                <a:ext cx="358737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70A4CE-DA71-4C1A-B9D2-80DA5FEC1A22}"/>
                </a:ext>
              </a:extLst>
            </p:cNvPr>
            <p:cNvSpPr/>
            <p:nvPr/>
          </p:nvSpPr>
          <p:spPr>
            <a:xfrm>
              <a:off x="5529111" y="5144485"/>
              <a:ext cx="1079386" cy="4683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DB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C6E503-B0D7-46AA-B7A5-4B827F12C703}"/>
                </a:ext>
              </a:extLst>
            </p:cNvPr>
            <p:cNvSpPr/>
            <p:nvPr/>
          </p:nvSpPr>
          <p:spPr>
            <a:xfrm>
              <a:off x="3441770" y="5146073"/>
              <a:ext cx="1080974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583B64B-F0FE-4B36-9B8B-51ECE08B371F}"/>
                </a:ext>
              </a:extLst>
            </p:cNvPr>
            <p:cNvSpPr/>
            <p:nvPr/>
          </p:nvSpPr>
          <p:spPr>
            <a:xfrm>
              <a:off x="7760900" y="5146073"/>
              <a:ext cx="1080973" cy="468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서비스 </a:t>
              </a:r>
              <a:r>
                <a:rPr lang="en-US" altLang="ko-KR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/  </a:t>
              </a: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업무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ko-KR" altLang="en-US" sz="900" b="1">
                  <a:solidFill>
                    <a:schemeClr val="bg2">
                      <a:lumMod val="1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시스템</a:t>
              </a:r>
              <a:endParaRPr lang="en-US" altLang="ko-KR" sz="900" b="1">
                <a:solidFill>
                  <a:schemeClr val="bg2">
                    <a:lumMod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D1F7338-2B3C-4EB8-A3DE-A9A0FDAB47C5}"/>
                </a:ext>
              </a:extLst>
            </p:cNvPr>
            <p:cNvCxnSpPr>
              <a:stCxn id="46" idx="2"/>
              <a:endCxn id="65" idx="0"/>
            </p:cNvCxnSpPr>
            <p:nvPr/>
          </p:nvCxnSpPr>
          <p:spPr>
            <a:xfrm flipH="1">
              <a:off x="3981462" y="4445910"/>
              <a:ext cx="3175" cy="70016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7E037D5-7FC2-4B6C-ACFF-51398A2BFD2E}"/>
                </a:ext>
              </a:extLst>
            </p:cNvPr>
            <p:cNvCxnSpPr>
              <a:stCxn id="40" idx="2"/>
              <a:endCxn id="64" idx="0"/>
            </p:cNvCxnSpPr>
            <p:nvPr/>
          </p:nvCxnSpPr>
          <p:spPr>
            <a:xfrm>
              <a:off x="6068804" y="4509417"/>
              <a:ext cx="0" cy="63506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BDF5743-D167-4227-9DDA-936FC236EAEC}"/>
                </a:ext>
              </a:extLst>
            </p:cNvPr>
            <p:cNvCxnSpPr>
              <a:stCxn id="44" idx="2"/>
              <a:endCxn id="66" idx="0"/>
            </p:cNvCxnSpPr>
            <p:nvPr/>
          </p:nvCxnSpPr>
          <p:spPr>
            <a:xfrm>
              <a:off x="8300593" y="4545934"/>
              <a:ext cx="0" cy="60013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A92F6F5-DA99-4F64-973B-7D4190641830}"/>
                </a:ext>
              </a:extLst>
            </p:cNvPr>
            <p:cNvCxnSpPr>
              <a:stCxn id="65" idx="3"/>
              <a:endCxn id="64" idx="1"/>
            </p:cNvCxnSpPr>
            <p:nvPr/>
          </p:nvCxnSpPr>
          <p:spPr>
            <a:xfrm flipV="1">
              <a:off x="4522743" y="5379460"/>
              <a:ext cx="100636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8620DA0-210B-4C4A-9271-20C7F92DC800}"/>
                </a:ext>
              </a:extLst>
            </p:cNvPr>
            <p:cNvCxnSpPr>
              <a:stCxn id="64" idx="3"/>
              <a:endCxn id="66" idx="1"/>
            </p:cNvCxnSpPr>
            <p:nvPr/>
          </p:nvCxnSpPr>
          <p:spPr>
            <a:xfrm>
              <a:off x="6608497" y="5379460"/>
              <a:ext cx="115240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20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39872-86F8-4C34-8D3E-B486BEE709CB}"/>
              </a:ext>
            </a:extLst>
          </p:cNvPr>
          <p:cNvSpPr/>
          <p:nvPr/>
        </p:nvSpPr>
        <p:spPr>
          <a:xfrm>
            <a:off x="8983986" y="3386331"/>
            <a:ext cx="3030651" cy="3239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039585-78D8-4DF0-876F-DA9650572D98}"/>
              </a:ext>
            </a:extLst>
          </p:cNvPr>
          <p:cNvSpPr/>
          <p:nvPr/>
        </p:nvSpPr>
        <p:spPr>
          <a:xfrm>
            <a:off x="5906364" y="3386332"/>
            <a:ext cx="3030651" cy="3239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38AC5B-80A7-4BEF-9DB4-DCDF065C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 데이터와 데이터 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E386F-0DFD-4428-B0DC-EB382A73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1" y="1320799"/>
            <a:ext cx="10739349" cy="4720562"/>
          </a:xfrm>
        </p:spPr>
        <p:txBody>
          <a:bodyPr/>
          <a:lstStyle/>
          <a:p>
            <a:r>
              <a:rPr lang="ko-KR" altLang="en-US" dirty="0"/>
              <a:t>빅 데이터가 어려운 이유 중 한 가지는 </a:t>
            </a:r>
            <a:r>
              <a:rPr lang="ko-KR" altLang="en-US" b="1" dirty="0">
                <a:solidFill>
                  <a:srgbClr val="C00000"/>
                </a:solidFill>
              </a:rPr>
              <a:t>정해진 답이 없으며 </a:t>
            </a:r>
            <a:r>
              <a:rPr lang="ko-KR" altLang="en-US" dirty="0"/>
              <a:t>소프트웨어 스택 구성시에도 </a:t>
            </a:r>
            <a:r>
              <a:rPr lang="ko-KR" altLang="en-US" b="1" dirty="0">
                <a:solidFill>
                  <a:srgbClr val="C00000"/>
                </a:solidFill>
              </a:rPr>
              <a:t>여러 가지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선택지</a:t>
            </a:r>
            <a:r>
              <a:rPr lang="ko-KR" altLang="en-US" dirty="0"/>
              <a:t>가 있다는 것</a:t>
            </a:r>
            <a:endParaRPr lang="en-US" altLang="ko-KR" dirty="0"/>
          </a:p>
          <a:p>
            <a:pPr lvl="1"/>
            <a:r>
              <a:rPr lang="ko-KR" altLang="en-US" dirty="0"/>
              <a:t>달성하고자 하는 </a:t>
            </a:r>
            <a:r>
              <a:rPr lang="ko-KR" altLang="en-US" b="1" dirty="0">
                <a:solidFill>
                  <a:srgbClr val="C00000"/>
                </a:solidFill>
              </a:rPr>
              <a:t>목표</a:t>
            </a:r>
            <a:r>
              <a:rPr lang="ko-KR" altLang="en-US" dirty="0"/>
              <a:t>가 같으면 그 다음은 절차상의 문제일 뿐이다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기본적으로 파악해야 할 두 가지 사항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저장할 수 있는 </a:t>
            </a:r>
            <a:r>
              <a:rPr lang="ko-KR" altLang="en-US" b="1" dirty="0">
                <a:solidFill>
                  <a:srgbClr val="C00000"/>
                </a:solidFill>
              </a:rPr>
              <a:t>용량</a:t>
            </a:r>
            <a:r>
              <a:rPr lang="ko-KR" altLang="en-US" dirty="0"/>
              <a:t>에 제한이 없을 것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데이터를 </a:t>
            </a:r>
            <a:r>
              <a:rPr lang="ko-KR" altLang="en-US" b="1" dirty="0">
                <a:solidFill>
                  <a:srgbClr val="C00000"/>
                </a:solidFill>
              </a:rPr>
              <a:t>효율적으로 추출할 수단</a:t>
            </a:r>
            <a:r>
              <a:rPr lang="ko-KR" altLang="en-US" dirty="0"/>
              <a:t>이 있을 것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새로운 도구와 서비스가 계속 개발되고 있지만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데이터 파이프라인 전체의 기본적인 흐름은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변하지 않는다</a:t>
            </a:r>
            <a:r>
              <a:rPr lang="ko-KR" altLang="en-US" dirty="0"/>
              <a:t>는 점을 항상 염두에 두자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30A34-BE44-4CAB-8B6C-B5AF129C36CD}"/>
              </a:ext>
            </a:extLst>
          </p:cNvPr>
          <p:cNvSpPr txBox="1"/>
          <p:nvPr/>
        </p:nvSpPr>
        <p:spPr>
          <a:xfrm>
            <a:off x="677334" y="5917639"/>
            <a:ext cx="513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중요한 것은 </a:t>
            </a:r>
            <a:r>
              <a:rPr lang="ko-KR" altLang="en-US" sz="2000" b="1" dirty="0">
                <a:solidFill>
                  <a:srgbClr val="C00000"/>
                </a:solidFill>
              </a:rPr>
              <a:t>데이터의 흐름을 만드는 것</a:t>
            </a:r>
            <a:r>
              <a:rPr lang="ko-KR" altLang="en-US" sz="2000" dirty="0"/>
              <a:t>이며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그 과정에서 </a:t>
            </a:r>
            <a:r>
              <a:rPr lang="ko-KR" altLang="en-US" sz="2000" b="1" dirty="0">
                <a:solidFill>
                  <a:srgbClr val="C00000"/>
                </a:solidFill>
              </a:rPr>
              <a:t>기술은 교환</a:t>
            </a:r>
            <a:r>
              <a:rPr lang="ko-KR" altLang="en-US" sz="2000" dirty="0"/>
              <a:t>될 수 있다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EF552BE-1B38-42DC-BA64-39758DCA6429}"/>
              </a:ext>
            </a:extLst>
          </p:cNvPr>
          <p:cNvSpPr/>
          <p:nvPr/>
        </p:nvSpPr>
        <p:spPr>
          <a:xfrm rot="4500000">
            <a:off x="2910846" y="5239796"/>
            <a:ext cx="628345" cy="594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30F203-0B1F-4C55-9BE4-10EB1C31421C}"/>
              </a:ext>
            </a:extLst>
          </p:cNvPr>
          <p:cNvGrpSpPr/>
          <p:nvPr/>
        </p:nvGrpSpPr>
        <p:grpSpPr>
          <a:xfrm>
            <a:off x="6137546" y="3494232"/>
            <a:ext cx="5524970" cy="2777350"/>
            <a:chOff x="6408693" y="2814269"/>
            <a:chExt cx="5524970" cy="2777350"/>
          </a:xfrm>
        </p:grpSpPr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22D82152-8EA3-45A3-A22F-F045063752EC}"/>
                </a:ext>
              </a:extLst>
            </p:cNvPr>
            <p:cNvSpPr/>
            <p:nvPr/>
          </p:nvSpPr>
          <p:spPr>
            <a:xfrm>
              <a:off x="7968984" y="4388567"/>
              <a:ext cx="97384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rPr>
                <a:t>분산 스토리지</a:t>
              </a:r>
              <a:endPara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6C3EC7-5325-4524-BD06-A0A2C99AFD97}"/>
                </a:ext>
              </a:extLst>
            </p:cNvPr>
            <p:cNvSpPr/>
            <p:nvPr/>
          </p:nvSpPr>
          <p:spPr>
            <a:xfrm>
              <a:off x="6455664" y="3606072"/>
              <a:ext cx="1076573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6B47BB9-6864-4ECF-A238-97ECB0BCEDA4}"/>
                </a:ext>
              </a:extLst>
            </p:cNvPr>
            <p:cNvSpPr/>
            <p:nvPr/>
          </p:nvSpPr>
          <p:spPr>
            <a:xfrm rot="2046873">
              <a:off x="7598479" y="4267004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DC7C899-53D5-4602-9F07-C6EE55AE80D7}"/>
                </a:ext>
              </a:extLst>
            </p:cNvPr>
            <p:cNvSpPr/>
            <p:nvPr/>
          </p:nvSpPr>
          <p:spPr>
            <a:xfrm rot="20384854">
              <a:off x="7570029" y="5016883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0A363F3E-BD25-4494-96E3-4080FFB3B551}"/>
                </a:ext>
              </a:extLst>
            </p:cNvPr>
            <p:cNvSpPr/>
            <p:nvPr/>
          </p:nvSpPr>
          <p:spPr>
            <a:xfrm>
              <a:off x="9102107" y="4678639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51ADC-42D6-4DEC-926D-58D32D597996}"/>
                </a:ext>
              </a:extLst>
            </p:cNvPr>
            <p:cNvSpPr/>
            <p:nvPr/>
          </p:nvSpPr>
          <p:spPr>
            <a:xfrm>
              <a:off x="6408693" y="4925538"/>
              <a:ext cx="1076573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E548F1-3665-4AB1-A5EB-F99857D07B8D}"/>
                </a:ext>
              </a:extLst>
            </p:cNvPr>
            <p:cNvSpPr/>
            <p:nvPr/>
          </p:nvSpPr>
          <p:spPr>
            <a:xfrm>
              <a:off x="9605172" y="44068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분산 데이터 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0A95BC-EDD4-4E02-A313-52BA2299CCB1}"/>
                </a:ext>
              </a:extLst>
            </p:cNvPr>
            <p:cNvSpPr/>
            <p:nvPr/>
          </p:nvSpPr>
          <p:spPr>
            <a:xfrm>
              <a:off x="9757572" y="45592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분산 데이터 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63B3EB3-8E67-4B1E-8431-18E9CB261727}"/>
                </a:ext>
              </a:extLst>
            </p:cNvPr>
            <p:cNvSpPr/>
            <p:nvPr/>
          </p:nvSpPr>
          <p:spPr>
            <a:xfrm>
              <a:off x="9909972" y="4711678"/>
              <a:ext cx="1340196" cy="666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 데이터 처리</a:t>
              </a:r>
            </a:p>
          </p:txBody>
        </p:sp>
        <p:sp>
          <p:nvSpPr>
            <p:cNvPr id="16" name="순서도: 자기 디스크 15">
              <a:extLst>
                <a:ext uri="{FF2B5EF4-FFF2-40B4-BE49-F238E27FC236}">
                  <a16:creationId xmlns:a16="http://schemas.microsoft.com/office/drawing/2014/main" id="{C87F902D-E89A-4AEF-A071-D860232B78E4}"/>
                </a:ext>
              </a:extLst>
            </p:cNvPr>
            <p:cNvSpPr/>
            <p:nvPr/>
          </p:nvSpPr>
          <p:spPr>
            <a:xfrm>
              <a:off x="9423048" y="2972950"/>
              <a:ext cx="973848" cy="87001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데이터 마트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A0BCBEF-88E3-47E5-8C58-D8B5A6866A7C}"/>
                </a:ext>
              </a:extLst>
            </p:cNvPr>
            <p:cNvSpPr/>
            <p:nvPr/>
          </p:nvSpPr>
          <p:spPr>
            <a:xfrm rot="16200000">
              <a:off x="9738077" y="3985046"/>
              <a:ext cx="343790" cy="279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nsolas" panose="020B0609020204030204" pitchFamily="49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CAF742-32D9-4DDB-B18A-DBA14D613240}"/>
                </a:ext>
              </a:extLst>
            </p:cNvPr>
            <p:cNvGrpSpPr/>
            <p:nvPr/>
          </p:nvGrpSpPr>
          <p:grpSpPr>
            <a:xfrm>
              <a:off x="10751929" y="2814269"/>
              <a:ext cx="1181734" cy="1298291"/>
              <a:chOff x="8969355" y="2477462"/>
              <a:chExt cx="1883060" cy="1770740"/>
            </a:xfrm>
          </p:grpSpPr>
          <p:pic>
            <p:nvPicPr>
              <p:cNvPr id="18" name="Picture 2" descr="Browser iconì ëí ì´ë¯¸ì§ ê²ìê²°ê³¼">
                <a:extLst>
                  <a:ext uri="{FF2B5EF4-FFF2-40B4-BE49-F238E27FC236}">
                    <a16:creationId xmlns:a16="http://schemas.microsoft.com/office/drawing/2014/main" id="{F91F7E1F-9903-42D5-85B4-275582983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6440" y="2477462"/>
                <a:ext cx="1548890" cy="1548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Chart iconì ëí ì´ë¯¸ì§ ê²ìê²°ê³¼">
                <a:extLst>
                  <a:ext uri="{FF2B5EF4-FFF2-40B4-BE49-F238E27FC236}">
                    <a16:creationId xmlns:a16="http://schemas.microsoft.com/office/drawing/2014/main" id="{E89F7C84-7342-4C74-B550-A6C1AB73B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8386" y="3106989"/>
                <a:ext cx="602068" cy="60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C415F-5BCB-4F92-92E9-2FDAD16582EA}"/>
                  </a:ext>
                </a:extLst>
              </p:cNvPr>
              <p:cNvSpPr txBox="1"/>
              <p:nvPr/>
            </p:nvSpPr>
            <p:spPr>
              <a:xfrm>
                <a:off x="8969355" y="3828425"/>
                <a:ext cx="1883060" cy="419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Consolas" panose="020B0609020204030204" pitchFamily="49" charset="0"/>
                  </a:rPr>
                  <a:t>시각화 도구</a:t>
                </a: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DD2777E-588F-41FB-BB78-E607BB3C6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5989" y="3429000"/>
              <a:ext cx="2859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AD4A065-0B88-47F7-BF52-D816C1B50F54}"/>
              </a:ext>
            </a:extLst>
          </p:cNvPr>
          <p:cNvSpPr txBox="1"/>
          <p:nvPr/>
        </p:nvSpPr>
        <p:spPr>
          <a:xfrm>
            <a:off x="6222523" y="3089657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변하지 않음</a:t>
            </a:r>
            <a:r>
              <a:rPr lang="en-US" altLang="ko-KR" sz="1400" dirty="0"/>
              <a:t>: </a:t>
            </a:r>
            <a:r>
              <a:rPr lang="ko-KR" altLang="en-US" sz="1400" dirty="0"/>
              <a:t>계속적으로 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88453-39A8-43F0-9E00-68A5BDE79411}"/>
              </a:ext>
            </a:extLst>
          </p:cNvPr>
          <p:cNvSpPr txBox="1"/>
          <p:nvPr/>
        </p:nvSpPr>
        <p:spPr>
          <a:xfrm>
            <a:off x="10106981" y="3076392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치환 가능</a:t>
            </a:r>
          </a:p>
        </p:txBody>
      </p:sp>
    </p:spTree>
    <p:extLst>
      <p:ext uri="{BB962C8B-B14F-4D97-AF65-F5344CB8AC3E}">
        <p14:creationId xmlns:p14="http://schemas.microsoft.com/office/powerpoint/2010/main" val="3089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ko-KR" altLang="en-US" sz="2400" dirty="0"/>
              <a:t>빅 데이터와 </a:t>
            </a:r>
            <a:r>
              <a:rPr kumimoji="1" lang="ko-KR" altLang="en-US" sz="2400" dirty="0" err="1"/>
              <a:t>스몰</a:t>
            </a:r>
            <a:r>
              <a:rPr kumimoji="1" lang="ko-KR" altLang="en-US" sz="2400" dirty="0"/>
              <a:t> 데이터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91784" cy="4720562"/>
          </a:xfrm>
        </p:spPr>
        <p:txBody>
          <a:bodyPr/>
          <a:lstStyle/>
          <a:p>
            <a:r>
              <a:rPr kumimoji="1" lang="ko-KR" altLang="en-US" dirty="0" err="1"/>
              <a:t>스몰</a:t>
            </a:r>
            <a:r>
              <a:rPr kumimoji="1" lang="ko-KR" altLang="en-US" dirty="0"/>
              <a:t> 데이터</a:t>
            </a:r>
            <a:r>
              <a:rPr kumimoji="1" lang="en-US" altLang="ko-KR" dirty="0"/>
              <a:t>: </a:t>
            </a:r>
            <a:r>
              <a:rPr kumimoji="1" lang="ko-KR" altLang="en-US" dirty="0"/>
              <a:t>빅 데이터와 비교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 기술을 이용해 취급할 수 있는 작은 데이터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명확한 구분 기준은 없으나</a:t>
            </a:r>
            <a:r>
              <a:rPr kumimoji="1" lang="en-US" altLang="ko-KR" dirty="0"/>
              <a:t> </a:t>
            </a:r>
            <a:r>
              <a:rPr kumimoji="1" lang="ko-KR" altLang="en-US" dirty="0"/>
              <a:t>한 대의 컴퓨터에서 큰 부담 없이 처리할 수 있는 데이터를 칭함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대략 레코드 수로 수백만</a:t>
            </a:r>
            <a:r>
              <a:rPr kumimoji="1" lang="en-US" altLang="ko-KR" dirty="0"/>
              <a:t>~</a:t>
            </a:r>
            <a:r>
              <a:rPr kumimoji="1" lang="ko-KR" altLang="en-US" dirty="0"/>
              <a:t>수천만 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 양으로 수 </a:t>
            </a:r>
            <a:r>
              <a:rPr kumimoji="1" lang="en-US" altLang="ko-KR" dirty="0"/>
              <a:t>GB </a:t>
            </a:r>
            <a:r>
              <a:rPr kumimoji="1" lang="ko-KR" altLang="en-US" dirty="0"/>
              <a:t>정도의 데이터를 칭함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빅 데이터와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 모두 그냥 데이터이며 본질적 차이는 없다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대량의 데이터는 과거라면 버릴 수밖에 없었던 데이터였지만</a:t>
            </a:r>
            <a:r>
              <a:rPr kumimoji="1" lang="en-US" altLang="ko-KR" dirty="0"/>
              <a:t>, </a:t>
            </a:r>
            <a:r>
              <a:rPr kumimoji="1" lang="ko-KR" altLang="en-US" b="1" dirty="0">
                <a:solidFill>
                  <a:srgbClr val="C00000"/>
                </a:solidFill>
              </a:rPr>
              <a:t>컴퓨팅 파워의 증대</a:t>
            </a:r>
            <a:r>
              <a:rPr kumimoji="1" lang="ko-KR" altLang="en-US" dirty="0"/>
              <a:t>와 </a:t>
            </a:r>
            <a:r>
              <a:rPr kumimoji="1" lang="ko-KR" altLang="en-US" b="1" dirty="0">
                <a:solidFill>
                  <a:srgbClr val="C00000"/>
                </a:solidFill>
              </a:rPr>
              <a:t>저장 장치의</a:t>
            </a:r>
            <a:br>
              <a:rPr kumimoji="1" lang="en-US" altLang="ko-KR" b="1" dirty="0">
                <a:solidFill>
                  <a:srgbClr val="C00000"/>
                </a:solidFill>
              </a:rPr>
            </a:br>
            <a:r>
              <a:rPr kumimoji="1" lang="ko-KR" altLang="en-US" b="1" dirty="0">
                <a:solidFill>
                  <a:srgbClr val="C00000"/>
                </a:solidFill>
              </a:rPr>
              <a:t>비용과 효율의 증대</a:t>
            </a:r>
            <a:r>
              <a:rPr kumimoji="1" lang="ko-KR" altLang="en-US" dirty="0"/>
              <a:t>로 저장</a:t>
            </a:r>
            <a:r>
              <a:rPr kumimoji="1" lang="en-US" altLang="ko-KR" dirty="0"/>
              <a:t>, </a:t>
            </a:r>
            <a:r>
              <a:rPr kumimoji="1" lang="ko-KR" altLang="en-US" dirty="0"/>
              <a:t>분석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활용할 수 있게 된 것일 뿐이다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데이터 분석 방법은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 시절부터 이미 존재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CBF92-C5FF-4489-8D34-921E01CC0F3A}"/>
              </a:ext>
            </a:extLst>
          </p:cNvPr>
          <p:cNvSpPr txBox="1"/>
          <p:nvPr/>
        </p:nvSpPr>
        <p:spPr>
          <a:xfrm>
            <a:off x="1822882" y="482057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결국 효율의 문제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790932-55ED-4291-8D87-DD6B322A59E0}"/>
              </a:ext>
            </a:extLst>
          </p:cNvPr>
          <p:cNvCxnSpPr>
            <a:endCxn id="9" idx="1"/>
          </p:cNvCxnSpPr>
          <p:nvPr/>
        </p:nvCxnSpPr>
        <p:spPr>
          <a:xfrm>
            <a:off x="1393794" y="4998128"/>
            <a:ext cx="429088" cy="71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DB20B-10C3-B44D-9564-6D8CA7E6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ko-KR" altLang="en-US" sz="2400" dirty="0"/>
              <a:t>빅 데이터와 </a:t>
            </a:r>
            <a:r>
              <a:rPr kumimoji="1" lang="ko-KR" altLang="en-US" sz="2400" dirty="0" err="1"/>
              <a:t>스몰</a:t>
            </a:r>
            <a:r>
              <a:rPr kumimoji="1" lang="ko-KR" altLang="en-US" sz="2400" dirty="0"/>
              <a:t> 데이터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A91BE-FA7F-8D46-A788-6BCDF4AA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9691784" cy="4720562"/>
          </a:xfrm>
        </p:spPr>
        <p:txBody>
          <a:bodyPr/>
          <a:lstStyle/>
          <a:p>
            <a:r>
              <a:rPr kumimoji="1" lang="ko-KR" altLang="en-US" dirty="0"/>
              <a:t>이미 세상에 가득한 </a:t>
            </a:r>
            <a:r>
              <a:rPr kumimoji="1" lang="ko-KR" altLang="en-US" dirty="0" err="1"/>
              <a:t>스몰</a:t>
            </a:r>
            <a:r>
              <a:rPr kumimoji="1" lang="ko-KR" altLang="en-US" dirty="0"/>
              <a:t> 데이터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사내에서 작성된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웹으로부터 수집한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관계형 데이터베이스에 정리된 고객 정보 파일 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스몰</a:t>
            </a:r>
            <a:r>
              <a:rPr kumimoji="1" lang="ko-KR" altLang="en-US" dirty="0"/>
              <a:t> 데이터 기술은 빅 데이터 기술만큼 중요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782AD-CCCF-471C-8888-23F49430A484}"/>
              </a:ext>
            </a:extLst>
          </p:cNvPr>
          <p:cNvSpPr txBox="1"/>
          <p:nvPr/>
        </p:nvSpPr>
        <p:spPr>
          <a:xfrm>
            <a:off x="1565429" y="3701989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효율적인 </a:t>
            </a:r>
            <a:r>
              <a:rPr lang="ko-KR" altLang="en-US" b="1" dirty="0" err="1">
                <a:solidFill>
                  <a:srgbClr val="C00000"/>
                </a:solidFill>
              </a:rPr>
              <a:t>스몰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</a:rPr>
              <a:t>테이터</a:t>
            </a:r>
            <a:r>
              <a:rPr lang="ko-KR" altLang="en-US" b="1" dirty="0">
                <a:solidFill>
                  <a:srgbClr val="C00000"/>
                </a:solidFill>
              </a:rPr>
              <a:t> 처리 방법을 알지 못한 채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빅 데이터 기술만 학습해서는 충분하지 않음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36280D1-7859-43A6-B4C0-E76FE766682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36342" y="4025154"/>
            <a:ext cx="42908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746C39-4C5F-40A9-941D-89D3508DB91F}"/>
              </a:ext>
            </a:extLst>
          </p:cNvPr>
          <p:cNvSpPr txBox="1"/>
          <p:nvPr/>
        </p:nvSpPr>
        <p:spPr>
          <a:xfrm>
            <a:off x="1565429" y="4548510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빅 데이터 기술과 </a:t>
            </a:r>
            <a:r>
              <a:rPr lang="ko-KR" altLang="en-US" b="1" dirty="0" err="1">
                <a:solidFill>
                  <a:srgbClr val="C00000"/>
                </a:solidFill>
              </a:rPr>
              <a:t>스몰</a:t>
            </a:r>
            <a:r>
              <a:rPr lang="ko-KR" altLang="en-US" b="1" dirty="0">
                <a:solidFill>
                  <a:srgbClr val="C00000"/>
                </a:solidFill>
              </a:rPr>
              <a:t> 데이터 기술을 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ko-KR" altLang="en-US" b="1" dirty="0">
                <a:solidFill>
                  <a:srgbClr val="C00000"/>
                </a:solidFill>
              </a:rPr>
              <a:t>적재적소에 구사하는 것이 이상적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8BB723-6877-4234-82E7-F16B62B77E3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36342" y="4871676"/>
            <a:ext cx="42908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45AB301-BD5F-4F37-ABA5-D7E3842867DF}"/>
              </a:ext>
            </a:extLst>
          </p:cNvPr>
          <p:cNvGrpSpPr/>
          <p:nvPr/>
        </p:nvGrpSpPr>
        <p:grpSpPr>
          <a:xfrm>
            <a:off x="6815590" y="2277851"/>
            <a:ext cx="5157181" cy="4140937"/>
            <a:chOff x="6907030" y="787324"/>
            <a:chExt cx="5157181" cy="41409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0A4E589-0138-42B1-9FEB-675207C05D7F}"/>
                </a:ext>
              </a:extLst>
            </p:cNvPr>
            <p:cNvGrpSpPr/>
            <p:nvPr/>
          </p:nvGrpSpPr>
          <p:grpSpPr>
            <a:xfrm>
              <a:off x="7670307" y="816637"/>
              <a:ext cx="3373514" cy="2728998"/>
              <a:chOff x="7244179" y="2997099"/>
              <a:chExt cx="3373514" cy="2728998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A5E9768-7BB6-4315-8D54-5F7A246508D1}"/>
                  </a:ext>
                </a:extLst>
              </p:cNvPr>
              <p:cNvCxnSpPr/>
              <p:nvPr/>
            </p:nvCxnSpPr>
            <p:spPr>
              <a:xfrm flipV="1">
                <a:off x="7244179" y="2997099"/>
                <a:ext cx="0" cy="272109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37F2E25-82EF-4D73-96E0-5F810058047A}"/>
                  </a:ext>
                </a:extLst>
              </p:cNvPr>
              <p:cNvCxnSpPr/>
              <p:nvPr/>
            </p:nvCxnSpPr>
            <p:spPr>
              <a:xfrm>
                <a:off x="7244179" y="5726097"/>
                <a:ext cx="3373514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0E55571-FB6A-4B3E-80BD-1732BF21A95B}"/>
                  </a:ext>
                </a:extLst>
              </p:cNvPr>
              <p:cNvCxnSpPr/>
              <p:nvPr/>
            </p:nvCxnSpPr>
            <p:spPr>
              <a:xfrm flipV="1">
                <a:off x="7244179" y="3275860"/>
                <a:ext cx="1384916" cy="2442337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A636C08-30E0-45C0-B138-A7C3A8301C6B}"/>
                  </a:ext>
                </a:extLst>
              </p:cNvPr>
              <p:cNvCxnSpPr/>
              <p:nvPr/>
            </p:nvCxnSpPr>
            <p:spPr>
              <a:xfrm flipV="1">
                <a:off x="7244179" y="3915052"/>
                <a:ext cx="3277560" cy="74751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CFFB89-16E5-4001-B67F-DD5FB7076C9F}"/>
                </a:ext>
              </a:extLst>
            </p:cNvPr>
            <p:cNvSpPr txBox="1"/>
            <p:nvPr/>
          </p:nvSpPr>
          <p:spPr>
            <a:xfrm rot="16200000">
              <a:off x="7000122" y="111415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처리시간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A45B14-1AB1-4A6D-8528-5AC19EBA3A3B}"/>
                </a:ext>
              </a:extLst>
            </p:cNvPr>
            <p:cNvSpPr txBox="1"/>
            <p:nvPr/>
          </p:nvSpPr>
          <p:spPr>
            <a:xfrm>
              <a:off x="10306360" y="35381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데이터양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DC7B9A-17C2-4C39-89DE-1B4DBC24A6E3}"/>
                </a:ext>
              </a:extLst>
            </p:cNvPr>
            <p:cNvSpPr txBox="1"/>
            <p:nvPr/>
          </p:nvSpPr>
          <p:spPr>
            <a:xfrm>
              <a:off x="8362765" y="787324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스몰</a:t>
              </a:r>
              <a:r>
                <a:rPr lang="ko-KR" altLang="en-US" sz="1200" b="1" dirty="0"/>
                <a:t> 데이터 기술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9D29A-ACC1-4D08-95F2-20F9C587526C}"/>
                </a:ext>
              </a:extLst>
            </p:cNvPr>
            <p:cNvSpPr txBox="1"/>
            <p:nvPr/>
          </p:nvSpPr>
          <p:spPr>
            <a:xfrm>
              <a:off x="9751721" y="2021163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빅 데이터 기술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3EE320-EE7E-4D0F-95F6-644A84F3D4BB}"/>
                </a:ext>
              </a:extLst>
            </p:cNvPr>
            <p:cNvSpPr txBox="1"/>
            <p:nvPr/>
          </p:nvSpPr>
          <p:spPr>
            <a:xfrm>
              <a:off x="6907030" y="3974154"/>
              <a:ext cx="515718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err="1"/>
                <a:t>스몰</a:t>
              </a:r>
              <a:r>
                <a:rPr lang="ko-KR" altLang="en-US" sz="1400" dirty="0"/>
                <a:t> 데이터 기술에서는 데이터양이 증가하면 </a:t>
              </a:r>
              <a:br>
                <a:rPr lang="en-US" altLang="ko-KR" sz="1400" dirty="0"/>
              </a:br>
              <a:r>
                <a:rPr lang="en-US" altLang="ko-KR" sz="1400" dirty="0"/>
                <a:t>	</a:t>
              </a:r>
              <a:r>
                <a:rPr lang="ko-KR" altLang="en-US" sz="1400" dirty="0"/>
                <a:t>처리 시간이 급격히 증가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빅 데이터 기술의 경우 시간의 증가는 억제되지만</a:t>
              </a:r>
              <a:br>
                <a:rPr lang="en-US" altLang="ko-KR" sz="1400" dirty="0"/>
              </a:br>
              <a:r>
                <a:rPr lang="en-US" altLang="ko-KR" sz="1400" dirty="0"/>
                <a:t>	</a:t>
              </a:r>
              <a:r>
                <a:rPr lang="ko-KR" altLang="en-US" sz="1400" dirty="0"/>
                <a:t>데이터양이 적은 상황에서는 </a:t>
              </a:r>
              <a:r>
                <a:rPr lang="ko-KR" altLang="en-US" sz="1400" dirty="0" err="1"/>
                <a:t>스몰</a:t>
              </a:r>
              <a:r>
                <a:rPr lang="ko-KR" altLang="en-US" sz="1400" dirty="0"/>
                <a:t> 데이터 기술이 더 우수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11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BDAA-645A-4FAE-A853-B460D07F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형태와 종류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006AD2F-755A-4415-8BC2-EDD59D87C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274977"/>
              </p:ext>
            </p:extLst>
          </p:nvPr>
        </p:nvGraphicFramePr>
        <p:xfrm>
          <a:off x="2917998" y="1281006"/>
          <a:ext cx="842227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23">
                  <a:extLst>
                    <a:ext uri="{9D8B030D-6E8A-4147-A177-3AD203B41FA5}">
                      <a16:colId xmlns:a16="http://schemas.microsoft.com/office/drawing/2014/main" val="544284247"/>
                    </a:ext>
                  </a:extLst>
                </a:gridCol>
                <a:gridCol w="3994057">
                  <a:extLst>
                    <a:ext uri="{9D8B030D-6E8A-4147-A177-3AD203B41FA5}">
                      <a16:colId xmlns:a16="http://schemas.microsoft.com/office/drawing/2014/main" val="136437971"/>
                    </a:ext>
                  </a:extLst>
                </a:gridCol>
                <a:gridCol w="2504398">
                  <a:extLst>
                    <a:ext uri="{9D8B030D-6E8A-4147-A177-3AD203B41FA5}">
                      <a16:colId xmlns:a16="http://schemas.microsoft.com/office/drawing/2014/main" val="2446688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0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필드에 정의된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RDBMS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52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반정형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(Semi-Structured)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필드는 아니지만 스키마를 포함하는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XML, HTML, JSON, CSV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87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비정형 데이터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(Non-Structured)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필드에 저장되어 있지 않은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동영상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519019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B68FF09-1242-4C9C-9750-0291837FC888}"/>
              </a:ext>
            </a:extLst>
          </p:cNvPr>
          <p:cNvSpPr txBox="1">
            <a:spLocks/>
          </p:cNvSpPr>
          <p:nvPr/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빅데이터 구분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4FA8B-FDAA-4D9B-AE4A-406BAA2C3200}"/>
              </a:ext>
            </a:extLst>
          </p:cNvPr>
          <p:cNvSpPr txBox="1"/>
          <p:nvPr/>
        </p:nvSpPr>
        <p:spPr>
          <a:xfrm>
            <a:off x="677334" y="3313850"/>
            <a:ext cx="5283819" cy="1334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단순한 형태로 정리가 잘 되어있어 분석하기 쉬운 데이터 형태</a:t>
            </a: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기존 데이터 분석에 주로 사용되던 형태로 분석에 용이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예</a:t>
            </a:r>
            <a:r>
              <a:rPr lang="en-US" altLang="ko-KR" sz="1400" dirty="0"/>
              <a:t>:</a:t>
            </a:r>
            <a:r>
              <a:rPr lang="ko-KR" altLang="en-US" sz="1400" dirty="0"/>
              <a:t> 기업 또는 기관에서 주로 가지고 있는 고객 정보와 매출 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3A22E-7049-48F2-BDFF-863347C88304}"/>
              </a:ext>
            </a:extLst>
          </p:cNvPr>
          <p:cNvSpPr txBox="1"/>
          <p:nvPr/>
        </p:nvSpPr>
        <p:spPr>
          <a:xfrm>
            <a:off x="6230849" y="3830915"/>
            <a:ext cx="5479385" cy="817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데이터 속성인 메타데이터를 가지며 스토리지에 저장되는 데이터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58D4A-C482-4DD9-B7BE-65C7F78B0674}"/>
              </a:ext>
            </a:extLst>
          </p:cNvPr>
          <p:cNvSpPr txBox="1"/>
          <p:nvPr/>
        </p:nvSpPr>
        <p:spPr>
          <a:xfrm>
            <a:off x="677334" y="4829492"/>
            <a:ext cx="8985152" cy="1334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비정형 데이터</a:t>
            </a:r>
            <a:endParaRPr lang="en-US" altLang="ko-KR" dirty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복잡한 형태로 잘 정리가 안 되어 있어 분석하기 힘든 데이터 형태</a:t>
            </a:r>
            <a:r>
              <a:rPr lang="en-US" altLang="ko-KR" sz="1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최근에 많이 발생하고 있는 소셜 데이터와 영상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음성 등의 다양하고 복잡한 형태의 데이터들을 통칭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정리가 안 되고 복잡하기 때문에 분석이 어렵다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빅데이터 분석 기법들과 관련 하드웨어들이 주목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12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BDAA-645A-4FAE-A853-B460D07F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기존 데이터 </a:t>
            </a:r>
            <a:r>
              <a:rPr kumimoji="1" lang="en-US" altLang="ko-KR" sz="2400" dirty="0"/>
              <a:t>vs </a:t>
            </a:r>
            <a:r>
              <a:rPr kumimoji="1" lang="ko-KR" altLang="en-US" sz="2400" dirty="0"/>
              <a:t>빅 데이터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B68FF09-1242-4C9C-9750-0291837FC888}"/>
              </a:ext>
            </a:extLst>
          </p:cNvPr>
          <p:cNvSpPr txBox="1">
            <a:spLocks/>
          </p:cNvSpPr>
          <p:nvPr/>
        </p:nvSpPr>
        <p:spPr>
          <a:xfrm>
            <a:off x="677334" y="1320800"/>
            <a:ext cx="8596668" cy="518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데이터와 빅 데이터의 처리 차이점</a:t>
            </a:r>
            <a:endParaRPr lang="en-US" altLang="ko-KR" dirty="0"/>
          </a:p>
          <a:p>
            <a:pPr lvl="1"/>
            <a:r>
              <a:rPr lang="ko-KR" altLang="en-US" dirty="0"/>
              <a:t>빠른 의사결정이 상대적으로 덜 요구된다</a:t>
            </a:r>
            <a:endParaRPr lang="en-US" altLang="ko-KR" dirty="0"/>
          </a:p>
          <a:p>
            <a:pPr lvl="1"/>
            <a:r>
              <a:rPr lang="ko-KR" altLang="en-US" dirty="0"/>
              <a:t>처리 </a:t>
            </a:r>
            <a:r>
              <a:rPr lang="en-US" altLang="ko-KR" dirty="0"/>
              <a:t>Processing </a:t>
            </a:r>
            <a:r>
              <a:rPr lang="ko-KR" altLang="en-US" dirty="0"/>
              <a:t>복잡도가 높다</a:t>
            </a:r>
            <a:endParaRPr lang="en-US" altLang="ko-KR" dirty="0"/>
          </a:p>
          <a:p>
            <a:pPr lvl="1"/>
            <a:r>
              <a:rPr lang="ko-KR" altLang="en-US" dirty="0"/>
              <a:t>처리할 데이터 양이 방대하다</a:t>
            </a:r>
            <a:endParaRPr lang="en-US" altLang="ko-KR" dirty="0"/>
          </a:p>
          <a:p>
            <a:pPr lvl="1"/>
            <a:r>
              <a:rPr lang="ko-KR" altLang="en-US" dirty="0"/>
              <a:t>비정형 데이터의 비중이 높다</a:t>
            </a:r>
            <a:endParaRPr lang="en-US" altLang="ko-KR" dirty="0"/>
          </a:p>
          <a:p>
            <a:pPr lvl="1"/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/>
              <a:t>분석 유연성이 높다</a:t>
            </a:r>
            <a:endParaRPr lang="en-US" altLang="ko-KR" dirty="0"/>
          </a:p>
          <a:p>
            <a:pPr lvl="1"/>
            <a:r>
              <a:rPr lang="ko-KR" altLang="en-US" dirty="0" err="1"/>
              <a:t>동시처리량</a:t>
            </a:r>
            <a:r>
              <a:rPr lang="en-US" altLang="ko-KR" dirty="0"/>
              <a:t>(Throughput)</a:t>
            </a:r>
            <a:r>
              <a:rPr lang="ko-KR" altLang="en-US" dirty="0"/>
              <a:t>이 낮다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066ADAB-72A8-4290-BA40-0C267E95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8102"/>
              </p:ext>
            </p:extLst>
          </p:nvPr>
        </p:nvGraphicFramePr>
        <p:xfrm>
          <a:off x="911668" y="1138165"/>
          <a:ext cx="8127999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81">
                  <a:extLst>
                    <a:ext uri="{9D8B030D-6E8A-4147-A177-3AD203B41FA5}">
                      <a16:colId xmlns:a16="http://schemas.microsoft.com/office/drawing/2014/main" val="2782962185"/>
                    </a:ext>
                  </a:extLst>
                </a:gridCol>
                <a:gridCol w="2752078">
                  <a:extLst>
                    <a:ext uri="{9D8B030D-6E8A-4147-A177-3AD203B41FA5}">
                      <a16:colId xmlns:a16="http://schemas.microsoft.com/office/drawing/2014/main" val="697708510"/>
                    </a:ext>
                  </a:extLst>
                </a:gridCol>
                <a:gridCol w="3713640">
                  <a:extLst>
                    <a:ext uri="{9D8B030D-6E8A-4147-A177-3AD203B41FA5}">
                      <a16:colId xmlns:a16="http://schemas.microsoft.com/office/drawing/2014/main" val="3157833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빅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테라바이트</a:t>
                      </a:r>
                      <a:r>
                        <a:rPr lang="en-US" altLang="ko-KR" sz="1400" dirty="0"/>
                        <a:t>(TB) </a:t>
                      </a:r>
                      <a:r>
                        <a:rPr lang="ko-KR" altLang="en-US" sz="1400" dirty="0"/>
                        <a:t>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페타바이트</a:t>
                      </a:r>
                      <a:r>
                        <a:rPr lang="en-US" altLang="ko-KR" sz="1400" dirty="0"/>
                        <a:t>(PB)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34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소셜 미디어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로그 파일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스트리밍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동영상 등 비정형 데이터 중심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56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프로세스 및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프로세스 및 기술이 단순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분석이 정형화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원인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결과 중심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 복잡도 높음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처리에 새로운 기술이 필요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잘 정의된 데이터 모델이 필요 없음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상관관계 중심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88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24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웹 검색 엔진 데이터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빅데이터 시스템의 근간인 </a:t>
            </a:r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Google File System, 2004</a:t>
            </a:r>
            <a:r>
              <a:rPr lang="ko-KR" altLang="en-US" dirty="0"/>
              <a:t>년 </a:t>
            </a:r>
            <a:r>
              <a:rPr lang="en-US" altLang="ko-KR" dirty="0"/>
              <a:t>MapReduce </a:t>
            </a:r>
            <a:r>
              <a:rPr lang="ko-KR" altLang="en-US" dirty="0"/>
              <a:t>두 논문에서 시작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검색엔진을 만들면서 대용량 데이터 처리에 대한 여러 이슈를 해결하기 위한 시스템에 대한 설명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검색엔진에서 사용하는 데이터들이나 검색엔진에서 만들어 내는 데이터들은 빅데이터의 전형적인 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웹 페이지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검색엔진의 검색 대상이 되는 웹 페이지들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검색엔진은 수 조개의 웹 페이지를 </a:t>
            </a:r>
            <a:r>
              <a:rPr lang="ko-KR" altLang="en-US" dirty="0" err="1"/>
              <a:t>크롤링</a:t>
            </a:r>
            <a:r>
              <a:rPr lang="ko-KR" altLang="en-US" dirty="0"/>
              <a:t> 해서 인덱스를 만들어 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ex) </a:t>
            </a:r>
            <a:r>
              <a:rPr lang="ko-KR" altLang="en-US" dirty="0" err="1"/>
              <a:t>크롤링</a:t>
            </a:r>
            <a:r>
              <a:rPr lang="ko-KR" altLang="en-US" dirty="0"/>
              <a:t> 된 </a:t>
            </a:r>
            <a:r>
              <a:rPr lang="en-US" altLang="ko-KR" dirty="0"/>
              <a:t>1</a:t>
            </a:r>
            <a:r>
              <a:rPr lang="ko-KR" altLang="en-US" dirty="0"/>
              <a:t>조 개의 웹 페이지</a:t>
            </a:r>
            <a:r>
              <a:rPr lang="en-US" altLang="ko-KR" dirty="0"/>
              <a:t>(4KB)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전체 데이터는 대략 </a:t>
            </a:r>
            <a:r>
              <a:rPr lang="en-US" altLang="ko-KR" dirty="0"/>
              <a:t>4PB</a:t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ko-KR" altLang="en-US" dirty="0"/>
              <a:t>웹 페이지들은 계속 업데이트가 일어 나기 때문에 검색엔진은 이를 반영하기 위해 계속 크롤링하고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저장하고 인덱스를 다시 만들어주는 작업을 한다</a:t>
            </a:r>
            <a:r>
              <a:rPr lang="en-US" altLang="ko-KR" dirty="0"/>
              <a:t>.(</a:t>
            </a:r>
            <a:r>
              <a:rPr lang="ko-KR" altLang="en-US" dirty="0"/>
              <a:t>분산 파일 시스템</a:t>
            </a:r>
            <a:r>
              <a:rPr lang="en-US" altLang="ko-KR" dirty="0"/>
              <a:t>, </a:t>
            </a:r>
            <a:r>
              <a:rPr lang="ko-KR" altLang="en-US" dirty="0"/>
              <a:t>처리 시스템이 필요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94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D87F-987C-46B6-8EE8-7BEC1FB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사이언스</a:t>
            </a:r>
            <a:br>
              <a:rPr kumimoji="1" lang="en-US" altLang="ko-KR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빅 데이터의 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F290-BF15-4916-8256-B5558503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10943536" cy="47205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검색어 로그와 클릭 로그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검색엔진을 사용하면 만들어지는 검색어 로그 데이터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결과 클릭 로그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구글 트렌드 서비스 </a:t>
            </a:r>
            <a:r>
              <a:rPr lang="en-US" altLang="ko-KR" dirty="0"/>
              <a:t>(http://www.google.com.trend)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독감 예상 서비스 </a:t>
            </a:r>
            <a:r>
              <a:rPr lang="en-US" altLang="ko-KR" dirty="0"/>
              <a:t>(http://www.google.org/flutrends)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디바이스에서 생성되는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스마트폰 </a:t>
            </a:r>
            <a:r>
              <a:rPr lang="en-US" altLang="ko-KR" dirty="0"/>
              <a:t>: </a:t>
            </a:r>
            <a:r>
              <a:rPr lang="ko-KR" altLang="en-US" dirty="0"/>
              <a:t>전화 기록</a:t>
            </a:r>
            <a:r>
              <a:rPr lang="en-US" altLang="ko-KR" dirty="0"/>
              <a:t>, </a:t>
            </a:r>
            <a:r>
              <a:rPr lang="ko-KR" altLang="en-US" dirty="0"/>
              <a:t>위치정보</a:t>
            </a:r>
            <a:r>
              <a:rPr lang="en-US" altLang="ko-KR" dirty="0"/>
              <a:t>, </a:t>
            </a:r>
            <a:r>
              <a:rPr lang="ko-KR" altLang="en-US" dirty="0"/>
              <a:t>앱 다운로드 정보</a:t>
            </a:r>
            <a:r>
              <a:rPr lang="en-US" altLang="ko-KR" dirty="0"/>
              <a:t>, </a:t>
            </a:r>
            <a:r>
              <a:rPr lang="ko-KR" altLang="en-US" dirty="0"/>
              <a:t>앱 사용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시스코</a:t>
            </a:r>
            <a:r>
              <a:rPr lang="en-US" altLang="ko-KR" dirty="0"/>
              <a:t>(CISCO)</a:t>
            </a:r>
            <a:r>
              <a:rPr lang="ko-KR" altLang="en-US" dirty="0"/>
              <a:t>에 따르면 </a:t>
            </a:r>
            <a:r>
              <a:rPr lang="en-US" altLang="ko-KR" dirty="0"/>
              <a:t>2015</a:t>
            </a:r>
            <a:r>
              <a:rPr lang="ko-KR" altLang="en-US" dirty="0"/>
              <a:t>년 현재 모바일 디바이스 생성 데이터는 매 달 </a:t>
            </a:r>
            <a:r>
              <a:rPr lang="en-US" altLang="ko-KR" dirty="0"/>
              <a:t>6.3XB(</a:t>
            </a:r>
            <a:r>
              <a:rPr lang="ko-KR" altLang="en-US" dirty="0" err="1"/>
              <a:t>엑사바이트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스위치와 같은 네트워크  장비에서 발생되는 데이터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각종 </a:t>
            </a:r>
            <a:r>
              <a:rPr lang="en-US" altLang="ko-KR" dirty="0"/>
              <a:t>IoT </a:t>
            </a:r>
            <a:r>
              <a:rPr lang="ko-KR" altLang="en-US" dirty="0"/>
              <a:t>디바이스들의 </a:t>
            </a:r>
            <a:r>
              <a:rPr lang="ko-KR" altLang="en-US" dirty="0" err="1"/>
              <a:t>센서들에서</a:t>
            </a:r>
            <a:r>
              <a:rPr lang="ko-KR" altLang="en-US" dirty="0"/>
              <a:t> 측정되는 데이터</a:t>
            </a:r>
            <a:br>
              <a:rPr lang="en-US" altLang="ko-KR" dirty="0"/>
            </a:br>
            <a:r>
              <a:rPr lang="en-US" altLang="ko-KR" dirty="0"/>
              <a:t>		ex) </a:t>
            </a:r>
            <a:r>
              <a:rPr lang="ko-KR" altLang="en-US" dirty="0"/>
              <a:t>보잉사의 제트 엔진은 </a:t>
            </a:r>
            <a:r>
              <a:rPr lang="en-US" altLang="ko-KR" dirty="0"/>
              <a:t>30</a:t>
            </a:r>
            <a:r>
              <a:rPr lang="ko-KR" altLang="en-US" dirty="0"/>
              <a:t>분마다 </a:t>
            </a:r>
            <a:r>
              <a:rPr lang="en-US" altLang="ko-KR" dirty="0"/>
              <a:t>10TB </a:t>
            </a:r>
            <a:r>
              <a:rPr lang="ko-KR" altLang="en-US" dirty="0"/>
              <a:t>의 데이터를 만들어 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 err="1"/>
              <a:t>스마트미터</a:t>
            </a:r>
            <a:r>
              <a:rPr lang="en-US" altLang="ko-KR" dirty="0"/>
              <a:t>, </a:t>
            </a:r>
            <a:r>
              <a:rPr lang="ko-KR" altLang="en-US" dirty="0"/>
              <a:t>강우량이나 </a:t>
            </a:r>
            <a:r>
              <a:rPr lang="ko-KR" altLang="en-US" dirty="0" err="1"/>
              <a:t>풍량</a:t>
            </a:r>
            <a:r>
              <a:rPr lang="ko-KR" altLang="en-US" dirty="0"/>
              <a:t> 등의 날씨 측정 센서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39267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1574</TotalTime>
  <Words>2473</Words>
  <Application>Microsoft Office PowerPoint</Application>
  <PresentationFormat>와이드스크린</PresentationFormat>
  <Paragraphs>570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HY헤드라인M</vt:lpstr>
      <vt:lpstr>굴림</vt:lpstr>
      <vt:lpstr>맑은 고딕</vt:lpstr>
      <vt:lpstr>Arial</vt:lpstr>
      <vt:lpstr>Consolas</vt:lpstr>
      <vt:lpstr>Trebuchet MS</vt:lpstr>
      <vt:lpstr>Wingdings 3</vt:lpstr>
      <vt:lpstr>패싯</vt:lpstr>
      <vt:lpstr>데이터 사이언스와 빅데이터 </vt:lpstr>
      <vt:lpstr>데이터 사이언스</vt:lpstr>
      <vt:lpstr>데이터 사이언스 : 데이터 사이언스와 데이터</vt:lpstr>
      <vt:lpstr>데이터 사이언스 빅 데이터와 스몰 데이터 </vt:lpstr>
      <vt:lpstr>데이터 사이언스 빅 데이터와 스몰 데이터 </vt:lpstr>
      <vt:lpstr>데이터 사이언스 : 빅 데이터의 형태와 종류</vt:lpstr>
      <vt:lpstr>데이터 사이언스 : 기존 데이터 vs 빅 데이터</vt:lpstr>
      <vt:lpstr>데이터 사이언스 : 빅 데이터의 예</vt:lpstr>
      <vt:lpstr>데이터 사이언스 : 빅 데이터의 예</vt:lpstr>
      <vt:lpstr>데이터 사이언스 : 빅 데이터의 예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</vt:lpstr>
      <vt:lpstr>빅 데이터 기초 지식 : 빅 데이터의 정착 – 클라우드 서비스의 보급과 빅데이터</vt:lpstr>
      <vt:lpstr>빅 데이터 기초 지식 : 빅 데이터의 정착    – 오픈 소스 생태계와 빅 데이터 글로벌 빅 3 업체의 선전</vt:lpstr>
      <vt:lpstr>빅 데이터 기술 </vt:lpstr>
      <vt:lpstr>빅 데이터 기술 </vt:lpstr>
      <vt:lpstr>빅 데이터 기술 : 전망 (by Gartner, 2014)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</vt:lpstr>
      <vt:lpstr>빅 데이터 기술 : 데이터 웨어하우스와 데이터 마트</vt:lpstr>
      <vt:lpstr>빅 데이터 기술 : 데이터 웨어하우스와 데이터 마트</vt:lpstr>
      <vt:lpstr>빅 데이터 기술 : 데이터 레이크</vt:lpstr>
      <vt:lpstr>빅 데이터 기술 : 데이터 레이크</vt:lpstr>
      <vt:lpstr>빅 데이터 기술</vt:lpstr>
      <vt:lpstr>빅 데이터 기술 : Hadoop Ecosystem</vt:lpstr>
      <vt:lpstr>빅 데이터 기술 : Hadoop Ecosystem</vt:lpstr>
      <vt:lpstr>빅 데이터와 데이터 파이프라인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277</cp:revision>
  <dcterms:created xsi:type="dcterms:W3CDTF">2018-04-18T02:22:51Z</dcterms:created>
  <dcterms:modified xsi:type="dcterms:W3CDTF">2019-03-27T07:42:58Z</dcterms:modified>
</cp:coreProperties>
</file>