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B3518-F048-488D-8EEA-AE6DF7A55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데이터 사이언스를 위한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E05F41-1307-475C-A5DF-6E58F7845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와 </a:t>
            </a:r>
            <a:r>
              <a:rPr lang="en-US" altLang="ko-KR" dirty="0"/>
              <a:t>Matplotlib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00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컬럼 단위 데이터의 추출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077593"/>
          </a:xfrm>
        </p:spPr>
        <p:txBody>
          <a:bodyPr>
            <a:normAutofit/>
          </a:bodyPr>
          <a:lstStyle/>
          <a:p>
            <a:r>
              <a:rPr lang="ko-KR" altLang="en-US" dirty="0"/>
              <a:t>단일 컬럼의 추출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추출한 컬럼 데이터 형식의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Series</a:t>
            </a:r>
            <a:r>
              <a:rPr lang="ko-KR" altLang="en-US" dirty="0"/>
              <a:t>와 </a:t>
            </a:r>
            <a:r>
              <a:rPr lang="en-US" altLang="ko-KR" dirty="0" err="1"/>
              <a:t>DataFrame</a:t>
            </a:r>
            <a:r>
              <a:rPr lang="en-US" altLang="ko-KR" dirty="0"/>
              <a:t> : Pandas</a:t>
            </a:r>
            <a:r>
              <a:rPr lang="ko-KR" altLang="en-US" dirty="0"/>
              <a:t>의 두 가지 기본 데이터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6712E628-4C9F-423A-BE48-CE865D9A0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1773366"/>
            <a:ext cx="380749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단일 컬럼 데이터 얻기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countries = df['country']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countries.head</a:t>
            </a:r>
            <a:r>
              <a:rPr lang="en-US" altLang="ko-KR" dirty="0">
                <a:latin typeface="Consolas" panose="020B0609020204030204" pitchFamily="49" charset="0"/>
              </a:rPr>
              <a:t>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1" name="직사각형 5">
            <a:extLst>
              <a:ext uri="{FF2B5EF4-FFF2-40B4-BE49-F238E27FC236}">
                <a16:creationId xmlns:a16="http://schemas.microsoft.com/office/drawing/2014/main" id="{A4157E9C-0CFA-4197-8105-1E05EB8D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3348057"/>
            <a:ext cx="417598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타입의 확인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print(type(countries))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293B41-2CA5-4770-8020-165C266B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658" y="942370"/>
            <a:ext cx="410292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0    Afghanistan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    Afghanistan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2    Afghanistan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    Afghanistan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4    Afghanistan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Name: country, </a:t>
            </a:r>
            <a:r>
              <a:rPr lang="en-US" altLang="ko-KR" dirty="0" err="1">
                <a:latin typeface="Consolas" panose="020B0609020204030204" pitchFamily="49" charset="0"/>
              </a:rPr>
              <a:t>dtype</a:t>
            </a:r>
            <a:r>
              <a:rPr lang="en-US" altLang="ko-KR" dirty="0">
                <a:latin typeface="Consolas" panose="020B0609020204030204" pitchFamily="49" charset="0"/>
              </a:rPr>
              <a:t>: object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36E30A-76EE-460B-87FD-25E5D52E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658" y="3490264"/>
            <a:ext cx="500544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&lt;class '</a:t>
            </a:r>
            <a:r>
              <a:rPr lang="en-US" altLang="ko-KR" dirty="0" err="1">
                <a:latin typeface="Consolas" panose="020B0609020204030204" pitchFamily="49" charset="0"/>
              </a:rPr>
              <a:t>pandas.core.series.Series</a:t>
            </a:r>
            <a:r>
              <a:rPr lang="en-US" altLang="ko-KR" dirty="0">
                <a:latin typeface="Consolas" panose="020B0609020204030204" pitchFamily="49" charset="0"/>
              </a:rPr>
              <a:t>'&gt;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805EF6-49E5-49BC-8505-911C26A4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91413"/>
              </p:ext>
            </p:extLst>
          </p:nvPr>
        </p:nvGraphicFramePr>
        <p:xfrm>
          <a:off x="1141978" y="5055294"/>
          <a:ext cx="99080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388">
                  <a:extLst>
                    <a:ext uri="{9D8B030D-6E8A-4147-A177-3AD203B41FA5}">
                      <a16:colId xmlns:a16="http://schemas.microsoft.com/office/drawing/2014/main" val="4036474700"/>
                    </a:ext>
                  </a:extLst>
                </a:gridCol>
                <a:gridCol w="7878656">
                  <a:extLst>
                    <a:ext uri="{9D8B030D-6E8A-4147-A177-3AD203B41FA5}">
                      <a16:colId xmlns:a16="http://schemas.microsoft.com/office/drawing/2014/main" val="81901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1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Series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차원 데이터를 다루는 자료 구조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단일 자료형으로만 이루어짐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2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DataFrame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복수 개의 </a:t>
                      </a:r>
                      <a:r>
                        <a:rPr lang="en-US" altLang="ko-KR" dirty="0"/>
                        <a:t>Series</a:t>
                      </a:r>
                      <a:r>
                        <a:rPr lang="ko-KR" altLang="en-US" dirty="0"/>
                        <a:t>로 이루어진 자료 구조</a:t>
                      </a:r>
                      <a:r>
                        <a:rPr lang="en-US" altLang="ko-KR" dirty="0"/>
                        <a:t>. 2</a:t>
                      </a:r>
                      <a:r>
                        <a:rPr lang="ko-KR" altLang="en-US" dirty="0"/>
                        <a:t>차원 데이터를 다루는 데 효과적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58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75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컬럼 단위 데이터의 추출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90750" cy="5077593"/>
          </a:xfrm>
        </p:spPr>
        <p:txBody>
          <a:bodyPr>
            <a:normAutofit/>
          </a:bodyPr>
          <a:lstStyle/>
          <a:p>
            <a:r>
              <a:rPr lang="ko-KR" altLang="en-US" dirty="0"/>
              <a:t>복수 컬럼 데이터의 추출</a:t>
            </a:r>
            <a:endParaRPr lang="en-US" altLang="ko-KR" dirty="0"/>
          </a:p>
          <a:p>
            <a:pPr lvl="1"/>
            <a:r>
              <a:rPr lang="ko-KR" altLang="en-US" dirty="0"/>
              <a:t>컬럼 명을 리스트로 전달하면 복수 컬럼 </a:t>
            </a:r>
            <a:br>
              <a:rPr lang="en-US" altLang="ko-KR" dirty="0"/>
            </a:br>
            <a:r>
              <a:rPr lang="ko-KR" altLang="en-US" dirty="0"/>
              <a:t>데이터 추출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추출한 컬럼 데이터 형식의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복수 컬럼 데이터를 추출하면 </a:t>
            </a:r>
            <a:r>
              <a:rPr lang="en-US" altLang="ko-KR" dirty="0"/>
              <a:t>Pandas</a:t>
            </a:r>
            <a:r>
              <a:rPr lang="ko-KR" altLang="en-US" dirty="0"/>
              <a:t>는 복수 개의 </a:t>
            </a:r>
            <a:r>
              <a:rPr lang="en-US" altLang="ko-KR" dirty="0"/>
              <a:t>Series</a:t>
            </a:r>
            <a:r>
              <a:rPr lang="ko-KR" altLang="en-US" dirty="0"/>
              <a:t>로 구성된 데이터 프레임을 반환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6712E628-4C9F-423A-BE48-CE865D9A0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2444407"/>
            <a:ext cx="603207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복수 개 컬럼 데이터 얻기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subset = df[['country', 'continent', 'year']]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subset.head</a:t>
            </a:r>
            <a:r>
              <a:rPr lang="en-US" altLang="ko-KR" dirty="0">
                <a:latin typeface="Consolas" panose="020B0609020204030204" pitchFamily="49" charset="0"/>
              </a:rPr>
              <a:t>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1" name="직사각형 5">
            <a:extLst>
              <a:ext uri="{FF2B5EF4-FFF2-40B4-BE49-F238E27FC236}">
                <a16:creationId xmlns:a16="http://schemas.microsoft.com/office/drawing/2014/main" id="{A4157E9C-0CFA-4197-8105-1E05EB8D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4019098"/>
            <a:ext cx="417598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타입의 확인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print(type(subset))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293B41-2CA5-4770-8020-165C266B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850" y="1632695"/>
            <a:ext cx="410292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 country continent  year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0  Afghanistan      Asia  1952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  Afghanistan      Asia  1957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2  Afghanistan      Asia  1962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  Afghanistan      Asia  1967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4  Afghanistan      Asia  1972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36E30A-76EE-460B-87FD-25E5D52E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658" y="4161305"/>
            <a:ext cx="500544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&lt;class '</a:t>
            </a:r>
            <a:r>
              <a:rPr lang="en-US" altLang="ko-KR" dirty="0" err="1">
                <a:latin typeface="Consolas" panose="020B0609020204030204" pitchFamily="49" charset="0"/>
              </a:rPr>
              <a:t>pandas.core.frame.DataFrame</a:t>
            </a:r>
            <a:r>
              <a:rPr lang="en-US" altLang="ko-KR" dirty="0">
                <a:latin typeface="Consolas" panose="020B0609020204030204" pitchFamily="49" charset="0"/>
              </a:rPr>
              <a:t>'&gt;</a:t>
            </a:r>
            <a:endParaRPr lang="sv-SE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행 단위 데이터의 추출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90750" cy="5077593"/>
          </a:xfrm>
        </p:spPr>
        <p:txBody>
          <a:bodyPr>
            <a:normAutofit/>
          </a:bodyPr>
          <a:lstStyle/>
          <a:p>
            <a:r>
              <a:rPr lang="en-US" altLang="ko-KR" dirty="0"/>
              <a:t>loc</a:t>
            </a:r>
            <a:r>
              <a:rPr lang="ko-KR" altLang="en-US" dirty="0"/>
              <a:t>과 </a:t>
            </a:r>
            <a:r>
              <a:rPr lang="en-US" altLang="ko-KR" dirty="0" err="1"/>
              <a:t>iloc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행 단위 데이터 추출을 위해서는 </a:t>
            </a:r>
            <a:r>
              <a:rPr lang="en-US" altLang="ko-KR" dirty="0"/>
              <a:t>loc, </a:t>
            </a:r>
            <a:r>
              <a:rPr lang="en-US" altLang="ko-KR" dirty="0" err="1"/>
              <a:t>iloc</a:t>
            </a:r>
            <a:r>
              <a:rPr lang="en-US" altLang="ko-KR" dirty="0"/>
              <a:t> </a:t>
            </a:r>
            <a:r>
              <a:rPr lang="ko-KR" altLang="en-US" dirty="0"/>
              <a:t>속성을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인덱스와 행 번호</a:t>
            </a:r>
            <a:endParaRPr lang="en-US" altLang="ko-KR" dirty="0"/>
          </a:p>
          <a:p>
            <a:pPr lvl="1"/>
            <a:r>
              <a:rPr lang="ko-KR" altLang="en-US" dirty="0"/>
              <a:t>인덱스</a:t>
            </a:r>
            <a:r>
              <a:rPr lang="en-US" altLang="ko-KR" dirty="0"/>
              <a:t>: </a:t>
            </a:r>
            <a:r>
              <a:rPr lang="ko-KR" altLang="en-US" dirty="0"/>
              <a:t>데이터 식별을 위한 식별자</a:t>
            </a:r>
            <a:r>
              <a:rPr lang="en-US" altLang="ko-KR" dirty="0"/>
              <a:t>. </a:t>
            </a:r>
            <a:r>
              <a:rPr lang="ko-KR" altLang="en-US" dirty="0"/>
              <a:t>숫자 이외에 문자열을 지정할 수도 있음</a:t>
            </a:r>
            <a:endParaRPr lang="en-US" altLang="ko-KR" dirty="0"/>
          </a:p>
          <a:p>
            <a:pPr lvl="1"/>
            <a:r>
              <a:rPr lang="ko-KR" altLang="en-US" dirty="0"/>
              <a:t>행 번호</a:t>
            </a:r>
            <a:r>
              <a:rPr lang="en-US" altLang="ko-KR" dirty="0"/>
              <a:t>: </a:t>
            </a:r>
            <a:r>
              <a:rPr lang="ko-KR" altLang="en-US" dirty="0"/>
              <a:t>실제 데이터가 데이터 프레임 내에 위치한 행의 번호</a:t>
            </a:r>
            <a:r>
              <a:rPr lang="en-US" altLang="ko-KR" dirty="0"/>
              <a:t>. </a:t>
            </a:r>
            <a:r>
              <a:rPr lang="ko-KR" altLang="en-US" dirty="0"/>
              <a:t>정수만으로 데이터를 조회</a:t>
            </a:r>
            <a:r>
              <a:rPr lang="en-US" altLang="ko-KR" dirty="0"/>
              <a:t>, </a:t>
            </a:r>
            <a:r>
              <a:rPr lang="ko-KR" altLang="en-US" dirty="0"/>
              <a:t>추출할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수 있으며 역 행번호를 이용한 조회도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615C26-5841-4D8D-8322-427040191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04639"/>
              </p:ext>
            </p:extLst>
          </p:nvPr>
        </p:nvGraphicFramePr>
        <p:xfrm>
          <a:off x="6632812" y="851347"/>
          <a:ext cx="48818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398">
                  <a:extLst>
                    <a:ext uri="{9D8B030D-6E8A-4147-A177-3AD203B41FA5}">
                      <a16:colId xmlns:a16="http://schemas.microsoft.com/office/drawing/2014/main" val="1295072509"/>
                    </a:ext>
                  </a:extLst>
                </a:gridCol>
                <a:gridCol w="4034455">
                  <a:extLst>
                    <a:ext uri="{9D8B030D-6E8A-4147-A177-3AD203B41FA5}">
                      <a16:colId xmlns:a16="http://schemas.microsoft.com/office/drawing/2014/main" val="394380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5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loc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인덱스를 기준으로 행 데이터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1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iloc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 번호를 기준으로 행 데이터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20288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FCBB273-D47F-408C-84CD-89BD82DB6505}"/>
              </a:ext>
            </a:extLst>
          </p:cNvPr>
          <p:cNvSpPr/>
          <p:nvPr/>
        </p:nvSpPr>
        <p:spPr>
          <a:xfrm>
            <a:off x="2187379" y="4054396"/>
            <a:ext cx="781724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country continent  year  </a:t>
            </a:r>
            <a:r>
              <a:rPr lang="en-US" altLang="ko-KR" sz="1600" dirty="0" err="1">
                <a:latin typeface="Consolas" panose="020B0609020204030204" pitchFamily="49" charset="0"/>
              </a:rPr>
              <a:t>lifeExp</a:t>
            </a:r>
            <a:r>
              <a:rPr lang="en-US" altLang="ko-KR" sz="1600" dirty="0">
                <a:latin typeface="Consolas" panose="020B0609020204030204" pitchFamily="49" charset="0"/>
              </a:rPr>
              <a:t>       pop   </a:t>
            </a:r>
            <a:r>
              <a:rPr lang="en-US" altLang="ko-KR" sz="1600" dirty="0" err="1">
                <a:latin typeface="Consolas" panose="020B0609020204030204" pitchFamily="49" charset="0"/>
              </a:rPr>
              <a:t>gdpPercap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0  Afghanistan      Asia  1952   28.801   8425333  779.445314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  Afghanistan      Asia  1957   30.332   9240934  820.853030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  Afghanistan      Asia  1962   31.997  10267083  853.100710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3  Afghanistan      Asia  1967   34.020  11537966  836.197138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4  Afghanistan      Asia  1972   36.088  13079460  739.981106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F2C5F-AD7C-4443-9304-CA77014DD49E}"/>
              </a:ext>
            </a:extLst>
          </p:cNvPr>
          <p:cNvSpPr txBox="1"/>
          <p:nvPr/>
        </p:nvSpPr>
        <p:spPr>
          <a:xfrm>
            <a:off x="1951631" y="6090616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인덱스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5257340-866F-413D-94D3-4CAF2FA7A36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308460" y="5676582"/>
            <a:ext cx="0" cy="4140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39340A-A52C-46BF-9E8B-9BB93966083F}"/>
              </a:ext>
            </a:extLst>
          </p:cNvPr>
          <p:cNvSpPr/>
          <p:nvPr/>
        </p:nvSpPr>
        <p:spPr>
          <a:xfrm>
            <a:off x="2160083" y="4299044"/>
            <a:ext cx="323809" cy="1297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행 단위 데이터의 추출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90750" cy="5077593"/>
          </a:xfrm>
        </p:spPr>
        <p:txBody>
          <a:bodyPr>
            <a:normAutofit/>
          </a:bodyPr>
          <a:lstStyle/>
          <a:p>
            <a:r>
              <a:rPr lang="en-US" altLang="ko-KR" dirty="0"/>
              <a:t>loc</a:t>
            </a:r>
            <a:r>
              <a:rPr lang="ko-KR" altLang="en-US" dirty="0"/>
              <a:t>과 </a:t>
            </a:r>
            <a:r>
              <a:rPr lang="en-US" altLang="ko-KR" dirty="0" err="1"/>
              <a:t>iloc</a:t>
            </a:r>
            <a:r>
              <a:rPr lang="ko-KR" altLang="en-US" dirty="0"/>
              <a:t>을 이용하여 특정 행의 데이터를 추출해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행의 출력</a:t>
            </a:r>
            <a:endParaRPr lang="en-US" altLang="ko-KR" dirty="0"/>
          </a:p>
          <a:p>
            <a:pPr lvl="1"/>
            <a:r>
              <a:rPr lang="en-US" altLang="ko-KR" dirty="0"/>
              <a:t>shape </a:t>
            </a:r>
            <a:r>
              <a:rPr lang="ko-KR" altLang="en-US" dirty="0"/>
              <a:t>는 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열 수</a:t>
            </a:r>
            <a:r>
              <a:rPr lang="en-US" altLang="ko-KR" dirty="0"/>
              <a:t>) </a:t>
            </a:r>
            <a:r>
              <a:rPr lang="ko-KR" altLang="en-US" dirty="0" err="1"/>
              <a:t>튜플을</a:t>
            </a:r>
            <a:r>
              <a:rPr lang="ko-KR" altLang="en-US" dirty="0"/>
              <a:t> 반환하므로 행 수를 얻어올 수 있음</a:t>
            </a:r>
            <a:endParaRPr lang="en-US" altLang="ko-KR" dirty="0"/>
          </a:p>
          <a:p>
            <a:pPr lvl="1"/>
            <a:r>
              <a:rPr lang="en-US" altLang="ko-KR" dirty="0" err="1"/>
              <a:t>iloc</a:t>
            </a:r>
            <a:r>
              <a:rPr lang="ko-KR" altLang="en-US" dirty="0"/>
              <a:t>은 역 </a:t>
            </a:r>
            <a:r>
              <a:rPr lang="ko-KR" altLang="en-US" dirty="0" err="1"/>
              <a:t>행번호</a:t>
            </a:r>
            <a:r>
              <a:rPr lang="ko-KR" altLang="en-US" dirty="0"/>
              <a:t> 조회가 가능하므로 </a:t>
            </a:r>
            <a:r>
              <a:rPr lang="en-US" altLang="ko-KR" dirty="0"/>
              <a:t>-1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lvl="1"/>
            <a:r>
              <a:rPr lang="en-US" altLang="ko-KR" dirty="0"/>
              <a:t>tail </a:t>
            </a:r>
            <a:r>
              <a:rPr lang="ko-KR" altLang="en-US" dirty="0"/>
              <a:t>메서드를 이용</a:t>
            </a:r>
            <a:r>
              <a:rPr lang="en-US" altLang="ko-KR" dirty="0"/>
              <a:t>, </a:t>
            </a:r>
            <a:r>
              <a:rPr lang="ko-KR" altLang="en-US" dirty="0"/>
              <a:t>마지막 한 개의 행을 얻어올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4CC2ADA8-8579-4C41-80BA-05560FDC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57" y="1775666"/>
            <a:ext cx="578641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특정 행의 데이터 추출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df.loc</a:t>
            </a:r>
            <a:r>
              <a:rPr lang="en-US" altLang="ko-KR" dirty="0">
                <a:latin typeface="Consolas" panose="020B0609020204030204" pitchFamily="49" charset="0"/>
              </a:rPr>
              <a:t>[3])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df.iloc</a:t>
            </a:r>
            <a:r>
              <a:rPr lang="en-US" altLang="ko-KR" dirty="0">
                <a:latin typeface="Consolas" panose="020B0609020204030204" pitchFamily="49" charset="0"/>
              </a:rPr>
              <a:t>[3])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20B77F-D49D-4401-A40C-D78F528A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123" y="468838"/>
            <a:ext cx="35455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country      Afghanistan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continent           Asia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year                1967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lifeExp</a:t>
            </a:r>
            <a:r>
              <a:rPr lang="en-US" altLang="ko-KR" dirty="0">
                <a:latin typeface="Consolas" panose="020B0609020204030204" pitchFamily="49" charset="0"/>
              </a:rPr>
              <a:t>            34.02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pop             11537966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gdpPercap</a:t>
            </a:r>
            <a:r>
              <a:rPr lang="en-US" altLang="ko-KR" dirty="0">
                <a:latin typeface="Consolas" panose="020B0609020204030204" pitchFamily="49" charset="0"/>
              </a:rPr>
              <a:t>        836.197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Name: 3, </a:t>
            </a:r>
            <a:r>
              <a:rPr lang="en-US" altLang="ko-KR" dirty="0" err="1">
                <a:latin typeface="Consolas" panose="020B0609020204030204" pitchFamily="49" charset="0"/>
              </a:rPr>
              <a:t>dtype</a:t>
            </a:r>
            <a:r>
              <a:rPr lang="en-US" altLang="ko-KR" dirty="0">
                <a:latin typeface="Consolas" panose="020B0609020204030204" pitchFamily="49" charset="0"/>
              </a:rPr>
              <a:t>: object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country      Afghanistan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continent           Asia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year                1967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lifeExp</a:t>
            </a:r>
            <a:r>
              <a:rPr lang="en-US" altLang="ko-KR" dirty="0">
                <a:latin typeface="Consolas" panose="020B0609020204030204" pitchFamily="49" charset="0"/>
              </a:rPr>
              <a:t>            34.02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pop             11537966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gdpPercap</a:t>
            </a:r>
            <a:r>
              <a:rPr lang="en-US" altLang="ko-KR" dirty="0">
                <a:latin typeface="Consolas" panose="020B0609020204030204" pitchFamily="49" charset="0"/>
              </a:rPr>
              <a:t>        836.197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Name: 3, </a:t>
            </a:r>
            <a:r>
              <a:rPr lang="en-US" altLang="ko-KR" dirty="0" err="1">
                <a:latin typeface="Consolas" panose="020B0609020204030204" pitchFamily="49" charset="0"/>
              </a:rPr>
              <a:t>dtype</a:t>
            </a:r>
            <a:r>
              <a:rPr lang="en-US" altLang="ko-KR" dirty="0">
                <a:latin typeface="Consolas" panose="020B0609020204030204" pitchFamily="49" charset="0"/>
              </a:rPr>
              <a:t>: object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2" name="직사각형 5">
            <a:extLst>
              <a:ext uri="{FF2B5EF4-FFF2-40B4-BE49-F238E27FC236}">
                <a16:creationId xmlns:a16="http://schemas.microsoft.com/office/drawing/2014/main" id="{61D9CA4F-FA37-4147-A29E-091892FA4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57" y="4889630"/>
            <a:ext cx="593654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마지막 행의 출력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df.loc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df.shape</a:t>
            </a:r>
            <a:r>
              <a:rPr lang="en-US" altLang="ko-KR" dirty="0">
                <a:latin typeface="Consolas" panose="020B0609020204030204" pitchFamily="49" charset="0"/>
              </a:rPr>
              <a:t>[0] - 1])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df.iloc</a:t>
            </a:r>
            <a:r>
              <a:rPr lang="en-US" altLang="ko-KR" dirty="0">
                <a:latin typeface="Consolas" panose="020B0609020204030204" pitchFamily="49" charset="0"/>
              </a:rPr>
              <a:t>[-1]) # </a:t>
            </a:r>
            <a:r>
              <a:rPr lang="en-US" altLang="ko-KR" dirty="0" err="1">
                <a:latin typeface="Consolas" panose="020B0609020204030204" pitchFamily="49" charset="0"/>
              </a:rPr>
              <a:t>iloc</a:t>
            </a:r>
            <a:r>
              <a:rPr lang="ko-KR" altLang="en-US" dirty="0">
                <a:latin typeface="Consolas" panose="020B0609020204030204" pitchFamily="49" charset="0"/>
              </a:rPr>
              <a:t>은 역 </a:t>
            </a:r>
            <a:r>
              <a:rPr lang="ko-KR" altLang="en-US" dirty="0" err="1">
                <a:latin typeface="Consolas" panose="020B0609020204030204" pitchFamily="49" charset="0"/>
              </a:rPr>
              <a:t>행번호</a:t>
            </a:r>
            <a:r>
              <a:rPr lang="ko-KR" altLang="en-US" dirty="0">
                <a:latin typeface="Consolas" panose="020B0609020204030204" pitchFamily="49" charset="0"/>
              </a:rPr>
              <a:t> 조회 가능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df.tail</a:t>
            </a:r>
            <a:r>
              <a:rPr lang="en-US" altLang="ko-KR" dirty="0">
                <a:latin typeface="Consolas" panose="020B0609020204030204" pitchFamily="49" charset="0"/>
              </a:rPr>
              <a:t>(n=1))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8F0D2-A8AD-4B9D-AEB3-BB6D0C484F16}"/>
              </a:ext>
            </a:extLst>
          </p:cNvPr>
          <p:cNvSpPr txBox="1"/>
          <p:nvPr/>
        </p:nvSpPr>
        <p:spPr>
          <a:xfrm>
            <a:off x="7388724" y="5095609"/>
            <a:ext cx="455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단</a:t>
            </a:r>
            <a:r>
              <a:rPr lang="en-US" altLang="ko-KR" b="1" dirty="0">
                <a:solidFill>
                  <a:srgbClr val="7030A0"/>
                </a:solidFill>
              </a:rPr>
              <a:t>, tail</a:t>
            </a:r>
            <a:r>
              <a:rPr lang="ko-KR" altLang="en-US" b="1" dirty="0">
                <a:solidFill>
                  <a:srgbClr val="7030A0"/>
                </a:solidFill>
              </a:rPr>
              <a:t>로 얻어온 자료형은 </a:t>
            </a:r>
            <a:r>
              <a:rPr lang="en-US" altLang="ko-KR" b="1" dirty="0" err="1">
                <a:solidFill>
                  <a:srgbClr val="7030A0"/>
                </a:solidFill>
              </a:rPr>
              <a:t>DataFrame</a:t>
            </a:r>
            <a:r>
              <a:rPr lang="ko-KR" altLang="en-US" b="1" dirty="0">
                <a:solidFill>
                  <a:srgbClr val="7030A0"/>
                </a:solidFill>
              </a:rPr>
              <a:t>으로</a:t>
            </a:r>
            <a:br>
              <a:rPr lang="en-US" altLang="ko-KR" b="1" dirty="0">
                <a:solidFill>
                  <a:srgbClr val="7030A0"/>
                </a:solidFill>
              </a:rPr>
            </a:br>
            <a:r>
              <a:rPr lang="en-US" altLang="ko-KR" b="1" dirty="0">
                <a:solidFill>
                  <a:srgbClr val="7030A0"/>
                </a:solidFill>
              </a:rPr>
              <a:t>Series </a:t>
            </a:r>
            <a:r>
              <a:rPr lang="ko-KR" altLang="en-US" b="1" dirty="0">
                <a:solidFill>
                  <a:srgbClr val="7030A0"/>
                </a:solidFill>
              </a:rPr>
              <a:t>형식이 아님에 유의 </a:t>
            </a:r>
          </a:p>
        </p:txBody>
      </p:sp>
    </p:spTree>
    <p:extLst>
      <p:ext uri="{BB962C8B-B14F-4D97-AF65-F5344CB8AC3E}">
        <p14:creationId xmlns:p14="http://schemas.microsoft.com/office/powerpoint/2010/main" val="259838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행 단위 데이터의 추출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90750" cy="5077593"/>
          </a:xfrm>
        </p:spPr>
        <p:txBody>
          <a:bodyPr>
            <a:normAutofit/>
          </a:bodyPr>
          <a:lstStyle/>
          <a:p>
            <a:r>
              <a:rPr lang="en-US" altLang="ko-KR" dirty="0"/>
              <a:t>loc, </a:t>
            </a:r>
            <a:r>
              <a:rPr lang="en-US" altLang="ko-KR" dirty="0" err="1"/>
              <a:t>iloc</a:t>
            </a:r>
            <a:r>
              <a:rPr lang="ko-KR" altLang="en-US" dirty="0"/>
              <a:t>의 인자 값으로 행 정보 리스트를 전달하면 복수 개의 행을 추출할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4CC2ADA8-8579-4C41-80BA-05560FDC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57" y="1775666"/>
            <a:ext cx="713754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복수 개 행의 출력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df.loc</a:t>
            </a:r>
            <a:r>
              <a:rPr lang="en-US" altLang="ko-KR" dirty="0">
                <a:latin typeface="Consolas" panose="020B0609020204030204" pitchFamily="49" charset="0"/>
              </a:rPr>
              <a:t>[[0, 99, 999]]) # </a:t>
            </a:r>
            <a:r>
              <a:rPr lang="ko-KR" altLang="en-US" dirty="0">
                <a:latin typeface="Consolas" panose="020B0609020204030204" pitchFamily="49" charset="0"/>
              </a:rPr>
              <a:t>인덱스 </a:t>
            </a:r>
            <a:r>
              <a:rPr lang="en-US" altLang="ko-KR" dirty="0">
                <a:latin typeface="Consolas" panose="020B0609020204030204" pitchFamily="49" charset="0"/>
              </a:rPr>
              <a:t>0, 99, 999 </a:t>
            </a:r>
            <a:r>
              <a:rPr lang="ko-KR" altLang="en-US" dirty="0">
                <a:latin typeface="Consolas" panose="020B0609020204030204" pitchFamily="49" charset="0"/>
              </a:rPr>
              <a:t>행 출력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3DEA3AC5-FB41-4678-9743-DECEDED4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512" y="2828835"/>
            <a:ext cx="861150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         country continent  year  </a:t>
            </a:r>
            <a:r>
              <a:rPr lang="en-US" altLang="ko-KR" dirty="0" err="1">
                <a:latin typeface="Consolas" panose="020B0609020204030204" pitchFamily="49" charset="0"/>
              </a:rPr>
              <a:t>lifeExp</a:t>
            </a:r>
            <a:r>
              <a:rPr lang="en-US" altLang="ko-KR" dirty="0">
                <a:latin typeface="Consolas" panose="020B0609020204030204" pitchFamily="49" charset="0"/>
              </a:rPr>
              <a:t>       pop    </a:t>
            </a:r>
            <a:r>
              <a:rPr lang="en-US" altLang="ko-KR" dirty="0" err="1">
                <a:latin typeface="Consolas" panose="020B0609020204030204" pitchFamily="49" charset="0"/>
              </a:rPr>
              <a:t>gdpPercap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0    Afghanistan      Asia  1952   28.801   8425333   779.445314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99    Bangladesh      Asia  1967   43.453  62821884   721.186086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999     Mongolia      Asia  1967   51.253   1149500  1226.041130</a:t>
            </a:r>
            <a:endParaRPr lang="sv-SE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7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행 단위 데이터의 추출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슬라이싱</a:t>
            </a:r>
            <a:r>
              <a:rPr lang="ko-KR" altLang="en-US" sz="2400" dirty="0"/>
              <a:t> 구문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90750" cy="5077593"/>
          </a:xfrm>
        </p:spPr>
        <p:txBody>
          <a:bodyPr>
            <a:normAutofit/>
          </a:bodyPr>
          <a:lstStyle/>
          <a:p>
            <a:r>
              <a:rPr lang="en-US" altLang="ko-KR" dirty="0"/>
              <a:t>loc, </a:t>
            </a:r>
            <a:r>
              <a:rPr lang="en-US" altLang="ko-KR" dirty="0" err="1"/>
              <a:t>iloc</a:t>
            </a:r>
            <a:r>
              <a:rPr lang="ko-KR" altLang="en-US" dirty="0"/>
              <a:t>에 컬럼 목록을 함께 지정하면 특정 행과 열에 해당하는 데이터를 추출할 수 있다</a:t>
            </a:r>
            <a:endParaRPr lang="en-US" altLang="ko-KR" dirty="0"/>
          </a:p>
          <a:p>
            <a:pPr lvl="1"/>
            <a:r>
              <a:rPr lang="ko-KR" altLang="en-US" dirty="0"/>
              <a:t>파이썬 리스트에서 범위 지정을 이용한 </a:t>
            </a:r>
            <a:r>
              <a:rPr lang="ko-KR" altLang="en-US" dirty="0" err="1"/>
              <a:t>슬라이싱과</a:t>
            </a:r>
            <a:r>
              <a:rPr lang="ko-KR" altLang="en-US" dirty="0"/>
              <a:t>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행 데이터 중 </a:t>
            </a:r>
            <a:r>
              <a:rPr lang="en-US" altLang="ko-KR" dirty="0"/>
              <a:t>1, 4, -1(</a:t>
            </a:r>
            <a:r>
              <a:rPr lang="ko-KR" altLang="en-US" dirty="0"/>
              <a:t>마지막</a:t>
            </a:r>
            <a:r>
              <a:rPr lang="en-US" altLang="ko-KR" dirty="0"/>
              <a:t>) </a:t>
            </a:r>
            <a:r>
              <a:rPr lang="ko-KR" altLang="en-US" dirty="0"/>
              <a:t>컬럼 데이터 추출</a:t>
            </a:r>
            <a:endParaRPr lang="en-US" altLang="ko-KR" dirty="0"/>
          </a:p>
          <a:p>
            <a:pPr lvl="2"/>
            <a:r>
              <a:rPr lang="ko-KR" altLang="en-US" dirty="0"/>
              <a:t>음수 인덱싱은 </a:t>
            </a:r>
            <a:r>
              <a:rPr lang="en-US" altLang="ko-KR" dirty="0" err="1"/>
              <a:t>iloc</a:t>
            </a:r>
            <a:r>
              <a:rPr lang="ko-KR" altLang="en-US" dirty="0"/>
              <a:t>만 지원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4CC2ADA8-8579-4C41-80BA-05560FDC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01" y="2311906"/>
            <a:ext cx="50657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슬라이싱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구문을 이용한 데이터 추출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전체 행 선택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year, pop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컬럼 선택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subset2 = </a:t>
            </a:r>
            <a:r>
              <a:rPr lang="en-US" altLang="ko-KR" dirty="0" err="1">
                <a:latin typeface="Consolas" panose="020B0609020204030204" pitchFamily="49" charset="0"/>
              </a:rPr>
              <a:t>df.loc</a:t>
            </a:r>
            <a:r>
              <a:rPr lang="en-US" altLang="ko-KR" dirty="0">
                <a:latin typeface="Consolas" panose="020B0609020204030204" pitchFamily="49" charset="0"/>
              </a:rPr>
              <a:t>[:, ['year', 'pop']]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print(subset2.head())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3DEA3AC5-FB41-4678-9743-DECEDED4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354" y="1757909"/>
            <a:ext cx="254229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   year       pop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0  1952   8425333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1  1957   9240934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2  1962  10267083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3  1967  11537966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4  1972  13079460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7DED8F2C-070D-46FF-B2BE-704376BB7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02" y="4811721"/>
            <a:ext cx="625308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전체 행 데이터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2, 4, -1(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마지막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컬럼 데이터 추출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subset3 = </a:t>
            </a:r>
            <a:r>
              <a:rPr lang="en-US" altLang="ko-KR" dirty="0" err="1">
                <a:latin typeface="Consolas" panose="020B0609020204030204" pitchFamily="49" charset="0"/>
              </a:rPr>
              <a:t>df.iloc</a:t>
            </a:r>
            <a:r>
              <a:rPr lang="en-US" altLang="ko-KR" dirty="0">
                <a:latin typeface="Consolas" panose="020B0609020204030204" pitchFamily="49" charset="0"/>
              </a:rPr>
              <a:t>[:, [2, 4, -1]]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print(subset3.head())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F552237B-48DB-429E-A118-213ADE19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354" y="4811721"/>
            <a:ext cx="437997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   year       pop   </a:t>
            </a:r>
            <a:r>
              <a:rPr lang="en-US" altLang="ko-KR" dirty="0" err="1">
                <a:latin typeface="Consolas" panose="020B0609020204030204" pitchFamily="49" charset="0"/>
              </a:rPr>
              <a:t>gdpPercap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0  1952   8425333  779.445314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1  1957   9240934  820.853030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2  1962  10267083  853.100710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3  1967  11537966  836.197138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4  1972  13079460  739.981106</a:t>
            </a:r>
            <a:endParaRPr lang="sv-SE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7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행 단위 데이터의 추출 </a:t>
            </a:r>
            <a:r>
              <a:rPr lang="en-US" altLang="ko-KR" sz="2400" dirty="0"/>
              <a:t>– range </a:t>
            </a:r>
            <a:r>
              <a:rPr lang="ko-KR" altLang="en-US" sz="2400" dirty="0"/>
              <a:t>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90750" cy="5077593"/>
          </a:xfrm>
        </p:spPr>
        <p:txBody>
          <a:bodyPr>
            <a:norm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의 내장 메서드 </a:t>
            </a:r>
            <a:r>
              <a:rPr lang="en-US" altLang="ko-KR" dirty="0"/>
              <a:t>range</a:t>
            </a:r>
            <a:r>
              <a:rPr lang="ko-KR" altLang="en-US" dirty="0"/>
              <a:t>를 이용하여 컬럼의 목록을 지정해 줄 수 있음</a:t>
            </a:r>
            <a:endParaRPr lang="en-US" altLang="ko-KR" dirty="0"/>
          </a:p>
          <a:p>
            <a:pPr lvl="1"/>
            <a:r>
              <a:rPr lang="en-US" altLang="ko-KR" dirty="0"/>
              <a:t>range</a:t>
            </a:r>
            <a:r>
              <a:rPr lang="ko-KR" altLang="en-US" dirty="0"/>
              <a:t> 메서드 </a:t>
            </a:r>
            <a:r>
              <a:rPr lang="en-US" altLang="ko-KR" dirty="0"/>
              <a:t>: </a:t>
            </a:r>
            <a:r>
              <a:rPr lang="ko-KR" altLang="en-US" dirty="0"/>
              <a:t>지정한 구간의 정수 리스트를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행 데이터 중 </a:t>
            </a:r>
            <a:r>
              <a:rPr lang="en-US" altLang="ko-KR" dirty="0"/>
              <a:t>1, 4, -1(</a:t>
            </a:r>
            <a:r>
              <a:rPr lang="ko-KR" altLang="en-US" dirty="0"/>
              <a:t>마지막</a:t>
            </a:r>
            <a:r>
              <a:rPr lang="en-US" altLang="ko-KR" dirty="0"/>
              <a:t>) </a:t>
            </a:r>
            <a:r>
              <a:rPr lang="ko-KR" altLang="en-US" dirty="0"/>
              <a:t>컬럼 데이터 추출</a:t>
            </a:r>
            <a:endParaRPr lang="en-US" altLang="ko-KR" dirty="0"/>
          </a:p>
          <a:p>
            <a:pPr lvl="2"/>
            <a:r>
              <a:rPr lang="ko-KR" altLang="en-US" dirty="0"/>
              <a:t>음수 인덱싱은 </a:t>
            </a:r>
            <a:r>
              <a:rPr lang="en-US" altLang="ko-KR" dirty="0" err="1"/>
              <a:t>iloc</a:t>
            </a:r>
            <a:r>
              <a:rPr lang="ko-KR" altLang="en-US" dirty="0"/>
              <a:t>만 지원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4CC2ADA8-8579-4C41-80BA-05560FDC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01" y="2311906"/>
            <a:ext cx="506573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range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를 이용한 데이터의 추출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u3_range = range(4)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print(u3_range)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df.iloc</a:t>
            </a:r>
            <a:r>
              <a:rPr lang="en-US" altLang="ko-KR" dirty="0">
                <a:latin typeface="Consolas" panose="020B0609020204030204" pitchFamily="49" charset="0"/>
              </a:rPr>
              <a:t>[:, u3_range].head())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3DEA3AC5-FB41-4678-9743-DECEDED4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20" y="1757909"/>
            <a:ext cx="5303189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range(0, 4)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country continent  year  </a:t>
            </a:r>
            <a:r>
              <a:rPr lang="en-US" altLang="ko-KR" dirty="0" err="1">
                <a:latin typeface="Consolas" panose="020B0609020204030204" pitchFamily="49" charset="0"/>
              </a:rPr>
              <a:t>lifeExp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0  Afghanistan      Asia  1952   28.801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  Afghanistan      Asia  1957   30.332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2  Afghanistan      Asia  1962   31.997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  Afghanistan      Asia  1967   34.020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4  Afghanistan      Asia  1972   36.088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7DED8F2C-070D-46FF-B2BE-704376BB7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02" y="4811721"/>
            <a:ext cx="602107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짝수번째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컬럼만 출력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subset4 = </a:t>
            </a:r>
            <a:r>
              <a:rPr lang="en-US" altLang="ko-KR" dirty="0" err="1">
                <a:latin typeface="Consolas" panose="020B0609020204030204" pitchFamily="49" charset="0"/>
              </a:rPr>
              <a:t>df.iloc</a:t>
            </a:r>
            <a:r>
              <a:rPr lang="en-US" altLang="ko-KR" dirty="0">
                <a:latin typeface="Consolas" panose="020B0609020204030204" pitchFamily="49" charset="0"/>
              </a:rPr>
              <a:t>[:, range(0, </a:t>
            </a:r>
            <a:r>
              <a:rPr lang="en-US" altLang="ko-KR" dirty="0" err="1">
                <a:latin typeface="Consolas" panose="020B0609020204030204" pitchFamily="49" charset="0"/>
              </a:rPr>
              <a:t>df.shape</a:t>
            </a:r>
            <a:r>
              <a:rPr lang="en-US" altLang="ko-KR" dirty="0">
                <a:latin typeface="Consolas" panose="020B0609020204030204" pitchFamily="49" charset="0"/>
              </a:rPr>
              <a:t>[1], 2)]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print(subset4.head())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F552237B-48DB-429E-A118-213ADE19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231" y="4367068"/>
            <a:ext cx="437997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range(0, 6, 2)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country  year       pop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0  Afghanistan  1952   8425333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  Afghanistan  1957   9240934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2  Afghanistan  1962  10267083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  Afghanistan  1967  11537966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4  Afghanistan  1972  13079460</a:t>
            </a:r>
            <a:endParaRPr lang="sv-SE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7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기초 통계의 계산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90750" cy="5077593"/>
          </a:xfrm>
        </p:spPr>
        <p:txBody>
          <a:bodyPr>
            <a:normAutofit/>
          </a:bodyPr>
          <a:lstStyle/>
          <a:p>
            <a:r>
              <a:rPr lang="ko-KR" altLang="en-US" dirty="0"/>
              <a:t>열을 연도별로 그룹화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4CC2ADA8-8579-4C41-80BA-05560FDC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12" y="1865931"/>
            <a:ext cx="50657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df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를 연도별로 그룹화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grouped_year_df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df.groupby</a:t>
            </a:r>
            <a:r>
              <a:rPr lang="en-US" altLang="ko-KR" dirty="0">
                <a:latin typeface="Consolas" panose="020B0609020204030204" pitchFamily="49" charset="0"/>
              </a:rPr>
              <a:t>('year')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grouped_year_df.head</a:t>
            </a:r>
            <a:r>
              <a:rPr lang="en-US" altLang="ko-KR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print(type(</a:t>
            </a:r>
            <a:r>
              <a:rPr lang="en-US" altLang="ko-KR" dirty="0" err="1">
                <a:latin typeface="Consolas" panose="020B0609020204030204" pitchFamily="49" charset="0"/>
              </a:rPr>
              <a:t>grouped_year_df</a:t>
            </a:r>
            <a:r>
              <a:rPr lang="en-US" altLang="ko-KR" dirty="0">
                <a:latin typeface="Consolas" panose="020B0609020204030204" pitchFamily="49" charset="0"/>
              </a:rPr>
              <a:t>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3DEA3AC5-FB41-4678-9743-DECEDED4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466" y="3611391"/>
            <a:ext cx="8573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        country continent  year  </a:t>
            </a:r>
            <a:r>
              <a:rPr lang="en-US" altLang="ko-KR" dirty="0" err="1">
                <a:latin typeface="Consolas" panose="020B0609020204030204" pitchFamily="49" charset="0"/>
              </a:rPr>
              <a:t>lifeExp</a:t>
            </a:r>
            <a:r>
              <a:rPr lang="en-US" altLang="ko-KR" dirty="0">
                <a:latin typeface="Consolas" panose="020B0609020204030204" pitchFamily="49" charset="0"/>
              </a:rPr>
              <a:t>       pop     </a:t>
            </a:r>
            <a:r>
              <a:rPr lang="en-US" altLang="ko-KR" dirty="0" err="1">
                <a:latin typeface="Consolas" panose="020B0609020204030204" pitchFamily="49" charset="0"/>
              </a:rPr>
              <a:t>gdpPercap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0   Afghanistan      Asia  1952   28.801   8425333    779.445314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......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59    Argentina  Americas  2007   75.320  40301927  12779.379640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&lt;class '</a:t>
            </a:r>
            <a:r>
              <a:rPr lang="en-US" altLang="ko-KR" dirty="0" err="1">
                <a:latin typeface="Consolas" panose="020B0609020204030204" pitchFamily="49" charset="0"/>
              </a:rPr>
              <a:t>pandas.core.groupby.generic.</a:t>
            </a:r>
            <a:r>
              <a:rPr lang="en-US" altLang="ko-K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DataFrameGroupBy</a:t>
            </a:r>
            <a:r>
              <a:rPr lang="en-US" altLang="ko-KR" dirty="0">
                <a:latin typeface="Consolas" panose="020B0609020204030204" pitchFamily="49" charset="0"/>
              </a:rPr>
              <a:t>'&gt;</a:t>
            </a:r>
            <a:endParaRPr lang="sv-SE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4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기초 통계의 계산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90750" cy="5077593"/>
          </a:xfrm>
        </p:spPr>
        <p:txBody>
          <a:bodyPr>
            <a:normAutofit/>
          </a:bodyPr>
          <a:lstStyle/>
          <a:p>
            <a:r>
              <a:rPr lang="ko-KR" altLang="en-US" dirty="0"/>
              <a:t>그룹화된 데이터프레임 컬럼의 산술 평균 </a:t>
            </a:r>
            <a:r>
              <a:rPr lang="en-US" altLang="ko-KR" dirty="0"/>
              <a:t>(mean)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계산 가능한 다양한 계산 값의 출력 </a:t>
            </a:r>
            <a:r>
              <a:rPr lang="en-US" altLang="ko-KR" dirty="0"/>
              <a:t>(describe)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4CC2ADA8-8579-4C41-80BA-05560FDC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12" y="1865931"/>
            <a:ext cx="574736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그룹화한 데이터프레임의 산술 평균 구하기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grouped_year_df</a:t>
            </a:r>
            <a:r>
              <a:rPr lang="en-US" altLang="ko-KR" dirty="0">
                <a:latin typeface="Consolas" panose="020B0609020204030204" pitchFamily="49" charset="0"/>
              </a:rPr>
              <a:t>['</a:t>
            </a:r>
            <a:r>
              <a:rPr lang="en-US" altLang="ko-KR" dirty="0" err="1">
                <a:latin typeface="Consolas" panose="020B0609020204030204" pitchFamily="49" charset="0"/>
              </a:rPr>
              <a:t>lifeExp</a:t>
            </a:r>
            <a:r>
              <a:rPr lang="en-US" altLang="ko-KR" dirty="0">
                <a:latin typeface="Consolas" panose="020B0609020204030204" pitchFamily="49" charset="0"/>
              </a:rPr>
              <a:t>'].mean())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3DEA3AC5-FB41-4678-9743-DECEDED4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944" y="203937"/>
            <a:ext cx="414172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year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1952    49.057620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1957    51.507401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1962    53.609249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1967    55.678290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1972    57.647386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1977    59.570157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1982    61.533197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1987    63.212613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1992    64.160338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1997    65.014676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2002    65.694923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2007    67.007423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Name: </a:t>
            </a:r>
            <a:r>
              <a:rPr lang="en-US" altLang="ko-KR" dirty="0" err="1">
                <a:latin typeface="Consolas" panose="020B0609020204030204" pitchFamily="49" charset="0"/>
              </a:rPr>
              <a:t>lifeExp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dtype</a:t>
            </a:r>
            <a:r>
              <a:rPr lang="en-US" altLang="ko-KR" dirty="0">
                <a:latin typeface="Consolas" panose="020B0609020204030204" pitchFamily="49" charset="0"/>
              </a:rPr>
              <a:t>: float64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E7330268-D2DD-4C12-A526-8285C67A3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12" y="5050261"/>
            <a:ext cx="574736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데이터프레임에서 활용 가능한 기초 통계량들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grouped_year_df.describe</a:t>
            </a:r>
            <a:r>
              <a:rPr lang="en-US" altLang="ko-KR" dirty="0">
                <a:latin typeface="Consolas" panose="020B0609020204030204" pitchFamily="49" charset="0"/>
              </a:rPr>
              <a:t>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6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기초 통계의 계산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90750" cy="5077593"/>
          </a:xfrm>
        </p:spPr>
        <p:txBody>
          <a:bodyPr>
            <a:normAutofit/>
          </a:bodyPr>
          <a:lstStyle/>
          <a:p>
            <a:r>
              <a:rPr lang="ko-KR" altLang="en-US" dirty="0"/>
              <a:t>그룹화된 데이터프레임 다중 컬럼의 통계 계산 </a:t>
            </a:r>
            <a:br>
              <a:rPr lang="en-US" altLang="ko-KR" dirty="0"/>
            </a:br>
            <a:r>
              <a:rPr lang="en-US" altLang="ko-KR" dirty="0"/>
              <a:t>		: </a:t>
            </a:r>
            <a:r>
              <a:rPr lang="ko-KR" altLang="en-US" dirty="0"/>
              <a:t>통계량을 추출할 컬럼 리스트 전달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그룹화된 데이터 개수</a:t>
            </a:r>
            <a:r>
              <a:rPr lang="en-US" altLang="ko-KR" dirty="0"/>
              <a:t>(</a:t>
            </a:r>
            <a:r>
              <a:rPr lang="ko-KR" altLang="en-US" dirty="0"/>
              <a:t>빈도수</a:t>
            </a:r>
            <a:r>
              <a:rPr lang="en-US" altLang="ko-KR" dirty="0"/>
              <a:t>)</a:t>
            </a:r>
            <a:r>
              <a:rPr lang="ko-KR" altLang="en-US" dirty="0"/>
              <a:t> 세기 </a:t>
            </a:r>
            <a:r>
              <a:rPr lang="en-US" altLang="ko-KR" dirty="0"/>
              <a:t>: </a:t>
            </a:r>
            <a:r>
              <a:rPr lang="en-US" altLang="ko-KR" dirty="0" err="1"/>
              <a:t>nunique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4CC2ADA8-8579-4C41-80BA-05560FDC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020848"/>
            <a:ext cx="73305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여러 컬럼의 산술 평균 구하기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grouped_year_df</a:t>
            </a:r>
            <a:r>
              <a:rPr lang="en-US" altLang="ko-KR" dirty="0">
                <a:latin typeface="Consolas" panose="020B0609020204030204" pitchFamily="49" charset="0"/>
              </a:rPr>
              <a:t>[['</a:t>
            </a:r>
            <a:r>
              <a:rPr lang="en-US" altLang="ko-KR" dirty="0" err="1">
                <a:latin typeface="Consolas" panose="020B0609020204030204" pitchFamily="49" charset="0"/>
              </a:rPr>
              <a:t>lifeExp</a:t>
            </a:r>
            <a:r>
              <a:rPr lang="en-US" altLang="ko-KR" dirty="0">
                <a:latin typeface="Consolas" panose="020B0609020204030204" pitchFamily="49" charset="0"/>
              </a:rPr>
              <a:t>', '</a:t>
            </a:r>
            <a:r>
              <a:rPr lang="en-US" altLang="ko-KR" dirty="0" err="1">
                <a:latin typeface="Consolas" panose="020B0609020204030204" pitchFamily="49" charset="0"/>
              </a:rPr>
              <a:t>gdpPercap</a:t>
            </a:r>
            <a:r>
              <a:rPr lang="en-US" altLang="ko-KR" dirty="0">
                <a:latin typeface="Consolas" panose="020B0609020204030204" pitchFamily="49" charset="0"/>
              </a:rPr>
              <a:t>']].mean())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E7330268-D2DD-4C12-A526-8285C67A3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3247776"/>
            <a:ext cx="66239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그룹화된 데이터 개수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빈도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세기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df.groupby</a:t>
            </a:r>
            <a:r>
              <a:rPr lang="en-US" altLang="ko-KR" dirty="0">
                <a:latin typeface="Consolas" panose="020B0609020204030204" pitchFamily="49" charset="0"/>
              </a:rPr>
              <a:t>('continent')['country'].</a:t>
            </a:r>
            <a:r>
              <a:rPr lang="en-US" altLang="ko-KR" dirty="0" err="1">
                <a:latin typeface="Consolas" panose="020B0609020204030204" pitchFamily="49" charset="0"/>
              </a:rPr>
              <a:t>nunique</a:t>
            </a:r>
            <a:r>
              <a:rPr lang="en-US" altLang="ko-KR" dirty="0">
                <a:latin typeface="Consolas" panose="020B0609020204030204" pitchFamily="49" charset="0"/>
              </a:rPr>
              <a:t>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30473F81-4BDB-4589-A147-6991CA5A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429" y="358855"/>
            <a:ext cx="3558021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lifeExp</a:t>
            </a:r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</a:rPr>
              <a:t>gdpPercap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year             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1952  49.057620   3725.276046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1957  51.507401   4299.408345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1962  53.609249   4725.812342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1967  55.678290   5483.653047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1972  57.647386   6770.082815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1977  59.570157   7313.166421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1982  61.533197   7518.901673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1987  63.212613   7900.920218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1992  64.160338   8158.608521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1997  65.014676   9090.175363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2002  65.694923   9917.848365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2007  67.007423  11680.071820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5">
            <a:extLst>
              <a:ext uri="{FF2B5EF4-FFF2-40B4-BE49-F238E27FC236}">
                <a16:creationId xmlns:a16="http://schemas.microsoft.com/office/drawing/2014/main" id="{3217E020-F379-4184-8696-ACEA3675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848" y="4474705"/>
            <a:ext cx="414172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continent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Africa      52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Americas    25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Asia        33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Europe      30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Oceania      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Name: country, </a:t>
            </a:r>
            <a:r>
              <a:rPr lang="en-US" altLang="ko-KR" dirty="0" err="1">
                <a:latin typeface="Consolas" panose="020B0609020204030204" pitchFamily="49" charset="0"/>
              </a:rPr>
              <a:t>dtype</a:t>
            </a:r>
            <a:r>
              <a:rPr lang="en-US" altLang="ko-KR" dirty="0">
                <a:latin typeface="Consolas" panose="020B0609020204030204" pitchFamily="49" charset="0"/>
              </a:rPr>
              <a:t>: int64</a:t>
            </a:r>
            <a:endParaRPr lang="sv-SE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9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2E023-652E-453D-A846-C23C89CB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도구의 준비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4CC02-20B2-4EFB-BA2B-D4CECDA5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425989"/>
          </a:xfrm>
        </p:spPr>
        <p:txBody>
          <a:bodyPr/>
          <a:lstStyle/>
          <a:p>
            <a:r>
              <a:rPr lang="ko-KR" altLang="en-US" dirty="0"/>
              <a:t>파이썬 인터프리터</a:t>
            </a:r>
            <a:endParaRPr lang="en-US" altLang="ko-KR" dirty="0"/>
          </a:p>
          <a:p>
            <a:pPr lvl="1"/>
            <a:r>
              <a:rPr lang="en-US" altLang="ko-KR" dirty="0"/>
              <a:t>Python : </a:t>
            </a:r>
            <a:r>
              <a:rPr lang="en-US" altLang="ko-KR" dirty="0">
                <a:hlinkClick r:id="rId2"/>
              </a:rPr>
              <a:t>https://www.python.org/</a:t>
            </a:r>
            <a:endParaRPr lang="en-US" altLang="ko-KR" dirty="0"/>
          </a:p>
          <a:p>
            <a:pPr lvl="1"/>
            <a:r>
              <a:rPr lang="en-US" altLang="ko-KR" dirty="0"/>
              <a:t>Anaconda : </a:t>
            </a:r>
            <a:r>
              <a:rPr lang="en-US" altLang="ko-KR" dirty="0">
                <a:hlinkClick r:id="rId3"/>
              </a:rPr>
              <a:t>https://www.anaconda.com/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lvl="1"/>
            <a:r>
              <a:rPr lang="en-US" altLang="ko-KR" dirty="0"/>
              <a:t>Install </a:t>
            </a:r>
            <a:r>
              <a:rPr lang="en-US" altLang="ko-KR" dirty="0" err="1"/>
              <a:t>Jupyter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노트북 폴더는 생략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 descr="python logoì ëí ì´ë¯¸ì§ ê²ìê²°ê³¼">
            <a:extLst>
              <a:ext uri="{FF2B5EF4-FFF2-40B4-BE49-F238E27FC236}">
                <a16:creationId xmlns:a16="http://schemas.microsoft.com/office/drawing/2014/main" id="{6925DF17-5845-4B05-9B58-3C265996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403" y="5780002"/>
            <a:ext cx="2862263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aconda logoì ëí ì´ë¯¸ì§ ê²ìê²°ê³¼">
            <a:extLst>
              <a:ext uri="{FF2B5EF4-FFF2-40B4-BE49-F238E27FC236}">
                <a16:creationId xmlns:a16="http://schemas.microsoft.com/office/drawing/2014/main" id="{AC03272D-8A13-40B4-8C8A-9A962CB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203" y="5053708"/>
            <a:ext cx="2862263" cy="96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5">
            <a:extLst>
              <a:ext uri="{FF2B5EF4-FFF2-40B4-BE49-F238E27FC236}">
                <a16:creationId xmlns:a16="http://schemas.microsoft.com/office/drawing/2014/main" id="{4692DD27-D51B-4525-BB81-60AC0901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826" y="3681082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Jupyter Install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pip install jupyter</a:t>
            </a: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FA6C0F77-FB4E-41F8-B9ED-D7917AE97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825" y="5126345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Run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Jupyter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notebook {notebook-folder}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8CB78-FCFA-4D2B-91B9-EBEAB2855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996" y="145952"/>
            <a:ext cx="6732004" cy="264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11B17B-B230-4733-B735-FC2626AD598F}"/>
              </a:ext>
            </a:extLst>
          </p:cNvPr>
          <p:cNvSpPr txBox="1"/>
          <p:nvPr/>
        </p:nvSpPr>
        <p:spPr>
          <a:xfrm>
            <a:off x="8021931" y="2829206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Consolas" panose="020B0609020204030204" pitchFamily="49" charset="0"/>
              </a:rPr>
              <a:t>Jupyter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Notebook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시각화를 활용한 데이터의 확인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90750" cy="5077593"/>
          </a:xfrm>
        </p:spPr>
        <p:txBody>
          <a:bodyPr>
            <a:normAutofit/>
          </a:bodyPr>
          <a:lstStyle/>
          <a:p>
            <a:r>
              <a:rPr lang="ko-KR" altLang="en-US" dirty="0"/>
              <a:t>통계량은 데이터를 대표하는 값으로 해당 데이터 셋을 설명해줄 수는 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실제 데이터가 어떻게 분포되어 있는지 전체적인 그림은 보여줄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데이트를 </a:t>
            </a:r>
            <a:r>
              <a:rPr lang="ko-KR" altLang="en-US" dirty="0" err="1"/>
              <a:t>시각화하면</a:t>
            </a:r>
            <a:r>
              <a:rPr lang="ko-KR" altLang="en-US" dirty="0"/>
              <a:t> 데이터를 전반적으로 이해하거나 추이를 파악하고자 할 때 많은 도움을</a:t>
            </a:r>
            <a:br>
              <a:rPr lang="en-US" altLang="ko-KR" dirty="0"/>
            </a:br>
            <a:r>
              <a:rPr lang="ko-KR" altLang="en-US" dirty="0"/>
              <a:t>얻을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Matplotlib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가장 널리 사용되는 시각화 라이브러리</a:t>
            </a:r>
            <a:endParaRPr lang="en-US" altLang="ko-KR" dirty="0"/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의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Matplotlib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직사각형 5">
            <a:extLst>
              <a:ext uri="{FF2B5EF4-FFF2-40B4-BE49-F238E27FC236}">
                <a16:creationId xmlns:a16="http://schemas.microsoft.com/office/drawing/2014/main" id="{71601BD0-3D47-408D-8D6C-875FDFAF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16" y="4296026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Matplotlib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설치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pip install matplotlib</a:t>
            </a: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59461626-0B37-48A8-9E1E-69EED7C3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15" y="5854146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Matplotlib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임포트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import matplotlib.pyplot as plt</a:t>
            </a:r>
          </a:p>
        </p:txBody>
      </p:sp>
    </p:spTree>
    <p:extLst>
      <p:ext uri="{BB962C8B-B14F-4D97-AF65-F5344CB8AC3E}">
        <p14:creationId xmlns:p14="http://schemas.microsoft.com/office/powerpoint/2010/main" val="108295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시각화를 활용한 데이터의 확인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090750" cy="5077593"/>
          </a:xfrm>
        </p:spPr>
        <p:txBody>
          <a:bodyPr>
            <a:normAutofit/>
          </a:bodyPr>
          <a:lstStyle/>
          <a:p>
            <a:r>
              <a:rPr lang="en-US" altLang="ko-KR" dirty="0"/>
              <a:t>year</a:t>
            </a:r>
            <a:r>
              <a:rPr lang="ko-KR" altLang="en-US" dirty="0"/>
              <a:t>로 그룹화한 데이터프레임에서 </a:t>
            </a:r>
            <a:r>
              <a:rPr lang="en-US" altLang="ko-KR" dirty="0" err="1"/>
              <a:t>lifeExp</a:t>
            </a:r>
            <a:r>
              <a:rPr lang="ko-KR" altLang="en-US" dirty="0"/>
              <a:t>만 추출하여 평균값을 구해봅니다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Matplotlib</a:t>
            </a:r>
            <a:r>
              <a:rPr lang="ko-KR" altLang="en-US" dirty="0"/>
              <a:t>의 </a:t>
            </a:r>
            <a:r>
              <a:rPr lang="en-US" altLang="ko-KR" dirty="0" err="1"/>
              <a:t>pyplot</a:t>
            </a:r>
            <a:r>
              <a:rPr lang="ko-KR" altLang="en-US" dirty="0"/>
              <a:t>을 이용하여 그래프를 그려봅니다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직사각형 5">
            <a:extLst>
              <a:ext uri="{FF2B5EF4-FFF2-40B4-BE49-F238E27FC236}">
                <a16:creationId xmlns:a16="http://schemas.microsoft.com/office/drawing/2014/main" id="{71601BD0-3D47-408D-8D6C-875FDFAF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722" y="1784838"/>
            <a:ext cx="737889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 err="1">
                <a:latin typeface="Consolas" panose="020B0609020204030204" pitchFamily="49" charset="0"/>
              </a:rPr>
              <a:t>life_expectancy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df.groupby</a:t>
            </a:r>
            <a:r>
              <a:rPr lang="en-US" altLang="ko-KR" dirty="0">
                <a:latin typeface="Consolas" panose="020B0609020204030204" pitchFamily="49" charset="0"/>
              </a:rPr>
              <a:t>('year')['</a:t>
            </a:r>
            <a:r>
              <a:rPr lang="en-US" altLang="ko-KR" dirty="0" err="1">
                <a:latin typeface="Consolas" panose="020B0609020204030204" pitchFamily="49" charset="0"/>
              </a:rPr>
              <a:t>lifeExp</a:t>
            </a:r>
            <a:r>
              <a:rPr lang="en-US" altLang="ko-KR" dirty="0">
                <a:latin typeface="Consolas" panose="020B0609020204030204" pitchFamily="49" charset="0"/>
              </a:rPr>
              <a:t>'].mean()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life_expectancy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59461626-0B37-48A8-9E1E-69EED7C3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723" y="3429000"/>
            <a:ext cx="501327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matplotlib.pyplot</a:t>
            </a:r>
            <a:r>
              <a:rPr lang="en-US" altLang="ko-KR" dirty="0">
                <a:latin typeface="Consolas" panose="020B0609020204030204" pitchFamily="49" charset="0"/>
              </a:rPr>
              <a:t> as </a:t>
            </a:r>
            <a:r>
              <a:rPr lang="en-US" altLang="ko-KR" dirty="0" err="1">
                <a:latin typeface="Consolas" panose="020B0609020204030204" pitchFamily="49" charset="0"/>
              </a:rPr>
              <a:t>plt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life_expectancy.plot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DEB5030D-90D3-48EE-B8E8-6B34692D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46" y="2895207"/>
            <a:ext cx="4840911" cy="337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3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A096D-16B5-4690-94E4-7AE45E01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프레임과 시리즈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04D2E-C64C-4100-AC5C-5E1AA74D9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기초 자료형</a:t>
            </a:r>
          </a:p>
        </p:txBody>
      </p:sp>
    </p:spTree>
    <p:extLst>
      <p:ext uri="{BB962C8B-B14F-4D97-AF65-F5344CB8AC3E}">
        <p14:creationId xmlns:p14="http://schemas.microsoft.com/office/powerpoint/2010/main" val="2898309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52C4E-A40B-4F1F-9A37-86DAD154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65283-A99F-4785-B077-677B772AE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837332" cy="5425989"/>
          </a:xfrm>
        </p:spPr>
        <p:txBody>
          <a:bodyPr/>
          <a:lstStyle/>
          <a:p>
            <a:r>
              <a:rPr lang="ko-KR" altLang="en-US" dirty="0"/>
              <a:t>시리즈 만들기 </a:t>
            </a:r>
            <a:r>
              <a:rPr lang="en-US" altLang="ko-KR" dirty="0"/>
              <a:t>: Pandas</a:t>
            </a:r>
            <a:r>
              <a:rPr lang="ko-KR" altLang="en-US" dirty="0"/>
              <a:t>의 </a:t>
            </a:r>
            <a:r>
              <a:rPr lang="en-US" altLang="ko-KR" dirty="0"/>
              <a:t>Series </a:t>
            </a:r>
            <a:r>
              <a:rPr lang="ko-KR" altLang="en-US" dirty="0"/>
              <a:t>클래스에 리스트를 전달하여 시리즈를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Series</a:t>
            </a:r>
            <a:r>
              <a:rPr lang="ko-KR" altLang="en-US" dirty="0"/>
              <a:t>는 여러 개의 단일 데이터타입을 저장하는 자료형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인덱스 부여 </a:t>
            </a:r>
            <a:r>
              <a:rPr lang="en-US" altLang="ko-KR" dirty="0"/>
              <a:t>: </a:t>
            </a:r>
            <a:r>
              <a:rPr lang="ko-KR" altLang="en-US" dirty="0"/>
              <a:t>시리즈를 생성할 때 인덱스를 부여하지 않으면 </a:t>
            </a:r>
            <a:r>
              <a:rPr lang="en-US" altLang="ko-KR" dirty="0"/>
              <a:t>0</a:t>
            </a:r>
            <a:r>
              <a:rPr lang="ko-KR" altLang="en-US" dirty="0"/>
              <a:t>부터 자동 지정</a:t>
            </a:r>
            <a:r>
              <a:rPr lang="en-US" altLang="ko-KR" dirty="0"/>
              <a:t>, </a:t>
            </a:r>
            <a:r>
              <a:rPr lang="ko-KR" altLang="en-US" dirty="0"/>
              <a:t>임의로 인덱스를 부여하고자 할 때는 </a:t>
            </a:r>
            <a:r>
              <a:rPr lang="en-US" altLang="ko-KR" dirty="0"/>
              <a:t>Index </a:t>
            </a:r>
            <a:r>
              <a:rPr lang="ko-KR" altLang="en-US" dirty="0"/>
              <a:t>인자를 통해 인덱스로 사용할 키의 인덱스를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 만들어진 </a:t>
            </a:r>
            <a:r>
              <a:rPr lang="en-US" altLang="ko-KR" dirty="0"/>
              <a:t>Series</a:t>
            </a:r>
            <a:r>
              <a:rPr lang="ko-KR" altLang="en-US" dirty="0"/>
              <a:t>의 경우</a:t>
            </a:r>
            <a:r>
              <a:rPr lang="en-US" altLang="ko-KR" dirty="0"/>
              <a:t>, index </a:t>
            </a:r>
            <a:r>
              <a:rPr lang="ko-KR" altLang="en-US" dirty="0"/>
              <a:t>리스트에 직접 접근</a:t>
            </a:r>
            <a:r>
              <a:rPr lang="en-US" altLang="ko-KR" dirty="0"/>
              <a:t>, </a:t>
            </a:r>
            <a:r>
              <a:rPr lang="ko-KR" altLang="en-US" dirty="0"/>
              <a:t>인덱스를 새로 부여할 수 있음</a:t>
            </a: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64C2866E-C628-4B04-BB6D-C52B1A78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97" y="1783646"/>
            <a:ext cx="498280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pd.Series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print(s)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923475B3-90C7-46F9-AF99-4C683873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944" y="1783646"/>
            <a:ext cx="41417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0    </a:t>
            </a:r>
            <a:r>
              <a:rPr lang="ko-KR" altLang="en-US" dirty="0">
                <a:latin typeface="Consolas" panose="020B0609020204030204" pitchFamily="49" charset="0"/>
              </a:rPr>
              <a:t>홍길동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1     28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dtype</a:t>
            </a:r>
            <a:r>
              <a:rPr lang="en-US" altLang="ko-KR" dirty="0">
                <a:latin typeface="Consolas" panose="020B0609020204030204" pitchFamily="49" charset="0"/>
              </a:rPr>
              <a:t>: object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86397D-B293-43D8-84EE-A4C528BE6A9D}"/>
              </a:ext>
            </a:extLst>
          </p:cNvPr>
          <p:cNvSpPr/>
          <p:nvPr/>
        </p:nvSpPr>
        <p:spPr>
          <a:xfrm>
            <a:off x="7282499" y="2345243"/>
            <a:ext cx="2056810" cy="3617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B1E53-8E58-4737-9864-D795BDC097F7}"/>
              </a:ext>
            </a:extLst>
          </p:cNvPr>
          <p:cNvSpPr txBox="1"/>
          <p:nvPr/>
        </p:nvSpPr>
        <p:spPr>
          <a:xfrm>
            <a:off x="10070159" y="2372220"/>
            <a:ext cx="1344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Pandas </a:t>
            </a:r>
            <a:r>
              <a:rPr lang="ko-KR" altLang="en-US" sz="1400" b="1" dirty="0">
                <a:solidFill>
                  <a:srgbClr val="C00000"/>
                </a:solidFill>
              </a:rPr>
              <a:t>문자열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A6F36C-FA70-4E76-98D0-05EC1C0F6A7E}"/>
              </a:ext>
            </a:extLst>
          </p:cNvPr>
          <p:cNvCxnSpPr>
            <a:endCxn id="7" idx="3"/>
          </p:cNvCxnSpPr>
          <p:nvPr/>
        </p:nvCxnSpPr>
        <p:spPr>
          <a:xfrm flipH="1">
            <a:off x="9339309" y="2526109"/>
            <a:ext cx="68358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5">
            <a:extLst>
              <a:ext uri="{FF2B5EF4-FFF2-40B4-BE49-F238E27FC236}">
                <a16:creationId xmlns:a16="http://schemas.microsoft.com/office/drawing/2014/main" id="{EC98370A-E6C7-4A6A-A584-35FFF17B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801" y="4439549"/>
            <a:ext cx="498280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인덱스의 지정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pd.Series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index=[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print(s)</a:t>
            </a:r>
          </a:p>
        </p:txBody>
      </p:sp>
      <p:sp>
        <p:nvSpPr>
          <p:cNvPr id="12" name="직사각형 5">
            <a:extLst>
              <a:ext uri="{FF2B5EF4-FFF2-40B4-BE49-F238E27FC236}">
                <a16:creationId xmlns:a16="http://schemas.microsoft.com/office/drawing/2014/main" id="{1C0E1357-DDC3-4722-BE21-B1CDE5647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944" y="4716548"/>
            <a:ext cx="41417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Name    </a:t>
            </a:r>
            <a:r>
              <a:rPr lang="ko-KR" altLang="en-US" dirty="0">
                <a:latin typeface="Consolas" panose="020B0609020204030204" pitchFamily="49" charset="0"/>
              </a:rPr>
              <a:t>홍길동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Age      28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dtype</a:t>
            </a:r>
            <a:r>
              <a:rPr lang="en-US" altLang="ko-KR" dirty="0">
                <a:latin typeface="Consolas" panose="020B0609020204030204" pitchFamily="49" charset="0"/>
              </a:rPr>
              <a:t>: object</a:t>
            </a:r>
            <a:endParaRPr lang="sv-SE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53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52C4E-A40B-4F1F-9A37-86DAD154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Series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기초 통계 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65283-A99F-4785-B077-677B772AE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837332" cy="5425989"/>
          </a:xfrm>
        </p:spPr>
        <p:txBody>
          <a:bodyPr/>
          <a:lstStyle/>
          <a:p>
            <a:r>
              <a:rPr lang="ko-KR" altLang="en-US" dirty="0"/>
              <a:t>시리즈를 구성하고 있는 데이터가 수치형이라면 다양한 기초 통계 메서드를 활용할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시리즈에서 사용 가능한 통계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83E6A3F3-90EF-4401-B890-6C4E655A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29" y="1781151"/>
            <a:ext cx="5439381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 err="1">
                <a:latin typeface="Consolas" panose="020B0609020204030204" pitchFamily="49" charset="0"/>
              </a:rPr>
              <a:t>kor</a:t>
            </a:r>
            <a:r>
              <a:rPr lang="en-US" altLang="ko-KR" sz="1600" dirty="0">
                <a:latin typeface="Consolas" panose="020B0609020204030204" pitchFamily="49" charset="0"/>
              </a:rPr>
              <a:t> = [80, 75, 90, 100, 65]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 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데이터 리스트 생성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kor_s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pd.Series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kor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시리즈 생성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kor_s.describe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통계 요약 메서드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5">
            <a:extLst>
              <a:ext uri="{FF2B5EF4-FFF2-40B4-BE49-F238E27FC236}">
                <a16:creationId xmlns:a16="http://schemas.microsoft.com/office/drawing/2014/main" id="{5AC84D08-9D44-441C-90AF-5BE90C08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944" y="1781151"/>
            <a:ext cx="4141722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</a:rPr>
              <a:t>count      5.000000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mean      82.000000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std       13.509256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min       65.000000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25%       75.000000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50%       80.000000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75%       90.000000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max      100.000000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: float64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9E855CB-3C96-4F70-A9A5-C7ECA83A8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9132"/>
              </p:ext>
            </p:extLst>
          </p:nvPr>
        </p:nvGraphicFramePr>
        <p:xfrm>
          <a:off x="1076828" y="3365212"/>
          <a:ext cx="54393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68">
                  <a:extLst>
                    <a:ext uri="{9D8B030D-6E8A-4147-A177-3AD203B41FA5}">
                      <a16:colId xmlns:a16="http://schemas.microsoft.com/office/drawing/2014/main" val="728407755"/>
                    </a:ext>
                  </a:extLst>
                </a:gridCol>
                <a:gridCol w="3453414">
                  <a:extLst>
                    <a:ext uri="{9D8B030D-6E8A-4147-A177-3AD203B41FA5}">
                      <a16:colId xmlns:a16="http://schemas.microsoft.com/office/drawing/2014/main" val="116733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시리즈 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3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describe()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요약 통계량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7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min()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최솟값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max()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최댓값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8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mean()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산술평균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2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median()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중앙값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56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isin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시리즈에 포함된 값이 있는지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82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drop_duplicate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중복 없는 시리즈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10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091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905BE-2043-4B83-90CC-A7261DE4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80FB7-BCDD-477D-ADA0-C608D104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292289" cy="4720562"/>
          </a:xfrm>
        </p:spPr>
        <p:txBody>
          <a:bodyPr/>
          <a:lstStyle/>
          <a:p>
            <a:r>
              <a:rPr lang="ko-KR" altLang="en-US" dirty="0"/>
              <a:t>데이터프레임 만들기 </a:t>
            </a:r>
            <a:r>
              <a:rPr lang="en-US" altLang="ko-KR" dirty="0"/>
              <a:t>: Pandas</a:t>
            </a:r>
            <a:r>
              <a:rPr lang="ko-KR" altLang="en-US" dirty="0"/>
              <a:t>의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ko-KR" altLang="en-US" dirty="0" err="1"/>
              <a:t>딕셔너리를</a:t>
            </a:r>
            <a:r>
              <a:rPr lang="ko-KR" altLang="en-US" dirty="0"/>
              <a:t> 전달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Series</a:t>
            </a:r>
            <a:r>
              <a:rPr lang="ko-KR" altLang="en-US" dirty="0"/>
              <a:t>와 마찬가지로 인덱스를 부여하지 않으면 </a:t>
            </a:r>
            <a:r>
              <a:rPr lang="en-US" altLang="ko-KR" dirty="0"/>
              <a:t>0</a:t>
            </a:r>
            <a:r>
              <a:rPr lang="ko-KR" altLang="en-US" dirty="0"/>
              <a:t>부터 자동 부여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향후</a:t>
            </a:r>
            <a:r>
              <a:rPr lang="en-US" altLang="ko-KR" dirty="0"/>
              <a:t>, </a:t>
            </a:r>
            <a:r>
              <a:rPr lang="ko-KR" altLang="en-US" dirty="0"/>
              <a:t>인덱스를 변경하고자 하면 </a:t>
            </a:r>
            <a:r>
              <a:rPr lang="en-US" altLang="ko-KR" dirty="0" err="1"/>
              <a:t>DataFrame</a:t>
            </a:r>
            <a:r>
              <a:rPr lang="ko-KR" altLang="en-US" dirty="0"/>
              <a:t>의 </a:t>
            </a:r>
            <a:r>
              <a:rPr lang="en-US" altLang="ko-KR" dirty="0"/>
              <a:t>index </a:t>
            </a:r>
            <a:r>
              <a:rPr lang="ko-KR" altLang="en-US" dirty="0"/>
              <a:t>속성을 이용하여 확인</a:t>
            </a:r>
            <a:r>
              <a:rPr lang="en-US" altLang="ko-KR" dirty="0"/>
              <a:t>,</a:t>
            </a:r>
            <a:r>
              <a:rPr lang="ko-KR" altLang="en-US" dirty="0"/>
              <a:t> 변경 </a:t>
            </a: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71AB172C-7C34-4240-9CD9-5CF6AB490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29" y="1781151"/>
            <a:ext cx="543938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데이터 프레임의 생성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	"KOR"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75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	"ENG"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	"MATH"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85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index = 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이영희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50DB7DB1-5FAE-4C34-B947-995AAF193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944" y="1781151"/>
            <a:ext cx="414172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KOR  ENG  MATH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홍길동   </a:t>
            </a:r>
            <a:r>
              <a:rPr lang="en-US" altLang="ko-KR" sz="1600" dirty="0">
                <a:latin typeface="Consolas" panose="020B0609020204030204" pitchFamily="49" charset="0"/>
              </a:rPr>
              <a:t>80   90    80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김철수   </a:t>
            </a:r>
            <a:r>
              <a:rPr lang="en-US" altLang="ko-KR" sz="1600" dirty="0">
                <a:latin typeface="Consolas" panose="020B0609020204030204" pitchFamily="49" charset="0"/>
              </a:rPr>
              <a:t>90   80    90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이영희   </a:t>
            </a:r>
            <a:r>
              <a:rPr lang="en-US" altLang="ko-KR" sz="1600" dirty="0">
                <a:latin typeface="Consolas" panose="020B0609020204030204" pitchFamily="49" charset="0"/>
              </a:rPr>
              <a:t>75   70    85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D2768-7E41-4816-9C93-826CB7B3E2FC}"/>
              </a:ext>
            </a:extLst>
          </p:cNvPr>
          <p:cNvSpPr/>
          <p:nvPr/>
        </p:nvSpPr>
        <p:spPr>
          <a:xfrm>
            <a:off x="7264744" y="2034942"/>
            <a:ext cx="1009245" cy="8329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91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905BE-2043-4B83-90CC-A7261DE4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80FB7-BCDD-477D-ADA0-C608D104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292289" cy="4720562"/>
          </a:xfrm>
        </p:spPr>
        <p:txBody>
          <a:bodyPr/>
          <a:lstStyle/>
          <a:p>
            <a:r>
              <a:rPr lang="en-US" altLang="ko-KR" dirty="0"/>
              <a:t>loc</a:t>
            </a:r>
            <a:r>
              <a:rPr lang="ko-KR" altLang="en-US" dirty="0"/>
              <a:t>을 이용한 관측치의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 컬럼의 추가</a:t>
            </a:r>
            <a:endParaRPr lang="en-US" altLang="ko-KR" dirty="0"/>
          </a:p>
          <a:p>
            <a:pPr lvl="1"/>
            <a:r>
              <a:rPr lang="ko-KR" altLang="en-US" dirty="0"/>
              <a:t>추가 컬럼이 필요하면 새 인덱스를 이용하여 컬럼을 추가할 수 있음</a:t>
            </a:r>
            <a:endParaRPr lang="en-US" altLang="ko-KR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71AB172C-7C34-4240-9CD9-5CF6AB490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29" y="1781151"/>
            <a:ext cx="543938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loc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을 이용한 관측치의 확인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scores_df.loc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print(type(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scores_df.loc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단일 관측치는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Series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로 반환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50DB7DB1-5FAE-4C34-B947-995AAF193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706" y="1781151"/>
            <a:ext cx="459896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</a:rPr>
              <a:t>KOR     90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ENG     80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MATH    90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Name: </a:t>
            </a:r>
            <a:r>
              <a:rPr lang="ko-KR" altLang="en-US" sz="1600" dirty="0">
                <a:latin typeface="Consolas" panose="020B0609020204030204" pitchFamily="49" charset="0"/>
              </a:rPr>
              <a:t>김철수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: int64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&lt;class '</a:t>
            </a:r>
            <a:r>
              <a:rPr lang="en-US" altLang="ko-KR" sz="1600" dirty="0" err="1">
                <a:latin typeface="Consolas" panose="020B0609020204030204" pitchFamily="49" charset="0"/>
              </a:rPr>
              <a:t>pandas.core.series.Series</a:t>
            </a:r>
            <a:r>
              <a:rPr lang="en-US" altLang="ko-KR" sz="1600" dirty="0">
                <a:latin typeface="Consolas" panose="020B0609020204030204" pitchFamily="49" charset="0"/>
              </a:rPr>
              <a:t>'&gt;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F0499-47F2-45A3-B5AE-81D63F98EA90}"/>
              </a:ext>
            </a:extLst>
          </p:cNvPr>
          <p:cNvSpPr/>
          <p:nvPr/>
        </p:nvSpPr>
        <p:spPr>
          <a:xfrm>
            <a:off x="6915705" y="2758611"/>
            <a:ext cx="4101483" cy="372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F7F7ED40-FAA0-4A37-86D6-F6D9AF06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29" y="4170795"/>
            <a:ext cx="875962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동적 컬럼의 추가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'TOTAL'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'KOR'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'ENG'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'MATH'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91DF98B4-0CCC-4A4D-92D5-25BA68DA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705" y="5237709"/>
            <a:ext cx="459896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KOR  ENG  MATH  TOTAL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홍길동   </a:t>
            </a:r>
            <a:r>
              <a:rPr lang="en-US" altLang="ko-KR" sz="1600" dirty="0">
                <a:latin typeface="Consolas" panose="020B0609020204030204" pitchFamily="49" charset="0"/>
              </a:rPr>
              <a:t>80   90    80    250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김철수   </a:t>
            </a:r>
            <a:r>
              <a:rPr lang="en-US" altLang="ko-KR" sz="1600" dirty="0">
                <a:latin typeface="Consolas" panose="020B0609020204030204" pitchFamily="49" charset="0"/>
              </a:rPr>
              <a:t>90   80    90    260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이영희   </a:t>
            </a:r>
            <a:r>
              <a:rPr lang="en-US" altLang="ko-KR" sz="1600" dirty="0">
                <a:latin typeface="Consolas" panose="020B0609020204030204" pitchFamily="49" charset="0"/>
              </a:rPr>
              <a:t>75   70    85    230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5DCEF8-9494-4BC9-9A2A-EE4F88AF8886}"/>
              </a:ext>
            </a:extLst>
          </p:cNvPr>
          <p:cNvSpPr/>
          <p:nvPr/>
        </p:nvSpPr>
        <p:spPr>
          <a:xfrm>
            <a:off x="9490558" y="5237709"/>
            <a:ext cx="922950" cy="1076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6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A46D8-9415-4C29-AADF-687BB92F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Series</a:t>
            </a:r>
            <a:r>
              <a:rPr lang="ko-KR" altLang="en-US" dirty="0"/>
              <a:t>와 불린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4422F-677B-4FA6-954B-1A29B1638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322099" cy="4720562"/>
          </a:xfrm>
        </p:spPr>
        <p:txBody>
          <a:bodyPr/>
          <a:lstStyle/>
          <a:p>
            <a:r>
              <a:rPr lang="ko-KR" altLang="en-US" dirty="0"/>
              <a:t>원하는 데이터를 추출할 때 보통은 추출할 데이터의 인덱스를 정확히 모르는 경우가 많음</a:t>
            </a:r>
            <a:endParaRPr lang="en-US" altLang="ko-KR" dirty="0"/>
          </a:p>
          <a:p>
            <a:pPr lvl="1"/>
            <a:r>
              <a:rPr lang="ko-KR" altLang="en-US" dirty="0"/>
              <a:t>인덱스에 특정 조건을 부여하여 해당 조건에 만족하는 값만 추출할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추출된 각 행의 불린 결과를 바탕으로 조건을 만족하는</a:t>
            </a:r>
            <a:r>
              <a:rPr lang="en-US" altLang="ko-KR" dirty="0"/>
              <a:t>(True) </a:t>
            </a:r>
            <a:r>
              <a:rPr lang="ko-KR" altLang="en-US" dirty="0"/>
              <a:t>행만 추출할 수 있다</a:t>
            </a: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9F4BC865-7D60-4BDA-BA23-E43A20B9A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29" y="2162891"/>
            <a:ext cx="543938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불린 추출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시리즈 내 값이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80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이상인지 확인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'AVERAGE'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AAFAA35B-0114-4C64-BEEF-974CBEF5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49" y="2162891"/>
            <a:ext cx="356882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600" dirty="0">
                <a:latin typeface="Consolas" panose="020B0609020204030204" pitchFamily="49" charset="0"/>
              </a:rPr>
              <a:t>홍길동     </a:t>
            </a:r>
            <a:r>
              <a:rPr lang="en-US" altLang="ko-KR" sz="1600" dirty="0">
                <a:latin typeface="Consolas" panose="020B0609020204030204" pitchFamily="49" charset="0"/>
              </a:rPr>
              <a:t>True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김철수     </a:t>
            </a:r>
            <a:r>
              <a:rPr lang="en-US" altLang="ko-KR" sz="1600" dirty="0">
                <a:latin typeface="Consolas" panose="020B0609020204030204" pitchFamily="49" charset="0"/>
              </a:rPr>
              <a:t>True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이영희    </a:t>
            </a:r>
            <a:r>
              <a:rPr lang="en-US" altLang="ko-KR" sz="1600" dirty="0"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Name: AVERAGE,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: bool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2FE947-373D-4518-B9D5-08AA69ED2E03}"/>
              </a:ext>
            </a:extLst>
          </p:cNvPr>
          <p:cNvSpPr/>
          <p:nvPr/>
        </p:nvSpPr>
        <p:spPr>
          <a:xfrm>
            <a:off x="8514014" y="2145133"/>
            <a:ext cx="922950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40B0A1D8-224C-4291-B3DD-474D172B6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28" y="4002048"/>
            <a:ext cx="593653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불린 추출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데이터 프레임 내에서 평균이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80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이상인 학생만 추출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'AVERAGE'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DBA72607-7625-468D-AAF7-CD984886A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546" y="4248269"/>
            <a:ext cx="46607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</a:rPr>
              <a:t>       KOR  ENG  MATH  TOTAL    AVERAGE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홍길동   </a:t>
            </a:r>
            <a:r>
              <a:rPr lang="en-US" altLang="ko-KR" sz="1600" dirty="0">
                <a:latin typeface="Consolas" panose="020B0609020204030204" pitchFamily="49" charset="0"/>
              </a:rPr>
              <a:t>80   90    80    250  83.333333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김철수   </a:t>
            </a:r>
            <a:r>
              <a:rPr lang="en-US" altLang="ko-KR" sz="1600" dirty="0">
                <a:latin typeface="Consolas" panose="020B0609020204030204" pitchFamily="49" charset="0"/>
              </a:rPr>
              <a:t>90   80    90    260  86.666667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B15B20-8104-439B-A52F-CDE9003043D5}"/>
              </a:ext>
            </a:extLst>
          </p:cNvPr>
          <p:cNvCxnSpPr/>
          <p:nvPr/>
        </p:nvCxnSpPr>
        <p:spPr>
          <a:xfrm>
            <a:off x="3796519" y="4829452"/>
            <a:ext cx="29327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67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4B8AB-EB7B-41F9-91E0-F48C49E8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파일 불러오기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read_csv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2FE66-80C6-4537-B285-E0B061DB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721594" cy="4720562"/>
          </a:xfrm>
        </p:spPr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/>
              <a:t>read_ </a:t>
            </a:r>
            <a:r>
              <a:rPr lang="ko-KR" altLang="en-US" dirty="0"/>
              <a:t>계열 메서드를 이용하면 다양한 형식의 파일을 </a:t>
            </a:r>
            <a:r>
              <a:rPr lang="en-US" altLang="ko-KR" dirty="0" err="1"/>
              <a:t>DataFrame</a:t>
            </a:r>
            <a:r>
              <a:rPr lang="ko-KR" altLang="en-US" dirty="0"/>
              <a:t>으로 변환할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 err="1"/>
              <a:t>read_csv</a:t>
            </a:r>
            <a:r>
              <a:rPr lang="en-US" altLang="ko-KR" dirty="0"/>
              <a:t> </a:t>
            </a:r>
            <a:r>
              <a:rPr lang="ko-KR" altLang="en-US" dirty="0"/>
              <a:t>메서드는 첫 번째 행을 컬럼 헤더로 활용한다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첫 번째 행이 컬럼 헤더가 아닐 경우에는 </a:t>
            </a:r>
            <a:r>
              <a:rPr lang="en-US" altLang="ko-KR" dirty="0"/>
              <a:t>header=None </a:t>
            </a:r>
            <a:r>
              <a:rPr lang="ko-KR" altLang="en-US" dirty="0" err="1"/>
              <a:t>인자값을</a:t>
            </a:r>
            <a:r>
              <a:rPr lang="ko-KR" altLang="en-US" dirty="0"/>
              <a:t> 주어야 한다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F9D60FEC-B2E5-4DD1-9823-D0CFDD45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29" y="1763396"/>
            <a:ext cx="68331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thieves.txt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파일로부터 데이터를 불러들여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DataFrame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으로 변환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thieves_df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"./data/thieves.txt"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thieves_df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8422FE70-F61A-46DC-A6E0-21FECC0D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707" y="1763396"/>
            <a:ext cx="281422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600" dirty="0">
                <a:latin typeface="Consolas" panose="020B0609020204030204" pitchFamily="49" charset="0"/>
              </a:rPr>
              <a:t>   홍길동  </a:t>
            </a:r>
            <a:r>
              <a:rPr lang="en-US" altLang="ko-KR" sz="1600" dirty="0">
                <a:latin typeface="Consolas" panose="020B0609020204030204" pitchFamily="49" charset="0"/>
              </a:rPr>
              <a:t>175.8  73.2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0  </a:t>
            </a:r>
            <a:r>
              <a:rPr lang="ko-KR" altLang="en-US" sz="1600" dirty="0">
                <a:latin typeface="Consolas" panose="020B0609020204030204" pitchFamily="49" charset="0"/>
              </a:rPr>
              <a:t>전우치  </a:t>
            </a:r>
            <a:r>
              <a:rPr lang="en-US" altLang="ko-KR" sz="1600" dirty="0">
                <a:latin typeface="Consolas" panose="020B0609020204030204" pitchFamily="49" charset="0"/>
              </a:rPr>
              <a:t>170.2  66.3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  </a:t>
            </a:r>
            <a:r>
              <a:rPr lang="ko-KR" altLang="en-US" sz="1600" dirty="0">
                <a:latin typeface="Consolas" panose="020B0609020204030204" pitchFamily="49" charset="0"/>
              </a:rPr>
              <a:t>임꺽정  </a:t>
            </a:r>
            <a:r>
              <a:rPr lang="en-US" altLang="ko-KR" sz="1600" dirty="0">
                <a:latin typeface="Consolas" panose="020B0609020204030204" pitchFamily="49" charset="0"/>
              </a:rPr>
              <a:t>186.7  88.2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  </a:t>
            </a:r>
            <a:r>
              <a:rPr lang="ko-KR" altLang="en-US" sz="1600" dirty="0">
                <a:latin typeface="Consolas" panose="020B0609020204030204" pitchFamily="49" charset="0"/>
              </a:rPr>
              <a:t>장길산  </a:t>
            </a:r>
            <a:r>
              <a:rPr lang="en-US" altLang="ko-KR" sz="1600" dirty="0">
                <a:latin typeface="Consolas" panose="020B0609020204030204" pitchFamily="49" charset="0"/>
              </a:rPr>
              <a:t>188.3  90.0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62E1BB2-B9AD-4D45-AAB7-2F81C387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29" y="4064192"/>
            <a:ext cx="68331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thieves_df2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"./data/thieves.txt"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header=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print(thieves_df2)</a:t>
            </a: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D3B8D542-128D-4775-ACF1-2C7DB8DC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707" y="4064192"/>
            <a:ext cx="281422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0      1     2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0  </a:t>
            </a:r>
            <a:r>
              <a:rPr lang="ko-KR" altLang="en-US" sz="1600" dirty="0">
                <a:latin typeface="Consolas" panose="020B0609020204030204" pitchFamily="49" charset="0"/>
              </a:rPr>
              <a:t>홍길동  </a:t>
            </a:r>
            <a:r>
              <a:rPr lang="en-US" altLang="ko-KR" sz="1600" dirty="0">
                <a:latin typeface="Consolas" panose="020B0609020204030204" pitchFamily="49" charset="0"/>
              </a:rPr>
              <a:t>175.8  73.2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  </a:t>
            </a:r>
            <a:r>
              <a:rPr lang="ko-KR" altLang="en-US" sz="1600" dirty="0">
                <a:latin typeface="Consolas" panose="020B0609020204030204" pitchFamily="49" charset="0"/>
              </a:rPr>
              <a:t>전우치  </a:t>
            </a:r>
            <a:r>
              <a:rPr lang="en-US" altLang="ko-KR" sz="1600" dirty="0">
                <a:latin typeface="Consolas" panose="020B0609020204030204" pitchFamily="49" charset="0"/>
              </a:rPr>
              <a:t>170.2  66.3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  </a:t>
            </a:r>
            <a:r>
              <a:rPr lang="ko-KR" altLang="en-US" sz="1600" dirty="0">
                <a:latin typeface="Consolas" panose="020B0609020204030204" pitchFamily="49" charset="0"/>
              </a:rPr>
              <a:t>임꺽정  </a:t>
            </a:r>
            <a:r>
              <a:rPr lang="en-US" altLang="ko-KR" sz="1600" dirty="0">
                <a:latin typeface="Consolas" panose="020B0609020204030204" pitchFamily="49" charset="0"/>
              </a:rPr>
              <a:t>186.7  88.2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3  </a:t>
            </a:r>
            <a:r>
              <a:rPr lang="ko-KR" altLang="en-US" sz="1600" dirty="0">
                <a:latin typeface="Consolas" panose="020B0609020204030204" pitchFamily="49" charset="0"/>
              </a:rPr>
              <a:t>장길산  </a:t>
            </a:r>
            <a:r>
              <a:rPr lang="en-US" altLang="ko-KR" sz="1600" dirty="0">
                <a:latin typeface="Consolas" panose="020B0609020204030204" pitchFamily="49" charset="0"/>
              </a:rPr>
              <a:t>188.3  90.0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01F799-A822-4CBE-BBE0-2ED2E94DBE22}"/>
              </a:ext>
            </a:extLst>
          </p:cNvPr>
          <p:cNvCxnSpPr>
            <a:cxnSpLocks/>
          </p:cNvCxnSpPr>
          <p:nvPr/>
        </p:nvCxnSpPr>
        <p:spPr>
          <a:xfrm>
            <a:off x="5483440" y="4634144"/>
            <a:ext cx="12251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90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4B8AB-EB7B-41F9-91E0-F48C49E8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파일 불러오기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read_csv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2FE66-80C6-4537-B285-E0B061DB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721594" cy="5425989"/>
          </a:xfrm>
        </p:spPr>
        <p:txBody>
          <a:bodyPr/>
          <a:lstStyle/>
          <a:p>
            <a:r>
              <a:rPr lang="ko-KR" altLang="en-US" dirty="0"/>
              <a:t>데이터를 불러올 때 특정 컬럼을 인덱스로 사용하고자 할 때</a:t>
            </a:r>
            <a:r>
              <a:rPr lang="en-US" altLang="ko-KR" dirty="0"/>
              <a:t>, </a:t>
            </a:r>
            <a:r>
              <a:rPr lang="en-US" altLang="ko-KR" dirty="0" err="1"/>
              <a:t>index_col</a:t>
            </a:r>
            <a:r>
              <a:rPr lang="en-US" altLang="ko-KR" dirty="0"/>
              <a:t> </a:t>
            </a:r>
            <a:r>
              <a:rPr lang="ko-KR" altLang="en-US" dirty="0" err="1"/>
              <a:t>인자값으로</a:t>
            </a:r>
            <a:r>
              <a:rPr lang="ko-KR" altLang="en-US" dirty="0"/>
              <a:t> 인덱스로 사용할</a:t>
            </a:r>
            <a:br>
              <a:rPr lang="en-US" altLang="ko-KR" dirty="0"/>
            </a:br>
            <a:r>
              <a:rPr lang="ko-KR" altLang="en-US" dirty="0"/>
              <a:t>컬럼을 지정할 수 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프레임의 컬럼 명을 바꿔 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인덱스의 이름을 바꾸고자 할 때는 </a:t>
            </a:r>
            <a:r>
              <a:rPr lang="en-US" altLang="ko-KR" dirty="0"/>
              <a:t>index.name </a:t>
            </a:r>
            <a:r>
              <a:rPr lang="ko-KR" altLang="en-US" dirty="0"/>
              <a:t>속성을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8422FE70-F61A-46DC-A6E0-21FECC0D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852" y="2119983"/>
            <a:ext cx="24860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600" dirty="0">
                <a:latin typeface="Consolas" panose="020B0609020204030204" pitchFamily="49" charset="0"/>
              </a:rPr>
              <a:t>           </a:t>
            </a:r>
            <a:r>
              <a:rPr lang="en-US" altLang="ko-KR" sz="1600" dirty="0">
                <a:latin typeface="Consolas" panose="020B0609020204030204" pitchFamily="49" charset="0"/>
              </a:rPr>
              <a:t>1     2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0               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홍길동  </a:t>
            </a:r>
            <a:r>
              <a:rPr lang="en-US" altLang="ko-KR" sz="1600" dirty="0">
                <a:latin typeface="Consolas" panose="020B0609020204030204" pitchFamily="49" charset="0"/>
              </a:rPr>
              <a:t>175.8  73.2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전우치  </a:t>
            </a:r>
            <a:r>
              <a:rPr lang="en-US" altLang="ko-KR" sz="1600" dirty="0">
                <a:latin typeface="Consolas" panose="020B0609020204030204" pitchFamily="49" charset="0"/>
              </a:rPr>
              <a:t>170.2  66.3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임꺽정  </a:t>
            </a:r>
            <a:r>
              <a:rPr lang="en-US" altLang="ko-KR" sz="1600" dirty="0">
                <a:latin typeface="Consolas" panose="020B0609020204030204" pitchFamily="49" charset="0"/>
              </a:rPr>
              <a:t>186.7  88.2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장길산  </a:t>
            </a:r>
            <a:r>
              <a:rPr lang="en-US" altLang="ko-KR" sz="1600" dirty="0">
                <a:latin typeface="Consolas" panose="020B0609020204030204" pitchFamily="49" charset="0"/>
              </a:rPr>
              <a:t>188.3  90.0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62E1BB2-B9AD-4D45-AAB7-2F81C387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217" y="2119983"/>
            <a:ext cx="68331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thieves_df3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"./data/thieves.txt"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header=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index_col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print(thieves_df3)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A3417F-8DB9-40DA-99C6-951C59C3C097}"/>
              </a:ext>
            </a:extLst>
          </p:cNvPr>
          <p:cNvCxnSpPr>
            <a:cxnSpLocks/>
          </p:cNvCxnSpPr>
          <p:nvPr/>
        </p:nvCxnSpPr>
        <p:spPr>
          <a:xfrm>
            <a:off x="6504372" y="2707690"/>
            <a:ext cx="12251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5">
            <a:extLst>
              <a:ext uri="{FF2B5EF4-FFF2-40B4-BE49-F238E27FC236}">
                <a16:creationId xmlns:a16="http://schemas.microsoft.com/office/drawing/2014/main" id="{7EDD6247-1CBD-4833-8949-4E1488F69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217" y="4083785"/>
            <a:ext cx="68331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컬럼의 변경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thieves_df3.columns = 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'Height'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'Weight'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print(thieves_df3)</a:t>
            </a:r>
          </a:p>
        </p:txBody>
      </p:sp>
      <p:sp>
        <p:nvSpPr>
          <p:cNvPr id="11" name="직사각형 5">
            <a:extLst>
              <a:ext uri="{FF2B5EF4-FFF2-40B4-BE49-F238E27FC236}">
                <a16:creationId xmlns:a16="http://schemas.microsoft.com/office/drawing/2014/main" id="{5C74AD38-D405-4FC4-A480-A6C5CED43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070" y="4083785"/>
            <a:ext cx="300985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</a:rPr>
              <a:t>Height  Weight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0                  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홍길동   </a:t>
            </a:r>
            <a:r>
              <a:rPr lang="en-US" altLang="ko-KR" sz="1600" dirty="0">
                <a:latin typeface="Consolas" panose="020B0609020204030204" pitchFamily="49" charset="0"/>
              </a:rPr>
              <a:t>175.8    73.2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전우치   </a:t>
            </a:r>
            <a:r>
              <a:rPr lang="en-US" altLang="ko-KR" sz="1600" dirty="0">
                <a:latin typeface="Consolas" panose="020B0609020204030204" pitchFamily="49" charset="0"/>
              </a:rPr>
              <a:t>170.2    66.3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임꺽정   </a:t>
            </a:r>
            <a:r>
              <a:rPr lang="en-US" altLang="ko-KR" sz="1600" dirty="0">
                <a:latin typeface="Consolas" panose="020B0609020204030204" pitchFamily="49" charset="0"/>
              </a:rPr>
              <a:t>186.7    88.2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장길산   </a:t>
            </a:r>
            <a:r>
              <a:rPr lang="en-US" altLang="ko-KR" sz="1600" dirty="0">
                <a:latin typeface="Consolas" panose="020B0609020204030204" pitchFamily="49" charset="0"/>
              </a:rPr>
              <a:t>188.3    90.0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9B1CE941-51E9-460C-A692-BF229422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217" y="5653445"/>
            <a:ext cx="68331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인덱스 이름을 바꿔 봅니다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thieves_df3.index.name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2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5261-92FE-4E9D-B8BA-68939067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도구의 준비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1034B-A55B-4D77-8443-A38BDE999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116"/>
            <a:ext cx="8596668" cy="4720562"/>
          </a:xfrm>
        </p:spPr>
        <p:txBody>
          <a:bodyPr/>
          <a:lstStyle/>
          <a:p>
            <a:r>
              <a:rPr lang="ko-KR" altLang="en-US" dirty="0"/>
              <a:t>새 노트북 생성</a:t>
            </a:r>
            <a:endParaRPr lang="en-US" altLang="ko-KR" dirty="0"/>
          </a:p>
          <a:p>
            <a:pPr lvl="1"/>
            <a:r>
              <a:rPr lang="en-US" altLang="ko-KR" dirty="0"/>
              <a:t>New &gt; Python 3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Cell </a:t>
            </a:r>
            <a:r>
              <a:rPr lang="ko-KR" altLang="en-US" dirty="0"/>
              <a:t>안에 파이썬 코드를 입력</a:t>
            </a:r>
            <a:endParaRPr lang="en-US" altLang="ko-KR" dirty="0"/>
          </a:p>
          <a:p>
            <a:pPr lvl="1"/>
            <a:r>
              <a:rPr lang="en-US" altLang="ko-KR" dirty="0"/>
              <a:t>Shift + Enter : Cell </a:t>
            </a:r>
            <a:r>
              <a:rPr lang="ko-KR" altLang="en-US" dirty="0"/>
              <a:t>내의 코드를 실행한 후 새 </a:t>
            </a:r>
            <a:r>
              <a:rPr lang="en-US" altLang="ko-KR" dirty="0"/>
              <a:t>Cell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Ctrl + Enter : Cell</a:t>
            </a:r>
            <a:r>
              <a:rPr lang="ko-KR" altLang="en-US" dirty="0"/>
              <a:t> 내의 코드를 실행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활성화된 </a:t>
            </a:r>
            <a:r>
              <a:rPr lang="en-US" altLang="ko-KR" dirty="0"/>
              <a:t>Cell</a:t>
            </a:r>
            <a:r>
              <a:rPr lang="ko-KR" altLang="en-US" dirty="0"/>
              <a:t>은 사각형 테두리로 표시</a:t>
            </a:r>
            <a:endParaRPr lang="en-US" altLang="ko-KR" dirty="0"/>
          </a:p>
          <a:p>
            <a:pPr lvl="1"/>
            <a:r>
              <a:rPr lang="ko-KR" altLang="en-US" dirty="0"/>
              <a:t>편집 모드 </a:t>
            </a:r>
            <a:r>
              <a:rPr lang="en-US" altLang="ko-KR" dirty="0"/>
              <a:t>: Python</a:t>
            </a:r>
            <a:r>
              <a:rPr lang="ko-KR" altLang="en-US" dirty="0"/>
              <a:t> 코드를 입력하고 실행할 수 있는 상태</a:t>
            </a:r>
            <a:endParaRPr lang="en-US" altLang="ko-KR" dirty="0"/>
          </a:p>
          <a:p>
            <a:pPr lvl="1"/>
            <a:r>
              <a:rPr lang="ko-KR" altLang="en-US" dirty="0"/>
              <a:t>명령 모드 </a:t>
            </a:r>
            <a:r>
              <a:rPr lang="en-US" altLang="ko-KR" dirty="0"/>
              <a:t>: </a:t>
            </a:r>
            <a:r>
              <a:rPr lang="ko-KR" altLang="en-US" dirty="0"/>
              <a:t>셀 자체의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이동 등을 수행할 수 있는 모드</a:t>
            </a:r>
            <a:endParaRPr lang="en-US" altLang="ko-KR" dirty="0"/>
          </a:p>
          <a:p>
            <a:pPr lvl="2"/>
            <a:r>
              <a:rPr lang="ko-KR" altLang="en-US" dirty="0"/>
              <a:t>편집 모드에서 명령 모드로 전환하려면 </a:t>
            </a:r>
            <a:r>
              <a:rPr lang="en-US" altLang="ko-KR" dirty="0"/>
              <a:t>ESC </a:t>
            </a:r>
            <a:r>
              <a:rPr lang="ko-KR" altLang="en-US" dirty="0"/>
              <a:t>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EE2EBB-5C6C-4801-A38F-4FCA1C54F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59"/>
          <a:stretch/>
        </p:blipFill>
        <p:spPr>
          <a:xfrm>
            <a:off x="5234913" y="111210"/>
            <a:ext cx="6732004" cy="14736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02AEF3-2827-444A-9D9D-D8C8F8B97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7" y="2058861"/>
            <a:ext cx="4599330" cy="1622221"/>
          </a:xfrm>
          <a:prstGeom prst="rect">
            <a:avLst/>
          </a:prstGeom>
        </p:spPr>
      </p:pic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7FAB1CAF-7705-4902-8964-FC61A763D52F}"/>
              </a:ext>
            </a:extLst>
          </p:cNvPr>
          <p:cNvSpPr/>
          <p:nvPr/>
        </p:nvSpPr>
        <p:spPr>
          <a:xfrm>
            <a:off x="7188591" y="3083272"/>
            <a:ext cx="154744" cy="492369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D44A-644E-475F-8E98-CD736E269202}"/>
              </a:ext>
            </a:extLst>
          </p:cNvPr>
          <p:cNvSpPr txBox="1"/>
          <p:nvPr/>
        </p:nvSpPr>
        <p:spPr>
          <a:xfrm>
            <a:off x="6580525" y="31447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66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4B8AB-EB7B-41F9-91E0-F48C49E8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파일로 저장하기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to_csv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2FE66-80C6-4537-B285-E0B061DB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721594" cy="5425989"/>
          </a:xfrm>
        </p:spPr>
        <p:txBody>
          <a:bodyPr/>
          <a:lstStyle/>
          <a:p>
            <a:r>
              <a:rPr lang="ko-KR" altLang="en-US" dirty="0"/>
              <a:t>데이터프레임을 파일로 저장하고자 할 때는 </a:t>
            </a:r>
            <a:r>
              <a:rPr lang="en-US" altLang="ko-KR" dirty="0"/>
              <a:t>to_ </a:t>
            </a:r>
            <a:r>
              <a:rPr lang="ko-KR" altLang="en-US" dirty="0"/>
              <a:t>계열 메서드를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한글 윈도에서 내용이 깨질 경우</a:t>
            </a:r>
            <a:r>
              <a:rPr lang="en-US" altLang="ko-KR" dirty="0"/>
              <a:t>, encoding</a:t>
            </a:r>
            <a:r>
              <a:rPr lang="ko-KR" altLang="en-US" dirty="0"/>
              <a:t>을 </a:t>
            </a:r>
            <a:r>
              <a:rPr lang="en-US" altLang="ko-KR" dirty="0"/>
              <a:t>MS949</a:t>
            </a:r>
            <a:r>
              <a:rPr lang="ko-KR" altLang="en-US" dirty="0"/>
              <a:t>로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62E1BB2-B9AD-4D45-AAB7-2F81C387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217" y="1837625"/>
            <a:ext cx="68331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데이터 프레임을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csv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로 저장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thieves_df3.to_csv(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"./data/thieves.csv"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5">
            <a:extLst>
              <a:ext uri="{FF2B5EF4-FFF2-40B4-BE49-F238E27FC236}">
                <a16:creationId xmlns:a16="http://schemas.microsoft.com/office/drawing/2014/main" id="{E1C31706-F84E-4F7C-B8AB-80E15A6D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216" y="3392285"/>
            <a:ext cx="683317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thieves_df3.to_csv(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"./data/thieves.csv"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encoding=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"MS949"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BC3A32-E704-4817-B95B-282CD45C48AD}"/>
              </a:ext>
            </a:extLst>
          </p:cNvPr>
          <p:cNvCxnSpPr>
            <a:cxnSpLocks/>
          </p:cNvCxnSpPr>
          <p:nvPr/>
        </p:nvCxnSpPr>
        <p:spPr>
          <a:xfrm>
            <a:off x="5758648" y="3713084"/>
            <a:ext cx="176961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014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EBE2E-8A93-4C51-8C5E-6A5463B6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결측치와</a:t>
            </a:r>
            <a:r>
              <a:rPr lang="ko-KR" altLang="en-US" dirty="0"/>
              <a:t> 이상치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EDADB-B7B2-41AB-8C69-0DCABEF5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330977" cy="4720562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en-US" altLang="ko-KR" dirty="0"/>
              <a:t>(Missing</a:t>
            </a:r>
            <a:r>
              <a:rPr lang="ko-KR" altLang="en-US" dirty="0"/>
              <a:t> </a:t>
            </a:r>
            <a:r>
              <a:rPr lang="en-US" altLang="ko-KR" dirty="0"/>
              <a:t>Value)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누락된 값</a:t>
            </a:r>
            <a:r>
              <a:rPr lang="en-US" altLang="ko-KR" dirty="0"/>
              <a:t>, </a:t>
            </a:r>
            <a:r>
              <a:rPr lang="ko-KR" altLang="en-US" dirty="0"/>
              <a:t>비어 있는 값</a:t>
            </a:r>
            <a:endParaRPr lang="en-US" altLang="ko-KR" dirty="0"/>
          </a:p>
          <a:p>
            <a:pPr lvl="1"/>
            <a:r>
              <a:rPr lang="ko-KR" altLang="en-US" dirty="0" err="1"/>
              <a:t>누락값이라고도</a:t>
            </a:r>
            <a:r>
              <a:rPr lang="ko-KR" altLang="en-US" dirty="0"/>
              <a:t> 하며 </a:t>
            </a:r>
            <a:r>
              <a:rPr lang="en-US" altLang="ko-KR" dirty="0" err="1"/>
              <a:t>NaN</a:t>
            </a:r>
            <a:r>
              <a:rPr lang="en-US" altLang="ko-KR" dirty="0"/>
              <a:t>, NAN, nan </a:t>
            </a:r>
            <a:r>
              <a:rPr lang="ko-KR" altLang="en-US" dirty="0"/>
              <a:t>등으로 표기 가능</a:t>
            </a:r>
            <a:endParaRPr lang="en-US" altLang="ko-KR" dirty="0"/>
          </a:p>
          <a:p>
            <a:pPr lvl="1"/>
            <a:r>
              <a:rPr lang="ko-KR" altLang="en-US" dirty="0" err="1"/>
              <a:t>결측치</a:t>
            </a:r>
            <a:r>
              <a:rPr lang="ko-KR" altLang="en-US" dirty="0"/>
              <a:t> 이용을 위해서는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이상치</a:t>
            </a:r>
            <a:r>
              <a:rPr lang="en-US" altLang="ko-KR" dirty="0"/>
              <a:t>(Outlier) : </a:t>
            </a:r>
            <a:r>
              <a:rPr lang="ko-KR" altLang="en-US" dirty="0"/>
              <a:t>측정된 값은 있으나 정상 범주에서 벗어나 극단적으로 크거나 작은 경우</a:t>
            </a:r>
            <a:endParaRPr lang="en-US" altLang="ko-KR" dirty="0"/>
          </a:p>
          <a:p>
            <a:pPr lvl="1"/>
            <a:r>
              <a:rPr lang="ko-KR" altLang="en-US" dirty="0"/>
              <a:t>이상치가 포함되어 있으면 분석 결과가 왜곡되므로 분석에 앞서 이상치를 제거하는 작업이 필요</a:t>
            </a:r>
            <a:endParaRPr lang="en-US" altLang="ko-KR" dirty="0"/>
          </a:p>
          <a:p>
            <a:pPr lvl="1"/>
            <a:r>
              <a:rPr lang="ko-KR" altLang="en-US" dirty="0"/>
              <a:t>이상치 제거를 위해서는 정상 범위에 대한 명확한 규정이 필요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논리적 판단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통계적인 기준을 이용 </a:t>
            </a:r>
            <a:r>
              <a:rPr lang="en-US" altLang="ko-KR" dirty="0"/>
              <a:t>: </a:t>
            </a:r>
            <a:r>
              <a:rPr lang="ko-KR" altLang="en-US" dirty="0"/>
              <a:t>상자 그림</a:t>
            </a:r>
            <a:r>
              <a:rPr lang="en-US" altLang="ko-KR" dirty="0"/>
              <a:t>(Box Plot) </a:t>
            </a:r>
            <a:r>
              <a:rPr lang="ko-KR" altLang="en-US" dirty="0"/>
              <a:t>등을 이용</a:t>
            </a:r>
            <a:endParaRPr lang="en-US" altLang="ko-KR" dirty="0"/>
          </a:p>
          <a:p>
            <a:pPr marL="1257300" lvl="2" indent="-342900"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E768B8D8-176F-48FF-A712-B32A98DC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690" y="2562387"/>
            <a:ext cx="543938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결측치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nan,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NAN</a:t>
            </a:r>
          </a:p>
        </p:txBody>
      </p:sp>
    </p:spTree>
    <p:extLst>
      <p:ext uri="{BB962C8B-B14F-4D97-AF65-F5344CB8AC3E}">
        <p14:creationId xmlns:p14="http://schemas.microsoft.com/office/powerpoint/2010/main" val="1025917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993F9-6E35-447C-BE6C-7F4C8B8F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결측치와</a:t>
            </a:r>
            <a:r>
              <a:rPr lang="ko-KR" altLang="en-US" dirty="0"/>
              <a:t> 이상치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FD380-D6A6-4256-B8D2-C19DD993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en-US" altLang="ko-KR" dirty="0"/>
              <a:t>(Missing Value)</a:t>
            </a:r>
            <a:r>
              <a:rPr lang="ko-KR" altLang="en-US" dirty="0"/>
              <a:t>가 생기는 이유</a:t>
            </a:r>
            <a:endParaRPr lang="en-US" altLang="ko-KR" dirty="0"/>
          </a:p>
          <a:p>
            <a:pPr lvl="1"/>
            <a:r>
              <a:rPr lang="ko-KR" altLang="en-US" dirty="0"/>
              <a:t>처음부터 측정되지 않은 경우</a:t>
            </a:r>
            <a:r>
              <a:rPr lang="en-US" altLang="ko-KR" dirty="0"/>
              <a:t>(</a:t>
            </a:r>
            <a:r>
              <a:rPr lang="ko-KR" altLang="en-US" dirty="0"/>
              <a:t>원시 데이터에 값이 비어 있는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정상적인 데이터를 연결</a:t>
            </a:r>
            <a:r>
              <a:rPr lang="en-US" altLang="ko-KR" dirty="0"/>
              <a:t>, </a:t>
            </a:r>
            <a:r>
              <a:rPr lang="ko-KR" altLang="en-US" dirty="0"/>
              <a:t>입력하는 과정에서 발생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결측치와</a:t>
            </a:r>
            <a:r>
              <a:rPr lang="ko-KR" altLang="en-US" dirty="0"/>
              <a:t> 이상치의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isnull</a:t>
            </a:r>
            <a:r>
              <a:rPr lang="en-US" altLang="ko-KR" dirty="0"/>
              <a:t> </a:t>
            </a:r>
            <a:r>
              <a:rPr lang="ko-KR" altLang="en-US" dirty="0"/>
              <a:t>메서드로 확인 가능</a:t>
            </a:r>
            <a:endParaRPr lang="en-US" altLang="ko-KR" dirty="0"/>
          </a:p>
          <a:p>
            <a:pPr lvl="1"/>
            <a:r>
              <a:rPr lang="ko-KR" altLang="en-US" dirty="0" err="1"/>
              <a:t>결측치가</a:t>
            </a:r>
            <a:r>
              <a:rPr lang="ko-KR" altLang="en-US" dirty="0"/>
              <a:t> 아님을 확인하고자 한다면 </a:t>
            </a:r>
            <a:r>
              <a:rPr lang="en-US" altLang="ko-KR" dirty="0" err="1"/>
              <a:t>notnull</a:t>
            </a:r>
            <a:r>
              <a:rPr lang="en-US" altLang="ko-KR" dirty="0"/>
              <a:t> </a:t>
            </a:r>
            <a:r>
              <a:rPr lang="ko-KR" altLang="en-US" dirty="0"/>
              <a:t>메서드 </a:t>
            </a: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ADF7CC5A-3496-4755-A6B5-406A8717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547" y="3388694"/>
            <a:ext cx="649549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exam_scores = pd.Series([</a:t>
            </a:r>
            <a:r>
              <a:rPr lang="fr-F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120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nan, </a:t>
            </a:r>
            <a:r>
              <a:rPr lang="fr-F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95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fr-FR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print(exam_scores)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2E43C1C4-0706-4CAE-A3CC-20847BFFC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254" y="1911366"/>
            <a:ext cx="198793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0     90.0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1     80.0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2    120.0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      NaN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4     95.0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5     80.0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6    -10.0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dtype: float64</a:t>
            </a:r>
            <a:endParaRPr lang="fr-FR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332965B2-14AE-43B9-8BD3-EA5FE0DA0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547" y="5456587"/>
            <a:ext cx="649549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결측치의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확인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pd.isnull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B20F98CD-901B-4B6A-8AFE-DEA3B1358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543" y="4425535"/>
            <a:ext cx="198793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0    False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1    False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2    False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     True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4    False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5    False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6    False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dtype: bool</a:t>
            </a:r>
            <a:endParaRPr lang="fr-FR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59AFB5-C72A-45A8-BF59-195C06F3C036}"/>
              </a:ext>
            </a:extLst>
          </p:cNvPr>
          <p:cNvSpPr/>
          <p:nvPr/>
        </p:nvSpPr>
        <p:spPr>
          <a:xfrm>
            <a:off x="8061253" y="2623050"/>
            <a:ext cx="1377707" cy="3617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37718-ABDE-425B-99C1-5172C3578051}"/>
              </a:ext>
            </a:extLst>
          </p:cNvPr>
          <p:cNvSpPr txBox="1"/>
          <p:nvPr/>
        </p:nvSpPr>
        <p:spPr>
          <a:xfrm>
            <a:off x="10122541" y="2650027"/>
            <a:ext cx="90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결측치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D7BD08-FF82-455A-9D7C-9A260CBCB635}"/>
              </a:ext>
            </a:extLst>
          </p:cNvPr>
          <p:cNvCxnSpPr>
            <a:endCxn id="11" idx="3"/>
          </p:cNvCxnSpPr>
          <p:nvPr/>
        </p:nvCxnSpPr>
        <p:spPr>
          <a:xfrm flipH="1">
            <a:off x="9438960" y="2803916"/>
            <a:ext cx="683581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45A37-152E-45DB-9B98-5DE43558FB74}"/>
              </a:ext>
            </a:extLst>
          </p:cNvPr>
          <p:cNvSpPr/>
          <p:nvPr/>
        </p:nvSpPr>
        <p:spPr>
          <a:xfrm>
            <a:off x="8114543" y="5140025"/>
            <a:ext cx="1377707" cy="3617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2B8D8-4C8A-4B0B-B118-1D311D0B3EE8}"/>
              </a:ext>
            </a:extLst>
          </p:cNvPr>
          <p:cNvSpPr txBox="1"/>
          <p:nvPr/>
        </p:nvSpPr>
        <p:spPr>
          <a:xfrm>
            <a:off x="10175831" y="5167002"/>
            <a:ext cx="90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결측치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0273E3-55EC-4F6B-B026-9A8972B2FB83}"/>
              </a:ext>
            </a:extLst>
          </p:cNvPr>
          <p:cNvCxnSpPr>
            <a:endCxn id="14" idx="3"/>
          </p:cNvCxnSpPr>
          <p:nvPr/>
        </p:nvCxnSpPr>
        <p:spPr>
          <a:xfrm flipH="1">
            <a:off x="9492250" y="5320891"/>
            <a:ext cx="683581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3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993F9-6E35-447C-BE6C-7F4C8B8F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결측치와</a:t>
            </a:r>
            <a:r>
              <a:rPr lang="ko-KR" altLang="en-US" dirty="0"/>
              <a:t> 이상치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FD380-D6A6-4256-B8D2-C19DD993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/>
              <a:t>sum, count, mean </a:t>
            </a:r>
            <a:r>
              <a:rPr lang="ko-KR" altLang="en-US" dirty="0"/>
              <a:t>등 기초 통계 함수로부터 배제됨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이상치는 통계 결과를 왜곡할 수 있으므로 적절한 조치 수행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이상치로 판단되는 범위의 값을 </a:t>
            </a:r>
            <a:r>
              <a:rPr lang="ko-KR" altLang="en-US" dirty="0" err="1"/>
              <a:t>결측치로</a:t>
            </a:r>
            <a:r>
              <a:rPr lang="ko-KR" altLang="en-US" dirty="0"/>
              <a:t> 처리</a:t>
            </a:r>
          </a:p>
        </p:txBody>
      </p:sp>
      <p:sp>
        <p:nvSpPr>
          <p:cNvPr id="17" name="직사각형 5">
            <a:extLst>
              <a:ext uri="{FF2B5EF4-FFF2-40B4-BE49-F238E27FC236}">
                <a16:creationId xmlns:a16="http://schemas.microsoft.com/office/drawing/2014/main" id="{F35DA9D7-2C46-4C51-8B14-C76B1B258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80" y="1781837"/>
            <a:ext cx="68417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결측 빈도 확인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결측치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np.count_nonzero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exam_scores.isnull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</p:txBody>
      </p:sp>
      <p:sp>
        <p:nvSpPr>
          <p:cNvPr id="18" name="직사각형 5">
            <a:extLst>
              <a:ext uri="{FF2B5EF4-FFF2-40B4-BE49-F238E27FC236}">
                <a16:creationId xmlns:a16="http://schemas.microsoft.com/office/drawing/2014/main" id="{B1BD5E86-31F0-4A03-9AFB-085FBC3D5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79" y="2788428"/>
            <a:ext cx="684172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결측 빈도 확인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num_rows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exam_scores.shape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num_missing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num_rows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exam_scores.count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결측치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num_missing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직사각형 5">
            <a:extLst>
              <a:ext uri="{FF2B5EF4-FFF2-40B4-BE49-F238E27FC236}">
                <a16:creationId xmlns:a16="http://schemas.microsoft.com/office/drawing/2014/main" id="{4D72BACD-0FEA-49D2-8ADB-CE3C8783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79" y="4998590"/>
            <a:ext cx="684172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이상치를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결측치로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변환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exam_scores.isin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(range(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101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[~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exam_scores.isin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(range(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101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))] = nan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직사각형 5">
            <a:extLst>
              <a:ext uri="{FF2B5EF4-FFF2-40B4-BE49-F238E27FC236}">
                <a16:creationId xmlns:a16="http://schemas.microsoft.com/office/drawing/2014/main" id="{B149115C-C654-4B43-A9A3-6097A7C7E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947" y="4013705"/>
            <a:ext cx="198793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0    90.0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1    80.0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2     NaN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3     NaN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4    95.0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5    80.0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6     NaN</a:t>
            </a:r>
          </a:p>
          <a:p>
            <a:r>
              <a:rPr lang="da-DK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dtype: float64</a:t>
            </a:r>
            <a:endParaRPr lang="fr-FR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97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993F9-6E35-447C-BE6C-7F4C8B8F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결측치의</a:t>
            </a:r>
            <a:r>
              <a:rPr lang="ko-KR" altLang="en-US" dirty="0"/>
              <a:t> 대체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FD380-D6A6-4256-B8D2-C19DD993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168002" cy="4720562"/>
          </a:xfrm>
        </p:spPr>
        <p:txBody>
          <a:bodyPr/>
          <a:lstStyle/>
          <a:p>
            <a:r>
              <a:rPr lang="ko-KR" altLang="en-US" dirty="0" err="1"/>
              <a:t>결측치가</a:t>
            </a:r>
            <a:r>
              <a:rPr lang="ko-KR" altLang="en-US" dirty="0"/>
              <a:t> 많은 데이터의 경우</a:t>
            </a:r>
            <a:r>
              <a:rPr lang="en-US" altLang="ko-KR" dirty="0"/>
              <a:t>, </a:t>
            </a:r>
            <a:r>
              <a:rPr lang="ko-KR" altLang="en-US" dirty="0" err="1"/>
              <a:t>결측치를</a:t>
            </a:r>
            <a:r>
              <a:rPr lang="ko-KR" altLang="en-US" dirty="0"/>
              <a:t> 무작정 제거하면 너무 많은 데이터의 손실로 분석 결과가 왜곡</a:t>
            </a:r>
            <a:endParaRPr lang="en-US" altLang="ko-KR" dirty="0"/>
          </a:p>
          <a:p>
            <a:pPr lvl="1"/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 err="1"/>
              <a:t>최빈값</a:t>
            </a:r>
            <a:r>
              <a:rPr lang="ko-KR" altLang="en-US" dirty="0"/>
              <a:t> 등 </a:t>
            </a:r>
            <a:r>
              <a:rPr lang="ko-KR" altLang="en-US" dirty="0" err="1"/>
              <a:t>대표값을</a:t>
            </a:r>
            <a:r>
              <a:rPr lang="ko-KR" altLang="en-US" dirty="0"/>
              <a:t> 구해 </a:t>
            </a:r>
            <a:r>
              <a:rPr lang="ko-KR" altLang="en-US" dirty="0" err="1"/>
              <a:t>결측치를</a:t>
            </a:r>
            <a:r>
              <a:rPr lang="ko-KR" altLang="en-US" dirty="0"/>
              <a:t> 하나의 값으로 일괄 대체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33F8D4F9-94BF-4771-873C-E8576106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710" y="2495087"/>
            <a:ext cx="684172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결측치를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중앙값으로 대체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med_score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exam_scores.notnull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()].median()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med_score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exam_scores.isnull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()]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med_score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평균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exam_scores.mean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74193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5261-92FE-4E9D-B8BA-68939067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도구의 준비</a:t>
            </a:r>
            <a:br>
              <a:rPr lang="en-US" altLang="ko-KR" dirty="0"/>
            </a:br>
            <a:r>
              <a:rPr lang="en-US" altLang="ko-KR" sz="2400" dirty="0"/>
              <a:t>: PIP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1034B-A55B-4D77-8443-A38BDE999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116"/>
            <a:ext cx="8596668" cy="5491674"/>
          </a:xfrm>
        </p:spPr>
        <p:txBody>
          <a:bodyPr/>
          <a:lstStyle/>
          <a:p>
            <a:r>
              <a:rPr lang="en-US" altLang="ko-KR" dirty="0"/>
              <a:t>PIP : </a:t>
            </a:r>
            <a:r>
              <a:rPr lang="ko-KR" altLang="en-US" dirty="0"/>
              <a:t>파이썬 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를 관리해주는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명령어</a:t>
            </a:r>
            <a:endParaRPr lang="en-US" altLang="ko-KR" dirty="0"/>
          </a:p>
          <a:p>
            <a:pPr lvl="1"/>
            <a:r>
              <a:rPr lang="en-US" altLang="ko-KR" dirty="0"/>
              <a:t>pip list : </a:t>
            </a:r>
            <a:r>
              <a:rPr lang="ko-KR" altLang="en-US" dirty="0"/>
              <a:t>현재 파이썬 환경에 설치된 파이썬 라이브러리 목록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패키지명</a:t>
            </a:r>
            <a:r>
              <a:rPr lang="en-US" altLang="ko-KR" dirty="0"/>
              <a:t>} : </a:t>
            </a:r>
            <a:r>
              <a:rPr lang="ko-KR" altLang="en-US" dirty="0"/>
              <a:t>지정한 패키지명의 파이썬 라이브러리를 현재 환경에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pip uninstall {</a:t>
            </a:r>
            <a:r>
              <a:rPr lang="ko-KR" altLang="en-US" dirty="0"/>
              <a:t>패키지명</a:t>
            </a:r>
            <a:r>
              <a:rPr lang="en-US" altLang="ko-KR" dirty="0"/>
              <a:t>} : </a:t>
            </a:r>
            <a:r>
              <a:rPr lang="ko-KR" altLang="en-US" dirty="0"/>
              <a:t>지정한 패키지를 현재 파이썬 환경으로부터 제거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3E20998D-2774-4648-BD2A-D0932D003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322" y="2969066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설치된 패키지 목록 확인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pip list</a:t>
            </a:r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B295057A-BD16-41B1-A46A-D80DD587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321" y="4436137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지정한 패키지를 설치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pip install jupyter</a:t>
            </a: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121F30E7-537A-4BBA-AF37-8568CD34C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321" y="5903208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지정한 패키지를 삭제</a:t>
            </a:r>
            <a:endParaRPr lang="sv-SE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pip uninstall jupyter</a:t>
            </a:r>
          </a:p>
        </p:txBody>
      </p:sp>
    </p:spTree>
    <p:extLst>
      <p:ext uri="{BB962C8B-B14F-4D97-AF65-F5344CB8AC3E}">
        <p14:creationId xmlns:p14="http://schemas.microsoft.com/office/powerpoint/2010/main" val="380054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5261-92FE-4E9D-B8BA-68939067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도구의 준비</a:t>
            </a:r>
            <a:br>
              <a:rPr lang="en-US" altLang="ko-KR" dirty="0"/>
            </a:br>
            <a:r>
              <a:rPr lang="en-US" altLang="ko-KR" sz="2400" dirty="0"/>
              <a:t>: Pandas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1034B-A55B-4D77-8443-A38BDE999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116"/>
            <a:ext cx="8596668" cy="5491674"/>
          </a:xfrm>
        </p:spPr>
        <p:txBody>
          <a:bodyPr/>
          <a:lstStyle/>
          <a:p>
            <a:r>
              <a:rPr lang="en-US" altLang="ko-KR" dirty="0"/>
              <a:t>Pandas : </a:t>
            </a:r>
            <a:r>
              <a:rPr lang="ko-KR" altLang="en-US" dirty="0"/>
              <a:t>데이터 분석을 위한 파이썬 라이브러리</a:t>
            </a:r>
            <a:endParaRPr lang="en-US" altLang="ko-KR" dirty="0"/>
          </a:p>
          <a:p>
            <a:pPr lvl="1"/>
            <a:r>
              <a:rPr lang="ko-KR" altLang="en-US" dirty="0"/>
              <a:t>추가 제공 자료형 </a:t>
            </a:r>
            <a:r>
              <a:rPr lang="en-US" altLang="ko-KR" dirty="0"/>
              <a:t>: </a:t>
            </a:r>
            <a:r>
              <a:rPr lang="en-US" altLang="ko-KR" dirty="0" err="1"/>
              <a:t>DataFrame</a:t>
            </a:r>
            <a:r>
              <a:rPr lang="en-US" altLang="ko-KR" dirty="0"/>
              <a:t>, Series</a:t>
            </a:r>
          </a:p>
          <a:p>
            <a:pPr lvl="1"/>
            <a:r>
              <a:rPr lang="ko-KR" altLang="en-US" dirty="0"/>
              <a:t>데이터 분석을 위한 다양한 기능 제공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Pandas </a:t>
            </a:r>
            <a:r>
              <a:rPr lang="ko-KR" altLang="en-US" dirty="0"/>
              <a:t>설치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Pandas</a:t>
            </a:r>
            <a:r>
              <a:rPr lang="ko-KR" altLang="en-US" dirty="0"/>
              <a:t> 사용을 위한 패키지 </a:t>
            </a:r>
            <a:r>
              <a:rPr lang="ko-KR" altLang="en-US" dirty="0" err="1"/>
              <a:t>임포트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Pandas</a:t>
            </a:r>
            <a:r>
              <a:rPr lang="ko-KR" altLang="en-US" dirty="0"/>
              <a:t>는 </a:t>
            </a:r>
            <a:r>
              <a:rPr lang="en-US" altLang="ko-KR" dirty="0"/>
              <a:t>pd</a:t>
            </a:r>
            <a:r>
              <a:rPr lang="ko-KR" altLang="en-US" dirty="0"/>
              <a:t>라는 별칭으로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3E20998D-2774-4648-BD2A-D0932D003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3217853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판다스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설치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pip install pandas</a:t>
            </a:r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B295057A-BD16-41B1-A46A-D80DD587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4823295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pt-BR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Pandas Inport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import pandas as pd</a:t>
            </a:r>
            <a:endParaRPr lang="sv-SE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7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불러오기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077593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셋 불러오기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CSV(Comma </a:t>
            </a:r>
            <a:r>
              <a:rPr lang="en-US" altLang="ko-KR" dirty="0" err="1"/>
              <a:t>Seperated</a:t>
            </a:r>
            <a:r>
              <a:rPr lang="en-US" altLang="ko-KR" dirty="0"/>
              <a:t> Values)</a:t>
            </a:r>
          </a:p>
          <a:p>
            <a:pPr lvl="1"/>
            <a:r>
              <a:rPr lang="ko-KR" altLang="en-US" dirty="0"/>
              <a:t>구조가 간단하여 널리 사용되는 </a:t>
            </a:r>
            <a:br>
              <a:rPr lang="en-US" altLang="ko-KR" dirty="0"/>
            </a:br>
            <a:r>
              <a:rPr lang="ko-KR" altLang="en-US" dirty="0"/>
              <a:t>데이터 포맷</a:t>
            </a:r>
            <a:endParaRPr lang="en-US" altLang="ko-KR" dirty="0"/>
          </a:p>
          <a:p>
            <a:pPr lvl="1"/>
            <a:r>
              <a:rPr lang="ko-KR" altLang="en-US" dirty="0"/>
              <a:t>기본적으로는 콤마</a:t>
            </a:r>
            <a:r>
              <a:rPr lang="en-US" altLang="ko-KR" dirty="0"/>
              <a:t>(,)</a:t>
            </a:r>
            <a:r>
              <a:rPr lang="ko-KR" altLang="en-US" dirty="0"/>
              <a:t>를 기준으로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값을 구분함</a:t>
            </a:r>
            <a:endParaRPr lang="en-US" altLang="ko-KR" dirty="0"/>
          </a:p>
          <a:p>
            <a:pPr lvl="1"/>
            <a:r>
              <a:rPr lang="en-US" altLang="ko-KR" dirty="0" err="1"/>
              <a:t>sep</a:t>
            </a:r>
            <a:r>
              <a:rPr lang="ko-KR" altLang="en-US" dirty="0"/>
              <a:t> 키워드 인자를 부여하여 </a:t>
            </a:r>
            <a:br>
              <a:rPr lang="en-US" altLang="ko-KR" dirty="0"/>
            </a:br>
            <a:r>
              <a:rPr lang="ko-KR" altLang="en-US" dirty="0"/>
              <a:t>구분자를 변경할 수 있음 </a:t>
            </a: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6712E628-4C9F-423A-BE48-CE865D9A0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1773366"/>
            <a:ext cx="696526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pt-BR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Pandas Inport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import pandas as pd</a:t>
            </a:r>
          </a:p>
          <a:p>
            <a:endParaRPr lang="pt-BR" altLang="ko-KR" dirty="0">
              <a:latin typeface="Consolas" panose="020B0609020204030204" pitchFamily="49" charset="0"/>
            </a:endParaRPr>
          </a:p>
          <a:p>
            <a:r>
              <a:rPr lang="sv-SE" altLang="ko-KR" dirty="0">
                <a:latin typeface="Consolas" panose="020B0609020204030204" pitchFamily="49" charset="0"/>
              </a:rPr>
              <a:t>df = pd.read_csv("./data/gapminder.tsv", sep="\t")</a:t>
            </a:r>
          </a:p>
          <a:p>
            <a:r>
              <a:rPr lang="sv-SE" altLang="ko-KR" dirty="0">
                <a:latin typeface="Consolas" panose="020B0609020204030204" pitchFamily="49" charset="0"/>
              </a:rPr>
              <a:t>print(df)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ED896C-4474-4847-AB86-D60BF618829D}"/>
              </a:ext>
            </a:extLst>
          </p:cNvPr>
          <p:cNvSpPr/>
          <p:nvPr/>
        </p:nvSpPr>
        <p:spPr>
          <a:xfrm>
            <a:off x="4975668" y="3936181"/>
            <a:ext cx="6781633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  country continent  year  </a:t>
            </a:r>
            <a:r>
              <a:rPr lang="en-US" altLang="ko-KR" sz="1400" dirty="0" err="1">
                <a:latin typeface="Consolas" panose="020B0609020204030204" pitchFamily="49" charset="0"/>
              </a:rPr>
              <a:t>lifeExp</a:t>
            </a:r>
            <a:r>
              <a:rPr lang="en-US" altLang="ko-KR" sz="1400" dirty="0">
                <a:latin typeface="Consolas" panose="020B0609020204030204" pitchFamily="49" charset="0"/>
              </a:rPr>
              <a:t>       pop    </a:t>
            </a:r>
            <a:r>
              <a:rPr lang="en-US" altLang="ko-KR" sz="1400" dirty="0" err="1">
                <a:latin typeface="Consolas" panose="020B0609020204030204" pitchFamily="49" charset="0"/>
              </a:rPr>
              <a:t>gdpPercap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0     Afghanistan      Asia  1952   28.801   8425333   779.445314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     Afghanistan      Asia  1957   30.332   9240934   820.853030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2     Afghanistan      Asia  1962   31.997  10267083   853.100710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3     Afghanistan      Asia  1967   34.020  11537966   836.197138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           ...       ...   ...      ...       ...          ...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1701     Zimbabwe    Africa  1997   46.809  11404948   792.449960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1702     Zimbabwe    Africa  2002   39.989  11926563   672.038623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1703     Zimbabwe    Africa  2007   43.487  12311143   469.709298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[1704 rows x 6 columns]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0651C-D3C5-48A0-AEF4-BC739ADF094C}"/>
              </a:ext>
            </a:extLst>
          </p:cNvPr>
          <p:cNvSpPr txBox="1"/>
          <p:nvPr/>
        </p:nvSpPr>
        <p:spPr>
          <a:xfrm>
            <a:off x="8629522" y="1320799"/>
            <a:ext cx="3127779" cy="141577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Pandas </a:t>
            </a:r>
            <a:r>
              <a:rPr lang="ko-KR" altLang="en-US" sz="1600" dirty="0"/>
              <a:t>입출력 지원 </a:t>
            </a:r>
            <a:r>
              <a:rPr lang="en-US" altLang="ko-KR" sz="1600" dirty="0"/>
              <a:t>Data Source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파일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CSV </a:t>
            </a:r>
            <a:r>
              <a:rPr lang="ko-KR" altLang="en-US" sz="1400" dirty="0"/>
              <a:t>파일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엑셀 파일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SQL </a:t>
            </a:r>
            <a:r>
              <a:rPr lang="ko-KR" altLang="en-US" sz="1400" dirty="0"/>
              <a:t>데이터베이스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HDF5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513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확인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077593"/>
          </a:xfrm>
        </p:spPr>
        <p:txBody>
          <a:bodyPr>
            <a:normAutofit/>
          </a:bodyPr>
          <a:lstStyle/>
          <a:p>
            <a:r>
              <a:rPr lang="en-US" altLang="ko-KR" dirty="0"/>
              <a:t>head</a:t>
            </a:r>
            <a:r>
              <a:rPr lang="ko-KR" altLang="en-US" dirty="0"/>
              <a:t> 메서드 </a:t>
            </a:r>
            <a:r>
              <a:rPr lang="en-US" altLang="ko-KR" dirty="0"/>
              <a:t>: </a:t>
            </a:r>
            <a:r>
              <a:rPr lang="ko-KR" altLang="en-US" dirty="0"/>
              <a:t>불러온 데이터프레임의 앞쪽 데이터를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5</a:t>
            </a:r>
            <a:r>
              <a:rPr lang="ko-KR" altLang="en-US" dirty="0"/>
              <a:t>개의 앞쪽 행을 출력</a:t>
            </a:r>
            <a:endParaRPr lang="en-US" altLang="ko-KR" dirty="0"/>
          </a:p>
          <a:p>
            <a:pPr lvl="1"/>
            <a:r>
              <a:rPr lang="ko-KR" altLang="en-US" dirty="0"/>
              <a:t>출력하고자 하는 행의 개수 지정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tail</a:t>
            </a:r>
            <a:r>
              <a:rPr lang="ko-KR" altLang="en-US" dirty="0"/>
              <a:t> 메서드 </a:t>
            </a:r>
            <a:r>
              <a:rPr lang="en-US" altLang="ko-KR" dirty="0"/>
              <a:t>: </a:t>
            </a:r>
            <a:r>
              <a:rPr lang="ko-KR" altLang="en-US" dirty="0"/>
              <a:t>불러온 데이터프레임의</a:t>
            </a:r>
            <a:br>
              <a:rPr lang="en-US" altLang="ko-KR" dirty="0"/>
            </a:br>
            <a:r>
              <a:rPr lang="ko-KR" altLang="en-US" dirty="0"/>
              <a:t>뒤쪽 데이터를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기본적으로는 </a:t>
            </a:r>
            <a:r>
              <a:rPr lang="en-US" altLang="ko-KR" dirty="0"/>
              <a:t>5</a:t>
            </a:r>
            <a:r>
              <a:rPr lang="ko-KR" altLang="en-US" dirty="0"/>
              <a:t>개의 뒤쪽 행을 출력</a:t>
            </a:r>
            <a:endParaRPr lang="en-US" altLang="ko-KR" dirty="0"/>
          </a:p>
          <a:p>
            <a:pPr lvl="1"/>
            <a:r>
              <a:rPr lang="ko-KR" altLang="en-US" dirty="0"/>
              <a:t>출력하고자 하는 행의 개수 지정 가능</a:t>
            </a: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6712E628-4C9F-423A-BE48-CE865D9A0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1773366"/>
            <a:ext cx="380749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pt-BR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데이터 확인</a:t>
            </a:r>
            <a:endParaRPr lang="pt-BR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altLang="ko-KR" dirty="0">
                <a:latin typeface="Consolas" panose="020B0609020204030204" pitchFamily="49" charset="0"/>
              </a:rPr>
              <a:t>print(df.head())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ED896C-4474-4847-AB86-D60BF618829D}"/>
              </a:ext>
            </a:extLst>
          </p:cNvPr>
          <p:cNvSpPr/>
          <p:nvPr/>
        </p:nvSpPr>
        <p:spPr>
          <a:xfrm>
            <a:off x="5098498" y="1773366"/>
            <a:ext cx="678163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country continent  year  </a:t>
            </a:r>
            <a:r>
              <a:rPr lang="en-US" altLang="ko-KR" sz="1400" dirty="0" err="1">
                <a:latin typeface="Consolas" panose="020B0609020204030204" pitchFamily="49" charset="0"/>
              </a:rPr>
              <a:t>lifeExp</a:t>
            </a:r>
            <a:r>
              <a:rPr lang="en-US" altLang="ko-KR" sz="1400" dirty="0">
                <a:latin typeface="Consolas" panose="020B0609020204030204" pitchFamily="49" charset="0"/>
              </a:rPr>
              <a:t>       pop   </a:t>
            </a:r>
            <a:r>
              <a:rPr lang="en-US" altLang="ko-KR" sz="1400" dirty="0" err="1">
                <a:latin typeface="Consolas" panose="020B0609020204030204" pitchFamily="49" charset="0"/>
              </a:rPr>
              <a:t>gdpPercap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0  Afghanistan      Asia  1952   28.801   8425333  779.445314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  Afghanistan      Asia  1957   30.332   9240934  820.853030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2  Afghanistan      Asia  1962   31.997  10267083  853.100710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3  Afghanistan      Asia  1967   34.020  11537966  836.197138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4  Afghanistan      Asia  1972   36.088  13079460  739.981106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A96AD-7FB9-4627-B26C-535C622F8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4365683"/>
            <a:ext cx="380749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pt-BR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데이터 확인</a:t>
            </a:r>
            <a:endParaRPr lang="pt-BR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altLang="ko-KR" dirty="0">
                <a:latin typeface="Consolas" panose="020B0609020204030204" pitchFamily="49" charset="0"/>
              </a:rPr>
              <a:t>print(df.tail())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EAC466-0278-4E55-98A9-389A5BE14867}"/>
              </a:ext>
            </a:extLst>
          </p:cNvPr>
          <p:cNvSpPr/>
          <p:nvPr/>
        </p:nvSpPr>
        <p:spPr>
          <a:xfrm>
            <a:off x="5314265" y="4365683"/>
            <a:ext cx="6565865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country continent  year  </a:t>
            </a:r>
            <a:r>
              <a:rPr lang="en-US" altLang="ko-KR" sz="1400" dirty="0" err="1">
                <a:latin typeface="Consolas" panose="020B0609020204030204" pitchFamily="49" charset="0"/>
              </a:rPr>
              <a:t>lifeExp</a:t>
            </a:r>
            <a:r>
              <a:rPr lang="en-US" altLang="ko-KR" sz="1400" dirty="0">
                <a:latin typeface="Consolas" panose="020B0609020204030204" pitchFamily="49" charset="0"/>
              </a:rPr>
              <a:t>       pop   </a:t>
            </a:r>
            <a:r>
              <a:rPr lang="en-US" altLang="ko-KR" sz="1400" dirty="0" err="1">
                <a:latin typeface="Consolas" panose="020B0609020204030204" pitchFamily="49" charset="0"/>
              </a:rPr>
              <a:t>gdpPercap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1699  Zimbabwe    Africa  1987   62.351   9216418  706.157306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1700  Zimbabwe    Africa  1992   60.377  10704340  693.420786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1701  Zimbabwe    Africa  1997   46.809  11404948  792.449960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1702  Zimbabwe    Africa  2002   39.989  11926563  672.038623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1703  Zimbabwe    Africa  2007   43.487  12311143  469.709298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3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형식의 확인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077593"/>
          </a:xfrm>
        </p:spPr>
        <p:txBody>
          <a:bodyPr>
            <a:norm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 함수를 이용</a:t>
            </a:r>
            <a:r>
              <a:rPr lang="en-US" altLang="ko-KR" dirty="0"/>
              <a:t>, </a:t>
            </a:r>
            <a:r>
              <a:rPr lang="ko-KR" altLang="en-US" dirty="0"/>
              <a:t>데이터프레임의 자료형을 확인해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프레임의 형태를 확인해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프레임에 포함된 정보를 확인해 봅시다</a:t>
            </a:r>
            <a:endParaRPr lang="en-US" altLang="ko-KR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6712E628-4C9F-423A-BE48-CE865D9A0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1773366"/>
            <a:ext cx="380749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pt-BR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데이터 형식의 확인</a:t>
            </a:r>
            <a:endParaRPr lang="pt-BR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altLang="ko-KR" dirty="0">
                <a:latin typeface="Consolas" panose="020B0609020204030204" pitchFamily="49" charset="0"/>
              </a:rPr>
              <a:t>print(type(df))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A96AD-7FB9-4627-B26C-535C622F8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2" y="3374408"/>
            <a:ext cx="380749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데이터 프레임의 형태 확인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df.shape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83B0D4-0653-426E-BC12-22A5DA8B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840" y="2050365"/>
            <a:ext cx="51361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pt-BR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&lt;class 'pandas.core.frame.DataFrame'&gt;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90A56E-A23A-47F0-B215-35D9E9076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839" y="3651407"/>
            <a:ext cx="51361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pt-BR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(1704, 6)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A20A52-12A7-41D6-8D85-B562AD51D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2" y="4975450"/>
            <a:ext cx="380749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포함된 데이터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컬럼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확인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df.columns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E19C36-AA35-4F5A-8D80-2AC78250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51" y="6086898"/>
            <a:ext cx="1122277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pt-BR" altLang="ko-KR" dirty="0">
                <a:latin typeface="Consolas" panose="020B0609020204030204" pitchFamily="49" charset="0"/>
              </a:rPr>
              <a:t>Index(['country', 'continent', 'year', 'lifeExp', 'pop', 'gdpPercap'], dtype='object')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1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2CFB9-95CD-4D55-8A37-831E1A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활용</a:t>
            </a:r>
            <a:r>
              <a:rPr lang="en-US" altLang="ko-KR" dirty="0"/>
              <a:t> EDA </a:t>
            </a:r>
            <a:r>
              <a:rPr lang="ko-KR" altLang="en-US" dirty="0"/>
              <a:t>따라 해보기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프레임 구성 정보 확인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C446-0E54-4498-B484-4E2392B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07759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dtypes</a:t>
            </a:r>
            <a:r>
              <a:rPr lang="en-US" altLang="ko-KR" dirty="0"/>
              <a:t> : </a:t>
            </a:r>
            <a:r>
              <a:rPr lang="ko-KR" altLang="en-US" dirty="0"/>
              <a:t>각 컬럼의 자료형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데이터프레임의 전반적 정보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6712E628-4C9F-423A-BE48-CE865D9A0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1773366"/>
            <a:ext cx="380749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각 컬럼의 자료형 확인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df.dtypes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83B0D4-0653-426E-BC12-22A5DA8B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56" y="934282"/>
            <a:ext cx="331016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country       object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continent     object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year           int64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lifeExp</a:t>
            </a:r>
            <a:r>
              <a:rPr lang="en-US" altLang="ko-KR" dirty="0">
                <a:latin typeface="Consolas" panose="020B0609020204030204" pitchFamily="49" charset="0"/>
              </a:rPr>
              <a:t>      float64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pop            int64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gdpPercap</a:t>
            </a:r>
            <a:r>
              <a:rPr lang="en-US" altLang="ko-KR" dirty="0">
                <a:latin typeface="Consolas" panose="020B0609020204030204" pitchFamily="49" charset="0"/>
              </a:rPr>
              <a:t>    float64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dtype</a:t>
            </a:r>
            <a:r>
              <a:rPr lang="en-US" altLang="ko-KR" dirty="0">
                <a:latin typeface="Consolas" panose="020B0609020204030204" pitchFamily="49" charset="0"/>
              </a:rPr>
              <a:t>: object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1" name="직사각형 5">
            <a:extLst>
              <a:ext uri="{FF2B5EF4-FFF2-40B4-BE49-F238E27FC236}">
                <a16:creationId xmlns:a16="http://schemas.microsoft.com/office/drawing/2014/main" id="{A4157E9C-0CFA-4197-8105-1E05EB8D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53" y="3348057"/>
            <a:ext cx="417598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데이터 프레임의 전반적 정보 확인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print(df.info())</a:t>
            </a:r>
            <a:endParaRPr lang="sv-SE" altLang="ko-KR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AA4A3A-433C-46CB-A7AE-CAF2A4749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966" y="3289850"/>
            <a:ext cx="459070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</a:rPr>
              <a:t>&lt;class '</a:t>
            </a:r>
            <a:r>
              <a:rPr lang="en-US" altLang="ko-KR" sz="1600" dirty="0" err="1">
                <a:latin typeface="Consolas" panose="020B0609020204030204" pitchFamily="49" charset="0"/>
              </a:rPr>
              <a:t>pandas.core.frame.DataFrame</a:t>
            </a:r>
            <a:r>
              <a:rPr lang="en-US" altLang="ko-KR" sz="1600" dirty="0">
                <a:latin typeface="Consolas" panose="020B0609020204030204" pitchFamily="49" charset="0"/>
              </a:rPr>
              <a:t>'&gt;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RangeIndex</a:t>
            </a:r>
            <a:r>
              <a:rPr lang="en-US" altLang="ko-KR" sz="1600" dirty="0">
                <a:latin typeface="Consolas" panose="020B0609020204030204" pitchFamily="49" charset="0"/>
              </a:rPr>
              <a:t>: 1704 entries, 0 to 1703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Data columns (total 6 columns):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country      1704 non-null object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continent    1704 non-null object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year         1704 non-null int64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lifeExp</a:t>
            </a:r>
            <a:r>
              <a:rPr lang="en-US" altLang="ko-KR" sz="1600" dirty="0">
                <a:latin typeface="Consolas" panose="020B0609020204030204" pitchFamily="49" charset="0"/>
              </a:rPr>
              <a:t>      1704 non-null float64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pop          1704 non-null int64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gdpPercap</a:t>
            </a:r>
            <a:r>
              <a:rPr lang="en-US" altLang="ko-KR" sz="1600" dirty="0">
                <a:latin typeface="Consolas" panose="020B0609020204030204" pitchFamily="49" charset="0"/>
              </a:rPr>
              <a:t>    1704 non-null float64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dtypes</a:t>
            </a:r>
            <a:r>
              <a:rPr lang="en-US" altLang="ko-KR" sz="1600" dirty="0">
                <a:latin typeface="Consolas" panose="020B0609020204030204" pitchFamily="49" charset="0"/>
              </a:rPr>
              <a:t>: float64(2), int64(2), object(2)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memory usage: 80.0+ KB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None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347C312-A5D2-4003-8815-D5C89088C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26063"/>
              </p:ext>
            </p:extLst>
          </p:nvPr>
        </p:nvGraphicFramePr>
        <p:xfrm>
          <a:off x="1092053" y="4304057"/>
          <a:ext cx="513460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535">
                  <a:extLst>
                    <a:ext uri="{9D8B030D-6E8A-4147-A177-3AD203B41FA5}">
                      <a16:colId xmlns:a16="http://schemas.microsoft.com/office/drawing/2014/main" val="3988700973"/>
                    </a:ext>
                  </a:extLst>
                </a:gridCol>
                <a:gridCol w="1711535">
                  <a:extLst>
                    <a:ext uri="{9D8B030D-6E8A-4147-A177-3AD203B41FA5}">
                      <a16:colId xmlns:a16="http://schemas.microsoft.com/office/drawing/2014/main" val="863286604"/>
                    </a:ext>
                  </a:extLst>
                </a:gridCol>
                <a:gridCol w="1711535">
                  <a:extLst>
                    <a:ext uri="{9D8B030D-6E8A-4147-A177-3AD203B41FA5}">
                      <a16:colId xmlns:a16="http://schemas.microsoft.com/office/drawing/2014/main" val="70300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판다스</a:t>
                      </a:r>
                      <a:r>
                        <a:rPr lang="ko-KR" altLang="en-US" dirty="0"/>
                        <a:t> 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파이썬 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2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object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string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7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int64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int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9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float64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float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실수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datetime64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datetime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onsolas" panose="020B0609020204030204" pitchFamily="49" charset="0"/>
                        </a:rPr>
                        <a:t>파이썬 표준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datetime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2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71984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644</TotalTime>
  <Words>3269</Words>
  <Application>Microsoft Office PowerPoint</Application>
  <PresentationFormat>와이드스크린</PresentationFormat>
  <Paragraphs>850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Arial</vt:lpstr>
      <vt:lpstr>Consolas</vt:lpstr>
      <vt:lpstr>Trebuchet MS</vt:lpstr>
      <vt:lpstr>Wingdings 3</vt:lpstr>
      <vt:lpstr>패싯</vt:lpstr>
      <vt:lpstr>데이터 사이언스를 위한 파이썬</vt:lpstr>
      <vt:lpstr>도구의 준비 : Jupyter Notebook</vt:lpstr>
      <vt:lpstr>도구의 준비 : Jupyter Notebook</vt:lpstr>
      <vt:lpstr>도구의 준비 : PIP</vt:lpstr>
      <vt:lpstr>도구의 준비 : Pandas 설치</vt:lpstr>
      <vt:lpstr>Pandas 활용 EDA 따라 해보기 : 데이터 불러오기</vt:lpstr>
      <vt:lpstr>Pandas 활용 EDA 따라 해보기 : 데이터 확인</vt:lpstr>
      <vt:lpstr>Pandas 활용 EDA 따라 해보기 : 데이터 형식의 확인</vt:lpstr>
      <vt:lpstr>Pandas 활용 EDA 따라 해보기 : 데이터 프레임 구성 정보 확인</vt:lpstr>
      <vt:lpstr>Pandas 활용 EDA 따라 해보기 : 컬럼 단위 데이터의 추출</vt:lpstr>
      <vt:lpstr>Pandas 활용 EDA 따라 해보기 : 컬럼 단위 데이터의 추출</vt:lpstr>
      <vt:lpstr>Pandas 활용 EDA 따라 해보기 : 행 단위 데이터의 추출</vt:lpstr>
      <vt:lpstr>Pandas 활용 EDA 따라 해보기 : 행 단위 데이터의 추출</vt:lpstr>
      <vt:lpstr>Pandas 활용 EDA 따라 해보기 : 행 단위 데이터의 추출</vt:lpstr>
      <vt:lpstr>Pandas 활용 EDA 따라 해보기 : 행 단위 데이터의 추출 – 슬라이싱 구문</vt:lpstr>
      <vt:lpstr>Pandas 활용 EDA 따라 해보기 : 행 단위 데이터의 추출 – range 활용</vt:lpstr>
      <vt:lpstr>Pandas 활용 EDA 따라 해보기 : 기초 통계의 계산</vt:lpstr>
      <vt:lpstr>Pandas 활용 EDA 따라 해보기 : 기초 통계의 계산</vt:lpstr>
      <vt:lpstr>Pandas 활용 EDA 따라 해보기 : 기초 통계의 계산</vt:lpstr>
      <vt:lpstr>Pandas 활용 EDA 따라 해보기 : 시각화를 활용한 데이터의 확인</vt:lpstr>
      <vt:lpstr>Pandas 활용 EDA 따라 해보기 : 시각화를 활용한 데이터의 확인</vt:lpstr>
      <vt:lpstr>데이터 프레임과 시리즈</vt:lpstr>
      <vt:lpstr>Series</vt:lpstr>
      <vt:lpstr>Series : 기초 통계 메서드</vt:lpstr>
      <vt:lpstr>DataFrame</vt:lpstr>
      <vt:lpstr>DataFrame</vt:lpstr>
      <vt:lpstr>Series와 불린 추출</vt:lpstr>
      <vt:lpstr>외부 파일 불러오기 : read_csv</vt:lpstr>
      <vt:lpstr>외부 파일 불러오기 : read_csv</vt:lpstr>
      <vt:lpstr>외부 파일로 저장하기 : to_csv</vt:lpstr>
      <vt:lpstr>결측치와 이상치</vt:lpstr>
      <vt:lpstr>결측치와 이상치</vt:lpstr>
      <vt:lpstr>결측치와 이상치</vt:lpstr>
      <vt:lpstr>결측치의 대체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289</cp:revision>
  <dcterms:created xsi:type="dcterms:W3CDTF">2018-04-18T02:22:51Z</dcterms:created>
  <dcterms:modified xsi:type="dcterms:W3CDTF">2019-03-24T04:42:16Z</dcterms:modified>
</cp:coreProperties>
</file>