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showcase/anatomy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(Data Visualization)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Matplotlib, seaborn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F0799-3585-4D69-A8BC-8C3BD438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matplotlib</a:t>
            </a:r>
            <a:r>
              <a:rPr lang="ko-KR" altLang="en-US" sz="2400" dirty="0"/>
              <a:t> 그래프의 요소들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02048-41BE-486A-AB27-0B23B1A1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Anatomy of a figure">
            <a:extLst>
              <a:ext uri="{FF2B5EF4-FFF2-40B4-BE49-F238E27FC236}">
                <a16:creationId xmlns:a16="http://schemas.microsoft.com/office/drawing/2014/main" id="{F91270C7-FFF3-4BA9-86B3-FC5FDFD5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BC482-4FCD-4A5A-BEE3-D4C59446532D}"/>
              </a:ext>
            </a:extLst>
          </p:cNvPr>
          <p:cNvSpPr txBox="1"/>
          <p:nvPr/>
        </p:nvSpPr>
        <p:spPr>
          <a:xfrm>
            <a:off x="677334" y="6295793"/>
            <a:ext cx="469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https://matplotlib.org/gallery/showcase/anatomy.html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055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산점도</a:t>
            </a:r>
            <a:r>
              <a:rPr lang="ko-KR" altLang="en-US" sz="2400" dirty="0"/>
              <a:t>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데이터셋 </a:t>
            </a:r>
            <a:r>
              <a:rPr lang="en-US" altLang="ko-KR" dirty="0" err="1"/>
              <a:t>mtcars</a:t>
            </a:r>
            <a:r>
              <a:rPr lang="ko-KR" altLang="en-US" dirty="0"/>
              <a:t>를 이용하여 </a:t>
            </a:r>
            <a:r>
              <a:rPr lang="ko-KR" altLang="en-US" dirty="0" err="1"/>
              <a:t>산점도</a:t>
            </a:r>
            <a:r>
              <a:rPr lang="ko-KR" altLang="en-US" dirty="0"/>
              <a:t> 그래프를 그려봅시다</a:t>
            </a:r>
            <a:endParaRPr lang="en-US" altLang="ko-KR" dirty="0"/>
          </a:p>
          <a:p>
            <a:pPr lvl="1"/>
            <a:r>
              <a:rPr lang="ko-KR" altLang="en-US" dirty="0"/>
              <a:t>데이터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탐색적 데이터 분석</a:t>
            </a:r>
            <a:r>
              <a:rPr lang="en-US" altLang="ko-KR" dirty="0"/>
              <a:t>(EDA) </a:t>
            </a:r>
            <a:r>
              <a:rPr lang="ko-KR" altLang="en-US" dirty="0"/>
              <a:t>방식을 이용하여 데이터를 살펴봅시다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  <a:r>
              <a:rPr lang="en-US" altLang="ko-KR" dirty="0"/>
              <a:t>(Scatter Plot)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데이터를 점으로 표현한 그래프</a:t>
            </a:r>
            <a:endParaRPr lang="en-US" altLang="ko-KR" dirty="0"/>
          </a:p>
          <a:p>
            <a:pPr lvl="1"/>
            <a:r>
              <a:rPr lang="ko-KR" altLang="en-US" dirty="0"/>
              <a:t>연속 값으로 된 두 변수의 관계를 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A9527-9996-4CB6-86FB-55600C9F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44" y="213397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셋을 이용한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산점도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그래프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'./data/mtcars.csv'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81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산점도</a:t>
            </a:r>
            <a:r>
              <a:rPr lang="ko-KR" altLang="en-US" sz="2400" dirty="0"/>
              <a:t>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셋의 </a:t>
            </a:r>
            <a:r>
              <a:rPr lang="en-US" altLang="ko-KR" dirty="0" err="1"/>
              <a:t>wt</a:t>
            </a:r>
            <a:r>
              <a:rPr lang="en-US" altLang="ko-KR" dirty="0"/>
              <a:t>(</a:t>
            </a:r>
            <a:r>
              <a:rPr lang="ko-KR" altLang="en-US" dirty="0"/>
              <a:t>차량 중량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mpg(1</a:t>
            </a:r>
            <a:r>
              <a:rPr lang="ko-KR" altLang="en-US" dirty="0" err="1"/>
              <a:t>갤런당</a:t>
            </a:r>
            <a:r>
              <a:rPr lang="ko-KR" altLang="en-US" dirty="0"/>
              <a:t> 주행 </a:t>
            </a:r>
            <a:r>
              <a:rPr lang="en-US" altLang="ko-KR" dirty="0"/>
              <a:t>mile)</a:t>
            </a:r>
            <a:r>
              <a:rPr lang="ko-KR" altLang="en-US" dirty="0"/>
              <a:t>의 관계를 </a:t>
            </a:r>
            <a:r>
              <a:rPr lang="ko-KR" altLang="en-US" dirty="0" err="1"/>
              <a:t>산점도</a:t>
            </a:r>
            <a:r>
              <a:rPr lang="ko-KR" altLang="en-US" dirty="0"/>
              <a:t> 그래프로 </a:t>
            </a:r>
            <a:br>
              <a:rPr lang="en-US" altLang="ko-KR" dirty="0"/>
            </a:br>
            <a:r>
              <a:rPr lang="ko-KR" altLang="en-US" dirty="0"/>
              <a:t>표현해 봅시다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 계수를 확인해 봅시다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453553-D4B1-4902-A09F-289F715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2054073"/>
            <a:ext cx="5500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scatter_fig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scatter_axe.scatter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scatter_axe.set_title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 vs 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scatter_axe.set_xlabel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'Weight'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scatter_axe.set_ylabel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'Miles per Gallon'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0B9B32-B229-4932-8649-799E62B4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52" y="2054072"/>
            <a:ext cx="4411342" cy="31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F0AF0B-4EC0-4BAA-9D82-CEECA6EAB4E4}"/>
              </a:ext>
            </a:extLst>
          </p:cNvPr>
          <p:cNvCxnSpPr/>
          <p:nvPr/>
        </p:nvCxnSpPr>
        <p:spPr>
          <a:xfrm>
            <a:off x="7682933" y="2618738"/>
            <a:ext cx="3525520" cy="20116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ADF2E6-65FE-4E55-AC3B-6FB6A8B1D4A7}"/>
              </a:ext>
            </a:extLst>
          </p:cNvPr>
          <p:cNvSpPr txBox="1"/>
          <p:nvPr/>
        </p:nvSpPr>
        <p:spPr>
          <a:xfrm>
            <a:off x="8594935" y="277734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상관계수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-0.8676594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68309-F624-4A4B-B2D0-381A341B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94" y="4447133"/>
            <a:ext cx="550066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상관 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얻어오기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상관계수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 vs mpg):\n"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mtcars.corr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5481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상자 그림</a:t>
            </a:r>
            <a:r>
              <a:rPr lang="en-US" altLang="ko-KR" sz="2400" dirty="0"/>
              <a:t>(Box Plot)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셋이 얼마나 잘 분포되어 있는지를 표시</a:t>
            </a:r>
            <a:endParaRPr lang="en-US" altLang="ko-KR" dirty="0"/>
          </a:p>
          <a:p>
            <a:pPr lvl="1"/>
            <a:r>
              <a:rPr lang="en-US" altLang="ko-KR" dirty="0" err="1"/>
              <a:t>mtcars</a:t>
            </a:r>
            <a:r>
              <a:rPr lang="ko-KR" altLang="en-US" dirty="0"/>
              <a:t>의 </a:t>
            </a:r>
            <a:r>
              <a:rPr lang="en-US" altLang="ko-KR" dirty="0"/>
              <a:t>mpg </a:t>
            </a:r>
            <a:r>
              <a:rPr lang="ko-KR" altLang="en-US" dirty="0"/>
              <a:t>컬럼을 </a:t>
            </a:r>
            <a:r>
              <a:rPr lang="en-US" altLang="ko-KR" dirty="0"/>
              <a:t>boxplot</a:t>
            </a:r>
            <a:r>
              <a:rPr lang="ko-KR" altLang="en-US" dirty="0"/>
              <a:t>으로 출력해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개의 상자 그림을 동시에 확인하고 싶다면 </a:t>
            </a:r>
            <a:br>
              <a:rPr lang="en-US" altLang="ko-KR" dirty="0"/>
            </a:br>
            <a:r>
              <a:rPr lang="en-US" altLang="ko-KR" dirty="0"/>
              <a:t>boxplot</a:t>
            </a:r>
            <a:r>
              <a:rPr lang="ko-KR" altLang="en-US" dirty="0"/>
              <a:t>에 리스트로 데이터 셋을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상자 그림</a:t>
            </a:r>
            <a:r>
              <a:rPr lang="en-US" altLang="ko-KR" dirty="0"/>
              <a:t>(Box Plot)</a:t>
            </a:r>
            <a:r>
              <a:rPr lang="ko-KR" altLang="en-US" dirty="0"/>
              <a:t>과 통계치의 관계</a:t>
            </a:r>
            <a:endParaRPr lang="en-US" altLang="ko-KR" dirty="0"/>
          </a:p>
          <a:p>
            <a:pPr lvl="1"/>
            <a:r>
              <a:rPr lang="ko-KR" altLang="en-US" dirty="0"/>
              <a:t>각 통계 값들은 </a:t>
            </a:r>
            <a:r>
              <a:rPr lang="en-US" altLang="ko-KR" dirty="0"/>
              <a:t>describe </a:t>
            </a:r>
            <a:r>
              <a:rPr lang="ko-KR" altLang="en-US" dirty="0"/>
              <a:t>메서드를 이용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확인할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DF740-C4DC-4422-8C45-5D63006E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729" y="2187238"/>
            <a:ext cx="5500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상자 그림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boxplot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boxplot_axe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boxplot.add_subplot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boxplot_axe.boxplot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459EE8-C936-400E-9F42-04FBA217FCD6}"/>
              </a:ext>
            </a:extLst>
          </p:cNvPr>
          <p:cNvGrpSpPr/>
          <p:nvPr/>
        </p:nvGrpSpPr>
        <p:grpSpPr>
          <a:xfrm>
            <a:off x="6160333" y="3611466"/>
            <a:ext cx="5354334" cy="3135324"/>
            <a:chOff x="5822678" y="2991699"/>
            <a:chExt cx="5870312" cy="343746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BD513AB-7497-4DF1-813B-DC4DF7C47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588" y="3200310"/>
              <a:ext cx="4766402" cy="322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A5594EE-37D4-42D0-84AB-897F16A20FDB}"/>
                </a:ext>
              </a:extLst>
            </p:cNvPr>
            <p:cNvGrpSpPr/>
            <p:nvPr/>
          </p:nvGrpSpPr>
          <p:grpSpPr>
            <a:xfrm>
              <a:off x="5822678" y="3466407"/>
              <a:ext cx="3358698" cy="307777"/>
              <a:chOff x="5965408" y="2329665"/>
              <a:chExt cx="3358698" cy="307777"/>
            </a:xfrm>
          </p:grpSpPr>
          <p:cxnSp>
            <p:nvCxnSpPr>
              <p:cNvPr id="12" name="직선 연결선[R] 14">
                <a:extLst>
                  <a:ext uri="{FF2B5EF4-FFF2-40B4-BE49-F238E27FC236}">
                    <a16:creationId xmlns:a16="http://schemas.microsoft.com/office/drawing/2014/main" id="{8A3EBE3C-38BF-4209-B03E-D5CD2CE29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19821-5080-421E-A75D-4B222F2B6806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극단치</a:t>
                </a:r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 경계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B4173E0-0FAD-4728-9F8B-E76065ED4116}"/>
                </a:ext>
              </a:extLst>
            </p:cNvPr>
            <p:cNvGrpSpPr/>
            <p:nvPr/>
          </p:nvGrpSpPr>
          <p:grpSpPr>
            <a:xfrm>
              <a:off x="5822678" y="4891225"/>
              <a:ext cx="3358698" cy="307777"/>
              <a:chOff x="5965408" y="2329665"/>
              <a:chExt cx="3358698" cy="307777"/>
            </a:xfrm>
          </p:grpSpPr>
          <p:cxnSp>
            <p:nvCxnSpPr>
              <p:cNvPr id="15" name="직선 연결선[R] 20">
                <a:extLst>
                  <a:ext uri="{FF2B5EF4-FFF2-40B4-BE49-F238E27FC236}">
                    <a16:creationId xmlns:a16="http://schemas.microsoft.com/office/drawing/2014/main" id="{98ED307B-2D49-4D79-AA0D-7C21A086E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43D095-64FA-4E3D-A578-5F053A59FCA8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2</a:t>
                </a:r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사분위</a:t>
                </a:r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(Q2)</a:t>
                </a:r>
                <a:endParaRPr kumimoji="1"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7E1F8C-1563-41E9-84AC-0E757FA5444F}"/>
                </a:ext>
              </a:extLst>
            </p:cNvPr>
            <p:cNvGrpSpPr/>
            <p:nvPr/>
          </p:nvGrpSpPr>
          <p:grpSpPr>
            <a:xfrm>
              <a:off x="5822678" y="5832925"/>
              <a:ext cx="3358698" cy="307777"/>
              <a:chOff x="5965408" y="2329665"/>
              <a:chExt cx="3358698" cy="307777"/>
            </a:xfrm>
          </p:grpSpPr>
          <p:cxnSp>
            <p:nvCxnSpPr>
              <p:cNvPr id="18" name="직선 연결선[R] 23">
                <a:extLst>
                  <a:ext uri="{FF2B5EF4-FFF2-40B4-BE49-F238E27FC236}">
                    <a16:creationId xmlns:a16="http://schemas.microsoft.com/office/drawing/2014/main" id="{999FF180-F81D-42D2-8A55-6D7A8E2AB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96F12-5850-40D9-BEA6-21F4C70A22F3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극단치</a:t>
                </a:r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 경계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FFF57A-1A74-4DC3-A080-B7AAD757D803}"/>
                </a:ext>
              </a:extLst>
            </p:cNvPr>
            <p:cNvGrpSpPr/>
            <p:nvPr/>
          </p:nvGrpSpPr>
          <p:grpSpPr>
            <a:xfrm>
              <a:off x="5822678" y="4508077"/>
              <a:ext cx="3358698" cy="307777"/>
              <a:chOff x="5965408" y="2329665"/>
              <a:chExt cx="3358698" cy="307777"/>
            </a:xfrm>
          </p:grpSpPr>
          <p:cxnSp>
            <p:nvCxnSpPr>
              <p:cNvPr id="21" name="직선 연결선[R] 26">
                <a:extLst>
                  <a:ext uri="{FF2B5EF4-FFF2-40B4-BE49-F238E27FC236}">
                    <a16:creationId xmlns:a16="http://schemas.microsoft.com/office/drawing/2014/main" id="{490DD9AC-7304-492D-9586-1E7201913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AABB1E-C666-4C35-B9EC-231E8DC10DD0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3</a:t>
                </a:r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사분위</a:t>
                </a:r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(Q3)</a:t>
                </a:r>
                <a:endParaRPr kumimoji="1"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7B12EF-1729-4562-A988-A06BF36909D9}"/>
                </a:ext>
              </a:extLst>
            </p:cNvPr>
            <p:cNvGrpSpPr/>
            <p:nvPr/>
          </p:nvGrpSpPr>
          <p:grpSpPr>
            <a:xfrm>
              <a:off x="5822678" y="5293011"/>
              <a:ext cx="3358698" cy="307777"/>
              <a:chOff x="5965408" y="2329665"/>
              <a:chExt cx="3358698" cy="307777"/>
            </a:xfrm>
          </p:grpSpPr>
          <p:cxnSp>
            <p:nvCxnSpPr>
              <p:cNvPr id="24" name="직선 연결선[R] 29">
                <a:extLst>
                  <a:ext uri="{FF2B5EF4-FFF2-40B4-BE49-F238E27FC236}">
                    <a16:creationId xmlns:a16="http://schemas.microsoft.com/office/drawing/2014/main" id="{4BD19483-F417-40F9-8047-440352236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8FD48D-B56A-4F74-9BD8-8AC4A86C4502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1</a:t>
                </a:r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사분위</a:t>
                </a:r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(Q1)</a:t>
                </a:r>
                <a:endParaRPr kumimoji="1"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AB2053C-1023-490D-87C9-B295FA0733DD}"/>
                </a:ext>
              </a:extLst>
            </p:cNvPr>
            <p:cNvGrpSpPr/>
            <p:nvPr/>
          </p:nvGrpSpPr>
          <p:grpSpPr>
            <a:xfrm>
              <a:off x="5822678" y="4002769"/>
              <a:ext cx="3358698" cy="307777"/>
              <a:chOff x="5965408" y="2329665"/>
              <a:chExt cx="3358698" cy="307777"/>
            </a:xfrm>
          </p:grpSpPr>
          <p:cxnSp>
            <p:nvCxnSpPr>
              <p:cNvPr id="27" name="직선 연결선[R] 32">
                <a:extLst>
                  <a:ext uri="{FF2B5EF4-FFF2-40B4-BE49-F238E27FC236}">
                    <a16:creationId xmlns:a16="http://schemas.microsoft.com/office/drawing/2014/main" id="{6CA79333-DB9F-49BA-A197-68029CA6E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B80AF8-0719-4A15-9A92-31B64146C45E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윗수염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F9B58B5-2452-48CC-A2B0-52CCB6F2BBF0}"/>
                </a:ext>
              </a:extLst>
            </p:cNvPr>
            <p:cNvGrpSpPr/>
            <p:nvPr/>
          </p:nvGrpSpPr>
          <p:grpSpPr>
            <a:xfrm>
              <a:off x="5822678" y="5560358"/>
              <a:ext cx="3358698" cy="307777"/>
              <a:chOff x="5965408" y="2329665"/>
              <a:chExt cx="3358698" cy="307777"/>
            </a:xfrm>
          </p:grpSpPr>
          <p:cxnSp>
            <p:nvCxnSpPr>
              <p:cNvPr id="30" name="직선 연결선[R] 35">
                <a:extLst>
                  <a:ext uri="{FF2B5EF4-FFF2-40B4-BE49-F238E27FC236}">
                    <a16:creationId xmlns:a16="http://schemas.microsoft.com/office/drawing/2014/main" id="{1719E8F4-5C28-4E28-B2B9-2BC0EF663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1C21BF-8058-41D6-9325-FA208D272599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아랫수염</a:t>
                </a: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2C3E8B5-27D8-4693-88C5-53ABD73EC31D}"/>
                </a:ext>
              </a:extLst>
            </p:cNvPr>
            <p:cNvSpPr/>
            <p:nvPr/>
          </p:nvSpPr>
          <p:spPr>
            <a:xfrm>
              <a:off x="9238768" y="3299476"/>
              <a:ext cx="350728" cy="3507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C0FCE2-8BDF-4A80-A742-C53004BB294E}"/>
                </a:ext>
              </a:extLst>
            </p:cNvPr>
            <p:cNvSpPr txBox="1"/>
            <p:nvPr/>
          </p:nvSpPr>
          <p:spPr>
            <a:xfrm>
              <a:off x="9226242" y="2991699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 err="1">
                  <a:solidFill>
                    <a:srgbClr val="7030A0"/>
                  </a:solidFill>
                </a:rPr>
                <a:t>극단치</a:t>
              </a:r>
              <a:r>
                <a:rPr kumimoji="1" lang="en-US" altLang="ko-KR" sz="1400" b="1" dirty="0">
                  <a:solidFill>
                    <a:srgbClr val="7030A0"/>
                  </a:solidFill>
                </a:rPr>
                <a:t>(Outliers)</a:t>
              </a:r>
              <a:endParaRPr kumimoji="1" lang="ko-KR" alt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상자 그림과 </a:t>
            </a:r>
            <a:r>
              <a:rPr lang="en-US" altLang="ko-KR" sz="2400" dirty="0"/>
              <a:t>IQR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en-US" altLang="ko-KR" dirty="0"/>
              <a:t>IQR(Interquartile Range)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r>
              <a:rPr lang="ko-KR" altLang="en-US" dirty="0"/>
              <a:t> </a:t>
            </a:r>
            <a:r>
              <a:rPr lang="en-US" altLang="ko-KR" dirty="0"/>
              <a:t>~ 3</a:t>
            </a:r>
            <a:r>
              <a:rPr lang="ko-KR" altLang="en-US" dirty="0" err="1"/>
              <a:t>사분위</a:t>
            </a:r>
            <a:r>
              <a:rPr lang="ko-KR" altLang="en-US" dirty="0"/>
              <a:t> 사이의 범위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전체 데이터의 </a:t>
            </a:r>
            <a:r>
              <a:rPr lang="en-US" altLang="ko-KR" dirty="0"/>
              <a:t>50%</a:t>
            </a:r>
            <a:r>
              <a:rPr lang="ko-KR" altLang="en-US" dirty="0"/>
              <a:t>가 분포</a:t>
            </a:r>
            <a:endParaRPr lang="en-US" altLang="ko-KR" dirty="0"/>
          </a:p>
          <a:p>
            <a:pPr lvl="1"/>
            <a:r>
              <a:rPr lang="ko-KR" altLang="en-US" dirty="0"/>
              <a:t>극단치를 찾아내는 데 자주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mtcars</a:t>
            </a:r>
            <a:r>
              <a:rPr lang="ko-KR" altLang="en-US" dirty="0"/>
              <a:t>의 </a:t>
            </a:r>
            <a:r>
              <a:rPr lang="en-US" altLang="ko-KR" dirty="0"/>
              <a:t>mpg </a:t>
            </a:r>
            <a:r>
              <a:rPr lang="ko-KR" altLang="en-US" dirty="0"/>
              <a:t>데이터셋을 이용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err="1"/>
              <a:t>iqr</a:t>
            </a:r>
            <a:r>
              <a:rPr lang="ko-KR" altLang="en-US" dirty="0"/>
              <a:t>을 구해 보고</a:t>
            </a:r>
            <a:r>
              <a:rPr lang="en-US" altLang="ko-KR" dirty="0"/>
              <a:t>, median</a:t>
            </a:r>
            <a:r>
              <a:rPr lang="ko-KR" altLang="en-US" dirty="0"/>
              <a:t>과 </a:t>
            </a:r>
            <a:r>
              <a:rPr lang="en-US" altLang="ko-KR" dirty="0" err="1"/>
              <a:t>iqr</a:t>
            </a:r>
            <a:r>
              <a:rPr lang="ko-KR" altLang="en-US" dirty="0"/>
              <a:t>을 이용하여</a:t>
            </a:r>
            <a:br>
              <a:rPr lang="en-US" altLang="ko-KR" dirty="0"/>
            </a:br>
            <a:r>
              <a:rPr lang="ko-KR" altLang="en-US"/>
              <a:t>극단치를 구해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AC55E9CA-A3F2-4992-869E-F29A142D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92" y="816637"/>
            <a:ext cx="4934055" cy="53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531D9F-42D1-4EA0-9BD0-26DCBDF3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9" y="2896252"/>
            <a:ext cx="54468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Quartile Range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quartiles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mtcars.quantile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0.75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first_quartile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].quantile(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third_quartile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].quantile(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0.75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iqr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third_quartile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first_quartile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"IQR of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iqr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79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(data visualization):</a:t>
            </a:r>
            <a:r>
              <a:rPr lang="ko-KR" altLang="en-US" dirty="0"/>
              <a:t> 데이터 분석 결과를 쉽게 이해할 수 있도록 시각적으로 표현하고 전달되는 과정 </a:t>
            </a:r>
            <a:r>
              <a:rPr lang="en-US" altLang="ko-KR" dirty="0"/>
              <a:t>(Wikipedia</a:t>
            </a:r>
            <a:r>
              <a:rPr lang="ko-KR" altLang="en-US" dirty="0"/>
              <a:t>의 정의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시각화를 해야 하는 이유</a:t>
            </a:r>
            <a:endParaRPr lang="en-US" altLang="ko-KR" dirty="0"/>
          </a:p>
          <a:p>
            <a:pPr lvl="1"/>
            <a:r>
              <a:rPr lang="ko-KR" altLang="en-US" dirty="0"/>
              <a:t>많은 양의 데이터를 한꺼번에 볼 수 있다</a:t>
            </a:r>
            <a:endParaRPr lang="en-US" altLang="ko-KR" dirty="0"/>
          </a:p>
          <a:p>
            <a:pPr lvl="1"/>
            <a:r>
              <a:rPr lang="ko-KR" altLang="en-US" dirty="0"/>
              <a:t>데이터의 전체 구성과 분포를 한 눈에 확인</a:t>
            </a:r>
            <a:r>
              <a:rPr lang="en-US" altLang="ko-KR" dirty="0"/>
              <a:t>, </a:t>
            </a:r>
            <a:r>
              <a:rPr lang="ko-KR" altLang="en-US" dirty="0"/>
              <a:t>보다 정확하게 데이터를 이해할 수 있다</a:t>
            </a:r>
            <a:endParaRPr lang="en-US" altLang="ko-KR" dirty="0"/>
          </a:p>
          <a:p>
            <a:pPr lvl="1"/>
            <a:r>
              <a:rPr lang="ko-KR" altLang="en-US" dirty="0"/>
              <a:t>다른 사람에게 인사이트를 공유하는 데 효과적이다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Matplotlib :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위해 사용되는 대표적 라이브러리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Seaborn : Matplotlib</a:t>
            </a:r>
            <a:r>
              <a:rPr lang="ko-KR" altLang="en-US" dirty="0"/>
              <a:t>를 기반으로 만들어진 시각화 라이브러리</a:t>
            </a:r>
            <a:r>
              <a:rPr lang="en-US" altLang="ko-KR" dirty="0"/>
              <a:t>. Matplotlib</a:t>
            </a:r>
            <a:r>
              <a:rPr lang="ko-KR" altLang="en-US" dirty="0"/>
              <a:t>보다 화려한 그래프를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만들어낼 수 있으며</a:t>
            </a:r>
            <a:r>
              <a:rPr lang="en-US" altLang="ko-KR" dirty="0"/>
              <a:t>, </a:t>
            </a:r>
            <a:r>
              <a:rPr lang="ko-KR" altLang="en-US" dirty="0"/>
              <a:t>다양한 데이터셋도 제공하고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72B90630-EC24-4402-B749-C813C4BE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31" y="4340414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Matplotlib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matplotlib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0A097A06-70E7-4F66-B155-D45994EB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31" y="5788954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Seaborn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seaborn</a:t>
            </a:r>
          </a:p>
        </p:txBody>
      </p:sp>
    </p:spTree>
    <p:extLst>
      <p:ext uri="{BB962C8B-B14F-4D97-AF65-F5344CB8AC3E}">
        <p14:creationId xmlns:p14="http://schemas.microsoft.com/office/powerpoint/2010/main" val="20678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앤스콤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분할 그래프</a:t>
            </a:r>
            <a:endParaRPr lang="en-US" altLang="ko-KR" dirty="0"/>
          </a:p>
          <a:p>
            <a:pPr lvl="1"/>
            <a:r>
              <a:rPr lang="ko-KR" altLang="en-US" dirty="0"/>
              <a:t>영국의 </a:t>
            </a:r>
            <a:r>
              <a:rPr lang="ko-KR" altLang="en-US" dirty="0" err="1"/>
              <a:t>앤스콤</a:t>
            </a:r>
            <a:r>
              <a:rPr lang="en-US" altLang="ko-KR" dirty="0"/>
              <a:t>(Anscombe)</a:t>
            </a:r>
            <a:r>
              <a:rPr lang="ko-KR" altLang="en-US" dirty="0"/>
              <a:t>이 데이터를 </a:t>
            </a:r>
            <a:r>
              <a:rPr lang="ko-KR" altLang="en-US" dirty="0" err="1"/>
              <a:t>시각화하지</a:t>
            </a:r>
            <a:r>
              <a:rPr lang="ko-KR" altLang="en-US" dirty="0"/>
              <a:t> 않고 수치만 확인할 때 발생할 수 있는 함정을 보여주기 위해 만든 그래프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데이터 시각화가 꼭 필요함을 보여주는 대표적인 사례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일반적인 가정</a:t>
            </a:r>
            <a:endParaRPr lang="en-US" altLang="ko-KR" dirty="0"/>
          </a:p>
          <a:p>
            <a:pPr lvl="1"/>
            <a:r>
              <a:rPr lang="ko-KR" altLang="en-US" dirty="0"/>
              <a:t>복수 데이터 그룹의 평균</a:t>
            </a:r>
            <a:r>
              <a:rPr lang="en-US" altLang="ko-KR" dirty="0"/>
              <a:t>, </a:t>
            </a:r>
            <a:r>
              <a:rPr lang="ko-KR" altLang="en-US" dirty="0"/>
              <a:t>분산 등 수치 값이나 상관관계</a:t>
            </a:r>
            <a:r>
              <a:rPr lang="en-US" altLang="ko-KR" dirty="0"/>
              <a:t>, </a:t>
            </a:r>
            <a:r>
              <a:rPr lang="ko-KR" altLang="en-US" dirty="0"/>
              <a:t>회귀선이 같다면 해당 데이터는 모두 같을 것이다</a:t>
            </a:r>
            <a:endParaRPr lang="en-US" altLang="ko-KR" dirty="0"/>
          </a:p>
          <a:p>
            <a:pPr lvl="1"/>
            <a:r>
              <a:rPr lang="ko-KR" altLang="en-US" dirty="0" err="1"/>
              <a:t>앤스콤의</a:t>
            </a:r>
            <a:r>
              <a:rPr lang="ko-KR" altLang="en-US" dirty="0"/>
              <a:t> 지적</a:t>
            </a:r>
            <a:r>
              <a:rPr lang="en-US" altLang="ko-KR" dirty="0"/>
              <a:t>: </a:t>
            </a:r>
            <a:r>
              <a:rPr lang="ko-KR" altLang="en-US" dirty="0"/>
              <a:t>동일한 통계 </a:t>
            </a:r>
            <a:r>
              <a:rPr lang="ko-KR" altLang="en-US" dirty="0" err="1"/>
              <a:t>수치값을</a:t>
            </a:r>
            <a:r>
              <a:rPr lang="ko-KR" altLang="en-US" dirty="0"/>
              <a:t> 가지고 상관관계</a:t>
            </a:r>
            <a:r>
              <a:rPr lang="en-US" altLang="ko-KR" dirty="0"/>
              <a:t>, </a:t>
            </a:r>
            <a:r>
              <a:rPr lang="ko-KR" altLang="en-US" dirty="0"/>
              <a:t>회귀선이 같다고 하더라도 실제 데이터 분포는 다를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앤스콤</a:t>
            </a:r>
            <a:r>
              <a:rPr lang="ko-KR" altLang="en-US" dirty="0"/>
              <a:t> 데이터 집합 불러오기 </a:t>
            </a:r>
            <a:r>
              <a:rPr lang="en-US" altLang="ko-KR" dirty="0"/>
              <a:t>: </a:t>
            </a:r>
            <a:r>
              <a:rPr lang="ko-KR" altLang="en-US" dirty="0"/>
              <a:t>일반적으로 </a:t>
            </a:r>
            <a:r>
              <a:rPr lang="en-US" altLang="ko-KR" dirty="0"/>
              <a:t>seaborn</a:t>
            </a:r>
            <a:r>
              <a:rPr lang="ko-KR" altLang="en-US" dirty="0"/>
              <a:t>은 </a:t>
            </a:r>
            <a:r>
              <a:rPr lang="en-US" altLang="ko-KR" dirty="0" err="1"/>
              <a:t>sns</a:t>
            </a:r>
            <a:r>
              <a:rPr lang="ko-KR" altLang="en-US" dirty="0"/>
              <a:t>로 축약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52855-D900-4BC9-B566-BBCC4440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53" y="5345071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Seaborn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라이브러리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임포트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seaborn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sns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앤스콤</a:t>
            </a:r>
            <a:r>
              <a:rPr lang="ko-KR" altLang="en-US" dirty="0"/>
              <a:t> 데이터 셋 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모습을 확인해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하위 데이터셋의 개수를 확인해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52855-D900-4BC9-B566-BBCC4440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1811758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앤스콤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데이터셋 불러오기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sns.load_dataset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BB105-C535-4B5F-A9EA-46368E3D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2976212"/>
            <a:ext cx="604520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데이터의 확인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anscombe.head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93AEAB78-0AD9-4ED9-B176-1AA8E946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958" y="1991327"/>
            <a:ext cx="439058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nn-NO" altLang="ko-KR" sz="1600" dirty="0">
                <a:latin typeface="Consolas" panose="020B0609020204030204" pitchFamily="49" charset="0"/>
              </a:rPr>
              <a:t>&lt;class 'pandas.core.frame.DataFrame'&gt;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  dataset     x     y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0       I  10.0  8.04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1       I   8.0  6.95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2       I  13.0  7.58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3       I   9.0  8.81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4       I  11.0  8.33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75A904-8CBA-4416-916C-58EEEE15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4602306"/>
            <a:ext cx="68878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print(anscombe[</a:t>
            </a:r>
            <a:r>
              <a:rPr lang="it-IT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].nunique()) </a:t>
            </a:r>
            <a:r>
              <a:rPr lang="it-IT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I, II, III, IV</a:t>
            </a:r>
            <a:endParaRPr lang="it-IT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dataset </a:t>
            </a:r>
            <a:r>
              <a:rPr lang="ko-KR" altLang="en-US" dirty="0"/>
              <a:t>컬럼을 기준으로 총 </a:t>
            </a:r>
            <a:r>
              <a:rPr lang="en-US" altLang="ko-KR" dirty="0"/>
              <a:t>4</a:t>
            </a:r>
            <a:r>
              <a:rPr lang="ko-KR" altLang="en-US" dirty="0"/>
              <a:t>개의 데이터프레임으로 분리합니다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하위 데이터 셋의 통계량을 확인해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번째 하위 데이터 셋의 통계량을 확인해 봅니다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CCC49-EAB5-41D6-891F-12553691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1777727"/>
            <a:ext cx="60452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하위 데이터셋으로 분리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ds_1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ds_2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'II'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ds_3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'III'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ds_4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'IV'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A54FC-CED4-4D12-9A6E-BC5DED71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3756835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print(ds_1.describe())</a:t>
            </a: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68E1FD09-0952-42D0-BA71-7F6D4520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46" y="2033286"/>
            <a:ext cx="35580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               x          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  11.000000  11.000000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mean    9.000000   7.500909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std     3.316625   2.031568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min     4.000000   4.260000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25%     6.500000   6.315000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50%     9.000000   7.580000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75%    11.500000   8.570000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max    14.000000  10.840000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5328D2-5986-424A-8D76-579EB756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4997279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II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print(ds_2.describe())</a:t>
            </a: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4E44F9E1-EB58-4F45-BD1B-87C1A4DB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46" y="4438465"/>
            <a:ext cx="35580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               x          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  11.000000  11.000000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mean    9.000000   7.500909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std     3.316625   2.031657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min     4.000000   3.100000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25%     6.500000   6.695000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50%     9.000000   8.140000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75%    11.500000   8.950000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max    14.000000   9.260000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8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를 불러와서 두 개의 데이터 셋을 그래프로 그려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CCC49-EAB5-41D6-891F-12553691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89" y="219322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 -&gt;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F88ABC-CEA9-46B4-AB98-751F40BD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252" y="2193224"/>
            <a:ext cx="50271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II -&gt;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8C73C6-9A98-4732-BBFA-EA0290A9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54" y="3477606"/>
            <a:ext cx="3543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C90500-596C-4770-88AC-8317B18F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92" y="3477606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그래프 그리기</a:t>
            </a:r>
            <a:endParaRPr lang="en-US" altLang="ko-KR" dirty="0"/>
          </a:p>
          <a:p>
            <a:pPr lvl="1"/>
            <a:r>
              <a:rPr lang="en-US" altLang="ko-KR" dirty="0"/>
              <a:t>STEP 1. </a:t>
            </a:r>
            <a:r>
              <a:rPr lang="ko-KR" altLang="en-US" dirty="0"/>
              <a:t>기본 틀의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2. </a:t>
            </a:r>
            <a:r>
              <a:rPr lang="ko-KR" altLang="en-US" dirty="0"/>
              <a:t>기본 틀에 격자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 * 2 </a:t>
            </a:r>
            <a:r>
              <a:rPr lang="ko-KR" altLang="en-US" dirty="0"/>
              <a:t>격자 추가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D62D9-A7E1-4252-849C-02942B7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9" y="2193224"/>
            <a:ext cx="50271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기본 틀의 생성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: figure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19173-AC08-4A5C-BFAD-284659A5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8" y="3650423"/>
            <a:ext cx="50271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기본 틀에 격자 추가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axes1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axes3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axes4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EAE51CB-A167-40CD-8560-AD13D6DA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87" y="3650423"/>
            <a:ext cx="36766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F4D2FB-5EC2-497F-85AC-BAF2E3861701}"/>
              </a:ext>
            </a:extLst>
          </p:cNvPr>
          <p:cNvCxnSpPr/>
          <p:nvPr/>
        </p:nvCxnSpPr>
        <p:spPr>
          <a:xfrm>
            <a:off x="8176334" y="4243526"/>
            <a:ext cx="16512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0FAC5D-CF86-4D28-A6A6-4D3005560169}"/>
              </a:ext>
            </a:extLst>
          </p:cNvPr>
          <p:cNvCxnSpPr/>
          <p:nvPr/>
        </p:nvCxnSpPr>
        <p:spPr>
          <a:xfrm>
            <a:off x="8176333" y="5372470"/>
            <a:ext cx="16512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AA1F57-51ED-461A-B0EA-E84C8285A5D3}"/>
              </a:ext>
            </a:extLst>
          </p:cNvPr>
          <p:cNvCxnSpPr/>
          <p:nvPr/>
        </p:nvCxnSpPr>
        <p:spPr>
          <a:xfrm flipH="1">
            <a:off x="8176333" y="4419600"/>
            <a:ext cx="1548692" cy="7905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5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그래프 그리기</a:t>
            </a:r>
            <a:endParaRPr lang="en-US" altLang="ko-KR" dirty="0"/>
          </a:p>
          <a:p>
            <a:pPr lvl="1"/>
            <a:r>
              <a:rPr lang="en-US" altLang="ko-KR" dirty="0"/>
              <a:t>STEP 3. </a:t>
            </a:r>
            <a:r>
              <a:rPr lang="ko-KR" altLang="en-US" dirty="0"/>
              <a:t>격자에 데이터를 전달하여 그래프 그리기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4. </a:t>
            </a:r>
            <a:r>
              <a:rPr lang="ko-KR" altLang="en-US" dirty="0"/>
              <a:t>각 그래프 격자에 제목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D62D9-A7E1-4252-849C-02942B7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9" y="2193224"/>
            <a:ext cx="502719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격자에 그래프 그리기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axes1.plot(ds_1[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axes2.plot(ds_2[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axes2.plot(ds_3[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ds_3[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axes2.plot(ds_4[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ds_4[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294D48-9C5B-4045-A5E9-926B8C2C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16" y="1608806"/>
            <a:ext cx="36385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FF267-CF66-4052-A11D-F7655EC4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8" y="4774499"/>
            <a:ext cx="502719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격자에 타이틀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axes1.set_title(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axes3.set_title(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III"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axes4.set_title(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IV"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A2850D7-BDF3-4AA6-9381-EA7D0A45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14" y="4232189"/>
            <a:ext cx="3638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그래프 그리기</a:t>
            </a:r>
            <a:endParaRPr lang="en-US" altLang="ko-KR" dirty="0"/>
          </a:p>
          <a:p>
            <a:pPr lvl="1"/>
            <a:r>
              <a:rPr lang="en-US" altLang="ko-KR" dirty="0"/>
              <a:t>STEP 5. </a:t>
            </a:r>
            <a:r>
              <a:rPr lang="ko-KR" altLang="en-US" dirty="0"/>
              <a:t>기본 틀</a:t>
            </a:r>
            <a:r>
              <a:rPr lang="en-US" altLang="ko-KR" dirty="0"/>
              <a:t>(Figure)</a:t>
            </a:r>
            <a:r>
              <a:rPr lang="ko-KR" altLang="en-US" dirty="0"/>
              <a:t>에 타이틀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6. </a:t>
            </a:r>
            <a:r>
              <a:rPr lang="ko-KR" altLang="en-US" dirty="0"/>
              <a:t>레이아웃 조절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통계 수치가 같아도 그래프의 형태는 다를 수 있다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데이터 분석 시 </a:t>
            </a:r>
            <a:r>
              <a:rPr lang="ko-KR" altLang="en-US" b="1" dirty="0">
                <a:solidFill>
                  <a:srgbClr val="C00000"/>
                </a:solidFill>
              </a:rPr>
              <a:t>수치에만 의존하면 잘못된 판단을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		</a:t>
            </a:r>
            <a:r>
              <a:rPr lang="ko-KR" altLang="en-US" b="1" dirty="0">
                <a:solidFill>
                  <a:srgbClr val="C00000"/>
                </a:solidFill>
              </a:rPr>
              <a:t>내릴 수 있다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D62D9-A7E1-4252-849C-02942B7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9" y="219322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기본 틀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(Figure)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타이틀 추가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fig.suptitle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"Anscombe Dataset"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FF267-CF66-4052-A11D-F7655EC4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8" y="403379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레이아웃 조절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fig.tight_layout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5C51EB-C52F-47D3-8603-D4001725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28" y="385796"/>
            <a:ext cx="36385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5E56C32-CDD3-45DF-B408-5A839748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02" y="3833780"/>
            <a:ext cx="4038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003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Words>1349</Words>
  <Application>Microsoft Office PowerPoint</Application>
  <PresentationFormat>와이드스크린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패싯</vt:lpstr>
      <vt:lpstr>데이터 시각화(Data Visualization)</vt:lpstr>
      <vt:lpstr>데이터 시각화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matplotlib 그래프의 요소들</vt:lpstr>
      <vt:lpstr>데이터 시각화 : 산점도 그래프</vt:lpstr>
      <vt:lpstr>데이터 시각화 : 산점도 그래프</vt:lpstr>
      <vt:lpstr>데이터 시각화 : 상자 그림(Box Plot)</vt:lpstr>
      <vt:lpstr>데이터 시각화 : 상자 그림과 IQR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116</cp:revision>
  <dcterms:created xsi:type="dcterms:W3CDTF">2018-04-18T02:22:51Z</dcterms:created>
  <dcterms:modified xsi:type="dcterms:W3CDTF">2020-10-24T05:19:35Z</dcterms:modified>
</cp:coreProperties>
</file>