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72" r:id="rId3"/>
    <p:sldId id="337" r:id="rId4"/>
    <p:sldId id="338" r:id="rId5"/>
    <p:sldId id="340" r:id="rId6"/>
    <p:sldId id="258" r:id="rId7"/>
    <p:sldId id="33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71896" autoAdjust="0"/>
  </p:normalViewPr>
  <p:slideViewPr>
    <p:cSldViewPr snapToGrid="0">
      <p:cViewPr varScale="1">
        <p:scale>
          <a:sx n="82" d="100"/>
          <a:sy n="82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63E0C-45AE-48F0-AACA-3459680A40A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B446-75FC-449E-8334-F51FBAF79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hta.co.kr/bbs2/board.php?bo_table=acontents_column&amp;wr_id=56&amp;page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Job </a:t>
            </a:r>
            <a:r>
              <a:rPr lang="ko-KR" altLang="en-US" dirty="0" err="1"/>
              <a:t>트래커는</a:t>
            </a:r>
            <a:r>
              <a:rPr lang="ko-KR" altLang="en-US" dirty="0"/>
              <a:t> 주로 </a:t>
            </a:r>
            <a:r>
              <a:rPr lang="en-US" altLang="ko-KR" dirty="0"/>
              <a:t>Name Node</a:t>
            </a:r>
            <a:r>
              <a:rPr lang="ko-KR" altLang="en-US" dirty="0"/>
              <a:t>와 같은 서버에 위치</a:t>
            </a:r>
            <a:endParaRPr lang="en-US" altLang="ko-KR" dirty="0"/>
          </a:p>
          <a:p>
            <a:r>
              <a:rPr lang="en-US" altLang="ko-KR" dirty="0"/>
              <a:t>Task </a:t>
            </a:r>
            <a:r>
              <a:rPr lang="ko-KR" altLang="en-US" dirty="0" err="1"/>
              <a:t>트래커는</a:t>
            </a:r>
            <a:r>
              <a:rPr lang="ko-KR" altLang="en-US" dirty="0"/>
              <a:t> </a:t>
            </a:r>
            <a:r>
              <a:rPr lang="en-US" altLang="ko-KR" dirty="0"/>
              <a:t>HDFS</a:t>
            </a:r>
            <a:r>
              <a:rPr lang="ko-KR" altLang="en-US" dirty="0"/>
              <a:t>의 데이터 노드와 같은 서버에 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https://www.jhta.co.kr/bbs2/board.php?bo_table=acontents_column&amp;wr_id=56&amp;page=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B446-75FC-449E-8334-F51FBAF79E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0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adoop yarn logo에 대한 이미지 검색결과">
            <a:extLst>
              <a:ext uri="{FF2B5EF4-FFF2-40B4-BE49-F238E27FC236}">
                <a16:creationId xmlns:a16="http://schemas.microsoft.com/office/drawing/2014/main" id="{D8E6A7B1-3673-4BF7-BCD0-B347A10C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16" y="3237999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0DA46E-DB33-4C9D-8176-0231BC9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저장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F502-E744-4C89-A9A2-5A2952D3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저장 처리</a:t>
            </a:r>
            <a:endParaRPr lang="en-US" altLang="ko-KR" dirty="0"/>
          </a:p>
          <a:p>
            <a:pPr lvl="1"/>
            <a:r>
              <a:rPr lang="ko-KR" altLang="en-US" dirty="0"/>
              <a:t>모인 데이터들을 저장하고 처리하는 역할을 담당</a:t>
            </a:r>
            <a:endParaRPr lang="en-US" altLang="ko-KR" dirty="0"/>
          </a:p>
          <a:p>
            <a:pPr lvl="1"/>
            <a:r>
              <a:rPr lang="ko-KR" altLang="en-US" dirty="0"/>
              <a:t>빅데이터 시스템의 핵심이라 할 수 있는 </a:t>
            </a:r>
            <a:r>
              <a:rPr lang="ko-KR" altLang="en-US" dirty="0" err="1"/>
              <a:t>하둡</a:t>
            </a:r>
            <a:r>
              <a:rPr lang="en-US" altLang="ko-KR" dirty="0"/>
              <a:t>(Hadoop)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두 가지 구성 요소</a:t>
            </a:r>
            <a:endParaRPr lang="en-US" altLang="ko-KR" dirty="0"/>
          </a:p>
          <a:p>
            <a:pPr lvl="2"/>
            <a:r>
              <a:rPr lang="en-US" altLang="ko-KR" dirty="0"/>
              <a:t>HDFS : </a:t>
            </a:r>
            <a:r>
              <a:rPr lang="ko-KR" altLang="en-US" dirty="0"/>
              <a:t>분산 파일 시스템</a:t>
            </a:r>
            <a:endParaRPr lang="en-US" altLang="ko-KR" dirty="0"/>
          </a:p>
          <a:p>
            <a:pPr lvl="2"/>
            <a:r>
              <a:rPr lang="en-US" altLang="ko-KR" dirty="0"/>
              <a:t>MapReduce : </a:t>
            </a:r>
            <a:r>
              <a:rPr lang="ko-KR" altLang="en-US" dirty="0"/>
              <a:t>분산 </a:t>
            </a:r>
            <a:r>
              <a:rPr lang="ko-KR" altLang="en-US"/>
              <a:t>처리 시스템</a:t>
            </a:r>
            <a:endParaRPr lang="en-US" altLang="ko-KR" dirty="0"/>
          </a:p>
          <a:p>
            <a:pPr lvl="1"/>
            <a:r>
              <a:rPr lang="en-US" altLang="ko-KR" dirty="0"/>
              <a:t>MapReduce </a:t>
            </a:r>
            <a:r>
              <a:rPr lang="ko-KR" altLang="en-US" dirty="0"/>
              <a:t>프로그래밍을 위해서는 </a:t>
            </a:r>
            <a:r>
              <a:rPr lang="en-US" altLang="ko-KR" dirty="0"/>
              <a:t>C++, Java</a:t>
            </a:r>
            <a:r>
              <a:rPr lang="ko-KR" altLang="en-US" dirty="0"/>
              <a:t>를 사용할 수 있다</a:t>
            </a:r>
            <a:endParaRPr lang="en-US" altLang="ko-KR" dirty="0"/>
          </a:p>
          <a:p>
            <a:pPr lvl="1"/>
            <a:r>
              <a:rPr lang="en-US" altLang="ko-KR" dirty="0"/>
              <a:t>MapReduce </a:t>
            </a:r>
            <a:r>
              <a:rPr lang="ko-KR" altLang="en-US" dirty="0"/>
              <a:t>개념 없이 고수준 프로그래밍을 하기 위해서는 </a:t>
            </a:r>
            <a:r>
              <a:rPr lang="en-US" altLang="ko-KR" dirty="0"/>
              <a:t>Hive, Pig </a:t>
            </a:r>
            <a:r>
              <a:rPr lang="ko-KR" altLang="en-US" dirty="0"/>
              <a:t>등의 언어를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사용할 수 있다</a:t>
            </a:r>
            <a:endParaRPr lang="en-US" altLang="ko-KR" dirty="0"/>
          </a:p>
          <a:p>
            <a:pPr lvl="1"/>
            <a:r>
              <a:rPr lang="ko-KR" altLang="en-US" dirty="0" err="1"/>
              <a:t>하둡은</a:t>
            </a:r>
            <a:r>
              <a:rPr lang="ko-KR" altLang="en-US" dirty="0"/>
              <a:t> 기본적으로 큰 데이터를 배치 프로세싱 하는 데 적합하고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실시간 데이터 처리에는 다소 적합하지 않다</a:t>
            </a:r>
          </a:p>
        </p:txBody>
      </p:sp>
      <p:pic>
        <p:nvPicPr>
          <p:cNvPr id="3074" name="Picture 2" descr="hadoop logo에 대한 이미지 검색결과">
            <a:extLst>
              <a:ext uri="{FF2B5EF4-FFF2-40B4-BE49-F238E27FC236}">
                <a16:creationId xmlns:a16="http://schemas.microsoft.com/office/drawing/2014/main" id="{11A57341-8112-4558-B48B-50E97A5E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53" y="75223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preduce logo에 대한 이미지 검색결과">
            <a:extLst>
              <a:ext uri="{FF2B5EF4-FFF2-40B4-BE49-F238E27FC236}">
                <a16:creationId xmlns:a16="http://schemas.microsoft.com/office/drawing/2014/main" id="{76060B99-D393-4D4B-9496-EFC824E6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9" y="2499360"/>
            <a:ext cx="3385318" cy="101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4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D2CF-93F1-4155-A52D-18AC277E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처리</a:t>
            </a:r>
            <a:r>
              <a:rPr lang="en-US" altLang="ko-KR" sz="2400" dirty="0"/>
              <a:t>(</a:t>
            </a:r>
            <a:r>
              <a:rPr lang="ko-KR" altLang="en-US" sz="2400" dirty="0"/>
              <a:t>고수준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6F333-46DB-44B1-B09A-EBFD746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702299"/>
          </a:xfrm>
        </p:spPr>
        <p:txBody>
          <a:bodyPr/>
          <a:lstStyle/>
          <a:p>
            <a:pPr lvl="1"/>
            <a:r>
              <a:rPr lang="en-US" altLang="ko-KR" dirty="0"/>
              <a:t>Pig</a:t>
            </a:r>
          </a:p>
          <a:p>
            <a:pPr lvl="2"/>
            <a:r>
              <a:rPr lang="ko-KR" altLang="en-US" dirty="0"/>
              <a:t>야후에서 개발되었으며 현재 아파치 프로젝트에 속해 있음</a:t>
            </a:r>
            <a:endParaRPr lang="en-US" altLang="ko-KR" dirty="0"/>
          </a:p>
          <a:p>
            <a:pPr lvl="2"/>
            <a:r>
              <a:rPr lang="ko-KR" altLang="en-US" dirty="0"/>
              <a:t>복잡한 </a:t>
            </a:r>
            <a:r>
              <a:rPr lang="en-US" altLang="ko-KR" dirty="0"/>
              <a:t>MapReduce </a:t>
            </a:r>
            <a:r>
              <a:rPr lang="ko-KR" altLang="en-US" dirty="0"/>
              <a:t>프로그래밍을 대체할 </a:t>
            </a:r>
            <a:r>
              <a:rPr lang="en-US" altLang="ko-KR" dirty="0"/>
              <a:t>Pig Latin</a:t>
            </a:r>
            <a:r>
              <a:rPr lang="ko-KR" altLang="en-US" dirty="0"/>
              <a:t>이라는 자체 언어 제공</a:t>
            </a:r>
            <a:endParaRPr lang="en-US" altLang="ko-KR" dirty="0"/>
          </a:p>
          <a:p>
            <a:pPr lvl="2"/>
            <a:r>
              <a:rPr lang="en-US" altLang="ko-KR" dirty="0"/>
              <a:t>MapReduce API</a:t>
            </a:r>
            <a:r>
              <a:rPr lang="ko-KR" altLang="en-US" dirty="0"/>
              <a:t>를 매우 단순화시키고 </a:t>
            </a:r>
            <a:r>
              <a:rPr lang="en-US" altLang="ko-KR" dirty="0"/>
              <a:t>SQL</a:t>
            </a:r>
            <a:r>
              <a:rPr lang="ko-KR" altLang="en-US" dirty="0"/>
              <a:t>과 유사한 형태로 설계</a:t>
            </a:r>
            <a:endParaRPr lang="en-US" altLang="ko-KR" dirty="0"/>
          </a:p>
          <a:p>
            <a:pPr lvl="1"/>
            <a:r>
              <a:rPr lang="en-US" altLang="ko-KR" dirty="0"/>
              <a:t>Hive</a:t>
            </a:r>
          </a:p>
          <a:p>
            <a:pPr lvl="2"/>
            <a:r>
              <a:rPr lang="ko-KR" altLang="en-US" dirty="0" err="1"/>
              <a:t>하둡</a:t>
            </a:r>
            <a:r>
              <a:rPr lang="ko-KR" altLang="en-US" dirty="0"/>
              <a:t> 기반 </a:t>
            </a:r>
            <a:r>
              <a:rPr lang="ko-KR" altLang="en-US" dirty="0" err="1"/>
              <a:t>데이터웨어하우스</a:t>
            </a:r>
            <a:r>
              <a:rPr lang="ko-KR" altLang="en-US" dirty="0"/>
              <a:t> </a:t>
            </a:r>
            <a:r>
              <a:rPr lang="ko-KR" altLang="en-US" dirty="0" err="1"/>
              <a:t>하우징용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2"/>
            <a:r>
              <a:rPr lang="ko-KR" altLang="en-US" dirty="0" err="1"/>
              <a:t>페이스북에서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오픈 소스로 공개되며 주목받은 기술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  <a:r>
              <a:rPr lang="ko-KR" altLang="en-US" dirty="0"/>
              <a:t>과 매우 유사한 </a:t>
            </a:r>
            <a:r>
              <a:rPr lang="en-US" altLang="ko-KR" dirty="0"/>
              <a:t>HiveQL</a:t>
            </a:r>
            <a:r>
              <a:rPr lang="ko-KR" altLang="en-US" dirty="0"/>
              <a:t>이라는 쿼리 언어를 제공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를 모르는 데이터 분석가들도 쉽게 </a:t>
            </a:r>
            <a:r>
              <a:rPr lang="ko-KR" altLang="en-US" dirty="0" err="1"/>
              <a:t>하둡</a:t>
            </a:r>
            <a:r>
              <a:rPr lang="ko-KR" altLang="en-US" dirty="0"/>
              <a:t> 데이터를 분석</a:t>
            </a:r>
            <a:endParaRPr lang="en-US" altLang="ko-KR" dirty="0"/>
          </a:p>
          <a:p>
            <a:pPr lvl="2"/>
            <a:r>
              <a:rPr lang="en-US" altLang="ko-KR" dirty="0"/>
              <a:t>HiveQL</a:t>
            </a:r>
            <a:r>
              <a:rPr lang="ko-KR" altLang="en-US" dirty="0"/>
              <a:t>은 내부적으로 </a:t>
            </a:r>
            <a:r>
              <a:rPr lang="en-US" altLang="ko-KR" dirty="0"/>
              <a:t>MapReduce</a:t>
            </a:r>
            <a:r>
              <a:rPr lang="ko-KR" altLang="en-US" dirty="0"/>
              <a:t>로 변환되어 실행</a:t>
            </a:r>
            <a:endParaRPr lang="en-US" altLang="ko-KR" dirty="0"/>
          </a:p>
          <a:p>
            <a:pPr lvl="1"/>
            <a:r>
              <a:rPr lang="en-US" altLang="ko-KR" dirty="0"/>
              <a:t>Impala</a:t>
            </a:r>
          </a:p>
          <a:p>
            <a:pPr lvl="2"/>
            <a:r>
              <a:rPr lang="ko-KR" altLang="en-US" dirty="0" err="1"/>
              <a:t>클라우데라에서</a:t>
            </a:r>
            <a:r>
              <a:rPr lang="ko-KR" altLang="en-US" dirty="0"/>
              <a:t> 개발한 </a:t>
            </a:r>
            <a:r>
              <a:rPr lang="ko-KR" altLang="en-US" dirty="0" err="1"/>
              <a:t>하둡</a:t>
            </a:r>
            <a:r>
              <a:rPr lang="ko-KR" altLang="en-US" dirty="0"/>
              <a:t> 기반 실시간 </a:t>
            </a:r>
            <a:r>
              <a:rPr lang="en-US" altLang="ko-KR" dirty="0"/>
              <a:t>SQL </a:t>
            </a:r>
            <a:r>
              <a:rPr lang="ko-KR" altLang="en-US" dirty="0"/>
              <a:t>질의 시스템</a:t>
            </a:r>
            <a:endParaRPr lang="en-US" altLang="ko-KR" dirty="0"/>
          </a:p>
          <a:p>
            <a:pPr lvl="2"/>
            <a:r>
              <a:rPr lang="ko-KR" altLang="en-US" dirty="0" err="1"/>
              <a:t>맵리듀스를</a:t>
            </a:r>
            <a:r>
              <a:rPr lang="ko-KR" altLang="en-US" dirty="0"/>
              <a:t> 사용하지 않고</a:t>
            </a:r>
            <a:r>
              <a:rPr lang="en-US" altLang="ko-KR" dirty="0"/>
              <a:t>, </a:t>
            </a:r>
            <a:r>
              <a:rPr lang="ko-KR" altLang="en-US" dirty="0"/>
              <a:t>자체 개발한 엔진을 사용 성능이 빠르다</a:t>
            </a:r>
            <a:endParaRPr lang="en-US" altLang="ko-KR" dirty="0"/>
          </a:p>
          <a:p>
            <a:pPr lvl="2"/>
            <a:r>
              <a:rPr lang="ko-KR" altLang="en-US" dirty="0"/>
              <a:t>데이터 조회를 위한 인터페이스로 </a:t>
            </a:r>
            <a:r>
              <a:rPr lang="en-US" altLang="ko-KR" dirty="0"/>
              <a:t>HiveQL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ko-KR" altLang="en-US" dirty="0"/>
              <a:t>수초 내에 </a:t>
            </a:r>
            <a:r>
              <a:rPr lang="en-US" altLang="ko-KR" dirty="0"/>
              <a:t>SQL </a:t>
            </a:r>
            <a:r>
              <a:rPr lang="ko-KR" altLang="en-US" dirty="0"/>
              <a:t>질의 결과를 확인할 수 있으며 </a:t>
            </a:r>
            <a:r>
              <a:rPr lang="en-US" altLang="ko-KR" dirty="0" err="1"/>
              <a:t>Hbase</a:t>
            </a:r>
            <a:r>
              <a:rPr lang="ko-KR" altLang="en-US" dirty="0"/>
              <a:t>와도 연동이 가능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098" name="Picture 2" descr="apache pig logo에 대한 이미지 검색결과">
            <a:extLst>
              <a:ext uri="{FF2B5EF4-FFF2-40B4-BE49-F238E27FC236}">
                <a16:creationId xmlns:a16="http://schemas.microsoft.com/office/drawing/2014/main" id="{1F7AD0FB-F26B-48B8-AE03-7F4E43F8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80" y="1320799"/>
            <a:ext cx="2209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ive logo에 대한 이미지 검색결과">
            <a:extLst>
              <a:ext uri="{FF2B5EF4-FFF2-40B4-BE49-F238E27FC236}">
                <a16:creationId xmlns:a16="http://schemas.microsoft.com/office/drawing/2014/main" id="{683C4F20-F38A-4BC6-A877-DBD41BCA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180" y="3184845"/>
            <a:ext cx="1546635" cy="139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ache impala logo에 대한 이미지 검색결과">
            <a:extLst>
              <a:ext uri="{FF2B5EF4-FFF2-40B4-BE49-F238E27FC236}">
                <a16:creationId xmlns:a16="http://schemas.microsoft.com/office/drawing/2014/main" id="{559CB6FC-4698-44BE-8C2B-A142EC61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80" y="5044440"/>
            <a:ext cx="78105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2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432DC-F992-4AB9-9FFA-EB195910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마이닝</a:t>
            </a:r>
            <a:r>
              <a:rPr lang="en-US" altLang="ko-KR" sz="2400" dirty="0"/>
              <a:t>(</a:t>
            </a:r>
            <a:r>
              <a:rPr lang="ko-KR" altLang="en-US" sz="2400" dirty="0"/>
              <a:t>분석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B5AAB-3A7E-4943-8A8D-CD430F2A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마이닝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대용량 데이터에서 특정 패턴을 찾기 위한 과정</a:t>
            </a:r>
            <a:endParaRPr lang="en-US" altLang="ko-KR" dirty="0"/>
          </a:p>
          <a:p>
            <a:pPr lvl="1"/>
            <a:r>
              <a:rPr lang="ko-KR" altLang="en-US" dirty="0"/>
              <a:t>데이터에서 어떤 의미를 찾아서 가치를 생성하는 과정</a:t>
            </a:r>
            <a:endParaRPr lang="en-US" altLang="ko-KR" dirty="0"/>
          </a:p>
          <a:p>
            <a:pPr lvl="1"/>
            <a:r>
              <a:rPr lang="ko-KR" altLang="en-US" dirty="0"/>
              <a:t>데이터 사이언스</a:t>
            </a:r>
            <a:r>
              <a:rPr lang="en-US" altLang="ko-KR" dirty="0"/>
              <a:t>(</a:t>
            </a:r>
            <a:r>
              <a:rPr lang="ko-KR" altLang="en-US" dirty="0"/>
              <a:t>통계</a:t>
            </a:r>
            <a:r>
              <a:rPr lang="en-US" altLang="ko-KR" dirty="0"/>
              <a:t>/</a:t>
            </a:r>
            <a:r>
              <a:rPr lang="ko-KR" altLang="en-US" dirty="0"/>
              <a:t>수학</a:t>
            </a:r>
            <a:r>
              <a:rPr lang="en-US" altLang="ko-KR" dirty="0"/>
              <a:t>) </a:t>
            </a:r>
            <a:r>
              <a:rPr lang="ko-KR" altLang="en-US" dirty="0"/>
              <a:t>기법이 활용된다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</a:t>
            </a:r>
          </a:p>
          <a:p>
            <a:pPr lvl="2"/>
            <a:r>
              <a:rPr lang="ko-KR" altLang="en-US" dirty="0"/>
              <a:t>통계 계산과 그래픽</a:t>
            </a:r>
            <a:r>
              <a:rPr lang="en-US" altLang="ko-KR" dirty="0"/>
              <a:t>(</a:t>
            </a:r>
            <a:r>
              <a:rPr lang="ko-KR" altLang="en-US" dirty="0"/>
              <a:t>데이터 시각화</a:t>
            </a:r>
            <a:r>
              <a:rPr lang="en-US" altLang="ko-KR" dirty="0"/>
              <a:t>)</a:t>
            </a:r>
            <a:r>
              <a:rPr lang="ko-KR" altLang="en-US" dirty="0"/>
              <a:t>을 위한 프로그래밍 언어 혹은 소프트웨어 환경</a:t>
            </a:r>
            <a:endParaRPr lang="en-US" altLang="ko-KR" dirty="0"/>
          </a:p>
          <a:p>
            <a:pPr lvl="2"/>
            <a:r>
              <a:rPr lang="ko-KR" altLang="en-US" dirty="0"/>
              <a:t>통계 소프트웨어 개발과 자료 분석에 널리 활용되며 통계학자들이 통계 분석 모델 개발에</a:t>
            </a:r>
            <a:br>
              <a:rPr lang="en-US" altLang="ko-KR" dirty="0"/>
            </a:br>
            <a:r>
              <a:rPr lang="ko-KR" altLang="en-US" dirty="0"/>
              <a:t>많이 활용</a:t>
            </a:r>
            <a:endParaRPr lang="en-US" altLang="ko-KR" dirty="0"/>
          </a:p>
          <a:p>
            <a:pPr lvl="1"/>
            <a:r>
              <a:rPr lang="en-US" altLang="ko-KR" dirty="0"/>
              <a:t>R-Hadoop</a:t>
            </a:r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인터페이스를 </a:t>
            </a:r>
            <a:r>
              <a:rPr lang="ko-KR" altLang="en-US" dirty="0" err="1"/>
              <a:t>하둡에서</a:t>
            </a:r>
            <a:r>
              <a:rPr lang="ko-KR" altLang="en-US" dirty="0"/>
              <a:t> 제공해 주는 프로젝트</a:t>
            </a:r>
            <a:endParaRPr lang="en-US" altLang="ko-KR" dirty="0"/>
          </a:p>
          <a:p>
            <a:pPr lvl="2"/>
            <a:r>
              <a:rPr lang="en-US" altLang="ko-KR" dirty="0"/>
              <a:t>R-MR, R-HDFS, R-</a:t>
            </a:r>
            <a:r>
              <a:rPr lang="en-US" altLang="ko-KR" dirty="0" err="1"/>
              <a:t>Hbase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하둡</a:t>
            </a:r>
            <a:r>
              <a:rPr lang="ko-KR" altLang="en-US" dirty="0"/>
              <a:t> 기반 기술들에 </a:t>
            </a:r>
            <a:r>
              <a:rPr lang="en-US" altLang="ko-KR" dirty="0"/>
              <a:t>R</a:t>
            </a:r>
            <a:r>
              <a:rPr lang="ko-KR" altLang="en-US" dirty="0"/>
              <a:t>을 접목한 프로젝트들도 주목</a:t>
            </a:r>
          </a:p>
        </p:txBody>
      </p:sp>
      <p:pic>
        <p:nvPicPr>
          <p:cNvPr id="5122" name="Picture 2" descr="r logo에 대한 이미지 검색결과">
            <a:extLst>
              <a:ext uri="{FF2B5EF4-FFF2-40B4-BE49-F238E27FC236}">
                <a16:creationId xmlns:a16="http://schemas.microsoft.com/office/drawing/2014/main" id="{2FC9B2DB-8B09-451E-BB6F-BD780E5F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516017"/>
            <a:ext cx="1285558" cy="9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FFA5-6CF4-4FF1-8142-46003B5A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처리 결과 액세스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36669-B1DA-429D-A096-DBE4D74E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283199"/>
          </a:xfrm>
        </p:spPr>
        <p:txBody>
          <a:bodyPr/>
          <a:lstStyle/>
          <a:p>
            <a:r>
              <a:rPr lang="ko-KR" altLang="en-US" dirty="0"/>
              <a:t>처리 결과를 외부에서 실시간으로 액세스 해야 하는 경우</a:t>
            </a:r>
            <a:r>
              <a:rPr lang="en-US" altLang="ko-KR" dirty="0"/>
              <a:t>, </a:t>
            </a:r>
            <a:r>
              <a:rPr lang="ko-KR" altLang="en-US" dirty="0"/>
              <a:t>다음 세 가지 정도의 기술을 고려해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RDBMS</a:t>
            </a:r>
          </a:p>
          <a:p>
            <a:pPr lvl="2"/>
            <a:r>
              <a:rPr lang="ko-KR" altLang="en-US" dirty="0"/>
              <a:t>처리 결과 데이터가 상대적으로 작아 별다른 검색이 필요하지 않은 경우</a:t>
            </a:r>
            <a:endParaRPr lang="en-US" altLang="ko-KR" dirty="0"/>
          </a:p>
          <a:p>
            <a:pPr lvl="2"/>
            <a:r>
              <a:rPr lang="en-US" altLang="ko-KR" dirty="0"/>
              <a:t>Oracle, MySQL </a:t>
            </a:r>
            <a:r>
              <a:rPr lang="ko-KR" altLang="en-US" dirty="0"/>
              <a:t>등에 테이블을 정의하고 처리 결과를 삽입한다</a:t>
            </a:r>
            <a:endParaRPr lang="en-US" altLang="ko-KR" dirty="0"/>
          </a:p>
          <a:p>
            <a:pPr lvl="2"/>
            <a:r>
              <a:rPr lang="en-US" altLang="ko-KR" dirty="0"/>
              <a:t>Sqoop</a:t>
            </a:r>
            <a:r>
              <a:rPr lang="ko-KR" altLang="en-US" dirty="0"/>
              <a:t>을 조합할 수 있다</a:t>
            </a:r>
            <a:endParaRPr lang="en-US" altLang="ko-KR" dirty="0"/>
          </a:p>
          <a:p>
            <a:pPr lvl="1"/>
            <a:r>
              <a:rPr lang="en-US" altLang="ko-KR" dirty="0"/>
              <a:t>NoSQL</a:t>
            </a:r>
          </a:p>
          <a:p>
            <a:pPr lvl="2"/>
            <a:r>
              <a:rPr lang="ko-KR" altLang="en-US" dirty="0"/>
              <a:t>보통 처리 결과 데이터의 크기가 크며 스키마가 고정되어 있지 않은 비정형 데이터의 처리</a:t>
            </a:r>
            <a:endParaRPr lang="en-US" altLang="ko-KR" dirty="0"/>
          </a:p>
          <a:p>
            <a:pPr lvl="2"/>
            <a:r>
              <a:rPr lang="en-US" altLang="ko-KR" dirty="0"/>
              <a:t>RDBM</a:t>
            </a:r>
            <a:r>
              <a:rPr lang="ko-KR" altLang="en-US" dirty="0"/>
              <a:t>에 맞지 않는 데이터일 수 있으며 요청 트래픽이 클 가능성도 있음</a:t>
            </a:r>
            <a:endParaRPr lang="en-US" altLang="ko-KR" dirty="0"/>
          </a:p>
          <a:p>
            <a:pPr lvl="2"/>
            <a:r>
              <a:rPr lang="ko-KR" altLang="en-US" dirty="0"/>
              <a:t>이럴 경우</a:t>
            </a:r>
            <a:r>
              <a:rPr lang="en-US" altLang="ko-KR" dirty="0"/>
              <a:t>, </a:t>
            </a:r>
            <a:r>
              <a:rPr lang="en-US" altLang="ko-KR" dirty="0" err="1"/>
              <a:t>Hbase</a:t>
            </a:r>
            <a:r>
              <a:rPr lang="en-US" altLang="ko-KR" dirty="0"/>
              <a:t>, Cassandra, MongoDB </a:t>
            </a:r>
            <a:r>
              <a:rPr lang="ko-KR" altLang="en-US" dirty="0"/>
              <a:t>등의 </a:t>
            </a:r>
            <a:r>
              <a:rPr lang="en-US" altLang="ko-KR" dirty="0"/>
              <a:t>NoSQL</a:t>
            </a:r>
            <a:r>
              <a:rPr lang="ko-KR" altLang="en-US" dirty="0"/>
              <a:t>을 활용</a:t>
            </a:r>
            <a:endParaRPr lang="en-US" altLang="ko-KR" dirty="0"/>
          </a:p>
          <a:p>
            <a:pPr lvl="2"/>
            <a:r>
              <a:rPr lang="en-US" altLang="ko-KR" dirty="0"/>
              <a:t>NoSQL </a:t>
            </a:r>
            <a:r>
              <a:rPr lang="ko-KR" altLang="en-US" dirty="0"/>
              <a:t>데이터베이스들은 </a:t>
            </a:r>
            <a:r>
              <a:rPr lang="ko-KR" altLang="en-US" dirty="0" err="1"/>
              <a:t>하둡에서</a:t>
            </a:r>
            <a:r>
              <a:rPr lang="ko-KR" altLang="en-US" dirty="0"/>
              <a:t> 바로 인덱스를 만들어낼 수 있어 </a:t>
            </a:r>
            <a:r>
              <a:rPr lang="ko-KR" altLang="en-US" dirty="0" err="1"/>
              <a:t>하둡과</a:t>
            </a:r>
            <a:r>
              <a:rPr lang="ko-KR" altLang="en-US" dirty="0"/>
              <a:t> 연동에 적합</a:t>
            </a:r>
            <a:endParaRPr lang="en-US" altLang="ko-KR" dirty="0"/>
          </a:p>
          <a:p>
            <a:pPr lvl="1"/>
            <a:r>
              <a:rPr lang="ko-KR" altLang="en-US" dirty="0"/>
              <a:t>검색엔진</a:t>
            </a:r>
            <a:endParaRPr lang="en-US" altLang="ko-KR" dirty="0"/>
          </a:p>
          <a:p>
            <a:pPr lvl="2"/>
            <a:r>
              <a:rPr lang="ko-KR" altLang="en-US" dirty="0" err="1"/>
              <a:t>하둡에서</a:t>
            </a:r>
            <a:r>
              <a:rPr lang="ko-KR" altLang="en-US" dirty="0"/>
              <a:t> 처리된 결과를 키</a:t>
            </a:r>
            <a:r>
              <a:rPr lang="en-US" altLang="ko-KR" dirty="0"/>
              <a:t>/</a:t>
            </a:r>
            <a:r>
              <a:rPr lang="ko-KR" altLang="en-US" dirty="0" err="1"/>
              <a:t>밸류</a:t>
            </a:r>
            <a:r>
              <a:rPr lang="ko-KR" altLang="en-US" dirty="0"/>
              <a:t> 형태보다 더 복잡한 형대로 접근해야 하는 경우 활용</a:t>
            </a:r>
            <a:endParaRPr lang="en-US" altLang="ko-KR" dirty="0"/>
          </a:p>
          <a:p>
            <a:pPr lvl="2"/>
            <a:r>
              <a:rPr lang="ko-KR" altLang="en-US" dirty="0"/>
              <a:t>자바 기반 </a:t>
            </a:r>
            <a:r>
              <a:rPr lang="en-US" altLang="ko-KR" dirty="0"/>
              <a:t>Lucene</a:t>
            </a:r>
            <a:r>
              <a:rPr lang="ko-KR" altLang="en-US" dirty="0"/>
              <a:t>과 이를 기반으로 한 </a:t>
            </a:r>
            <a:r>
              <a:rPr lang="en-US" altLang="ko-KR" dirty="0" err="1"/>
              <a:t>Solr</a:t>
            </a:r>
            <a:r>
              <a:rPr lang="en-US" altLang="ko-KR" dirty="0"/>
              <a:t> </a:t>
            </a:r>
            <a:r>
              <a:rPr lang="ko-KR" altLang="en-US" dirty="0"/>
              <a:t>패키지를 주로 활용</a:t>
            </a:r>
            <a:r>
              <a:rPr lang="en-US" altLang="ko-KR" dirty="0"/>
              <a:t>/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2"/>
            <a:r>
              <a:rPr lang="en-US" altLang="ko-KR" dirty="0"/>
              <a:t>Lucene</a:t>
            </a:r>
            <a:r>
              <a:rPr lang="ko-KR" altLang="en-US" dirty="0"/>
              <a:t>을 기반으로 한 </a:t>
            </a:r>
            <a:r>
              <a:rPr lang="en-US" altLang="ko-KR" dirty="0" err="1"/>
              <a:t>ElasticSearch</a:t>
            </a:r>
            <a:r>
              <a:rPr lang="en-US" altLang="ko-KR" dirty="0"/>
              <a:t> </a:t>
            </a:r>
            <a:r>
              <a:rPr lang="ko-KR" altLang="en-US" dirty="0"/>
              <a:t>검색 엔진은 분산 환경을 고려해 개발된 검색 엔진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7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4339-2718-4666-BEC4-3E820F26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작업 워크플로우 관리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3530E-59D5-4A64-B5F5-254BC03B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워크플로우 관리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ko-KR" altLang="en-US" dirty="0" err="1"/>
              <a:t>하둡의</a:t>
            </a:r>
            <a:r>
              <a:rPr lang="ko-KR" altLang="en-US" dirty="0"/>
              <a:t> 작업들은 여러 개의 </a:t>
            </a:r>
            <a:r>
              <a:rPr lang="ko-KR" altLang="en-US" dirty="0" err="1"/>
              <a:t>잡</a:t>
            </a:r>
            <a:r>
              <a:rPr lang="en-US" altLang="ko-KR" dirty="0"/>
              <a:t>(Job)</a:t>
            </a:r>
            <a:r>
              <a:rPr lang="ko-KR" altLang="en-US" dirty="0"/>
              <a:t>들을 연속적으로 이어 붙여 실행</a:t>
            </a:r>
            <a:endParaRPr lang="en-US" altLang="ko-KR" dirty="0"/>
          </a:p>
          <a:p>
            <a:pPr lvl="1"/>
            <a:r>
              <a:rPr lang="ko-KR" altLang="en-US" dirty="0"/>
              <a:t>이런 </a:t>
            </a:r>
            <a:r>
              <a:rPr lang="ko-KR" altLang="en-US" dirty="0" err="1"/>
              <a:t>잡</a:t>
            </a:r>
            <a:r>
              <a:rPr lang="en-US" altLang="ko-KR" dirty="0"/>
              <a:t>(Job)</a:t>
            </a:r>
            <a:r>
              <a:rPr lang="ko-KR" altLang="en-US" dirty="0"/>
              <a:t>들을 주기적으로 실행하거나 어떤 조건이 만족되면 실행되도록 관리해주는 소프트웨어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Oozie</a:t>
            </a:r>
          </a:p>
          <a:p>
            <a:pPr lvl="2"/>
            <a:r>
              <a:rPr lang="ko-KR" altLang="en-US" dirty="0" err="1"/>
              <a:t>하둡</a:t>
            </a:r>
            <a:r>
              <a:rPr lang="ko-KR" altLang="en-US" dirty="0"/>
              <a:t> 작업을 관리하는 워크플로우 및 코디네이터 시스템</a:t>
            </a:r>
            <a:endParaRPr lang="en-US" altLang="ko-KR" dirty="0"/>
          </a:p>
          <a:p>
            <a:pPr lvl="2"/>
            <a:r>
              <a:rPr lang="ko-KR" altLang="en-US" dirty="0"/>
              <a:t>자바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컨테이너에서 실행되는 자바 웹 어플리케이션</a:t>
            </a:r>
            <a:endParaRPr lang="en-US" altLang="ko-KR" dirty="0"/>
          </a:p>
          <a:p>
            <a:pPr lvl="2"/>
            <a:r>
              <a:rPr lang="en-US" altLang="ko-KR" dirty="0"/>
              <a:t>MapReduce </a:t>
            </a:r>
            <a:r>
              <a:rPr lang="ko-KR" altLang="en-US" dirty="0"/>
              <a:t>작업이나 </a:t>
            </a:r>
            <a:r>
              <a:rPr lang="en-US" altLang="ko-KR" dirty="0"/>
              <a:t>Pig </a:t>
            </a:r>
            <a:r>
              <a:rPr lang="ko-KR" altLang="en-US" dirty="0"/>
              <a:t>작업 등 특화된 액션들로 구성된 워크플로우를 제어</a:t>
            </a:r>
          </a:p>
        </p:txBody>
      </p:sp>
      <p:pic>
        <p:nvPicPr>
          <p:cNvPr id="6146" name="Picture 2" descr="oozie logo에 대한 이미지 검색결과">
            <a:extLst>
              <a:ext uri="{FF2B5EF4-FFF2-40B4-BE49-F238E27FC236}">
                <a16:creationId xmlns:a16="http://schemas.microsoft.com/office/drawing/2014/main" id="{59C9A6E6-20F6-48D6-8B07-9727AD59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01" y="2858280"/>
            <a:ext cx="2225401" cy="16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9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ookeeper logo에 대한 이미지 검색결과">
            <a:extLst>
              <a:ext uri="{FF2B5EF4-FFF2-40B4-BE49-F238E27FC236}">
                <a16:creationId xmlns:a16="http://schemas.microsoft.com/office/drawing/2014/main" id="{9A5CD133-CC4D-4C67-878A-C0E889DFA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98" y="3394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2624A8-CC3A-4FB3-BE1C-9BD93322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Ecosystem</a:t>
            </a:r>
            <a:br>
              <a:rPr lang="en-US" altLang="ko-KR" dirty="0"/>
            </a:br>
            <a:r>
              <a:rPr lang="en-US" altLang="ko-KR" sz="2400" dirty="0"/>
              <a:t>:</a:t>
            </a:r>
            <a:r>
              <a:rPr lang="ko-KR" altLang="en-US" sz="2400" dirty="0"/>
              <a:t> 분산 코디네이터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50B50-E64F-4C5E-A0B5-D656E178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코디네이터</a:t>
            </a:r>
            <a:endParaRPr lang="en-US" altLang="ko-KR" dirty="0"/>
          </a:p>
          <a:p>
            <a:pPr lvl="1"/>
            <a:r>
              <a:rPr lang="ko-KR" altLang="en-US" dirty="0"/>
              <a:t>분산 환경에서 서버들 간 상호 조정이 필요한 다양한 서비스를 제공하는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Zookeeper</a:t>
            </a:r>
          </a:p>
          <a:p>
            <a:pPr lvl="2"/>
            <a:r>
              <a:rPr lang="ko-KR" altLang="en-US" dirty="0"/>
              <a:t>하나의 서버에만 서비스가 집중되지 않도록 서비스를 분산하여 동시 처리하도록 해 줌</a:t>
            </a:r>
            <a:endParaRPr lang="en-US" altLang="ko-KR" dirty="0"/>
          </a:p>
          <a:p>
            <a:pPr lvl="2"/>
            <a:r>
              <a:rPr lang="ko-KR" altLang="en-US" dirty="0"/>
              <a:t>하나의 서버에서 처리한 결과를 다른 </a:t>
            </a:r>
            <a:r>
              <a:rPr lang="ko-KR" altLang="en-US" dirty="0" err="1"/>
              <a:t>서버들과도</a:t>
            </a:r>
            <a:r>
              <a:rPr lang="ko-KR" altLang="en-US" dirty="0"/>
              <a:t> 동기화하여 데이터의 안정성을 보장</a:t>
            </a:r>
            <a:endParaRPr lang="en-US" altLang="ko-KR" dirty="0"/>
          </a:p>
          <a:p>
            <a:pPr lvl="2"/>
            <a:r>
              <a:rPr lang="ko-KR" altLang="en-US" dirty="0"/>
              <a:t>운영</a:t>
            </a:r>
            <a:r>
              <a:rPr lang="en-US" altLang="ko-KR" dirty="0"/>
              <a:t>(Active) </a:t>
            </a:r>
            <a:r>
              <a:rPr lang="ko-KR" altLang="en-US" dirty="0"/>
              <a:t>서버가 문제가 발생하여 서비스를 제공할 수 없을 경우</a:t>
            </a:r>
            <a:r>
              <a:rPr lang="en-US" altLang="ko-KR" dirty="0"/>
              <a:t>, </a:t>
            </a:r>
            <a:r>
              <a:rPr lang="ko-KR" altLang="en-US" dirty="0"/>
              <a:t>다른 대기 중인 서버를</a:t>
            </a:r>
            <a:br>
              <a:rPr lang="en-US" altLang="ko-KR" dirty="0"/>
            </a:br>
            <a:r>
              <a:rPr lang="ko-KR" altLang="en-US" dirty="0"/>
              <a:t>운영 서버로 교체하여 서비스가 중지 없이 제공되도록 해 줌</a:t>
            </a:r>
            <a:endParaRPr lang="en-US" altLang="ko-KR" dirty="0"/>
          </a:p>
          <a:p>
            <a:pPr lvl="2"/>
            <a:r>
              <a:rPr lang="ko-KR" altLang="en-US" dirty="0"/>
              <a:t>분산 환경을 구성하는 서버들의 환경 설정을 통합적으로 관리</a:t>
            </a:r>
          </a:p>
        </p:txBody>
      </p:sp>
    </p:spTree>
    <p:extLst>
      <p:ext uri="{BB962C8B-B14F-4D97-AF65-F5344CB8AC3E}">
        <p14:creationId xmlns:p14="http://schemas.microsoft.com/office/powerpoint/2010/main" val="284679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0AD7-0A4B-4A35-B072-1CD18AED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포맷</a:t>
            </a:r>
            <a:r>
              <a:rPr lang="en-US" altLang="ko-KR" sz="2400" dirty="0"/>
              <a:t>(</a:t>
            </a:r>
            <a:r>
              <a:rPr lang="ko-KR" altLang="en-US" sz="2400" dirty="0"/>
              <a:t>직렬화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03002-A8AD-4037-AA26-2AA542FE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Avro</a:t>
            </a:r>
          </a:p>
          <a:p>
            <a:pPr lvl="2"/>
            <a:r>
              <a:rPr lang="en-US" altLang="ko-KR" dirty="0"/>
              <a:t>RPC(Remote Procedure Call)</a:t>
            </a:r>
            <a:r>
              <a:rPr lang="ko-KR" altLang="en-US" dirty="0"/>
              <a:t>과 데이터 직렬화를 지원하는 프레임워크</a:t>
            </a:r>
            <a:endParaRPr lang="en-US" altLang="ko-KR" dirty="0"/>
          </a:p>
          <a:p>
            <a:pPr lvl="2"/>
            <a:r>
              <a:rPr lang="en-US" altLang="ko-KR" dirty="0"/>
              <a:t>JSON</a:t>
            </a:r>
            <a:r>
              <a:rPr lang="ko-KR" altLang="en-US" dirty="0"/>
              <a:t>을 이용해 데이터 형식과 프로토콜을 정의하며 작고 빠른 바이너리 포맷으로 데이터를 직렬화</a:t>
            </a:r>
          </a:p>
        </p:txBody>
      </p:sp>
      <p:pic>
        <p:nvPicPr>
          <p:cNvPr id="8194" name="Picture 2" descr="avro logo에 대한 이미지 검색결과">
            <a:extLst>
              <a:ext uri="{FF2B5EF4-FFF2-40B4-BE49-F238E27FC236}">
                <a16:creationId xmlns:a16="http://schemas.microsoft.com/office/drawing/2014/main" id="{A1B8E652-01CA-4315-B0D8-96F769EA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02" y="2990850"/>
            <a:ext cx="28194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acebook logo에 대한 이미지 검색결과">
            <a:extLst>
              <a:ext uri="{FF2B5EF4-FFF2-40B4-BE49-F238E27FC236}">
                <a16:creationId xmlns:a16="http://schemas.microsoft.com/office/drawing/2014/main" id="{274AEAA2-43D3-475C-B695-1CF2ABC3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8" y="3429000"/>
            <a:ext cx="1269683" cy="12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ebay logo에 대한 이미지 검색결과">
            <a:extLst>
              <a:ext uri="{FF2B5EF4-FFF2-40B4-BE49-F238E27FC236}">
                <a16:creationId xmlns:a16="http://schemas.microsoft.com/office/drawing/2014/main" id="{8A57EED3-E63F-440E-A1E7-A244506E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33" y="8166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6805BE-6759-4B58-B3D3-F4C0FF29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5410-EBE9-4E56-B814-93CB391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Ebay</a:t>
            </a:r>
            <a:r>
              <a:rPr lang="en-US" altLang="ko-KR" dirty="0"/>
              <a:t> </a:t>
            </a:r>
            <a:r>
              <a:rPr lang="ko-KR" altLang="en-US" dirty="0" err="1"/>
              <a:t>퀴리</a:t>
            </a:r>
            <a:r>
              <a:rPr lang="ko-KR" altLang="en-US" dirty="0"/>
              <a:t> 로그 마이닝</a:t>
            </a:r>
            <a:endParaRPr lang="en-US" altLang="ko-KR" dirty="0"/>
          </a:p>
          <a:p>
            <a:pPr lvl="1"/>
            <a:r>
              <a:rPr lang="en-US" altLang="ko-KR" dirty="0"/>
              <a:t>MapReduce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억 명이 넘는 사용자</a:t>
            </a:r>
            <a:r>
              <a:rPr lang="en-US" altLang="ko-KR" dirty="0"/>
              <a:t>, PB </a:t>
            </a:r>
            <a:r>
              <a:rPr lang="ko-KR" altLang="en-US" dirty="0"/>
              <a:t>단위의 클릭 로그 데이터</a:t>
            </a:r>
            <a:r>
              <a:rPr lang="en-US" altLang="ko-KR" dirty="0"/>
              <a:t>, 10</a:t>
            </a:r>
            <a:r>
              <a:rPr lang="ko-KR" altLang="en-US" dirty="0"/>
              <a:t>억 개 이상 사용자 검색어 처리</a:t>
            </a:r>
            <a:endParaRPr lang="en-US" altLang="ko-KR" dirty="0"/>
          </a:p>
          <a:p>
            <a:pPr lvl="1"/>
            <a:r>
              <a:rPr lang="ko-KR" altLang="en-US" dirty="0"/>
              <a:t>현재 이슈가 되고 있는 검색어</a:t>
            </a:r>
            <a:r>
              <a:rPr lang="en-US" altLang="ko-KR" dirty="0"/>
              <a:t>, </a:t>
            </a:r>
            <a:r>
              <a:rPr lang="ko-KR" altLang="en-US" dirty="0"/>
              <a:t>연관 검색어 찾아내기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페이스북 메시지 시스템</a:t>
            </a:r>
            <a:endParaRPr lang="en-US" altLang="ko-KR" dirty="0"/>
          </a:p>
          <a:p>
            <a:pPr lvl="1"/>
            <a:r>
              <a:rPr lang="en-US" altLang="ko-KR" dirty="0"/>
              <a:t>HDFS </a:t>
            </a:r>
            <a:r>
              <a:rPr lang="ko-KR" altLang="en-US" dirty="0"/>
              <a:t>기반 </a:t>
            </a:r>
            <a:r>
              <a:rPr lang="en-US" altLang="ko-KR" dirty="0"/>
              <a:t>NoSQL</a:t>
            </a:r>
            <a:r>
              <a:rPr lang="ko-KR" altLang="en-US" dirty="0"/>
              <a:t>인 </a:t>
            </a:r>
            <a:r>
              <a:rPr lang="en-US" altLang="ko-KR" dirty="0"/>
              <a:t>HBase </a:t>
            </a:r>
            <a:r>
              <a:rPr lang="ko-KR" altLang="en-US" dirty="0"/>
              <a:t>위에서 작동</a:t>
            </a:r>
            <a:endParaRPr lang="en-US" altLang="ko-KR" dirty="0"/>
          </a:p>
          <a:p>
            <a:pPr lvl="1"/>
            <a:r>
              <a:rPr lang="ko-KR" altLang="en-US" dirty="0"/>
              <a:t>세계에서 가장 많은 트래픽을 처리하는 시스템 중 하나</a:t>
            </a:r>
            <a:endParaRPr lang="en-US" altLang="ko-KR" dirty="0"/>
          </a:p>
          <a:p>
            <a:pPr lvl="1"/>
            <a:r>
              <a:rPr lang="ko-KR" altLang="en-US" dirty="0"/>
              <a:t>월 평균 </a:t>
            </a:r>
            <a:r>
              <a:rPr lang="en-US" altLang="ko-KR" dirty="0"/>
              <a:t>25TB </a:t>
            </a:r>
            <a:r>
              <a:rPr lang="ko-KR" altLang="en-US" dirty="0"/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232080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05BE-6759-4B58-B3D3-F4C0FF29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5410-EBE9-4E56-B814-93CB391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넷플릭스</a:t>
            </a:r>
            <a:r>
              <a:rPr lang="ko-KR" altLang="en-US" dirty="0"/>
              <a:t> 영화 추천 서비스</a:t>
            </a:r>
            <a:endParaRPr lang="en-US" altLang="ko-KR" dirty="0"/>
          </a:p>
          <a:p>
            <a:pPr lvl="1"/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드라마 스트리밍 서비스</a:t>
            </a:r>
            <a:endParaRPr lang="en-US" altLang="ko-KR" dirty="0"/>
          </a:p>
          <a:p>
            <a:pPr lvl="1"/>
            <a:r>
              <a:rPr lang="ko-KR" altLang="en-US" dirty="0"/>
              <a:t>서비스 스트리밍 시간의 </a:t>
            </a:r>
            <a:r>
              <a:rPr lang="en-US" altLang="ko-KR" dirty="0"/>
              <a:t>80%, </a:t>
            </a:r>
            <a:r>
              <a:rPr lang="ko-KR" altLang="en-US" dirty="0"/>
              <a:t>영화 감상이 영화 추천 시스템에 의한 것</a:t>
            </a:r>
            <a:endParaRPr lang="en-US" altLang="ko-KR" dirty="0"/>
          </a:p>
          <a:p>
            <a:pPr lvl="1"/>
            <a:r>
              <a:rPr lang="en-US" altLang="ko-KR" dirty="0"/>
              <a:t>Markov Chain </a:t>
            </a:r>
            <a:r>
              <a:rPr lang="ko-KR" altLang="en-US" dirty="0"/>
              <a:t>기반의 거대한 행렬 계산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도입 이전에는 </a:t>
            </a:r>
            <a:r>
              <a:rPr lang="en-US" altLang="ko-KR" dirty="0"/>
              <a:t>MySQL</a:t>
            </a:r>
            <a:r>
              <a:rPr lang="ko-KR" altLang="en-US" dirty="0"/>
              <a:t>을 사용하여 장시간에 걸쳐 계산</a:t>
            </a:r>
            <a:endParaRPr lang="en-US" altLang="ko-KR" dirty="0"/>
          </a:p>
          <a:p>
            <a:pPr lvl="2"/>
            <a:r>
              <a:rPr lang="ko-KR" altLang="en-US" dirty="0"/>
              <a:t>데이터 목사 시간</a:t>
            </a:r>
            <a:r>
              <a:rPr lang="en-US" altLang="ko-KR" dirty="0"/>
              <a:t>, </a:t>
            </a:r>
            <a:r>
              <a:rPr lang="ko-KR" altLang="en-US" dirty="0"/>
              <a:t>최적화를 위한 여러 데이터베이스 기술이 필요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시스템으로 교체 후 단시간 계산으로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회에 가능해짐</a:t>
            </a:r>
          </a:p>
        </p:txBody>
      </p:sp>
      <p:pic>
        <p:nvPicPr>
          <p:cNvPr id="10242" name="Picture 2" descr="netflix logo에 대한 이미지 검색결과">
            <a:extLst>
              <a:ext uri="{FF2B5EF4-FFF2-40B4-BE49-F238E27FC236}">
                <a16:creationId xmlns:a16="http://schemas.microsoft.com/office/drawing/2014/main" id="{335EA53D-FAA2-48FF-A2C5-3EB36629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5" y="2624137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7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05BE-6759-4B58-B3D3-F4C0FF29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기반 빅데이터 시스템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5410-EBE9-4E56-B814-93CB391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트위터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천만이 넘는 사용자</a:t>
            </a:r>
            <a:r>
              <a:rPr lang="en-US" altLang="ko-KR" dirty="0"/>
              <a:t>, 3</a:t>
            </a:r>
            <a:r>
              <a:rPr lang="ko-KR" altLang="en-US" dirty="0"/>
              <a:t>억 </a:t>
            </a:r>
            <a:r>
              <a:rPr lang="en-US" altLang="ko-KR" dirty="0"/>
              <a:t>4</a:t>
            </a:r>
            <a:r>
              <a:rPr lang="ko-KR" altLang="en-US" dirty="0"/>
              <a:t>천만 개 트윗의 방대한 데이터를 처리하기 위해</a:t>
            </a:r>
            <a:br>
              <a:rPr lang="en-US" altLang="ko-KR" dirty="0"/>
            </a:br>
            <a:r>
              <a:rPr lang="ko-KR" altLang="en-US" dirty="0"/>
              <a:t>수십 </a:t>
            </a:r>
            <a:r>
              <a:rPr lang="ko-KR" altLang="en-US" dirty="0" err="1"/>
              <a:t>페타바이트</a:t>
            </a:r>
            <a:r>
              <a:rPr lang="ko-KR" altLang="en-US" dirty="0"/>
              <a:t> 규모의 </a:t>
            </a:r>
            <a:r>
              <a:rPr lang="ko-KR" altLang="en-US" dirty="0" err="1"/>
              <a:t>하둡</a:t>
            </a:r>
            <a:r>
              <a:rPr lang="ko-KR" altLang="en-US" dirty="0"/>
              <a:t> 시스템을 활용</a:t>
            </a:r>
            <a:endParaRPr lang="en-US" altLang="ko-KR" dirty="0"/>
          </a:p>
          <a:p>
            <a:pPr lvl="1"/>
            <a:r>
              <a:rPr lang="en-US" altLang="ko-KR" dirty="0"/>
              <a:t>Pig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 err="1"/>
              <a:t>팔로우</a:t>
            </a:r>
            <a:r>
              <a:rPr lang="ko-KR" altLang="en-US" dirty="0"/>
              <a:t> 형태 분석</a:t>
            </a:r>
            <a:r>
              <a:rPr lang="en-US" altLang="ko-KR" dirty="0"/>
              <a:t>, </a:t>
            </a:r>
            <a:r>
              <a:rPr lang="ko-KR" altLang="en-US" dirty="0"/>
              <a:t>정서 분석 등을 위해 </a:t>
            </a:r>
            <a:r>
              <a:rPr lang="ko-KR" altLang="en-US" dirty="0" err="1"/>
              <a:t>하둡</a:t>
            </a:r>
            <a:r>
              <a:rPr lang="ko-KR" altLang="en-US" dirty="0"/>
              <a:t> 기반 머신 러닝 시스템을 구축하여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기타 활용 사례</a:t>
            </a:r>
            <a:endParaRPr lang="en-US" altLang="ko-KR" dirty="0"/>
          </a:p>
          <a:p>
            <a:pPr lvl="1"/>
            <a:r>
              <a:rPr lang="ko-KR" altLang="en-US" dirty="0"/>
              <a:t>추천 시스템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링크드인</a:t>
            </a:r>
            <a:r>
              <a:rPr lang="en-US" altLang="ko-KR" dirty="0"/>
              <a:t>(</a:t>
            </a:r>
            <a:r>
              <a:rPr lang="ko-KR" altLang="en-US" dirty="0"/>
              <a:t>알 수도 있는 사람</a:t>
            </a:r>
            <a:r>
              <a:rPr lang="en-US" altLang="ko-KR" dirty="0"/>
              <a:t>), eHarmony(</a:t>
            </a:r>
            <a:r>
              <a:rPr lang="ko-KR" altLang="en-US" dirty="0"/>
              <a:t>파트너 추천 시스템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검색 서비스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인덱스 생성</a:t>
            </a:r>
            <a:r>
              <a:rPr lang="en-US" altLang="ko-KR" dirty="0"/>
              <a:t>, </a:t>
            </a:r>
            <a:r>
              <a:rPr lang="ko-KR" altLang="en-US" dirty="0"/>
              <a:t>페이지 랭크 계산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266" name="Picture 2" descr="twitter logo에 대한 이미지 검색결과">
            <a:extLst>
              <a:ext uri="{FF2B5EF4-FFF2-40B4-BE49-F238E27FC236}">
                <a16:creationId xmlns:a16="http://schemas.microsoft.com/office/drawing/2014/main" id="{74315D48-90DB-434D-BD44-533BBCDC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19" y="1320799"/>
            <a:ext cx="1183322" cy="118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4F3D-98A4-4A94-B999-9281BA98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1E2CB-5718-4D57-B2A2-16D4E3F3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6"/>
            <a:ext cx="8596668" cy="5224727"/>
          </a:xfrm>
        </p:spPr>
        <p:txBody>
          <a:bodyPr/>
          <a:lstStyle/>
          <a:p>
            <a:r>
              <a:rPr lang="ko-KR" altLang="en-US" dirty="0" err="1"/>
              <a:t>하둡이란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대용량 데이터 처리를 위해 개발된 오픈 소스 플랫폼</a:t>
            </a:r>
            <a:endParaRPr lang="en-US" altLang="ko-KR" dirty="0"/>
          </a:p>
          <a:p>
            <a:pPr lvl="1"/>
            <a:r>
              <a:rPr lang="ko-KR" altLang="en-US" dirty="0"/>
              <a:t>구성 요소</a:t>
            </a:r>
            <a:endParaRPr lang="en-US" altLang="ko-KR" dirty="0"/>
          </a:p>
          <a:p>
            <a:pPr lvl="2"/>
            <a:r>
              <a:rPr lang="en-US" altLang="ko-KR" dirty="0"/>
              <a:t>HDFS(Hadoop Distributed File System, </a:t>
            </a:r>
            <a:r>
              <a:rPr lang="ko-KR" altLang="en-US" dirty="0"/>
              <a:t>분산 파일 시스템</a:t>
            </a:r>
            <a:r>
              <a:rPr lang="en-US" altLang="ko-KR" dirty="0"/>
              <a:t>) : </a:t>
            </a:r>
            <a:r>
              <a:rPr lang="ko-KR" altLang="en-US" dirty="0"/>
              <a:t>대용량 파일의 분산 저장</a:t>
            </a:r>
            <a:endParaRPr lang="en-US" altLang="ko-KR" dirty="0"/>
          </a:p>
          <a:p>
            <a:pPr lvl="2"/>
            <a:r>
              <a:rPr lang="en-US" altLang="ko-KR" dirty="0"/>
              <a:t>MapReduce(MapReduce, </a:t>
            </a:r>
            <a:r>
              <a:rPr lang="ko-KR" altLang="en-US" dirty="0"/>
              <a:t>분산 처리 시스템</a:t>
            </a:r>
            <a:r>
              <a:rPr lang="en-US" altLang="ko-KR" dirty="0"/>
              <a:t>) : </a:t>
            </a:r>
            <a:r>
              <a:rPr lang="ko-KR" altLang="en-US" dirty="0"/>
              <a:t>분산 저장된 파일을 이용</a:t>
            </a:r>
            <a:r>
              <a:rPr lang="en-US" altLang="ko-KR" dirty="0"/>
              <a:t>,</a:t>
            </a:r>
            <a:r>
              <a:rPr lang="ko-KR" altLang="en-US" dirty="0"/>
              <a:t> 데이터를 처리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905ECB5-148C-417C-B6E3-0B08F442B083}"/>
              </a:ext>
            </a:extLst>
          </p:cNvPr>
          <p:cNvSpPr/>
          <p:nvPr/>
        </p:nvSpPr>
        <p:spPr>
          <a:xfrm>
            <a:off x="2308102" y="3663923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98B8-4A0D-47FB-B301-8234E7BD9FB5}"/>
              </a:ext>
            </a:extLst>
          </p:cNvPr>
          <p:cNvSpPr/>
          <p:nvPr/>
        </p:nvSpPr>
        <p:spPr>
          <a:xfrm>
            <a:off x="2495795" y="3894929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71389-C924-4DEF-A45C-B16F5E0543A9}"/>
              </a:ext>
            </a:extLst>
          </p:cNvPr>
          <p:cNvSpPr/>
          <p:nvPr/>
        </p:nvSpPr>
        <p:spPr>
          <a:xfrm>
            <a:off x="2495795" y="4932853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33339A-A85A-4CA4-8538-4B32E731A121}"/>
              </a:ext>
            </a:extLst>
          </p:cNvPr>
          <p:cNvSpPr/>
          <p:nvPr/>
        </p:nvSpPr>
        <p:spPr>
          <a:xfrm>
            <a:off x="4722439" y="3663923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90BCCC-82DC-4E99-B322-C09C2A41F90A}"/>
              </a:ext>
            </a:extLst>
          </p:cNvPr>
          <p:cNvSpPr/>
          <p:nvPr/>
        </p:nvSpPr>
        <p:spPr>
          <a:xfrm>
            <a:off x="4910132" y="3894929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9435C-98B9-4654-B3EA-EE3CA7786785}"/>
              </a:ext>
            </a:extLst>
          </p:cNvPr>
          <p:cNvSpPr/>
          <p:nvPr/>
        </p:nvSpPr>
        <p:spPr>
          <a:xfrm>
            <a:off x="4910132" y="4932853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FD2F29-60C4-4C75-AEE6-8FD2BB5E02E4}"/>
              </a:ext>
            </a:extLst>
          </p:cNvPr>
          <p:cNvSpPr/>
          <p:nvPr/>
        </p:nvSpPr>
        <p:spPr>
          <a:xfrm>
            <a:off x="7136776" y="3647835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49BFF5-DF87-4671-916E-A743040236F4}"/>
              </a:ext>
            </a:extLst>
          </p:cNvPr>
          <p:cNvSpPr/>
          <p:nvPr/>
        </p:nvSpPr>
        <p:spPr>
          <a:xfrm>
            <a:off x="7324469" y="3878841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65545F-4784-4D2C-B3EB-4CA466B2E130}"/>
              </a:ext>
            </a:extLst>
          </p:cNvPr>
          <p:cNvSpPr/>
          <p:nvPr/>
        </p:nvSpPr>
        <p:spPr>
          <a:xfrm>
            <a:off x="7324469" y="4916765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963D9A-E010-4DBE-BC94-AF97A1384F56}"/>
              </a:ext>
            </a:extLst>
          </p:cNvPr>
          <p:cNvSpPr/>
          <p:nvPr/>
        </p:nvSpPr>
        <p:spPr>
          <a:xfrm>
            <a:off x="9551113" y="3647835"/>
            <a:ext cx="1963554" cy="202130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AE27-6E15-4900-9170-553200BDA4C8}"/>
              </a:ext>
            </a:extLst>
          </p:cNvPr>
          <p:cNvSpPr/>
          <p:nvPr/>
        </p:nvSpPr>
        <p:spPr>
          <a:xfrm>
            <a:off x="9738806" y="3878841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Tracker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A6C248-A940-4597-855D-21E00193CE14}"/>
              </a:ext>
            </a:extLst>
          </p:cNvPr>
          <p:cNvSpPr/>
          <p:nvPr/>
        </p:nvSpPr>
        <p:spPr>
          <a:xfrm>
            <a:off x="9738806" y="4916765"/>
            <a:ext cx="1588168" cy="47163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Node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34245F-5DB6-4E32-9B5A-25BD9603E47F}"/>
              </a:ext>
            </a:extLst>
          </p:cNvPr>
          <p:cNvCxnSpPr/>
          <p:nvPr/>
        </p:nvCxnSpPr>
        <p:spPr>
          <a:xfrm>
            <a:off x="787310" y="4674576"/>
            <a:ext cx="1089579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6FCF7A-C22D-4510-A108-CADBBE0F3BCE}"/>
              </a:ext>
            </a:extLst>
          </p:cNvPr>
          <p:cNvSpPr txBox="1"/>
          <p:nvPr/>
        </p:nvSpPr>
        <p:spPr>
          <a:xfrm>
            <a:off x="922064" y="428956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Consolas" panose="020B0609020204030204" pitchFamily="49" charset="0"/>
              </a:rPr>
              <a:t>MapReduce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0B465-64FD-4055-920F-5E5FBC51256B}"/>
              </a:ext>
            </a:extLst>
          </p:cNvPr>
          <p:cNvSpPr txBox="1"/>
          <p:nvPr/>
        </p:nvSpPr>
        <p:spPr>
          <a:xfrm>
            <a:off x="1555251" y="46584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Consolas" panose="020B0609020204030204" pitchFamily="49" charset="0"/>
              </a:rPr>
              <a:t>HDFS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EA90BD0-8469-470F-9724-A56075BD7A56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497047" y="2687761"/>
            <a:ext cx="12700" cy="2414337"/>
          </a:xfrm>
          <a:prstGeom prst="bentConnector3">
            <a:avLst>
              <a:gd name="adj1" fmla="val 33915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16A7862-0527-4EBC-AB0A-CADAFD5A7C4D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5696172" y="1472548"/>
            <a:ext cx="16088" cy="4828674"/>
          </a:xfrm>
          <a:prstGeom prst="bentConnector3">
            <a:avLst>
              <a:gd name="adj1" fmla="val 42132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449BF45-E5E6-448B-BC24-892B571B3630}"/>
              </a:ext>
            </a:extLst>
          </p:cNvPr>
          <p:cNvCxnSpPr>
            <a:stCxn id="5" idx="0"/>
            <a:endCxn id="14" idx="0"/>
          </p:cNvCxnSpPr>
          <p:nvPr/>
        </p:nvCxnSpPr>
        <p:spPr>
          <a:xfrm rot="5400000" flipH="1" flipV="1">
            <a:off x="6903340" y="265380"/>
            <a:ext cx="16088" cy="7243011"/>
          </a:xfrm>
          <a:prstGeom prst="bentConnector3">
            <a:avLst>
              <a:gd name="adj1" fmla="val 58286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DC7D120-50EA-4103-83BC-05A1BCCECD4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5400000" flipH="1" flipV="1">
            <a:off x="4356678" y="4337691"/>
            <a:ext cx="280737" cy="2414337"/>
          </a:xfrm>
          <a:prstGeom prst="bentConnector3">
            <a:avLst>
              <a:gd name="adj1" fmla="val -814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48F60CA-94D3-479E-9157-B19538A488BD}"/>
              </a:ext>
            </a:extLst>
          </p:cNvPr>
          <p:cNvCxnSpPr>
            <a:stCxn id="4" idx="2"/>
            <a:endCxn id="10" idx="2"/>
          </p:cNvCxnSpPr>
          <p:nvPr/>
        </p:nvCxnSpPr>
        <p:spPr>
          <a:xfrm rot="5400000" flipH="1" flipV="1">
            <a:off x="5696172" y="3262847"/>
            <a:ext cx="16088" cy="4828674"/>
          </a:xfrm>
          <a:prstGeom prst="bentConnector3">
            <a:avLst>
              <a:gd name="adj1" fmla="val -28568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1B8A149-28B9-4898-A98C-71F03BCCD7B7}"/>
              </a:ext>
            </a:extLst>
          </p:cNvPr>
          <p:cNvCxnSpPr>
            <a:stCxn id="4" idx="2"/>
            <a:endCxn id="13" idx="2"/>
          </p:cNvCxnSpPr>
          <p:nvPr/>
        </p:nvCxnSpPr>
        <p:spPr>
          <a:xfrm rot="5400000" flipH="1" flipV="1">
            <a:off x="6903340" y="2055678"/>
            <a:ext cx="16088" cy="7243011"/>
          </a:xfrm>
          <a:prstGeom prst="bentConnector3">
            <a:avLst>
              <a:gd name="adj1" fmla="val -4412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6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84BC2-6342-49D0-9356-30E0FFC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시스템 </a:t>
            </a:r>
            <a:r>
              <a:rPr lang="ko-KR" altLang="en-US" dirty="0" err="1"/>
              <a:t>도입시</a:t>
            </a:r>
            <a:r>
              <a:rPr lang="ko-KR" altLang="en-US" dirty="0"/>
              <a:t> 고려할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DED5-6932-4656-9ED5-5880FF67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425989"/>
          </a:xfrm>
        </p:spPr>
        <p:txBody>
          <a:bodyPr/>
          <a:lstStyle/>
          <a:p>
            <a:r>
              <a:rPr lang="en-US" altLang="ko-KR" dirty="0"/>
              <a:t>ROI(Return On Investment) </a:t>
            </a:r>
            <a:r>
              <a:rPr lang="ko-KR" altLang="en-US" dirty="0"/>
              <a:t>고려</a:t>
            </a:r>
            <a:endParaRPr lang="en-US" altLang="ko-KR" dirty="0"/>
          </a:p>
          <a:p>
            <a:pPr lvl="1"/>
            <a:r>
              <a:rPr lang="ko-KR" altLang="en-US" dirty="0"/>
              <a:t>빅데이터 처리 시스템을 만드는 것은 많은 비용과 시간이 필요하다</a:t>
            </a:r>
            <a:endParaRPr lang="en-US" altLang="ko-KR" dirty="0"/>
          </a:p>
          <a:p>
            <a:pPr lvl="1"/>
            <a:r>
              <a:rPr lang="ko-KR" altLang="en-US" dirty="0"/>
              <a:t>왜 하는지</a:t>
            </a:r>
            <a:r>
              <a:rPr lang="en-US" altLang="ko-KR" dirty="0"/>
              <a:t>, </a:t>
            </a:r>
            <a:r>
              <a:rPr lang="ko-KR" altLang="en-US" dirty="0"/>
              <a:t>무엇을 할 것인지</a:t>
            </a:r>
            <a:r>
              <a:rPr lang="en-US" altLang="ko-KR" dirty="0"/>
              <a:t>, </a:t>
            </a:r>
            <a:r>
              <a:rPr lang="ko-KR" altLang="en-US" dirty="0"/>
              <a:t>수익성이 있을지 등을 우선 고려</a:t>
            </a:r>
            <a:endParaRPr lang="en-US" altLang="ko-KR" dirty="0"/>
          </a:p>
          <a:p>
            <a:pPr lvl="1"/>
            <a:r>
              <a:rPr lang="ko-KR" altLang="en-US" dirty="0"/>
              <a:t>아마존 등 클라우드 서비스를 먼저 사용해서 가능성을 타진하고 시스템을 구축하는 것도 추천</a:t>
            </a:r>
            <a:endParaRPr lang="en-US" altLang="ko-KR" dirty="0"/>
          </a:p>
          <a:p>
            <a:r>
              <a:rPr lang="ko-KR" altLang="en-US" dirty="0"/>
              <a:t>오픈 소스로 구축된 시스템</a:t>
            </a:r>
            <a:endParaRPr lang="en-US" altLang="ko-KR" dirty="0"/>
          </a:p>
          <a:p>
            <a:pPr lvl="1"/>
            <a:r>
              <a:rPr lang="ko-KR" altLang="en-US" dirty="0"/>
              <a:t>소스가 완전히 공개되기 때문에 보안에 취약할 수 있다</a:t>
            </a:r>
            <a:endParaRPr lang="en-US" altLang="ko-KR" dirty="0"/>
          </a:p>
          <a:p>
            <a:pPr lvl="1"/>
            <a:r>
              <a:rPr lang="ko-KR" altLang="en-US" dirty="0"/>
              <a:t>변경이 빠르기 때문에 프로젝트들 간 호환성에 문제가 발생할 수 있다</a:t>
            </a:r>
            <a:r>
              <a:rPr lang="en-US" altLang="ko-KR" dirty="0"/>
              <a:t>(</a:t>
            </a:r>
            <a:r>
              <a:rPr lang="ko-KR" altLang="en-US" dirty="0"/>
              <a:t>버전 충돌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지원을 보장받을 수 없다</a:t>
            </a:r>
            <a:endParaRPr lang="en-US" altLang="ko-KR" dirty="0"/>
          </a:p>
          <a:p>
            <a:r>
              <a:rPr lang="ko-KR" altLang="en-US" dirty="0"/>
              <a:t>대용량 데이터의 중앙 수집</a:t>
            </a:r>
            <a:endParaRPr lang="en-US" altLang="ko-KR" dirty="0"/>
          </a:p>
          <a:p>
            <a:pPr lvl="1"/>
            <a:r>
              <a:rPr lang="ko-KR" altLang="en-US" dirty="0"/>
              <a:t>빅데이터를 한 군데로 모으는 것에 어려움이 있을 수 있다</a:t>
            </a:r>
            <a:endParaRPr lang="en-US" altLang="ko-KR" dirty="0"/>
          </a:p>
          <a:p>
            <a:pPr lvl="1"/>
            <a:r>
              <a:rPr lang="ko-KR" altLang="en-US" dirty="0"/>
              <a:t>빅데이터 시스템 도입 전에 데이터가 어디에 어떤 형태로 저장되고 있는지 확인 작업에 많은 노력이 필요하다</a:t>
            </a:r>
            <a:endParaRPr lang="en-US" altLang="ko-KR" dirty="0"/>
          </a:p>
          <a:p>
            <a:pPr lvl="1"/>
            <a:r>
              <a:rPr lang="ko-KR" altLang="en-US"/>
              <a:t>중앙에 수집하기 위해 기존 시스템의 변경이 필요한 경우도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64890-C844-4EA7-BDB1-7D2FD2F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br>
              <a:rPr lang="en-US" altLang="ko-KR" dirty="0"/>
            </a:br>
            <a:r>
              <a:rPr lang="en-US" altLang="ko-KR" sz="2400" dirty="0"/>
              <a:t>: HDFS(Hadoop Distributed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069F3-6600-44CD-A2A0-5B42FCE7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773138" cy="4720562"/>
          </a:xfrm>
        </p:spPr>
        <p:txBody>
          <a:bodyPr/>
          <a:lstStyle/>
          <a:p>
            <a:r>
              <a:rPr lang="en-US" altLang="ko-KR" dirty="0"/>
              <a:t>HDFS : </a:t>
            </a:r>
            <a:r>
              <a:rPr lang="ko-KR" altLang="en-US" dirty="0"/>
              <a:t>대용량 파일을 여러 서버에 나누어 저장하고 다양한 클라이언트가 빠르게 처리할 수 있도록</a:t>
            </a:r>
            <a:br>
              <a:rPr lang="en-US" altLang="ko-KR" dirty="0"/>
            </a:br>
            <a:r>
              <a:rPr lang="ko-KR" altLang="en-US" dirty="0"/>
              <a:t>설계된 파일 시스템</a:t>
            </a:r>
            <a:endParaRPr lang="en-US" altLang="ko-KR" dirty="0"/>
          </a:p>
          <a:p>
            <a:pPr lvl="1"/>
            <a:r>
              <a:rPr lang="ko-KR" altLang="en-US" dirty="0"/>
              <a:t>저 사양 컴퓨터를 여러 대 연결하여 대용량의 스토리지를 구성하고 하나의 서버처럼 사용할 수 있도록 지원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가 제공하는 다양한 </a:t>
            </a:r>
            <a:r>
              <a:rPr lang="en-US" altLang="ko-KR" dirty="0"/>
              <a:t>API</a:t>
            </a:r>
            <a:r>
              <a:rPr lang="ko-KR" altLang="en-US" dirty="0"/>
              <a:t>를 활용하여 파일을 읽고 저장할 수 있다</a:t>
            </a:r>
            <a:endParaRPr lang="en-US" altLang="ko-KR" dirty="0"/>
          </a:p>
          <a:p>
            <a:pPr lvl="1"/>
            <a:r>
              <a:rPr lang="ko-KR" altLang="en-US" dirty="0"/>
              <a:t>장애 복구</a:t>
            </a:r>
            <a:r>
              <a:rPr lang="en-US" altLang="ko-KR" dirty="0"/>
              <a:t>, </a:t>
            </a:r>
            <a:r>
              <a:rPr lang="ko-KR" altLang="en-US" dirty="0"/>
              <a:t>대용량 파일 저장</a:t>
            </a:r>
            <a:r>
              <a:rPr lang="en-US" altLang="ko-KR" dirty="0"/>
              <a:t>, </a:t>
            </a:r>
            <a:r>
              <a:rPr lang="ko-KR" altLang="en-US" dirty="0"/>
              <a:t>데이터 무결성 등을 지원</a:t>
            </a:r>
            <a:endParaRPr lang="en-US" altLang="ko-KR" dirty="0"/>
          </a:p>
          <a:p>
            <a:pPr lvl="2"/>
            <a:r>
              <a:rPr lang="ko-KR" altLang="en-US" dirty="0"/>
              <a:t>복제본을 여러 서버에 함께 저장 </a:t>
            </a:r>
            <a:r>
              <a:rPr lang="en-US" altLang="ko-KR" dirty="0"/>
              <a:t>-&gt; </a:t>
            </a:r>
            <a:r>
              <a:rPr lang="ko-KR" altLang="en-US" dirty="0"/>
              <a:t>데이터의 유실을 방지</a:t>
            </a:r>
            <a:endParaRPr lang="en-US" altLang="ko-KR" dirty="0"/>
          </a:p>
          <a:p>
            <a:pPr lvl="2"/>
            <a:r>
              <a:rPr lang="ko-KR" altLang="en-US" dirty="0"/>
              <a:t>분산 서버의 주기적인 상태 체크 </a:t>
            </a:r>
            <a:r>
              <a:rPr lang="en-US" altLang="ko-KR" dirty="0"/>
              <a:t>-&gt; </a:t>
            </a:r>
            <a:r>
              <a:rPr lang="ko-KR" altLang="en-US" dirty="0"/>
              <a:t>장애를 인지하고 대처할 수 있음</a:t>
            </a:r>
            <a:endParaRPr lang="en-US" altLang="ko-KR" dirty="0"/>
          </a:p>
          <a:p>
            <a:pPr lvl="2"/>
            <a:r>
              <a:rPr lang="ko-KR" altLang="en-US" dirty="0"/>
              <a:t>한 번 저장된 파일은 수정할 수 없고 읽기만 가능 </a:t>
            </a:r>
            <a:r>
              <a:rPr lang="en-US" altLang="ko-KR" dirty="0"/>
              <a:t>-&gt; </a:t>
            </a:r>
            <a:r>
              <a:rPr lang="ko-KR" altLang="en-US" dirty="0"/>
              <a:t>데이터의 무결성 유지</a:t>
            </a:r>
          </a:p>
        </p:txBody>
      </p:sp>
    </p:spTree>
    <p:extLst>
      <p:ext uri="{BB962C8B-B14F-4D97-AF65-F5344CB8AC3E}">
        <p14:creationId xmlns:p14="http://schemas.microsoft.com/office/powerpoint/2010/main" val="20272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C7A7CFF-27D3-45C1-9910-24E89C6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080755"/>
            <a:ext cx="67627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4FE6A4-F33C-4900-827A-3694E005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br>
              <a:rPr lang="en-US" altLang="ko-KR" dirty="0"/>
            </a:br>
            <a:r>
              <a:rPr lang="en-US" altLang="ko-KR" sz="2400" dirty="0"/>
              <a:t>: HDFS(Hadoop Distributed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0FD70-C6D3-4FCE-BC7A-E783A9F7B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5218499" cy="5200650"/>
          </a:xfrm>
        </p:spPr>
        <p:txBody>
          <a:bodyPr>
            <a:normAutofit/>
          </a:bodyPr>
          <a:lstStyle/>
          <a:p>
            <a:r>
              <a:rPr lang="ko-KR" altLang="en-US" dirty="0"/>
              <a:t>블록 구조의 파일 시스템</a:t>
            </a:r>
            <a:endParaRPr lang="en-US" altLang="ko-KR" dirty="0"/>
          </a:p>
          <a:p>
            <a:pPr lvl="1"/>
            <a:r>
              <a:rPr lang="ko-KR" altLang="en-US" dirty="0"/>
              <a:t>파일은 일정한 크기의 블록으로 분할되어</a:t>
            </a:r>
            <a:br>
              <a:rPr lang="en-US" altLang="ko-KR" dirty="0"/>
            </a:br>
            <a:r>
              <a:rPr lang="ko-KR" altLang="en-US" dirty="0"/>
              <a:t>복수 개의 복제본을 분산된 서버에 나누어 </a:t>
            </a:r>
            <a:br>
              <a:rPr lang="en-US" altLang="ko-KR" dirty="0"/>
            </a:br>
            <a:r>
              <a:rPr lang="ko-KR" altLang="en-US" dirty="0"/>
              <a:t>저장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네임 노드</a:t>
            </a:r>
            <a:r>
              <a:rPr lang="en-US" altLang="ko-KR" dirty="0"/>
              <a:t>(Name Node)</a:t>
            </a:r>
          </a:p>
          <a:p>
            <a:pPr lvl="1"/>
            <a:r>
              <a:rPr lang="en-US" altLang="ko-KR" dirty="0"/>
              <a:t>HDFS </a:t>
            </a:r>
            <a:r>
              <a:rPr lang="ko-KR" altLang="en-US" dirty="0"/>
              <a:t>시스템을 유지하기 위한 메타데이터를</a:t>
            </a:r>
            <a:br>
              <a:rPr lang="en-US" altLang="ko-KR" dirty="0"/>
            </a:br>
            <a:r>
              <a:rPr lang="ko-KR" altLang="en-US" dirty="0"/>
              <a:t>관리하고 유실방지를 위한 모든 변경 이력을</a:t>
            </a:r>
            <a:br>
              <a:rPr lang="en-US" altLang="ko-KR" dirty="0"/>
            </a:b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데이터 노드에 장애가 발생하면 다른 데이터 </a:t>
            </a:r>
            <a:br>
              <a:rPr lang="en-US" altLang="ko-KR" dirty="0"/>
            </a:br>
            <a:r>
              <a:rPr lang="ko-KR" altLang="en-US" dirty="0"/>
              <a:t>노드에 블록을 복제</a:t>
            </a:r>
            <a:r>
              <a:rPr lang="en-US" altLang="ko-KR" dirty="0"/>
              <a:t>, </a:t>
            </a:r>
            <a:r>
              <a:rPr lang="ko-KR" altLang="en-US" dirty="0"/>
              <a:t>항상 같은 수의 복제본을</a:t>
            </a:r>
            <a:br>
              <a:rPr lang="en-US" altLang="ko-KR" dirty="0"/>
            </a:br>
            <a:r>
              <a:rPr lang="ko-KR" altLang="en-US" dirty="0"/>
              <a:t>유지</a:t>
            </a:r>
            <a:endParaRPr lang="en-US" altLang="ko-KR" dirty="0"/>
          </a:p>
          <a:p>
            <a:r>
              <a:rPr lang="ko-KR" altLang="en-US" dirty="0"/>
              <a:t>데이터 노드</a:t>
            </a:r>
            <a:r>
              <a:rPr lang="en-US" altLang="ko-KR" dirty="0"/>
              <a:t>(Data Node)</a:t>
            </a:r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 저장되는 파일이 블록으로 나누어져</a:t>
            </a:r>
            <a:br>
              <a:rPr lang="en-US" altLang="ko-KR" dirty="0"/>
            </a:br>
            <a:r>
              <a:rPr lang="ko-KR" altLang="en-US" dirty="0"/>
              <a:t>실제 저장되는 장소</a:t>
            </a:r>
          </a:p>
        </p:txBody>
      </p:sp>
    </p:spTree>
    <p:extLst>
      <p:ext uri="{BB962C8B-B14F-4D97-AF65-F5344CB8AC3E}">
        <p14:creationId xmlns:p14="http://schemas.microsoft.com/office/powerpoint/2010/main" val="251825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D48D-EFFE-4352-9221-B28A43D5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br>
              <a:rPr lang="en-US" altLang="ko-KR" dirty="0"/>
            </a:br>
            <a:r>
              <a:rPr lang="en-US" altLang="ko-KR" sz="2400" dirty="0"/>
              <a:t>: MapReduce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D1488-6A5B-4E4D-B272-44E164D0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데이터에 대해 최종 결과를 얻기까지 총 </a:t>
            </a:r>
            <a:r>
              <a:rPr lang="en-US" altLang="ko-KR" dirty="0"/>
              <a:t>4</a:t>
            </a:r>
            <a:r>
              <a:rPr lang="ko-KR" altLang="en-US" dirty="0"/>
              <a:t>단계로 나누어 동작</a:t>
            </a:r>
          </a:p>
        </p:txBody>
      </p:sp>
      <p:pic>
        <p:nvPicPr>
          <p:cNvPr id="2050" name="Picture 2" descr="mapreduce에 대한 이미지 검색결과">
            <a:extLst>
              <a:ext uri="{FF2B5EF4-FFF2-40B4-BE49-F238E27FC236}">
                <a16:creationId xmlns:a16="http://schemas.microsoft.com/office/drawing/2014/main" id="{0F259D4A-7599-494F-ADBC-BF55A368F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2612363"/>
            <a:ext cx="7762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20885-EB68-4673-97F2-062BF97F7E76}"/>
              </a:ext>
            </a:extLst>
          </p:cNvPr>
          <p:cNvSpPr txBox="1"/>
          <p:nvPr/>
        </p:nvSpPr>
        <p:spPr>
          <a:xfrm>
            <a:off x="2160338" y="1781915"/>
            <a:ext cx="796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분할</a:t>
            </a:r>
            <a:r>
              <a:rPr lang="en-US" altLang="ko-KR" b="1" dirty="0">
                <a:solidFill>
                  <a:srgbClr val="C00000"/>
                </a:solidFill>
              </a:rPr>
              <a:t>(Split) -&gt; </a:t>
            </a:r>
            <a:r>
              <a:rPr lang="ko-KR" altLang="en-US" b="1" dirty="0">
                <a:solidFill>
                  <a:srgbClr val="C00000"/>
                </a:solidFill>
              </a:rPr>
              <a:t>매핑</a:t>
            </a:r>
            <a:r>
              <a:rPr lang="en-US" altLang="ko-KR" b="1" dirty="0">
                <a:solidFill>
                  <a:srgbClr val="C00000"/>
                </a:solidFill>
              </a:rPr>
              <a:t>(Mapping) -&gt; </a:t>
            </a:r>
            <a:r>
              <a:rPr lang="ko-KR" altLang="en-US" b="1" dirty="0" err="1">
                <a:solidFill>
                  <a:srgbClr val="C00000"/>
                </a:solidFill>
              </a:rPr>
              <a:t>셔플</a:t>
            </a:r>
            <a:r>
              <a:rPr lang="en-US" altLang="ko-KR" b="1">
                <a:solidFill>
                  <a:srgbClr val="C00000"/>
                </a:solidFill>
              </a:rPr>
              <a:t>(Shuffle</a:t>
            </a:r>
            <a:r>
              <a:rPr lang="en-US" altLang="ko-KR" b="1" dirty="0">
                <a:solidFill>
                  <a:srgbClr val="C00000"/>
                </a:solidFill>
              </a:rPr>
              <a:t>)/</a:t>
            </a:r>
            <a:r>
              <a:rPr lang="ko-KR" altLang="en-US" b="1" dirty="0">
                <a:solidFill>
                  <a:srgbClr val="C00000"/>
                </a:solidFill>
              </a:rPr>
              <a:t>정렬</a:t>
            </a:r>
            <a:r>
              <a:rPr lang="en-US" altLang="ko-KR" b="1" dirty="0">
                <a:solidFill>
                  <a:srgbClr val="C00000"/>
                </a:solidFill>
              </a:rPr>
              <a:t>(Sort) &gt; </a:t>
            </a:r>
            <a:r>
              <a:rPr lang="ko-KR" altLang="en-US" b="1" dirty="0" err="1">
                <a:solidFill>
                  <a:srgbClr val="C00000"/>
                </a:solidFill>
              </a:rPr>
              <a:t>리듀스</a:t>
            </a:r>
            <a:r>
              <a:rPr lang="en-US" altLang="ko-KR" b="1" dirty="0">
                <a:solidFill>
                  <a:srgbClr val="C00000"/>
                </a:solidFill>
              </a:rPr>
              <a:t>(Reduce)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928C-9EBC-4CB5-B7D2-2364C6A2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812A5-2299-40E0-9E6A-B2654AE2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5662"/>
            <a:ext cx="8596668" cy="525570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Hadoop Ecosystem</a:t>
            </a:r>
          </a:p>
          <a:p>
            <a:pPr lvl="1"/>
            <a:r>
              <a:rPr lang="ko-KR" altLang="en-US" sz="1400" dirty="0" err="1"/>
              <a:t>하둡의</a:t>
            </a:r>
            <a:r>
              <a:rPr lang="ko-KR" altLang="en-US" sz="1400" dirty="0"/>
              <a:t> 기본적인 </a:t>
            </a:r>
            <a:r>
              <a:rPr lang="en-US" altLang="ko-KR" sz="1400" dirty="0"/>
              <a:t>HDFS</a:t>
            </a:r>
            <a:r>
              <a:rPr lang="ko-KR" altLang="en-US" sz="1400" dirty="0"/>
              <a:t>와 </a:t>
            </a:r>
            <a:r>
              <a:rPr lang="en-US" altLang="ko-KR" sz="1400" dirty="0"/>
              <a:t>MapReduce</a:t>
            </a:r>
            <a:r>
              <a:rPr lang="ko-KR" altLang="en-US" sz="1400" dirty="0"/>
              <a:t>에 여러 오픈 소스 프로젝트를 추가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하둡</a:t>
            </a:r>
            <a:r>
              <a:rPr lang="ko-KR" altLang="en-US" sz="1400" dirty="0"/>
              <a:t> 기반의 폭넓은 플랫폼으로 제공</a:t>
            </a:r>
            <a:endParaRPr lang="en-US" altLang="ko-KR" sz="1400" dirty="0"/>
          </a:p>
          <a:p>
            <a:pPr lvl="1"/>
            <a:r>
              <a:rPr lang="ko-KR" altLang="en-US" sz="1400" dirty="0"/>
              <a:t>비즈니스 사용 측면에서 요구되는 프로젝트들의 집합</a:t>
            </a:r>
            <a:endParaRPr lang="en-US" altLang="ko-KR" sz="1400" dirty="0"/>
          </a:p>
          <a:p>
            <a:pPr lvl="1"/>
            <a:endParaRPr lang="ko-KR" altLang="en-US" sz="14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E255B3-FF05-476A-9351-5F5FAC935293}"/>
              </a:ext>
            </a:extLst>
          </p:cNvPr>
          <p:cNvGrpSpPr/>
          <p:nvPr/>
        </p:nvGrpSpPr>
        <p:grpSpPr>
          <a:xfrm>
            <a:off x="1179935" y="2224585"/>
            <a:ext cx="10701738" cy="4391881"/>
            <a:chOff x="128588" y="1977688"/>
            <a:chExt cx="9872662" cy="4051637"/>
          </a:xfrm>
        </p:grpSpPr>
        <p:sp>
          <p:nvSpPr>
            <p:cNvPr id="4" name="TextBox 18">
              <a:extLst>
                <a:ext uri="{FF2B5EF4-FFF2-40B4-BE49-F238E27FC236}">
                  <a16:creationId xmlns:a16="http://schemas.microsoft.com/office/drawing/2014/main" id="{374280A4-D7BF-4A2B-9FA0-731F7323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663" y="2530475"/>
              <a:ext cx="117475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수집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25F23C-9FAA-4669-B7D0-CC348B6CA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8" y="2887663"/>
              <a:ext cx="1368425" cy="1689100"/>
            </a:xfrm>
            <a:prstGeom prst="rec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그림 16">
              <a:extLst>
                <a:ext uri="{FF2B5EF4-FFF2-40B4-BE49-F238E27FC236}">
                  <a16:creationId xmlns:a16="http://schemas.microsoft.com/office/drawing/2014/main" id="{55FA9392-664A-4B04-B977-5F284360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263" y="2879725"/>
              <a:ext cx="1255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12">
              <a:extLst>
                <a:ext uri="{FF2B5EF4-FFF2-40B4-BE49-F238E27FC236}">
                  <a16:creationId xmlns:a16="http://schemas.microsoft.com/office/drawing/2014/main" id="{CE8B1C1E-FEC3-4F3E-AFE9-74B4D7868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75" y="3230563"/>
              <a:ext cx="704850" cy="1316037"/>
              <a:chOff x="2164888" y="3759151"/>
              <a:chExt cx="704991" cy="1315519"/>
            </a:xfrm>
          </p:grpSpPr>
          <p:sp>
            <p:nvSpPr>
              <p:cNvPr id="8" name="오른쪽 화살표 14">
                <a:extLst>
                  <a:ext uri="{FF2B5EF4-FFF2-40B4-BE49-F238E27FC236}">
                    <a16:creationId xmlns:a16="http://schemas.microsoft.com/office/drawing/2014/main" id="{127A8FFF-78AC-43DF-AC52-C54FABC5E5F3}"/>
                  </a:ext>
                </a:extLst>
              </p:cNvPr>
              <p:cNvSpPr/>
              <p:nvPr/>
            </p:nvSpPr>
            <p:spPr bwMode="auto">
              <a:xfrm rot="1080000">
                <a:off x="2164888" y="3759151"/>
                <a:ext cx="647830" cy="36022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오른쪽 화살표 15">
                <a:extLst>
                  <a:ext uri="{FF2B5EF4-FFF2-40B4-BE49-F238E27FC236}">
                    <a16:creationId xmlns:a16="http://schemas.microsoft.com/office/drawing/2014/main" id="{3EAC8E90-74A2-4FBC-AA34-E218849F8829}"/>
                  </a:ext>
                </a:extLst>
              </p:cNvPr>
              <p:cNvSpPr/>
              <p:nvPr/>
            </p:nvSpPr>
            <p:spPr bwMode="auto">
              <a:xfrm rot="20520000">
                <a:off x="2222049" y="4716036"/>
                <a:ext cx="647830" cy="35863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오른쪽 화살표 13">
                <a:extLst>
                  <a:ext uri="{FF2B5EF4-FFF2-40B4-BE49-F238E27FC236}">
                    <a16:creationId xmlns:a16="http://schemas.microsoft.com/office/drawing/2014/main" id="{2589C74C-CD6B-430E-8D55-5C285754CDE4}"/>
                  </a:ext>
                </a:extLst>
              </p:cNvPr>
              <p:cNvSpPr/>
              <p:nvPr/>
            </p:nvSpPr>
            <p:spPr bwMode="auto">
              <a:xfrm>
                <a:off x="2179179" y="4216171"/>
                <a:ext cx="647830" cy="36022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pic>
          <p:nvPicPr>
            <p:cNvPr id="11" name="그림 17">
              <a:extLst>
                <a:ext uri="{FF2B5EF4-FFF2-40B4-BE49-F238E27FC236}">
                  <a16:creationId xmlns:a16="http://schemas.microsoft.com/office/drawing/2014/main" id="{5BF34845-AFED-4928-BBBE-9B71DD49D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800" y="3538538"/>
              <a:ext cx="541338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5BB8DFDE-6DCA-4686-9440-1BEA50159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513" y="2335213"/>
              <a:ext cx="2255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데이터 저장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2D704F-1949-47C7-80D9-4D4824B4C215}"/>
                </a:ext>
              </a:extLst>
            </p:cNvPr>
            <p:cNvSpPr/>
            <p:nvPr/>
          </p:nvSpPr>
          <p:spPr>
            <a:xfrm>
              <a:off x="3003550" y="2630488"/>
              <a:ext cx="1411288" cy="26209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4">
              <a:extLst>
                <a:ext uri="{FF2B5EF4-FFF2-40B4-BE49-F238E27FC236}">
                  <a16:creationId xmlns:a16="http://schemas.microsoft.com/office/drawing/2014/main" id="{ADC3BB97-C71F-4A95-8C03-9A5E9CCF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675" y="2647950"/>
              <a:ext cx="974725" cy="258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A07DDE50-7E33-4B37-B2A5-81D0C43C4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100" y="5192713"/>
              <a:ext cx="18319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4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&lt;Hadoop Core&gt;</a:t>
              </a:r>
              <a:endPara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6" name="그룹 30">
              <a:extLst>
                <a:ext uri="{FF2B5EF4-FFF2-40B4-BE49-F238E27FC236}">
                  <a16:creationId xmlns:a16="http://schemas.microsoft.com/office/drawing/2014/main" id="{2B7BB8CC-A4E4-464C-A0C2-A4E221D89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75" y="5302250"/>
              <a:ext cx="6856413" cy="534988"/>
              <a:chOff x="2848325" y="5311857"/>
              <a:chExt cx="6857203" cy="534792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4E1A666-19D8-4A93-B297-F86EE76C7420}"/>
                  </a:ext>
                </a:extLst>
              </p:cNvPr>
              <p:cNvCxnSpPr/>
              <p:nvPr/>
            </p:nvCxnSpPr>
            <p:spPr>
              <a:xfrm flipV="1">
                <a:off x="2848325" y="5587981"/>
                <a:ext cx="6857203" cy="2221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29">
                <a:extLst>
                  <a:ext uri="{FF2B5EF4-FFF2-40B4-BE49-F238E27FC236}">
                    <a16:creationId xmlns:a16="http://schemas.microsoft.com/office/drawing/2014/main" id="{52401DA0-79A8-4C23-9DE4-DADFAF490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8979" y="5319541"/>
                <a:ext cx="1787366" cy="276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작업 워크플로우 관리</a:t>
                </a:r>
              </a:p>
            </p:txBody>
          </p:sp>
          <p:pic>
            <p:nvPicPr>
              <p:cNvPr id="19" name="그림 25">
                <a:extLst>
                  <a:ext uri="{FF2B5EF4-FFF2-40B4-BE49-F238E27FC236}">
                    <a16:creationId xmlns:a16="http://schemas.microsoft.com/office/drawing/2014/main" id="{FF4FBA7E-8F36-4FD9-AF54-1980F7A41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6621" y="5311857"/>
                <a:ext cx="868251" cy="5347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그림 10">
              <a:extLst>
                <a:ext uri="{FF2B5EF4-FFF2-40B4-BE49-F238E27FC236}">
                  <a16:creationId xmlns:a16="http://schemas.microsoft.com/office/drawing/2014/main" id="{493D8D21-2100-4406-ABF1-408EEAA00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650" y="4608513"/>
              <a:ext cx="957263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11">
              <a:extLst>
                <a:ext uri="{FF2B5EF4-FFF2-40B4-BE49-F238E27FC236}">
                  <a16:creationId xmlns:a16="http://schemas.microsoft.com/office/drawing/2014/main" id="{87F99339-9DC1-4C65-9BCE-F1188A1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4557713"/>
              <a:ext cx="9810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35">
              <a:extLst>
                <a:ext uri="{FF2B5EF4-FFF2-40B4-BE49-F238E27FC236}">
                  <a16:creationId xmlns:a16="http://schemas.microsoft.com/office/drawing/2014/main" id="{10235716-04DE-4918-B408-DF1827C08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400" y="3384550"/>
              <a:ext cx="2254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데이터 처리</a:t>
              </a:r>
            </a:p>
          </p:txBody>
        </p: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631A5E17-DABB-4145-BACF-20C1A4C3B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087" y="1977688"/>
              <a:ext cx="12176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처리 결과 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액세스 레이어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4CA483-EF85-4731-960D-AAF5D13B55C9}"/>
                </a:ext>
              </a:extLst>
            </p:cNvPr>
            <p:cNvSpPr/>
            <p:nvPr/>
          </p:nvSpPr>
          <p:spPr>
            <a:xfrm>
              <a:off x="4592638" y="3659188"/>
              <a:ext cx="1247775" cy="15827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5" name="그림 36">
              <a:extLst>
                <a:ext uri="{FF2B5EF4-FFF2-40B4-BE49-F238E27FC236}">
                  <a16:creationId xmlns:a16="http://schemas.microsoft.com/office/drawing/2014/main" id="{8E855696-3482-43DA-96F1-94D3C1F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275" y="4032250"/>
              <a:ext cx="1220788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C9662A-DCF8-4F9E-90DC-FE9D7AE861E3}"/>
                </a:ext>
              </a:extLst>
            </p:cNvPr>
            <p:cNvSpPr/>
            <p:nvPr/>
          </p:nvSpPr>
          <p:spPr>
            <a:xfrm>
              <a:off x="5986463" y="3673475"/>
              <a:ext cx="1247775" cy="61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44">
              <a:extLst>
                <a:ext uri="{FF2B5EF4-FFF2-40B4-BE49-F238E27FC236}">
                  <a16:creationId xmlns:a16="http://schemas.microsoft.com/office/drawing/2014/main" id="{B1792B9C-9CD7-45C6-987D-9F58D3283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938" y="3390900"/>
              <a:ext cx="2255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처리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고수준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8" name="그룹 40">
              <a:extLst>
                <a:ext uri="{FF2B5EF4-FFF2-40B4-BE49-F238E27FC236}">
                  <a16:creationId xmlns:a16="http://schemas.microsoft.com/office/drawing/2014/main" id="{BB730F27-5B07-4555-8A9B-B2333B8C8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688" y="3706813"/>
              <a:ext cx="334962" cy="498475"/>
              <a:chOff x="6016954" y="3737813"/>
              <a:chExt cx="396262" cy="621621"/>
            </a:xfrm>
          </p:grpSpPr>
          <p:pic>
            <p:nvPicPr>
              <p:cNvPr id="29" name="그림 38">
                <a:extLst>
                  <a:ext uri="{FF2B5EF4-FFF2-40B4-BE49-F238E27FC236}">
                    <a16:creationId xmlns:a16="http://schemas.microsoft.com/office/drawing/2014/main" id="{3C024BC6-7F8A-4C76-95C3-C5B8C1CE5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1898" y="3737813"/>
                <a:ext cx="326374" cy="424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39">
                <a:extLst>
                  <a:ext uri="{FF2B5EF4-FFF2-40B4-BE49-F238E27FC236}">
                    <a16:creationId xmlns:a16="http://schemas.microsoft.com/office/drawing/2014/main" id="{85A63E48-8D00-46FC-AEB9-BBBCD9150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6954" y="4082435"/>
                <a:ext cx="3962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Pig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E17629-5094-4142-8514-3579E44FF4C0}"/>
                </a:ext>
              </a:extLst>
            </p:cNvPr>
            <p:cNvSpPr/>
            <p:nvPr/>
          </p:nvSpPr>
          <p:spPr>
            <a:xfrm>
              <a:off x="6005513" y="4565650"/>
              <a:ext cx="1247775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51">
              <a:extLst>
                <a:ext uri="{FF2B5EF4-FFF2-40B4-BE49-F238E27FC236}">
                  <a16:creationId xmlns:a16="http://schemas.microsoft.com/office/drawing/2014/main" id="{15BCDD62-6B9B-4CD4-ABC1-1363AA9B7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988" y="4297363"/>
              <a:ext cx="2255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마이닝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454DF0C7-B1DD-43CD-893D-5FA937536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4949825"/>
              <a:ext cx="7223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RHIPE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35" name="그림 46">
              <a:extLst>
                <a:ext uri="{FF2B5EF4-FFF2-40B4-BE49-F238E27FC236}">
                  <a16:creationId xmlns:a16="http://schemas.microsoft.com/office/drawing/2014/main" id="{FF2B8316-94DC-4846-947F-1401621CC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00" y="3689350"/>
              <a:ext cx="415925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444D71-513E-4470-9ADF-AB27257C384A}"/>
                </a:ext>
              </a:extLst>
            </p:cNvPr>
            <p:cNvSpPr/>
            <p:nvPr/>
          </p:nvSpPr>
          <p:spPr>
            <a:xfrm>
              <a:off x="4595813" y="2641600"/>
              <a:ext cx="2657475" cy="715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7" name="그림 47">
              <a:extLst>
                <a:ext uri="{FF2B5EF4-FFF2-40B4-BE49-F238E27FC236}">
                  <a16:creationId xmlns:a16="http://schemas.microsoft.com/office/drawing/2014/main" id="{2705EE13-A2BE-4474-8BDB-70114409E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2303463"/>
              <a:ext cx="1365250" cy="55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48">
              <a:extLst>
                <a:ext uri="{FF2B5EF4-FFF2-40B4-BE49-F238E27FC236}">
                  <a16:creationId xmlns:a16="http://schemas.microsoft.com/office/drawing/2014/main" id="{53530B14-AF00-49B1-8B93-07A5035FD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898775"/>
              <a:ext cx="8143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NoSQL</a:t>
              </a:r>
              <a:endPara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CD725413-C514-454D-8FDE-8AD851E05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14613"/>
              <a:ext cx="9096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RDBMS</a:t>
              </a:r>
              <a:endPara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TextBox 61">
              <a:extLst>
                <a:ext uri="{FF2B5EF4-FFF2-40B4-BE49-F238E27FC236}">
                  <a16:creationId xmlns:a16="http://schemas.microsoft.com/office/drawing/2014/main" id="{8530F483-DDD9-4856-910C-5D285AB4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163" y="2905125"/>
              <a:ext cx="10890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검색엔진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4087E61-6CA5-4BE4-979B-7C9CF43753E7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5589588" y="2735263"/>
              <a:ext cx="227012" cy="16351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7">
              <a:extLst>
                <a:ext uri="{FF2B5EF4-FFF2-40B4-BE49-F238E27FC236}">
                  <a16:creationId xmlns:a16="http://schemas.microsoft.com/office/drawing/2014/main" id="{174E47FF-F6B9-48C0-91EA-541A25F47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588" y="4851400"/>
              <a:ext cx="63341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그림 6">
              <a:extLst>
                <a:ext uri="{FF2B5EF4-FFF2-40B4-BE49-F238E27FC236}">
                  <a16:creationId xmlns:a16="http://schemas.microsoft.com/office/drawing/2014/main" id="{D3BCABB8-9D2B-4302-8472-D0D9AB64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113" y="4602163"/>
              <a:ext cx="452437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그림 9">
              <a:extLst>
                <a:ext uri="{FF2B5EF4-FFF2-40B4-BE49-F238E27FC236}">
                  <a16:creationId xmlns:a16="http://schemas.microsoft.com/office/drawing/2014/main" id="{8EC750E5-9854-42F8-AE3D-D53E56AD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563" y="4867275"/>
              <a:ext cx="58102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C39D25-05C8-4C68-800D-8893B7B55ED1}"/>
                </a:ext>
              </a:extLst>
            </p:cNvPr>
            <p:cNvSpPr/>
            <p:nvPr/>
          </p:nvSpPr>
          <p:spPr>
            <a:xfrm>
              <a:off x="8385175" y="2613025"/>
              <a:ext cx="1411288" cy="2620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6" name="그림 5">
              <a:extLst>
                <a:ext uri="{FF2B5EF4-FFF2-40B4-BE49-F238E27FC236}">
                  <a16:creationId xmlns:a16="http://schemas.microsoft.com/office/drawing/2014/main" id="{B1C829E7-2119-40BF-B68D-0A625693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163" y="2219325"/>
              <a:ext cx="1104900" cy="649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277F0ACB-0D50-4BFF-A5D3-13684C2BA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9613" y="2336800"/>
              <a:ext cx="16716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포맷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직렬화</a:t>
              </a:r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48" name="그룹 18">
              <a:extLst>
                <a:ext uri="{FF2B5EF4-FFF2-40B4-BE49-F238E27FC236}">
                  <a16:creationId xmlns:a16="http://schemas.microsoft.com/office/drawing/2014/main" id="{1CAF32F1-F682-4D1D-A27D-9300A68AB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4238" y="3041650"/>
              <a:ext cx="1174750" cy="866775"/>
              <a:chOff x="7404124" y="3093944"/>
              <a:chExt cx="1391234" cy="1035426"/>
            </a:xfrm>
          </p:grpSpPr>
          <p:pic>
            <p:nvPicPr>
              <p:cNvPr id="49" name="그림 10">
                <a:extLst>
                  <a:ext uri="{FF2B5EF4-FFF2-40B4-BE49-F238E27FC236}">
                    <a16:creationId xmlns:a16="http://schemas.microsoft.com/office/drawing/2014/main" id="{C6CA64AE-8993-4B9C-9F56-5A9F9FBCC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6338" y="3093944"/>
                <a:ext cx="1169685" cy="389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29">
                <a:extLst>
                  <a:ext uri="{FF2B5EF4-FFF2-40B4-BE49-F238E27FC236}">
                    <a16:creationId xmlns:a16="http://schemas.microsoft.com/office/drawing/2014/main" id="{BE5B5D56-C282-4FD5-BB11-E5E237271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124" y="3453259"/>
                <a:ext cx="1391234" cy="277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Avro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51" name="그림 11">
                <a:extLst>
                  <a:ext uri="{FF2B5EF4-FFF2-40B4-BE49-F238E27FC236}">
                    <a16:creationId xmlns:a16="http://schemas.microsoft.com/office/drawing/2014/main" id="{735A53B4-DC2E-46D3-9A64-6B4E7C7D4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8" y="3859259"/>
                <a:ext cx="1106798" cy="27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2" name="그림 12">
              <a:extLst>
                <a:ext uri="{FF2B5EF4-FFF2-40B4-BE49-F238E27FC236}">
                  <a16:creationId xmlns:a16="http://schemas.microsoft.com/office/drawing/2014/main" id="{AFD99158-8C6D-4F3E-AD1A-8268B79AB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013200"/>
              <a:ext cx="515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그림 42">
              <a:extLst>
                <a:ext uri="{FF2B5EF4-FFF2-40B4-BE49-F238E27FC236}">
                  <a16:creationId xmlns:a16="http://schemas.microsoft.com/office/drawing/2014/main" id="{1597411B-08CA-4E99-A5DF-74918B15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125" y="3722688"/>
              <a:ext cx="392113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F00376A-A0C3-4F60-9344-FFD203DDE967}"/>
                </a:ext>
              </a:extLst>
            </p:cNvPr>
            <p:cNvCxnSpPr/>
            <p:nvPr/>
          </p:nvCxnSpPr>
          <p:spPr bwMode="auto">
            <a:xfrm flipV="1">
              <a:off x="1281113" y="5962650"/>
              <a:ext cx="8575675" cy="1111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17">
              <a:extLst>
                <a:ext uri="{FF2B5EF4-FFF2-40B4-BE49-F238E27FC236}">
                  <a16:creationId xmlns:a16="http://schemas.microsoft.com/office/drawing/2014/main" id="{061FFDC4-1EBC-4C34-907A-F253A425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450" y="5400675"/>
              <a:ext cx="949325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9">
              <a:extLst>
                <a:ext uri="{FF2B5EF4-FFF2-40B4-BE49-F238E27FC236}">
                  <a16:creationId xmlns:a16="http://schemas.microsoft.com/office/drawing/2014/main" id="{DD90AAFC-6981-41CF-BCD3-82535CF70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788" y="5695950"/>
              <a:ext cx="14366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코디네이터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87BABCE-E5BE-4ED7-B151-9375537AED01}"/>
                </a:ext>
              </a:extLst>
            </p:cNvPr>
            <p:cNvCxnSpPr/>
            <p:nvPr/>
          </p:nvCxnSpPr>
          <p:spPr>
            <a:xfrm flipV="1">
              <a:off x="7138988" y="2806700"/>
              <a:ext cx="228600" cy="16192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64FDF25-6B01-4944-ABED-F602770A1598}"/>
                </a:ext>
              </a:extLst>
            </p:cNvPr>
            <p:cNvSpPr/>
            <p:nvPr/>
          </p:nvSpPr>
          <p:spPr>
            <a:xfrm>
              <a:off x="7377113" y="2994025"/>
              <a:ext cx="865187" cy="2243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37">
              <a:extLst>
                <a:ext uri="{FF2B5EF4-FFF2-40B4-BE49-F238E27FC236}">
                  <a16:creationId xmlns:a16="http://schemas.microsoft.com/office/drawing/2014/main" id="{97139DC5-080E-4714-8E57-3B6D0367B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8" y="3067050"/>
              <a:ext cx="8588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실시간 </a:t>
              </a:r>
              <a:endPara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en-US" altLang="ko-KR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</a:t>
              </a:r>
            </a:p>
          </p:txBody>
        </p:sp>
        <p:pic>
          <p:nvPicPr>
            <p:cNvPr id="60" name="그림 19">
              <a:extLst>
                <a:ext uri="{FF2B5EF4-FFF2-40B4-BE49-F238E27FC236}">
                  <a16:creationId xmlns:a16="http://schemas.microsoft.com/office/drawing/2014/main" id="{055FEEBD-9F92-4FB1-B0C5-5A12E0F25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25" y="3557588"/>
              <a:ext cx="782638" cy="130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DDE117A-D996-4561-AC71-26A0028678FB}"/>
                </a:ext>
              </a:extLst>
            </p:cNvPr>
            <p:cNvSpPr/>
            <p:nvPr/>
          </p:nvSpPr>
          <p:spPr>
            <a:xfrm>
              <a:off x="2633663" y="3502025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F0D536-335B-456B-9A7E-88A9C555FDEA}"/>
                </a:ext>
              </a:extLst>
            </p:cNvPr>
            <p:cNvSpPr/>
            <p:nvPr/>
          </p:nvSpPr>
          <p:spPr>
            <a:xfrm>
              <a:off x="4338638" y="4941888"/>
              <a:ext cx="317500" cy="30638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187F547-D4F5-42DC-80BA-EFCD8DB21E3B}"/>
                </a:ext>
              </a:extLst>
            </p:cNvPr>
            <p:cNvSpPr/>
            <p:nvPr/>
          </p:nvSpPr>
          <p:spPr>
            <a:xfrm>
              <a:off x="7040563" y="3609975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C0F5AB2-97C0-42BD-981C-B29D91ECC699}"/>
                </a:ext>
              </a:extLst>
            </p:cNvPr>
            <p:cNvSpPr/>
            <p:nvPr/>
          </p:nvSpPr>
          <p:spPr>
            <a:xfrm>
              <a:off x="8051800" y="2940050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AD4DD49-8F4D-4C94-B30E-67CCA17F1ADC}"/>
                </a:ext>
              </a:extLst>
            </p:cNvPr>
            <p:cNvSpPr/>
            <p:nvPr/>
          </p:nvSpPr>
          <p:spPr>
            <a:xfrm>
              <a:off x="5876925" y="5153025"/>
              <a:ext cx="317500" cy="3063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0AA76E4-16CF-4C1C-BE8B-309D58341589}"/>
                </a:ext>
              </a:extLst>
            </p:cNvPr>
            <p:cNvSpPr/>
            <p:nvPr/>
          </p:nvSpPr>
          <p:spPr>
            <a:xfrm>
              <a:off x="4778375" y="3000375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3E1B771-7CE9-43DB-9F24-3C857A41E24A}"/>
                </a:ext>
              </a:extLst>
            </p:cNvPr>
            <p:cNvSpPr/>
            <p:nvPr/>
          </p:nvSpPr>
          <p:spPr>
            <a:xfrm>
              <a:off x="8213725" y="5548313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1BC09BE-E472-4D90-A89B-52A6B672F1C2}"/>
                </a:ext>
              </a:extLst>
            </p:cNvPr>
            <p:cNvSpPr/>
            <p:nvPr/>
          </p:nvSpPr>
          <p:spPr>
            <a:xfrm>
              <a:off x="3690938" y="5724525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8</a:t>
              </a:r>
              <a:endParaRPr lang="ko-KR" altLang="en-US" b="1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7108625-ABBB-4D3B-9F26-836717060160}"/>
                </a:ext>
              </a:extLst>
            </p:cNvPr>
            <p:cNvSpPr/>
            <p:nvPr/>
          </p:nvSpPr>
          <p:spPr>
            <a:xfrm>
              <a:off x="9393238" y="2566988"/>
              <a:ext cx="317500" cy="304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3E1FE16E-0919-4575-8716-0AA900D58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1063" y="4584700"/>
              <a:ext cx="991156" cy="29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R-Hadoop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3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아키텍처 구성 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 Ecosystem</a:t>
            </a:r>
            <a:r>
              <a:rPr lang="ko-KR" altLang="en-US" dirty="0"/>
              <a:t>을 활용한 아키텍처 구성 사례</a:t>
            </a:r>
          </a:p>
        </p:txBody>
      </p:sp>
      <p:grpSp>
        <p:nvGrpSpPr>
          <p:cNvPr id="31" name="그룹 135">
            <a:extLst>
              <a:ext uri="{FF2B5EF4-FFF2-40B4-BE49-F238E27FC236}">
                <a16:creationId xmlns:a16="http://schemas.microsoft.com/office/drawing/2014/main" id="{52CB197F-EB02-47C5-BD57-62CD9AFDE8FE}"/>
              </a:ext>
            </a:extLst>
          </p:cNvPr>
          <p:cNvGrpSpPr>
            <a:grpSpLocks/>
          </p:cNvGrpSpPr>
          <p:nvPr/>
        </p:nvGrpSpPr>
        <p:grpSpPr bwMode="auto">
          <a:xfrm>
            <a:off x="1445835" y="1756538"/>
            <a:ext cx="9150350" cy="4914900"/>
            <a:chOff x="340123" y="756167"/>
            <a:chExt cx="9149381" cy="4915424"/>
          </a:xfrm>
        </p:grpSpPr>
        <p:grpSp>
          <p:nvGrpSpPr>
            <p:cNvPr id="32" name="그룹 136">
              <a:extLst>
                <a:ext uri="{FF2B5EF4-FFF2-40B4-BE49-F238E27FC236}">
                  <a16:creationId xmlns:a16="http://schemas.microsoft.com/office/drawing/2014/main" id="{8D0CCCE3-7720-4A03-98B0-86D3CEEA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1169165"/>
              <a:ext cx="9073008" cy="3511082"/>
              <a:chOff x="416496" y="825907"/>
              <a:chExt cx="9073008" cy="3204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61C7350-03E7-4E62-BA15-6C3AD540EE32}"/>
                  </a:ext>
                </a:extLst>
              </p:cNvPr>
              <p:cNvSpPr/>
              <p:nvPr/>
            </p:nvSpPr>
            <p:spPr>
              <a:xfrm>
                <a:off x="416315" y="825721"/>
                <a:ext cx="2376236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40D716C-D3F9-495E-BB76-383AA81B77EF}"/>
                  </a:ext>
                </a:extLst>
              </p:cNvPr>
              <p:cNvSpPr/>
              <p:nvPr/>
            </p:nvSpPr>
            <p:spPr>
              <a:xfrm>
                <a:off x="295763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AB99111-D0C7-4697-8A83-BB689A4C356C}"/>
                  </a:ext>
                </a:extLst>
              </p:cNvPr>
              <p:cNvSpPr/>
              <p:nvPr/>
            </p:nvSpPr>
            <p:spPr>
              <a:xfrm>
                <a:off x="5197359" y="825721"/>
                <a:ext cx="2052421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27B57A2-0727-48E9-B2FE-D14C1F167D42}"/>
                  </a:ext>
                </a:extLst>
              </p:cNvPr>
              <p:cNvSpPr/>
              <p:nvPr/>
            </p:nvSpPr>
            <p:spPr>
              <a:xfrm>
                <a:off x="743708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3" name="그룹 137">
              <a:extLst>
                <a:ext uri="{FF2B5EF4-FFF2-40B4-BE49-F238E27FC236}">
                  <a16:creationId xmlns:a16="http://schemas.microsoft.com/office/drawing/2014/main" id="{3877FB30-EF7A-4372-B532-AD06E3D18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756167"/>
              <a:ext cx="9073008" cy="360000"/>
              <a:chOff x="416496" y="825907"/>
              <a:chExt cx="9073008" cy="3204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49A56CB-163F-4880-BEE4-3C45B6DF0047}"/>
                  </a:ext>
                </a:extLst>
              </p:cNvPr>
              <p:cNvSpPr/>
              <p:nvPr/>
            </p:nvSpPr>
            <p:spPr>
              <a:xfrm>
                <a:off x="416315" y="825907"/>
                <a:ext cx="2376236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FB6F6E9-C7E9-4D5A-8E25-95CFB1B6E7B2}"/>
                  </a:ext>
                </a:extLst>
              </p:cNvPr>
              <p:cNvSpPr/>
              <p:nvPr/>
            </p:nvSpPr>
            <p:spPr>
              <a:xfrm>
                <a:off x="295763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E721EB-8BBC-4AC3-8253-5C6E39B092D1}"/>
                  </a:ext>
                </a:extLst>
              </p:cNvPr>
              <p:cNvSpPr/>
              <p:nvPr/>
            </p:nvSpPr>
            <p:spPr>
              <a:xfrm>
                <a:off x="5197359" y="825907"/>
                <a:ext cx="2052421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E5F35CA-CF17-49C4-A23F-842BF88346A3}"/>
                  </a:ext>
                </a:extLst>
              </p:cNvPr>
              <p:cNvSpPr/>
              <p:nvPr/>
            </p:nvSpPr>
            <p:spPr>
              <a:xfrm>
                <a:off x="743708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1CC6C2-89BB-484B-9B18-A8A4421800DD}"/>
                </a:ext>
              </a:extLst>
            </p:cNvPr>
            <p:cNvSpPr/>
            <p:nvPr/>
          </p:nvSpPr>
          <p:spPr>
            <a:xfrm>
              <a:off x="705209" y="1257870"/>
              <a:ext cx="8279523" cy="28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주키퍼</a:t>
              </a:r>
              <a:r>
                <a:rPr lang="en-US" altLang="ko-KR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(Zookeeper)</a:t>
              </a: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8D25CC2-315A-4279-B61D-008EA4A04F9F}"/>
                </a:ext>
              </a:extLst>
            </p:cNvPr>
            <p:cNvSpPr/>
            <p:nvPr/>
          </p:nvSpPr>
          <p:spPr>
            <a:xfrm>
              <a:off x="3427484" y="1618272"/>
              <a:ext cx="5557248" cy="469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en-US" altLang="ko-KR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(Hadoop)</a:t>
              </a:r>
              <a:endParaRPr lang="ko-KR" altLang="en-US" sz="14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4CA0E4-FD15-4982-A397-2E8F5F41D649}"/>
                </a:ext>
              </a:extLst>
            </p:cNvPr>
            <p:cNvSpPr/>
            <p:nvPr/>
          </p:nvSpPr>
          <p:spPr>
            <a:xfrm>
              <a:off x="5384664" y="2375590"/>
              <a:ext cx="1368280" cy="2232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FD6578-F67D-4F35-8460-EC2B51347C8B}"/>
                </a:ext>
              </a:extLst>
            </p:cNvPr>
            <p:cNvSpPr/>
            <p:nvPr/>
          </p:nvSpPr>
          <p:spPr>
            <a:xfrm>
              <a:off x="5529111" y="2764569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하이브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(Hive)</a:t>
              </a: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스파크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(Spark)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FBBEEE-B00C-4DC4-9213-8F646D813120}"/>
                </a:ext>
              </a:extLst>
            </p:cNvPr>
            <p:cNvSpPr/>
            <p:nvPr/>
          </p:nvSpPr>
          <p:spPr>
            <a:xfrm>
              <a:off x="5529111" y="3436153"/>
              <a:ext cx="1079386" cy="395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우지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(Oozie)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F59A1B-7139-4FF0-A2D1-16F777181CA2}"/>
                </a:ext>
              </a:extLst>
            </p:cNvPr>
            <p:cNvSpPr/>
            <p:nvPr/>
          </p:nvSpPr>
          <p:spPr>
            <a:xfrm>
              <a:off x="5529111" y="4112500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스쿱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(Sqoop)</a:t>
              </a:r>
            </a:p>
          </p:txBody>
        </p:sp>
        <p:sp>
          <p:nvSpPr>
            <p:cNvPr id="41" name="TextBox 144">
              <a:extLst>
                <a:ext uri="{FF2B5EF4-FFF2-40B4-BE49-F238E27FC236}">
                  <a16:creationId xmlns:a16="http://schemas.microsoft.com/office/drawing/2014/main" id="{EFA44BD5-9DCD-49C5-957B-925A5224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74" y="2445627"/>
              <a:ext cx="6030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휴</a:t>
              </a:r>
              <a:r>
                <a:rPr lang="en-US" altLang="ko-KR" sz="900" b="1"/>
                <a:t>(Hue)</a:t>
              </a:r>
              <a:endParaRPr lang="ko-KR" altLang="en-US" sz="9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6D94F-12CD-43C1-B7D5-D18D1B25428B}"/>
                </a:ext>
              </a:extLst>
            </p:cNvPr>
            <p:cNvSpPr/>
            <p:nvPr/>
          </p:nvSpPr>
          <p:spPr>
            <a:xfrm>
              <a:off x="7760900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임팔라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(Impala)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B5711B-9353-4DBA-8D38-7C8DE17EBA0D}"/>
                </a:ext>
              </a:extLst>
            </p:cNvPr>
            <p:cNvSpPr/>
            <p:nvPr/>
          </p:nvSpPr>
          <p:spPr>
            <a:xfrm>
              <a:off x="7760900" y="3177363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제플린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(Zeppelin)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505C2A2-9F04-4392-88E2-68BE496C258D}"/>
                </a:ext>
              </a:extLst>
            </p:cNvPr>
            <p:cNvSpPr/>
            <p:nvPr/>
          </p:nvSpPr>
          <p:spPr>
            <a:xfrm>
              <a:off x="7760900" y="399660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머하웃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(Mahout)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878C20F-605D-4C2D-AB82-E3B2E1C022AE}"/>
                </a:ext>
              </a:extLst>
            </p:cNvPr>
            <p:cNvSpPr/>
            <p:nvPr/>
          </p:nvSpPr>
          <p:spPr>
            <a:xfrm>
              <a:off x="3443357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HBase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709E9-5B63-4C6E-84AC-A4940094ECF1}"/>
                </a:ext>
              </a:extLst>
            </p:cNvPr>
            <p:cNvSpPr/>
            <p:nvPr/>
          </p:nvSpPr>
          <p:spPr>
            <a:xfrm>
              <a:off x="3443357" y="3896577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레디스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(Redis)</a:t>
              </a:r>
            </a:p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C725AB-9B02-4BA4-9B8F-6E5915B6AE3F}"/>
                </a:ext>
              </a:extLst>
            </p:cNvPr>
            <p:cNvSpPr/>
            <p:nvPr/>
          </p:nvSpPr>
          <p:spPr>
            <a:xfrm>
              <a:off x="416315" y="4739630"/>
              <a:ext cx="9073189" cy="2238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  <a:latin typeface="+mj-ea"/>
                  <a:ea typeface="+mj-ea"/>
                </a:rPr>
                <a:t>Cloudera Manager</a:t>
              </a:r>
              <a:endParaRPr lang="ko-KR" altLang="en-US" sz="9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28A78CF-2B9E-487E-B54B-DCCC65C9FD0B}"/>
                </a:ext>
              </a:extLst>
            </p:cNvPr>
            <p:cNvSpPr/>
            <p:nvPr/>
          </p:nvSpPr>
          <p:spPr>
            <a:xfrm>
              <a:off x="705209" y="1646850"/>
              <a:ext cx="684141" cy="1306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플럼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(Flume)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3A29F-C28A-44CA-A1D7-0C620F9DE2E1}"/>
                </a:ext>
              </a:extLst>
            </p:cNvPr>
            <p:cNvSpPr/>
            <p:nvPr/>
          </p:nvSpPr>
          <p:spPr>
            <a:xfrm>
              <a:off x="1713166" y="2408931"/>
              <a:ext cx="971447" cy="4461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카프카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(Kafka)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19032E-91F5-4750-BFEF-A860DB107869}"/>
                </a:ext>
              </a:extLst>
            </p:cNvPr>
            <p:cNvSpPr/>
            <p:nvPr/>
          </p:nvSpPr>
          <p:spPr>
            <a:xfrm>
              <a:off x="1713166" y="3286912"/>
              <a:ext cx="971447" cy="446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스톰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(Strom)</a:t>
              </a: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에스퍼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(Esper)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A16A674-60DD-47A6-9FFA-6E5262A7DB1F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1389350" y="2632792"/>
              <a:ext cx="32381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85E2E59-0E0F-4FB9-A738-B1E229A68C12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2198889" y="2855066"/>
              <a:ext cx="0" cy="431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156">
              <a:extLst>
                <a:ext uri="{FF2B5EF4-FFF2-40B4-BE49-F238E27FC236}">
                  <a16:creationId xmlns:a16="http://schemas.microsoft.com/office/drawing/2014/main" id="{0961A64C-61FE-49C0-8020-6B46AE106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23" y="2953281"/>
              <a:ext cx="1713507" cy="2718310"/>
              <a:chOff x="340123" y="2953281"/>
              <a:chExt cx="1713507" cy="2718310"/>
            </a:xfrm>
          </p:grpSpPr>
          <p:grpSp>
            <p:nvGrpSpPr>
              <p:cNvPr id="84" name="그룹 187">
                <a:extLst>
                  <a:ext uri="{FF2B5EF4-FFF2-40B4-BE49-F238E27FC236}">
                    <a16:creationId xmlns:a16="http://schemas.microsoft.com/office/drawing/2014/main" id="{A943F3B6-D09B-496F-B940-4BDDE1770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536" y="2953281"/>
                <a:ext cx="1277094" cy="2448994"/>
                <a:chOff x="776536" y="2953281"/>
                <a:chExt cx="1277094" cy="2448994"/>
              </a:xfrm>
            </p:grpSpPr>
            <p:grpSp>
              <p:nvGrpSpPr>
                <p:cNvPr id="86" name="그룹 189">
                  <a:extLst>
                    <a:ext uri="{FF2B5EF4-FFF2-40B4-BE49-F238E27FC236}">
                      <a16:creationId xmlns:a16="http://schemas.microsoft.com/office/drawing/2014/main" id="{E6EDB491-BB90-4ABB-A1D6-BDE679160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6536" y="4065150"/>
                  <a:ext cx="1271959" cy="1332000"/>
                  <a:chOff x="776536" y="4065150"/>
                  <a:chExt cx="1271959" cy="1332000"/>
                </a:xfrm>
              </p:grpSpPr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947F2C8-FDE7-47F6-BAC9-5C9AD85C2A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8227" y="4064869"/>
                    <a:ext cx="0" cy="133205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C11CD07A-9D06-418C-837A-31CBA759D1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6640" y="4074395"/>
                    <a:ext cx="127145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B699CA6F-F73C-4363-BCDC-627464DD2B57}"/>
                    </a:ext>
                  </a:extLst>
                </p:cNvPr>
                <p:cNvCxnSpPr/>
                <p:nvPr/>
              </p:nvCxnSpPr>
              <p:spPr>
                <a:xfrm flipV="1">
                  <a:off x="2052855" y="4069633"/>
                  <a:ext cx="0" cy="13320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01B0E52-861B-4F0F-A13D-61B31CC422A7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 flipV="1">
                  <a:off x="1046486" y="2953501"/>
                  <a:ext cx="0" cy="112089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순서도: 다중 문서 84">
                <a:extLst>
                  <a:ext uri="{FF2B5EF4-FFF2-40B4-BE49-F238E27FC236}">
                    <a16:creationId xmlns:a16="http://schemas.microsoft.com/office/drawing/2014/main" id="{F6BAC59B-A305-4757-81DA-E7326158E220}"/>
                  </a:ext>
                </a:extLst>
              </p:cNvPr>
              <p:cNvSpPr/>
              <p:nvPr/>
            </p:nvSpPr>
            <p:spPr>
              <a:xfrm>
                <a:off x="340123" y="5088917"/>
                <a:ext cx="877795" cy="582674"/>
              </a:xfrm>
              <a:prstGeom prst="flowChartMulti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스마트카 주행로그</a:t>
                </a:r>
                <a:endParaRPr lang="en-US" altLang="ko-KR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778F9739-E83E-40D5-A37C-660DC50BA931}"/>
                </a:ext>
              </a:extLst>
            </p:cNvPr>
            <p:cNvSpPr/>
            <p:nvPr/>
          </p:nvSpPr>
          <p:spPr>
            <a:xfrm>
              <a:off x="1605227" y="5088917"/>
              <a:ext cx="995257" cy="522343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스마트카 상태로그</a:t>
              </a:r>
              <a:endParaRPr lang="en-US" altLang="ko-KR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3B65B2-8B0F-46B6-9EB5-8A20A8359694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389350" y="1853247"/>
              <a:ext cx="20381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159">
              <a:extLst>
                <a:ext uri="{FF2B5EF4-FFF2-40B4-BE49-F238E27FC236}">
                  <a16:creationId xmlns:a16="http://schemas.microsoft.com/office/drawing/2014/main" id="{75EED1E6-3C27-4B23-8A23-B59BDA6C6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4748" y="2650348"/>
              <a:ext cx="759228" cy="1521201"/>
              <a:chOff x="2684748" y="2650348"/>
              <a:chExt cx="759228" cy="152120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B468634-84FA-4750-B9CC-DC92B7CD9BF3}"/>
                  </a:ext>
                </a:extLst>
              </p:cNvPr>
              <p:cNvCxnSpPr/>
              <p:nvPr/>
            </p:nvCxnSpPr>
            <p:spPr>
              <a:xfrm>
                <a:off x="3137002" y="2651844"/>
                <a:ext cx="0" cy="151146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4150C56-3F47-4E49-88CF-B96B709FAB52}"/>
                  </a:ext>
                </a:extLst>
              </p:cNvPr>
              <p:cNvCxnSpPr/>
              <p:nvPr/>
            </p:nvCxnSpPr>
            <p:spPr>
              <a:xfrm>
                <a:off x="3127478" y="2650257"/>
                <a:ext cx="3127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3621384-C7BB-4DF1-944A-F29ADD6151AF}"/>
                  </a:ext>
                </a:extLst>
              </p:cNvPr>
              <p:cNvCxnSpPr>
                <a:endCxn id="46" idx="1"/>
              </p:cNvCxnSpPr>
              <p:nvPr/>
            </p:nvCxnSpPr>
            <p:spPr>
              <a:xfrm>
                <a:off x="3127478" y="4171244"/>
                <a:ext cx="3158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405E5CF-DF24-4A88-AF8A-5AD9838BA294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 flipV="1">
                <a:off x="2684613" y="3509185"/>
                <a:ext cx="45238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FB8999-0E9D-48FF-A859-529670266302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984637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639FF6C-CCFA-4971-A01C-6C42B84B6BAA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6068804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162">
              <a:extLst>
                <a:ext uri="{FF2B5EF4-FFF2-40B4-BE49-F238E27FC236}">
                  <a16:creationId xmlns:a16="http://schemas.microsoft.com/office/drawing/2014/main" id="{6B3FFD16-8DEC-4746-BADC-0195DF44E490}"/>
                </a:ext>
              </a:extLst>
            </p:cNvPr>
            <p:cNvCxnSpPr>
              <a:stCxn id="37" idx="3"/>
              <a:endCxn id="42" idx="1"/>
            </p:cNvCxnSpPr>
            <p:nvPr/>
          </p:nvCxnSpPr>
          <p:spPr>
            <a:xfrm flipV="1">
              <a:off x="6752944" y="2650257"/>
              <a:ext cx="1007956" cy="841465"/>
            </a:xfrm>
            <a:prstGeom prst="bentConnector3">
              <a:avLst>
                <a:gd name="adj1" fmla="val 33938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597F395-55BD-4A3A-92F2-45EF275EC153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V="1">
              <a:off x="6068804" y="3161486"/>
              <a:ext cx="0" cy="2746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21A826-DD19-457C-B9EB-DD6C16E526C3}"/>
                </a:ext>
              </a:extLst>
            </p:cNvPr>
            <p:cNvCxnSpPr>
              <a:stCxn id="40" idx="0"/>
              <a:endCxn id="39" idx="2"/>
            </p:cNvCxnSpPr>
            <p:nvPr/>
          </p:nvCxnSpPr>
          <p:spPr>
            <a:xfrm flipV="1">
              <a:off x="6068804" y="3831483"/>
              <a:ext cx="0" cy="28101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165">
              <a:extLst>
                <a:ext uri="{FF2B5EF4-FFF2-40B4-BE49-F238E27FC236}">
                  <a16:creationId xmlns:a16="http://schemas.microsoft.com/office/drawing/2014/main" id="{BB7BB292-2916-4F74-9422-0203C6FB2F1F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4524330" y="2650257"/>
              <a:ext cx="860334" cy="841465"/>
            </a:xfrm>
            <a:prstGeom prst="bentConnector3">
              <a:avLst>
                <a:gd name="adj1" fmla="val 32299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166">
              <a:extLst>
                <a:ext uri="{FF2B5EF4-FFF2-40B4-BE49-F238E27FC236}">
                  <a16:creationId xmlns:a16="http://schemas.microsoft.com/office/drawing/2014/main" id="{B17E0DC2-7857-4CDB-9A99-312A8FF19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1432" y="1852884"/>
              <a:ext cx="504056" cy="2418515"/>
              <a:chOff x="8841432" y="1852884"/>
              <a:chExt cx="504056" cy="2418515"/>
            </a:xfrm>
          </p:grpSpPr>
          <p:grpSp>
            <p:nvGrpSpPr>
              <p:cNvPr id="72" name="그룹 175">
                <a:extLst>
                  <a:ext uri="{FF2B5EF4-FFF2-40B4-BE49-F238E27FC236}">
                    <a16:creationId xmlns:a16="http://schemas.microsoft.com/office/drawing/2014/main" id="{1E724725-3005-4532-A250-D52D2D5FC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432" y="1852884"/>
                <a:ext cx="504056" cy="2418515"/>
                <a:chOff x="8841432" y="1852884"/>
                <a:chExt cx="504056" cy="2418515"/>
              </a:xfrm>
            </p:grpSpPr>
            <p:grpSp>
              <p:nvGrpSpPr>
                <p:cNvPr id="74" name="그룹 177">
                  <a:extLst>
                    <a:ext uri="{FF2B5EF4-FFF2-40B4-BE49-F238E27FC236}">
                      <a16:creationId xmlns:a16="http://schemas.microsoft.com/office/drawing/2014/main" id="{7F8D9755-A9CE-45CE-B0CE-4F75CC94C3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41432" y="1852884"/>
                  <a:ext cx="504056" cy="2418515"/>
                  <a:chOff x="8841432" y="1852884"/>
                  <a:chExt cx="504056" cy="2418515"/>
                </a:xfrm>
              </p:grpSpPr>
              <p:grpSp>
                <p:nvGrpSpPr>
                  <p:cNvPr id="76" name="그룹 179">
                    <a:extLst>
                      <a:ext uri="{FF2B5EF4-FFF2-40B4-BE49-F238E27FC236}">
                        <a16:creationId xmlns:a16="http://schemas.microsoft.com/office/drawing/2014/main" id="{B6F3C018-05B6-475F-90FC-1B85F260BE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41432" y="1852884"/>
                    <a:ext cx="504056" cy="2418515"/>
                    <a:chOff x="8841432" y="1852884"/>
                    <a:chExt cx="504056" cy="2418515"/>
                  </a:xfrm>
                </p:grpSpPr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67372A81-D7CB-4EE2-80DE-06FCD34A9E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345058" y="1853247"/>
                      <a:ext cx="0" cy="24180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4692868C-DC81-4A0C-8190-1C3483E1F80A}"/>
                        </a:ext>
                      </a:extLst>
                    </p:cNvPr>
                    <p:cNvCxnSpPr>
                      <a:endCxn id="44" idx="3"/>
                    </p:cNvCxnSpPr>
                    <p:nvPr/>
                  </p:nvCxnSpPr>
                  <p:spPr>
                    <a:xfrm flipH="1">
                      <a:off x="8841873" y="4271267"/>
                      <a:ext cx="503185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D4D855F6-F794-4D0F-B0D8-B837C83552EF}"/>
                      </a:ext>
                    </a:extLst>
                  </p:cNvPr>
                  <p:cNvCxnSpPr>
                    <a:endCxn id="43" idx="3"/>
                  </p:cNvCxnSpPr>
                  <p:nvPr/>
                </p:nvCxnSpPr>
                <p:spPr>
                  <a:xfrm flipH="1">
                    <a:off x="8841873" y="3452030"/>
                    <a:ext cx="50318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9C079A87-D96A-41F7-A01E-AFAEE986A727}"/>
                    </a:ext>
                  </a:extLst>
                </p:cNvPr>
                <p:cNvCxnSpPr/>
                <p:nvPr/>
              </p:nvCxnSpPr>
              <p:spPr>
                <a:xfrm flipH="1">
                  <a:off x="8841873" y="2664546"/>
                  <a:ext cx="5031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38E9FF5-66A1-4307-B0FB-6C7B05775C0A}"/>
                  </a:ext>
                </a:extLst>
              </p:cNvPr>
              <p:cNvCxnSpPr/>
              <p:nvPr/>
            </p:nvCxnSpPr>
            <p:spPr>
              <a:xfrm flipH="1">
                <a:off x="8986321" y="1862773"/>
                <a:ext cx="35873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70A4CE-DA71-4C1A-B9D2-80DA5FEC1A22}"/>
                </a:ext>
              </a:extLst>
            </p:cNvPr>
            <p:cNvSpPr/>
            <p:nvPr/>
          </p:nvSpPr>
          <p:spPr>
            <a:xfrm>
              <a:off x="5529111" y="5144485"/>
              <a:ext cx="1079386" cy="4683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DB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6E503-B0D7-46AA-B7A5-4B827F12C703}"/>
                </a:ext>
              </a:extLst>
            </p:cNvPr>
            <p:cNvSpPr/>
            <p:nvPr/>
          </p:nvSpPr>
          <p:spPr>
            <a:xfrm>
              <a:off x="3441770" y="5146073"/>
              <a:ext cx="1080974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583B64B-F0FE-4B36-9B8B-51ECE08B371F}"/>
                </a:ext>
              </a:extLst>
            </p:cNvPr>
            <p:cNvSpPr/>
            <p:nvPr/>
          </p:nvSpPr>
          <p:spPr>
            <a:xfrm>
              <a:off x="7760900" y="5146073"/>
              <a:ext cx="1080973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D1F7338-2B3C-4EB8-A3DE-A9A0FDAB47C5}"/>
                </a:ext>
              </a:extLst>
            </p:cNvPr>
            <p:cNvCxnSpPr>
              <a:stCxn id="46" idx="2"/>
              <a:endCxn id="65" idx="0"/>
            </p:cNvCxnSpPr>
            <p:nvPr/>
          </p:nvCxnSpPr>
          <p:spPr>
            <a:xfrm flipH="1">
              <a:off x="3981462" y="4445910"/>
              <a:ext cx="3175" cy="7001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7E037D5-7FC2-4B6C-ACFF-51398A2BFD2E}"/>
                </a:ext>
              </a:extLst>
            </p:cNvPr>
            <p:cNvCxnSpPr>
              <a:stCxn id="40" idx="2"/>
              <a:endCxn id="64" idx="0"/>
            </p:cNvCxnSpPr>
            <p:nvPr/>
          </p:nvCxnSpPr>
          <p:spPr>
            <a:xfrm>
              <a:off x="6068804" y="4509417"/>
              <a:ext cx="0" cy="6350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BDF5743-D167-4227-9DDA-936FC236EAEC}"/>
                </a:ext>
              </a:extLst>
            </p:cNvPr>
            <p:cNvCxnSpPr>
              <a:stCxn id="44" idx="2"/>
              <a:endCxn id="66" idx="0"/>
            </p:cNvCxnSpPr>
            <p:nvPr/>
          </p:nvCxnSpPr>
          <p:spPr>
            <a:xfrm>
              <a:off x="8300593" y="4545934"/>
              <a:ext cx="0" cy="60013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92F6F5-DA99-4F64-973B-7D4190641830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 flipV="1">
              <a:off x="4522743" y="5379460"/>
              <a:ext cx="100636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8620DA0-210B-4C4A-9271-20C7F92DC800}"/>
                </a:ext>
              </a:extLst>
            </p:cNvPr>
            <p:cNvCxnSpPr>
              <a:stCxn id="64" idx="3"/>
              <a:endCxn id="66" idx="1"/>
            </p:cNvCxnSpPr>
            <p:nvPr/>
          </p:nvCxnSpPr>
          <p:spPr>
            <a:xfrm>
              <a:off x="6608497" y="5379460"/>
              <a:ext cx="115240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BDF3-991B-421E-BEF7-04307F2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수집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141A9-4510-40C8-A46C-CD0198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63357" cy="5257799"/>
          </a:xfrm>
        </p:spPr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빅데이터 시스템에서 가장 중요</a:t>
            </a:r>
            <a:endParaRPr lang="en-US" altLang="ko-KR" dirty="0"/>
          </a:p>
          <a:p>
            <a:pPr lvl="1"/>
            <a:r>
              <a:rPr lang="ko-KR" altLang="en-US" dirty="0"/>
              <a:t>빅데이터 시스템의 궁극적 목표는 수집된 데이터를 </a:t>
            </a:r>
            <a:r>
              <a:rPr lang="en-US" altLang="ko-KR" dirty="0"/>
              <a:t>HDFS </a:t>
            </a:r>
            <a:r>
              <a:rPr lang="ko-KR" altLang="en-US" dirty="0"/>
              <a:t>등의 분산 파일 시스템에 저장하는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Chukwa</a:t>
            </a:r>
            <a:endParaRPr lang="en-US" altLang="ko-KR" dirty="0"/>
          </a:p>
          <a:p>
            <a:pPr lvl="2"/>
            <a:r>
              <a:rPr lang="ko-KR" altLang="en-US" dirty="0"/>
              <a:t>분산 환경에서 생성되는 데이터를 </a:t>
            </a:r>
            <a:r>
              <a:rPr lang="en-US" altLang="ko-KR" dirty="0"/>
              <a:t>HDFS</a:t>
            </a:r>
            <a:r>
              <a:rPr lang="ko-KR" altLang="en-US" dirty="0"/>
              <a:t>에 안정적으로 저장하는 플랫폼</a:t>
            </a:r>
            <a:endParaRPr lang="en-US" altLang="ko-KR" dirty="0"/>
          </a:p>
          <a:p>
            <a:pPr lvl="2"/>
            <a:r>
              <a:rPr lang="ko-KR" altLang="en-US" dirty="0"/>
              <a:t>분산된 각 서버에서 </a:t>
            </a:r>
            <a:r>
              <a:rPr lang="en-US" altLang="ko-KR" dirty="0"/>
              <a:t>Agent</a:t>
            </a:r>
            <a:r>
              <a:rPr lang="ko-KR" altLang="en-US" dirty="0"/>
              <a:t>를 실행하고</a:t>
            </a:r>
            <a:r>
              <a:rPr lang="en-US" altLang="ko-KR" dirty="0"/>
              <a:t>, Collector</a:t>
            </a:r>
            <a:r>
              <a:rPr lang="ko-KR" altLang="en-US" dirty="0"/>
              <a:t>가 에이전트로부터 데이터를 받아 </a:t>
            </a:r>
            <a:r>
              <a:rPr lang="en-US" altLang="ko-KR" dirty="0"/>
              <a:t>HDFS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Collector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개의 에이전트당 하나씩 구동</a:t>
            </a:r>
            <a:endParaRPr lang="en-US" altLang="ko-KR" dirty="0"/>
          </a:p>
          <a:p>
            <a:pPr lvl="2"/>
            <a:r>
              <a:rPr lang="ko-KR" altLang="en-US" dirty="0"/>
              <a:t>데이터 중복 제거 등의 작업은 </a:t>
            </a:r>
            <a:r>
              <a:rPr lang="en-US" altLang="ko-KR" dirty="0"/>
              <a:t>MapReduce</a:t>
            </a:r>
            <a:r>
              <a:rPr lang="ko-KR" altLang="en-US" dirty="0"/>
              <a:t>로 처리</a:t>
            </a:r>
            <a:endParaRPr lang="en-US" altLang="ko-KR" dirty="0"/>
          </a:p>
          <a:p>
            <a:pPr lvl="2"/>
            <a:r>
              <a:rPr lang="en-US" altLang="ko-KR" dirty="0"/>
              <a:t>Yahoo!</a:t>
            </a:r>
            <a:r>
              <a:rPr lang="ko-KR" altLang="en-US" dirty="0"/>
              <a:t>에서 개발</a:t>
            </a:r>
            <a:r>
              <a:rPr lang="en-US" altLang="ko-KR" dirty="0"/>
              <a:t>, </a:t>
            </a:r>
            <a:r>
              <a:rPr lang="ko-KR" altLang="en-US" dirty="0"/>
              <a:t>현재는 아파치 </a:t>
            </a:r>
            <a:r>
              <a:rPr lang="ko-KR" altLang="en-US" dirty="0" err="1"/>
              <a:t>인큐베이션에</a:t>
            </a:r>
            <a:r>
              <a:rPr lang="ko-KR" altLang="en-US" dirty="0"/>
              <a:t> 포함</a:t>
            </a:r>
          </a:p>
        </p:txBody>
      </p:sp>
      <p:pic>
        <p:nvPicPr>
          <p:cNvPr id="1026" name="Picture 2" descr="Chukwa">
            <a:extLst>
              <a:ext uri="{FF2B5EF4-FFF2-40B4-BE49-F238E27FC236}">
                <a16:creationId xmlns:a16="http://schemas.microsoft.com/office/drawing/2014/main" id="{503C6FC5-8677-46C7-BF94-0D66692C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60" y="3195036"/>
            <a:ext cx="1293707" cy="15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6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BDF3-991B-421E-BEF7-04307F2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Ecosystem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수집 레이어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141A9-4510-40C8-A46C-CD0198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63357" cy="525779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Flume</a:t>
            </a:r>
          </a:p>
          <a:p>
            <a:pPr lvl="2"/>
            <a:r>
              <a:rPr lang="en-US" altLang="ko-KR" dirty="0" err="1"/>
              <a:t>Chukwa</a:t>
            </a:r>
            <a:r>
              <a:rPr lang="ko-KR" altLang="en-US" dirty="0"/>
              <a:t>처럼 분산된 서버에 에이전트가 설치되고 에이전트로부터 데이터를 전달받는 </a:t>
            </a:r>
            <a:r>
              <a:rPr lang="ko-KR" altLang="en-US" dirty="0" err="1"/>
              <a:t>콜렉터로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/>
              <a:t>전체 데이터의 흐름을 관리하는 마스터 서버가 있어서 데이터를 어디서 수집하고 </a:t>
            </a:r>
            <a:br>
              <a:rPr lang="en-US" altLang="ko-KR" dirty="0"/>
            </a:br>
            <a:r>
              <a:rPr lang="ko-KR" altLang="en-US" dirty="0"/>
              <a:t>어떤 방식으로 전송하며 어디에 저장할지를 동적으로 변경 가능</a:t>
            </a:r>
            <a:endParaRPr lang="en-US" altLang="ko-KR" dirty="0"/>
          </a:p>
          <a:p>
            <a:pPr lvl="2"/>
            <a:r>
              <a:rPr lang="ko-KR" altLang="en-US" dirty="0" err="1"/>
              <a:t>클라우데라에서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현재는 아파치 </a:t>
            </a:r>
            <a:r>
              <a:rPr lang="ko-KR" altLang="en-US" dirty="0" err="1"/>
              <a:t>인큐베이션에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en-US" altLang="ko-KR" dirty="0"/>
              <a:t>Scribe</a:t>
            </a:r>
          </a:p>
          <a:p>
            <a:pPr lvl="2"/>
            <a:r>
              <a:rPr lang="ko-KR" altLang="en-US" dirty="0" err="1"/>
              <a:t>페이스북에서</a:t>
            </a:r>
            <a:r>
              <a:rPr lang="ko-KR" altLang="en-US" dirty="0"/>
              <a:t> 개발한 데이터 수집 플랫폼</a:t>
            </a:r>
            <a:endParaRPr lang="en-US" altLang="ko-KR" dirty="0"/>
          </a:p>
          <a:p>
            <a:pPr lvl="2"/>
            <a:r>
              <a:rPr lang="en-US" altLang="ko-KR" dirty="0" err="1"/>
              <a:t>Chukwa</a:t>
            </a:r>
            <a:r>
              <a:rPr lang="ko-KR" altLang="en-US" dirty="0"/>
              <a:t>와는 다르게 데이터를 중앙 집중하여 서버로 전송하는 방식</a:t>
            </a:r>
            <a:endParaRPr lang="en-US" altLang="ko-KR" dirty="0"/>
          </a:p>
          <a:p>
            <a:pPr lvl="2"/>
            <a:r>
              <a:rPr lang="ko-KR" altLang="en-US" dirty="0"/>
              <a:t>최종 데이터는 </a:t>
            </a:r>
            <a:r>
              <a:rPr lang="en-US" altLang="ko-KR" dirty="0"/>
              <a:t>HDFS </a:t>
            </a:r>
            <a:r>
              <a:rPr lang="ko-KR" altLang="en-US" dirty="0"/>
              <a:t>외에 다양한 저장소를 활용할 수 있으며</a:t>
            </a:r>
            <a:r>
              <a:rPr lang="en-US" altLang="ko-KR" dirty="0"/>
              <a:t>, </a:t>
            </a:r>
            <a:r>
              <a:rPr lang="ko-KR" altLang="en-US" dirty="0"/>
              <a:t>설치와 구성이 쉽고 </a:t>
            </a:r>
            <a:br>
              <a:rPr lang="en-US" altLang="ko-KR" dirty="0"/>
            </a:br>
            <a:r>
              <a:rPr lang="ko-KR" altLang="en-US" dirty="0"/>
              <a:t>다양한 프로그래밍 언어를 지원</a:t>
            </a:r>
            <a:endParaRPr lang="en-US" altLang="ko-KR" dirty="0"/>
          </a:p>
          <a:p>
            <a:pPr lvl="2"/>
            <a:r>
              <a:rPr lang="en-US" altLang="ko-KR" dirty="0"/>
              <a:t>HDFS</a:t>
            </a:r>
            <a:r>
              <a:rPr lang="ko-KR" altLang="en-US" dirty="0"/>
              <a:t>에 저장하기 위해서는 </a:t>
            </a:r>
            <a:r>
              <a:rPr lang="en-US" altLang="ko-KR" dirty="0"/>
              <a:t>JNI(Java Native Interface)</a:t>
            </a:r>
            <a:r>
              <a:rPr lang="ko-KR" altLang="en-US" dirty="0"/>
              <a:t>를 이용해야 한다</a:t>
            </a:r>
            <a:endParaRPr lang="en-US" altLang="ko-KR" dirty="0"/>
          </a:p>
          <a:p>
            <a:pPr lvl="1"/>
            <a:r>
              <a:rPr lang="en-US" altLang="ko-KR" dirty="0"/>
              <a:t>Sqoop</a:t>
            </a:r>
          </a:p>
          <a:p>
            <a:pPr lvl="2"/>
            <a:r>
              <a:rPr lang="ko-KR" altLang="en-US" dirty="0"/>
              <a:t>대용량 데이터 전송 솔루션이며 아파치 </a:t>
            </a:r>
            <a:r>
              <a:rPr lang="en-US" altLang="ko-KR" dirty="0"/>
              <a:t>Top Level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2"/>
            <a:r>
              <a:rPr lang="en-US" altLang="ko-KR" dirty="0"/>
              <a:t>HDFS, RDBMS, DW, NoSQL </a:t>
            </a:r>
            <a:r>
              <a:rPr lang="ko-KR" altLang="en-US" dirty="0"/>
              <a:t>등 다양한 저장소에 대용량 데이터를 신속하게 전송할 수 있는 방법을 제공</a:t>
            </a:r>
            <a:endParaRPr lang="en-US" altLang="ko-KR" dirty="0"/>
          </a:p>
          <a:p>
            <a:pPr lvl="2"/>
            <a:r>
              <a:rPr lang="en-US" altLang="ko-KR" dirty="0"/>
              <a:t>Oracle, MS-SQL, DB2 </a:t>
            </a:r>
            <a:r>
              <a:rPr lang="ko-KR" altLang="en-US" dirty="0"/>
              <a:t>등 상용 </a:t>
            </a:r>
            <a:r>
              <a:rPr lang="en-US" altLang="ko-KR" dirty="0"/>
              <a:t>RDBMS</a:t>
            </a:r>
            <a:r>
              <a:rPr lang="ko-KR" altLang="en-US" dirty="0"/>
              <a:t>와 </a:t>
            </a:r>
            <a:r>
              <a:rPr lang="en-US" altLang="ko-KR" dirty="0"/>
              <a:t>MySQL, PostgreSQL </a:t>
            </a:r>
            <a:r>
              <a:rPr lang="ko-KR" altLang="en-US" dirty="0"/>
              <a:t>등 오픈 소스 </a:t>
            </a:r>
            <a:r>
              <a:rPr lang="en-US" altLang="ko-KR" dirty="0"/>
              <a:t>RDBMS</a:t>
            </a:r>
            <a:r>
              <a:rPr lang="ko-KR" altLang="en-US" dirty="0"/>
              <a:t>를 지원</a:t>
            </a:r>
            <a:endParaRPr lang="en-US" altLang="ko-KR" dirty="0"/>
          </a:p>
        </p:txBody>
      </p:sp>
      <p:pic>
        <p:nvPicPr>
          <p:cNvPr id="2050" name="Picture 2" descr="Apache Flume Logo">
            <a:extLst>
              <a:ext uri="{FF2B5EF4-FFF2-40B4-BE49-F238E27FC236}">
                <a16:creationId xmlns:a16="http://schemas.microsoft.com/office/drawing/2014/main" id="{810D8427-EBAB-495B-B2CB-4FB7EF22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586" y="1320799"/>
            <a:ext cx="1529080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scribe logo에 대한 이미지 검색결과">
            <a:extLst>
              <a:ext uri="{FF2B5EF4-FFF2-40B4-BE49-F238E27FC236}">
                <a16:creationId xmlns:a16="http://schemas.microsoft.com/office/drawing/2014/main" id="{13478E15-719B-450C-923F-49291991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66" y="3510228"/>
            <a:ext cx="2120900" cy="9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oop">
            <a:extLst>
              <a:ext uri="{FF2B5EF4-FFF2-40B4-BE49-F238E27FC236}">
                <a16:creationId xmlns:a16="http://schemas.microsoft.com/office/drawing/2014/main" id="{4BEF49A2-FBC7-4FA1-87A3-CFA7781D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91" y="5511800"/>
            <a:ext cx="1438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3569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1661</Words>
  <Application>Microsoft Office PowerPoint</Application>
  <PresentationFormat>와이드스크린</PresentationFormat>
  <Paragraphs>256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Consolas</vt:lpstr>
      <vt:lpstr>Trebuchet MS</vt:lpstr>
      <vt:lpstr>Wingdings 3</vt:lpstr>
      <vt:lpstr>패싯</vt:lpstr>
      <vt:lpstr>Hadoop 기반 빅데이터 시스템</vt:lpstr>
      <vt:lpstr>Hadoop</vt:lpstr>
      <vt:lpstr>Hadoop : HDFS(Hadoop Distributed File System)</vt:lpstr>
      <vt:lpstr>Hadoop : HDFS(Hadoop Distributed File System)</vt:lpstr>
      <vt:lpstr>Hadoop : MapReduce</vt:lpstr>
      <vt:lpstr>Hadoop Ecosystem</vt:lpstr>
      <vt:lpstr>Hadoop Ecosystem : 아키텍처 구성 사례</vt:lpstr>
      <vt:lpstr>Hadoop Ecosystem : 수집 레이어</vt:lpstr>
      <vt:lpstr>Hadoop Ecosystem : 수집 레이어</vt:lpstr>
      <vt:lpstr>Hadoop Ecosystem : 저장 레이어</vt:lpstr>
      <vt:lpstr>Hadoop Ecosystem : 데이터 처리(고수준)</vt:lpstr>
      <vt:lpstr>Hadoop Ecosystem : 데이터 마이닝(분석)</vt:lpstr>
      <vt:lpstr>Hadoop Ecosystem : 처리 결과 액세스 레이어</vt:lpstr>
      <vt:lpstr>Hadoop Ecosystem : 작업 워크플로우 관리</vt:lpstr>
      <vt:lpstr>Hadoop Ecosystem : 분산 코디네이터</vt:lpstr>
      <vt:lpstr>Hadoop Ecosystem : 데이터 포맷(직렬화)</vt:lpstr>
      <vt:lpstr>Hadoop 기반 빅데이터 시스템 : 사례</vt:lpstr>
      <vt:lpstr>Hadoop 기반 빅데이터 시스템 : 사례</vt:lpstr>
      <vt:lpstr>Hadoop 기반 빅데이터 시스템 : 사례</vt:lpstr>
      <vt:lpstr>빅 데이터 시스템 도입시 고려할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214</cp:revision>
  <dcterms:created xsi:type="dcterms:W3CDTF">2018-04-18T02:22:51Z</dcterms:created>
  <dcterms:modified xsi:type="dcterms:W3CDTF">2020-11-17T02:39:29Z</dcterms:modified>
</cp:coreProperties>
</file>