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74" r:id="rId4"/>
    <p:sldId id="275" r:id="rId5"/>
    <p:sldId id="259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4" r:id="rId14"/>
    <p:sldId id="283" r:id="rId15"/>
    <p:sldId id="285" r:id="rId16"/>
    <p:sldId id="286" r:id="rId17"/>
    <p:sldId id="287" r:id="rId18"/>
    <p:sldId id="288" r:id="rId19"/>
    <p:sldId id="289" r:id="rId20"/>
    <p:sldId id="292" r:id="rId21"/>
    <p:sldId id="291" r:id="rId22"/>
    <p:sldId id="293" r:id="rId23"/>
    <p:sldId id="294" r:id="rId24"/>
    <p:sldId id="295" r:id="rId25"/>
    <p:sldId id="29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8" autoAdjust="0"/>
    <p:restoredTop sz="95214" autoAdjust="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9C04F-374B-4850-9B34-6834834DCD5E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F8A43-3836-421C-BB56-7537DE6E3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604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>
            <a:normAutofit/>
          </a:bodyPr>
          <a:lstStyle>
            <a:lvl1pPr algn="l">
              <a:defRPr sz="3600" b="0" cap="none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320800"/>
            <a:ext cx="4184035" cy="472056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1320801"/>
            <a:ext cx="4184034" cy="472056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1327668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1910799"/>
            <a:ext cx="4185623" cy="41305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1327668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1910799"/>
            <a:ext cx="4185617" cy="41305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111210"/>
            <a:ext cx="8596668" cy="12095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320801"/>
            <a:ext cx="8596668" cy="4720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ackages.revolutionanalytics.com/datasets/AirOnTime87to12/AirOnTime87to12.dataset.description.txt" TargetMode="External"/><Relationship Id="rId2" Type="http://schemas.openxmlformats.org/officeDocument/2006/relationships/hyperlink" Target="https://packages.revolutionanalytics.com/datasets/AirOnTime87to12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B5A71-5E3C-4DE7-B6E9-02CED73CA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MapReduce</a:t>
            </a:r>
            <a:r>
              <a:rPr lang="ko-KR" altLang="en-US" dirty="0"/>
              <a:t> 프로그래밍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AF07FE-463A-4E20-8021-290CE1922E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508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7D9A4-C6BC-48C3-846C-22D0C0A3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첫 번째 </a:t>
            </a:r>
            <a:r>
              <a:rPr lang="en-US" altLang="ko-KR" dirty="0"/>
              <a:t>MapReduce </a:t>
            </a:r>
            <a:r>
              <a:rPr lang="ko-KR" altLang="en-US" dirty="0"/>
              <a:t>프로그램</a:t>
            </a:r>
            <a:br>
              <a:rPr lang="en-US" altLang="ko-KR" sz="2400" dirty="0"/>
            </a:br>
            <a:r>
              <a:rPr lang="en-US" altLang="ko-KR" sz="2400" dirty="0"/>
              <a:t>: </a:t>
            </a:r>
            <a:r>
              <a:rPr lang="en-US" altLang="ko-KR" sz="2400" dirty="0" err="1"/>
              <a:t>WordCount</a:t>
            </a:r>
            <a:r>
              <a:rPr lang="ko-KR" altLang="en-US" sz="2400" dirty="0"/>
              <a:t>를 직접 만들어 보자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DF627-F964-4BC6-AB21-C3720AA98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0"/>
            <a:ext cx="9833453" cy="5625283"/>
          </a:xfrm>
        </p:spPr>
        <p:txBody>
          <a:bodyPr/>
          <a:lstStyle/>
          <a:p>
            <a:r>
              <a:rPr lang="ko-KR" altLang="en-US" dirty="0" err="1"/>
              <a:t>맵리듀스</a:t>
            </a:r>
            <a:r>
              <a:rPr lang="ko-KR" altLang="en-US" dirty="0"/>
              <a:t> 프로그래밍의 요소</a:t>
            </a:r>
            <a:endParaRPr lang="en-US" altLang="ko-KR" dirty="0"/>
          </a:p>
          <a:p>
            <a:pPr lvl="1"/>
            <a:r>
              <a:rPr lang="en-US" altLang="ko-KR" dirty="0" err="1"/>
              <a:t>OutputFormat</a:t>
            </a:r>
            <a:endParaRPr lang="en-US" altLang="ko-KR" dirty="0"/>
          </a:p>
          <a:p>
            <a:pPr lvl="2"/>
            <a:r>
              <a:rPr lang="ko-KR" altLang="en-US" dirty="0" err="1"/>
              <a:t>맵리듀스</a:t>
            </a:r>
            <a:r>
              <a:rPr lang="ko-KR" altLang="en-US" dirty="0"/>
              <a:t> 프로그램이 수행한 출력 데이터 포맷을 정의한 추상 클래스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6EA3AE0C-0954-4C65-9747-45C4C79DE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258076"/>
              </p:ext>
            </p:extLst>
          </p:nvPr>
        </p:nvGraphicFramePr>
        <p:xfrm>
          <a:off x="677331" y="2791747"/>
          <a:ext cx="10837336" cy="325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223">
                  <a:extLst>
                    <a:ext uri="{9D8B030D-6E8A-4147-A177-3AD203B41FA5}">
                      <a16:colId xmlns:a16="http://schemas.microsoft.com/office/drawing/2014/main" val="2893058824"/>
                    </a:ext>
                  </a:extLst>
                </a:gridCol>
                <a:gridCol w="7060113">
                  <a:extLst>
                    <a:ext uri="{9D8B030D-6E8A-4147-A177-3AD203B41FA5}">
                      <a16:colId xmlns:a16="http://schemas.microsoft.com/office/drawing/2014/main" val="5640288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OutputFormat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30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TextOutputFormat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Consolas" panose="020B0609020204030204" pitchFamily="49" charset="0"/>
                        </a:rPr>
                        <a:t>텍스트 파일에 레코드를 출력할 때 사용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. </a:t>
                      </a:r>
                      <a:r>
                        <a:rPr lang="ko-KR" altLang="en-US" sz="1600" dirty="0">
                          <a:latin typeface="Consolas" panose="020B0609020204030204" pitchFamily="49" charset="0"/>
                        </a:rPr>
                        <a:t>레코드 </a:t>
                      </a:r>
                      <a:r>
                        <a:rPr lang="ko-KR" altLang="en-US" sz="1600" dirty="0" err="1">
                          <a:latin typeface="Consolas" panose="020B0609020204030204" pitchFamily="49" charset="0"/>
                        </a:rPr>
                        <a:t>출력시</a:t>
                      </a:r>
                      <a:r>
                        <a:rPr lang="ko-KR" altLang="en-US" sz="1600" dirty="0">
                          <a:latin typeface="Consolas" panose="020B0609020204030204" pitchFamily="49" charset="0"/>
                        </a:rPr>
                        <a:t> 키와 값의 구분자는 탭을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728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SequenceFileOutputFormat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SequenceFile</a:t>
                      </a:r>
                      <a:r>
                        <a:rPr lang="ko-KR" altLang="en-US" sz="1600" dirty="0">
                          <a:latin typeface="Consolas" panose="020B0609020204030204" pitchFamily="49" charset="0"/>
                        </a:rPr>
                        <a:t>을 출력으로 쓸 때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12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SequenceFileAsBinaryOutputFormat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Consolas" panose="020B0609020204030204" pitchFamily="49" charset="0"/>
                        </a:rPr>
                        <a:t>바이너리 포맷의 키와 값을 </a:t>
                      </a:r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SequenceFile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ko-KR" altLang="en-US" sz="1600" dirty="0">
                          <a:latin typeface="Consolas" panose="020B0609020204030204" pitchFamily="49" charset="0"/>
                        </a:rPr>
                        <a:t>컨테이너에 저장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629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FilterOutputFormat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OutputFormat</a:t>
                      </a:r>
                      <a:r>
                        <a:rPr lang="ko-KR" altLang="en-US" sz="1600" dirty="0">
                          <a:latin typeface="Consolas" panose="020B0609020204030204" pitchFamily="49" charset="0"/>
                        </a:rPr>
                        <a:t> 클래스를 편리하게 사용할 수 있도록 한 래퍼 클래스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928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LazyOutputFormat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FileOutputFormat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ko-KR" altLang="en-US" sz="1600" dirty="0">
                          <a:latin typeface="Consolas" panose="020B0609020204030204" pitchFamily="49" charset="0"/>
                        </a:rPr>
                        <a:t>상속 클래스는 출력 내용이 없어도 출력 파일을 생성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. </a:t>
                      </a:r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LazyOutputFormat</a:t>
                      </a:r>
                      <a:r>
                        <a:rPr lang="ko-KR" altLang="en-US" sz="1600" dirty="0">
                          <a:latin typeface="Consolas" panose="020B0609020204030204" pitchFamily="49" charset="0"/>
                        </a:rPr>
                        <a:t>을 사용하면 첫 번째 레코드가 보내질 때만 출력 파일을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79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NullOutputFormat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Consolas" panose="020B0609020204030204" pitchFamily="49" charset="0"/>
                        </a:rPr>
                        <a:t>출력 데이터가 없을 때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767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8828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7D9A4-C6BC-48C3-846C-22D0C0A3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첫 번째 </a:t>
            </a:r>
            <a:r>
              <a:rPr lang="en-US" altLang="ko-KR" dirty="0"/>
              <a:t>MapReduce </a:t>
            </a:r>
            <a:r>
              <a:rPr lang="ko-KR" altLang="en-US" dirty="0"/>
              <a:t>프로그램</a:t>
            </a:r>
            <a:br>
              <a:rPr lang="en-US" altLang="ko-KR" sz="2400" dirty="0"/>
            </a:br>
            <a:r>
              <a:rPr lang="en-US" altLang="ko-KR" sz="2400" dirty="0"/>
              <a:t>: </a:t>
            </a:r>
            <a:r>
              <a:rPr lang="en-US" altLang="ko-KR" sz="2400" dirty="0" err="1"/>
              <a:t>WordCount</a:t>
            </a:r>
            <a:r>
              <a:rPr lang="ko-KR" altLang="en-US" sz="2400" dirty="0"/>
              <a:t>를 직접 만들어 보자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DF627-F964-4BC6-AB21-C3720AA98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0"/>
            <a:ext cx="9833453" cy="5625283"/>
          </a:xfrm>
        </p:spPr>
        <p:txBody>
          <a:bodyPr/>
          <a:lstStyle/>
          <a:p>
            <a:r>
              <a:rPr lang="ko-KR" altLang="en-US" dirty="0" err="1"/>
              <a:t>맵리듀스</a:t>
            </a:r>
            <a:r>
              <a:rPr lang="ko-KR" altLang="en-US" dirty="0"/>
              <a:t> 프로그래밍의 요소</a:t>
            </a:r>
            <a:endParaRPr lang="en-US" altLang="ko-KR" dirty="0"/>
          </a:p>
          <a:p>
            <a:pPr lvl="1"/>
            <a:r>
              <a:rPr lang="en-US" altLang="ko-KR" dirty="0"/>
              <a:t>Mapper</a:t>
            </a:r>
            <a:r>
              <a:rPr lang="ko-KR" altLang="en-US" dirty="0"/>
              <a:t>의 구현</a:t>
            </a:r>
            <a:endParaRPr lang="en-US" altLang="ko-KR" dirty="0"/>
          </a:p>
          <a:p>
            <a:pPr lvl="2"/>
            <a:r>
              <a:rPr lang="ko-KR" altLang="en-US" dirty="0"/>
              <a:t>키는 입력 파일의 라인 번호</a:t>
            </a:r>
            <a:r>
              <a:rPr lang="en-US" altLang="ko-KR" dirty="0"/>
              <a:t>, </a:t>
            </a:r>
            <a:r>
              <a:rPr lang="ko-KR" altLang="en-US" dirty="0"/>
              <a:t>값은 문장인 입력 파라미터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09D165-AB12-41EC-A2FD-CB3E523A7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31" y="2551663"/>
            <a:ext cx="10337413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...</a:t>
            </a:r>
          </a:p>
          <a:p>
            <a:pPr algn="l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WordCountMapper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Mapper&lt;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LongWritable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Text, Text,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IntWritable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  <a:endParaRPr lang="en-US" altLang="ko-KR" sz="1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endParaRPr lang="ko-KR" alt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IntWritable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one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IntWritable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pPr algn="l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Text </a:t>
            </a:r>
            <a:r>
              <a:rPr lang="en-US" altLang="ko-KR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word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Text();</a:t>
            </a:r>
          </a:p>
          <a:p>
            <a:pPr algn="l"/>
            <a:endParaRPr lang="ko-KR" alt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400" dirty="0">
                <a:solidFill>
                  <a:srgbClr val="646464"/>
                </a:solidFill>
                <a:latin typeface="Consolas" panose="020B0609020204030204" pitchFamily="49" charset="0"/>
              </a:rPr>
              <a:t>	@Override</a:t>
            </a:r>
          </a:p>
          <a:p>
            <a:pPr algn="l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protected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map(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LongWritable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Text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Context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	throws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StringTokenizer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itr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StringTokenizer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	while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itr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.hasMoreElements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algn="l"/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word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itr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.nextToken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word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one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251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7D9A4-C6BC-48C3-846C-22D0C0A3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첫 번째 </a:t>
            </a:r>
            <a:r>
              <a:rPr lang="en-US" altLang="ko-KR" dirty="0"/>
              <a:t>MapReduce </a:t>
            </a:r>
            <a:r>
              <a:rPr lang="ko-KR" altLang="en-US" dirty="0"/>
              <a:t>프로그램</a:t>
            </a:r>
            <a:br>
              <a:rPr lang="en-US" altLang="ko-KR" sz="2400" dirty="0"/>
            </a:br>
            <a:r>
              <a:rPr lang="en-US" altLang="ko-KR" sz="2400" dirty="0"/>
              <a:t>: </a:t>
            </a:r>
            <a:r>
              <a:rPr lang="en-US" altLang="ko-KR" sz="2400" dirty="0" err="1"/>
              <a:t>WordCount</a:t>
            </a:r>
            <a:r>
              <a:rPr lang="ko-KR" altLang="en-US" sz="2400" dirty="0"/>
              <a:t>를 직접 만들어 보자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DF627-F964-4BC6-AB21-C3720AA98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0"/>
            <a:ext cx="9833453" cy="5625283"/>
          </a:xfrm>
        </p:spPr>
        <p:txBody>
          <a:bodyPr/>
          <a:lstStyle/>
          <a:p>
            <a:r>
              <a:rPr lang="ko-KR" altLang="en-US" dirty="0" err="1"/>
              <a:t>맵리듀스</a:t>
            </a:r>
            <a:r>
              <a:rPr lang="ko-KR" altLang="en-US" dirty="0"/>
              <a:t> 프로그래밍의 요소</a:t>
            </a:r>
            <a:endParaRPr lang="en-US" altLang="ko-KR" dirty="0"/>
          </a:p>
          <a:p>
            <a:pPr lvl="1"/>
            <a:r>
              <a:rPr lang="en-US" altLang="ko-KR" dirty="0"/>
              <a:t>Reducer</a:t>
            </a:r>
            <a:r>
              <a:rPr lang="ko-KR" altLang="en-US" dirty="0"/>
              <a:t>의 구현</a:t>
            </a:r>
            <a:endParaRPr lang="en-US" altLang="ko-KR" dirty="0"/>
          </a:p>
          <a:p>
            <a:pPr lvl="2"/>
            <a:r>
              <a:rPr lang="ko-KR" altLang="en-US" dirty="0"/>
              <a:t>글자와 글자 수로 구성된 입력 파라미터를 받아 글자 수를 합산하여 출력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09D165-AB12-41EC-A2FD-CB3E523A7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31" y="2551663"/>
            <a:ext cx="10337413" cy="32778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/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...</a:t>
            </a:r>
          </a:p>
          <a:p>
            <a:pPr algn="l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WordCountReducer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Reducer&lt;Text,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IntWritable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Text,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IntWritable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pPr algn="l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IntWritable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IntWritable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endParaRPr lang="ko-KR" alt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400" dirty="0">
                <a:solidFill>
                  <a:srgbClr val="646464"/>
                </a:solidFill>
                <a:latin typeface="Consolas" panose="020B0609020204030204" pitchFamily="49" charset="0"/>
              </a:rPr>
              <a:t>	@Override</a:t>
            </a:r>
          </a:p>
          <a:p>
            <a:pPr algn="l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protected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reduce(Text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Iterable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IntWritable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Context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algn="l"/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	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algn="l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	for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IntWritable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val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			sum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val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algn="l"/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751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7D9A4-C6BC-48C3-846C-22D0C0A3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첫 번째 </a:t>
            </a:r>
            <a:r>
              <a:rPr lang="en-US" altLang="ko-KR" dirty="0"/>
              <a:t>MapReduce </a:t>
            </a:r>
            <a:r>
              <a:rPr lang="ko-KR" altLang="en-US" dirty="0"/>
              <a:t>프로그램</a:t>
            </a:r>
            <a:br>
              <a:rPr lang="en-US" altLang="ko-KR" sz="2400" dirty="0"/>
            </a:br>
            <a:r>
              <a:rPr lang="en-US" altLang="ko-KR" sz="2400" dirty="0"/>
              <a:t>: </a:t>
            </a:r>
            <a:r>
              <a:rPr lang="en-US" altLang="ko-KR" sz="2400" dirty="0" err="1"/>
              <a:t>WordCount</a:t>
            </a:r>
            <a:r>
              <a:rPr lang="ko-KR" altLang="en-US" sz="2400" dirty="0"/>
              <a:t>를 직접 만들어 보자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DF627-F964-4BC6-AB21-C3720AA98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0"/>
            <a:ext cx="9833453" cy="5625283"/>
          </a:xfrm>
        </p:spPr>
        <p:txBody>
          <a:bodyPr/>
          <a:lstStyle/>
          <a:p>
            <a:r>
              <a:rPr lang="ko-KR" altLang="en-US" dirty="0" err="1"/>
              <a:t>맵리듀스</a:t>
            </a:r>
            <a:r>
              <a:rPr lang="ko-KR" altLang="en-US" dirty="0"/>
              <a:t> 프로그래밍의 요소</a:t>
            </a:r>
            <a:endParaRPr lang="en-US" altLang="ko-KR" dirty="0"/>
          </a:p>
          <a:p>
            <a:pPr lvl="1"/>
            <a:r>
              <a:rPr lang="ko-KR" altLang="en-US" dirty="0"/>
              <a:t>드라이버 클래스 구현</a:t>
            </a:r>
            <a:endParaRPr lang="en-US" altLang="ko-KR" dirty="0"/>
          </a:p>
          <a:p>
            <a:pPr lvl="2"/>
            <a:r>
              <a:rPr lang="en-US" altLang="ko-KR" dirty="0"/>
              <a:t>Mapper</a:t>
            </a:r>
            <a:r>
              <a:rPr lang="ko-KR" altLang="en-US" dirty="0"/>
              <a:t>와 </a:t>
            </a:r>
            <a:r>
              <a:rPr lang="en-US" altLang="ko-KR" dirty="0"/>
              <a:t>Reducer</a:t>
            </a:r>
            <a:r>
              <a:rPr lang="ko-KR" altLang="en-US" dirty="0"/>
              <a:t>를 실행하는 클래스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09D165-AB12-41EC-A2FD-CB3E523A7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8568" y="2474823"/>
            <a:ext cx="8080775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WordCount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	Configuration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conf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Configuration();</a:t>
            </a:r>
          </a:p>
          <a:p>
            <a:pPr algn="l"/>
            <a:endParaRPr lang="ko-KR" alt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	if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!= 2) {</a:t>
            </a:r>
            <a:endParaRPr lang="ko-KR" altLang="en-US" sz="1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err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"Usage: </a:t>
            </a:r>
            <a:r>
              <a:rPr lang="en-US" altLang="ko-KR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WordCount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&lt;input&gt; &lt;output&gt;"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exit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algn="l"/>
            <a:endParaRPr lang="ko-KR" alt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	Job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job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Job.</a:t>
            </a:r>
            <a:r>
              <a:rPr lang="en-US" altLang="ko-KR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i="1" dirty="0">
                <a:solidFill>
                  <a:srgbClr val="6A3E3E"/>
                </a:solidFill>
                <a:latin typeface="Consolas" panose="020B0609020204030204" pitchFamily="49" charset="0"/>
              </a:rPr>
              <a:t>conf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WordCount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ko-KR" alt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job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.setJarByClass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WordCount.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job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.setMapperClass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WordCountMapper.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job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.setReducerClass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WordCountReducer.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altLang="ko-KR" sz="14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400" dirty="0">
                <a:latin typeface="Consolas" panose="020B0609020204030204" pitchFamily="49" charset="0"/>
              </a:rPr>
              <a:t>		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//... </a:t>
            </a:r>
            <a:r>
              <a:rPr lang="en-US" altLang="ko-KR" sz="14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cont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9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7D9A4-C6BC-48C3-846C-22D0C0A3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첫 번째 </a:t>
            </a:r>
            <a:r>
              <a:rPr lang="en-US" altLang="ko-KR" dirty="0"/>
              <a:t>MapReduce </a:t>
            </a:r>
            <a:r>
              <a:rPr lang="ko-KR" altLang="en-US" dirty="0"/>
              <a:t>프로그램</a:t>
            </a:r>
            <a:br>
              <a:rPr lang="en-US" altLang="ko-KR" sz="2400" dirty="0"/>
            </a:br>
            <a:r>
              <a:rPr lang="en-US" altLang="ko-KR" sz="2400" dirty="0"/>
              <a:t>: </a:t>
            </a:r>
            <a:r>
              <a:rPr lang="en-US" altLang="ko-KR" sz="2400" dirty="0" err="1"/>
              <a:t>WordCount</a:t>
            </a:r>
            <a:r>
              <a:rPr lang="ko-KR" altLang="en-US" sz="2400" dirty="0"/>
              <a:t>를 직접 만들어 보자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DF627-F964-4BC6-AB21-C3720AA98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0"/>
            <a:ext cx="9833453" cy="5625283"/>
          </a:xfrm>
        </p:spPr>
        <p:txBody>
          <a:bodyPr/>
          <a:lstStyle/>
          <a:p>
            <a:r>
              <a:rPr lang="ko-KR" altLang="en-US" dirty="0" err="1"/>
              <a:t>맵리듀스</a:t>
            </a:r>
            <a:r>
              <a:rPr lang="ko-KR" altLang="en-US" dirty="0"/>
              <a:t> 프로그래밍의 요소</a:t>
            </a:r>
            <a:endParaRPr lang="en-US" altLang="ko-KR" dirty="0"/>
          </a:p>
          <a:p>
            <a:pPr lvl="1"/>
            <a:r>
              <a:rPr lang="ko-KR" altLang="en-US" dirty="0"/>
              <a:t>드라이버 클래스 구현</a:t>
            </a:r>
            <a:endParaRPr lang="en-US" altLang="ko-KR" dirty="0"/>
          </a:p>
          <a:p>
            <a:pPr lvl="2"/>
            <a:r>
              <a:rPr lang="en-US" altLang="ko-KR" dirty="0"/>
              <a:t>Mapper</a:t>
            </a:r>
            <a:r>
              <a:rPr lang="ko-KR" altLang="en-US" dirty="0"/>
              <a:t>와 </a:t>
            </a:r>
            <a:r>
              <a:rPr lang="en-US" altLang="ko-KR" dirty="0"/>
              <a:t>Reducer</a:t>
            </a:r>
            <a:r>
              <a:rPr lang="ko-KR" altLang="en-US" dirty="0"/>
              <a:t>를 실행하는 클래스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프로젝트 빌드</a:t>
            </a:r>
            <a:endParaRPr lang="en-US" altLang="ko-KR" dirty="0"/>
          </a:p>
          <a:p>
            <a:pPr lvl="2"/>
            <a:r>
              <a:rPr lang="en-US" altLang="ko-KR" dirty="0"/>
              <a:t>Run As &gt; Maven Build ... &gt; Goal: clean install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09D165-AB12-41EC-A2FD-CB3E523A7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8568" y="2474823"/>
            <a:ext cx="8080775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/>
            <a:r>
              <a:rPr lang="en-US" altLang="ko-KR" sz="1400" dirty="0">
                <a:latin typeface="Consolas" panose="020B0609020204030204" pitchFamily="49" charset="0"/>
              </a:rPr>
              <a:t>		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//... </a:t>
            </a:r>
            <a:r>
              <a:rPr lang="en-US" altLang="ko-KR" sz="14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cont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</a:p>
          <a:p>
            <a:pPr algn="l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job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.setInputFormatClass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TextInputFormat.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job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.setOutputFormatClass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TextOutputFormat.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ko-KR" alt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job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.setOutputKeyClass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Text.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job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.setOutputValueClass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IntWritable.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ko-KR" alt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FileInputFormat.</a:t>
            </a:r>
            <a:r>
              <a:rPr lang="en-US" altLang="ko-KR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addInputPath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i="1" dirty="0">
                <a:solidFill>
                  <a:srgbClr val="6A3E3E"/>
                </a:solidFill>
                <a:latin typeface="Consolas" panose="020B0609020204030204" pitchFamily="49" charset="0"/>
              </a:rPr>
              <a:t>job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Path(</a:t>
            </a:r>
            <a:r>
              <a:rPr lang="en-US" altLang="ko-KR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[0]));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FileOutputFormat.</a:t>
            </a:r>
            <a:r>
              <a:rPr lang="en-US" altLang="ko-KR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setOutputPath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i="1" dirty="0">
                <a:solidFill>
                  <a:srgbClr val="6A3E3E"/>
                </a:solidFill>
                <a:latin typeface="Consolas" panose="020B0609020204030204" pitchFamily="49" charset="0"/>
              </a:rPr>
              <a:t>job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Path(</a:t>
            </a:r>
            <a:r>
              <a:rPr lang="en-US" altLang="ko-KR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[1]));</a:t>
            </a:r>
          </a:p>
          <a:p>
            <a:pPr algn="l"/>
            <a:endParaRPr lang="ko-KR" alt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job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.waitForCompletion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93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7D9A4-C6BC-48C3-846C-22D0C0A3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첫 번째 </a:t>
            </a:r>
            <a:r>
              <a:rPr lang="en-US" altLang="ko-KR" dirty="0"/>
              <a:t>MapReduce </a:t>
            </a:r>
            <a:r>
              <a:rPr lang="ko-KR" altLang="en-US" dirty="0"/>
              <a:t>프로그램</a:t>
            </a:r>
            <a:br>
              <a:rPr lang="en-US" altLang="ko-KR" sz="2400" dirty="0"/>
            </a:br>
            <a:r>
              <a:rPr lang="en-US" altLang="ko-KR" sz="2400" dirty="0"/>
              <a:t>: </a:t>
            </a:r>
            <a:r>
              <a:rPr lang="en-US" altLang="ko-KR" sz="2400" dirty="0" err="1"/>
              <a:t>WordCount</a:t>
            </a:r>
            <a:r>
              <a:rPr lang="ko-KR" altLang="en-US" sz="2400" dirty="0"/>
              <a:t>를 직접 만들어 보자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DF627-F964-4BC6-AB21-C3720AA98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0"/>
            <a:ext cx="9833453" cy="5625283"/>
          </a:xfrm>
        </p:spPr>
        <p:txBody>
          <a:bodyPr/>
          <a:lstStyle/>
          <a:p>
            <a:r>
              <a:rPr lang="ko-KR" altLang="en-US" dirty="0" err="1"/>
              <a:t>맵리듀스</a:t>
            </a:r>
            <a:r>
              <a:rPr lang="ko-KR" altLang="en-US" dirty="0"/>
              <a:t> 프로그래밍의 요소</a:t>
            </a:r>
            <a:endParaRPr lang="en-US" altLang="ko-KR" dirty="0"/>
          </a:p>
          <a:p>
            <a:pPr lvl="1"/>
            <a:r>
              <a:rPr lang="ko-KR" altLang="en-US" dirty="0"/>
              <a:t>작성 클래스 테스트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실행 결과의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결과를 로컬로 가져오기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09D165-AB12-41EC-A2FD-CB3E523A7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671" y="2130875"/>
            <a:ext cx="8080775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/>
            <a:r>
              <a:rPr lang="en-US" altLang="ko-KR" sz="1400" dirty="0">
                <a:latin typeface="Consolas" panose="020B0609020204030204" pitchFamily="49" charset="0"/>
              </a:rPr>
              <a:t>$ </a:t>
            </a:r>
            <a:r>
              <a:rPr lang="en-US" altLang="ko-KR" sz="1400" dirty="0" err="1">
                <a:latin typeface="Consolas" panose="020B0609020204030204" pitchFamily="49" charset="0"/>
              </a:rPr>
              <a:t>hadoop</a:t>
            </a:r>
            <a:r>
              <a:rPr lang="en-US" altLang="ko-KR" sz="1400" dirty="0">
                <a:latin typeface="Consolas" panose="020B0609020204030204" pitchFamily="49" charset="0"/>
              </a:rPr>
              <a:t> jar myhadoop-0.0.1.jar </a:t>
            </a:r>
            <a:r>
              <a:rPr lang="en-US" altLang="ko-KR" sz="1400" dirty="0" err="1">
                <a:latin typeface="Consolas" panose="020B0609020204030204" pitchFamily="49" charset="0"/>
              </a:rPr>
              <a:t>myhadoop.WordCount</a:t>
            </a:r>
            <a:r>
              <a:rPr lang="en-US" altLang="ko-KR" sz="1400" dirty="0">
                <a:latin typeface="Consolas" panose="020B0609020204030204" pitchFamily="49" charset="0"/>
              </a:rPr>
              <a:t> /example/README.txt /output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A8E2BD8-AE59-4485-9FAB-3B7A2D73A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671" y="3248727"/>
            <a:ext cx="907029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hdfs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-ls /output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hdfs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-cat /output/part-r-0000 | more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95DE3B-7B71-404C-9006-DDF2CA2D9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670" y="4507806"/>
            <a:ext cx="907029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hdfs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-get /output/part-r-0000 WordCount.txt</a:t>
            </a:r>
          </a:p>
        </p:txBody>
      </p:sp>
    </p:spTree>
    <p:extLst>
      <p:ext uri="{BB962C8B-B14F-4D97-AF65-F5344CB8AC3E}">
        <p14:creationId xmlns:p14="http://schemas.microsoft.com/office/powerpoint/2010/main" val="1302986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75C531-301B-42BD-A688-F696CB256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: </a:t>
            </a:r>
            <a:r>
              <a:rPr lang="ko-KR" altLang="en-US" dirty="0"/>
              <a:t>미국 항공 데이터 맵 </a:t>
            </a:r>
            <a:r>
              <a:rPr lang="ko-KR" altLang="en-US" dirty="0" err="1"/>
              <a:t>리듀스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87C8CC-0FE0-4DF8-AE9B-A3C1923CC5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007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7D9A4-C6BC-48C3-846C-22D0C0A3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미국 항공 데이터 </a:t>
            </a:r>
            <a:r>
              <a:rPr lang="en-US" altLang="ko-KR" dirty="0"/>
              <a:t>MapReduce</a:t>
            </a:r>
            <a:br>
              <a:rPr lang="en-US" altLang="ko-KR" sz="2400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데이터의 준비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DF627-F964-4BC6-AB21-C3720AA98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0"/>
            <a:ext cx="10071349" cy="5625283"/>
          </a:xfrm>
        </p:spPr>
        <p:txBody>
          <a:bodyPr/>
          <a:lstStyle/>
          <a:p>
            <a:r>
              <a:rPr lang="ko-KR" altLang="en-US" dirty="0"/>
              <a:t>실습</a:t>
            </a:r>
            <a:endParaRPr lang="en-US" altLang="ko-KR" dirty="0"/>
          </a:p>
          <a:p>
            <a:r>
              <a:rPr lang="ko-KR" altLang="en-US" dirty="0"/>
              <a:t>다음 데이터를 받아 압축을 해제</a:t>
            </a:r>
            <a:endParaRPr lang="en-US" altLang="ko-KR" dirty="0"/>
          </a:p>
          <a:p>
            <a:pPr lvl="1"/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hlinkClick r:id="rId2"/>
              </a:rPr>
              <a:t>https://packages.revolutionanalytics.com/datasets/AirOnTime87to12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HDFS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의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/user/Hadoop/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input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디렉터리에 저장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데이터의 구성과 구조를 파악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참고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hlinkClick r:id="rId3"/>
              </a:rPr>
              <a:t>https://packages.revolutionanalytics.com/datasets/AirOnTime87to12/AirOnTime87to12.dataset.description.txt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026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7D9A4-C6BC-48C3-846C-22D0C0A3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미국 항공 데이터 </a:t>
            </a:r>
            <a:r>
              <a:rPr lang="en-US" altLang="ko-KR" dirty="0"/>
              <a:t>MapReduce</a:t>
            </a:r>
            <a:br>
              <a:rPr lang="en-US" altLang="ko-KR" sz="2400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출발 지연 </a:t>
            </a:r>
            <a:r>
              <a:rPr lang="en-US" altLang="ko-KR" sz="2400" dirty="0"/>
              <a:t>MapReduce </a:t>
            </a:r>
            <a:r>
              <a:rPr lang="ko-KR" altLang="en-US" sz="2400" dirty="0"/>
              <a:t>프로그래밍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DF627-F964-4BC6-AB21-C3720AA98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0"/>
            <a:ext cx="10071349" cy="5625283"/>
          </a:xfrm>
        </p:spPr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목표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출발 지연 시간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DepDelay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컬럼이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0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초과인 레코드를 카운트하여 다음과 같은 포맷을 출력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5DB3BB-A6EC-4642-9F55-E3D3305BF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5612" y="2178988"/>
            <a:ext cx="8080775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/>
            <a:r>
              <a:rPr lang="en-US" altLang="ko-KR" sz="1400" dirty="0">
                <a:latin typeface="Consolas" panose="020B0609020204030204" pitchFamily="49" charset="0"/>
              </a:rPr>
              <a:t>1987,10	175568</a:t>
            </a:r>
          </a:p>
          <a:p>
            <a:pPr algn="l"/>
            <a:r>
              <a:rPr lang="en-US" altLang="ko-KR" sz="1400" dirty="0">
                <a:latin typeface="Consolas" panose="020B0609020204030204" pitchFamily="49" charset="0"/>
              </a:rPr>
              <a:t>1987,11	177218</a:t>
            </a:r>
          </a:p>
          <a:p>
            <a:pPr algn="l"/>
            <a:r>
              <a:rPr lang="en-US" altLang="ko-KR" sz="1400" dirty="0">
                <a:latin typeface="Consolas" panose="020B0609020204030204" pitchFamily="49" charset="0"/>
              </a:rPr>
              <a:t>1987,12	218858</a:t>
            </a:r>
          </a:p>
          <a:p>
            <a:pPr algn="l"/>
            <a:r>
              <a:rPr lang="en-US" altLang="ko-KR" sz="1400" dirty="0">
                <a:latin typeface="Consolas" panose="020B0609020204030204" pitchFamily="49" charset="0"/>
              </a:rPr>
              <a:t>...</a:t>
            </a:r>
          </a:p>
          <a:p>
            <a:pPr algn="l"/>
            <a:r>
              <a:rPr lang="en-US" altLang="ko-KR" sz="1400" dirty="0">
                <a:latin typeface="Consolas" panose="020B0609020204030204" pitchFamily="49" charset="0"/>
              </a:rPr>
              <a:t>2012,4	153453</a:t>
            </a:r>
          </a:p>
          <a:p>
            <a:pPr algn="l"/>
            <a:r>
              <a:rPr lang="en-US" altLang="ko-KR" sz="1400" dirty="0">
                <a:latin typeface="Consolas" panose="020B0609020204030204" pitchFamily="49" charset="0"/>
              </a:rPr>
              <a:t>2012,5	175546</a:t>
            </a:r>
          </a:p>
          <a:p>
            <a:pPr algn="l"/>
            <a:r>
              <a:rPr lang="en-US" altLang="ko-KR" sz="1400" dirty="0">
                <a:latin typeface="Consolas" panose="020B0609020204030204" pitchFamily="49" charset="0"/>
              </a:rPr>
              <a:t>2012,6	205523</a:t>
            </a:r>
          </a:p>
          <a:p>
            <a:pPr algn="l"/>
            <a:r>
              <a:rPr lang="en-US" altLang="ko-KR" sz="1400" dirty="0">
                <a:latin typeface="Consolas" panose="020B0609020204030204" pitchFamily="49" charset="0"/>
              </a:rPr>
              <a:t>2012,7	232461</a:t>
            </a:r>
          </a:p>
          <a:p>
            <a:pPr algn="l"/>
            <a:r>
              <a:rPr lang="en-US" altLang="ko-KR" sz="1400" dirty="0">
                <a:latin typeface="Consolas" panose="020B0609020204030204" pitchFamily="49" charset="0"/>
              </a:rPr>
              <a:t>2012,8	215957</a:t>
            </a:r>
          </a:p>
          <a:p>
            <a:pPr algn="l"/>
            <a:r>
              <a:rPr lang="en-US" altLang="ko-KR" sz="1400" dirty="0">
                <a:latin typeface="Consolas" panose="020B0609020204030204" pitchFamily="49" charset="0"/>
              </a:rPr>
              <a:t>2012,9	158063</a:t>
            </a:r>
          </a:p>
        </p:txBody>
      </p:sp>
    </p:spTree>
    <p:extLst>
      <p:ext uri="{BB962C8B-B14F-4D97-AF65-F5344CB8AC3E}">
        <p14:creationId xmlns:p14="http://schemas.microsoft.com/office/powerpoint/2010/main" val="299988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7D9A4-C6BC-48C3-846C-22D0C0A3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미국 항공 데이터 </a:t>
            </a:r>
            <a:r>
              <a:rPr lang="en-US" altLang="ko-KR" dirty="0"/>
              <a:t>MapReduce</a:t>
            </a:r>
            <a:br>
              <a:rPr lang="en-US" altLang="ko-KR" sz="2400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출발 지연 </a:t>
            </a:r>
            <a:r>
              <a:rPr lang="en-US" altLang="ko-KR" sz="2400" dirty="0"/>
              <a:t>MapReduce </a:t>
            </a:r>
            <a:r>
              <a:rPr lang="ko-KR" altLang="en-US" sz="2400" dirty="0"/>
              <a:t>프로그래밍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DF627-F964-4BC6-AB21-C3720AA98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0"/>
            <a:ext cx="10071349" cy="5625283"/>
          </a:xfrm>
        </p:spPr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csv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분석 및 컬럼 데이터 반환을 위한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Parser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클래스 작성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Class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명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AirlinePerformanceParser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Field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의 선언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선언한 필드의 값을 받아올 수 있는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getter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메서드를 생성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8B0475-2075-471E-9CDD-6FF30464C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5612" y="2869270"/>
            <a:ext cx="8080775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year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month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arriveDelayTime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departureDelayTime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distance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algn="l"/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uniqueCarrier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ko-KR" sz="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667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1F547-3E23-4497-A15C-E5F0F73B4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맵</a:t>
            </a:r>
            <a:r>
              <a:rPr lang="en-US" altLang="ko-KR" dirty="0"/>
              <a:t>(Map)</a:t>
            </a:r>
            <a:r>
              <a:rPr lang="ko-KR" altLang="en-US" dirty="0"/>
              <a:t>과 </a:t>
            </a:r>
            <a:r>
              <a:rPr lang="ko-KR" altLang="en-US" dirty="0" err="1"/>
              <a:t>리듀스</a:t>
            </a:r>
            <a:r>
              <a:rPr lang="en-US" altLang="ko-KR" dirty="0"/>
              <a:t>(Reduce)</a:t>
            </a:r>
            <a:br>
              <a:rPr lang="en-US" altLang="ko-KR" dirty="0"/>
            </a:br>
            <a:r>
              <a:rPr lang="en-US" altLang="ko-KR" sz="2400" dirty="0"/>
              <a:t>: Concept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97389B-E8E1-40F2-9F18-C8A2F61F6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10756860" cy="4720562"/>
          </a:xfrm>
        </p:spPr>
        <p:txBody>
          <a:bodyPr>
            <a:normAutofit/>
          </a:bodyPr>
          <a:lstStyle/>
          <a:p>
            <a:r>
              <a:rPr lang="en-US" altLang="ko-KR" dirty="0"/>
              <a:t>MapReduce </a:t>
            </a:r>
            <a:r>
              <a:rPr lang="ko-KR" altLang="en-US" dirty="0"/>
              <a:t>프로그램의 특성</a:t>
            </a:r>
            <a:endParaRPr lang="en-US" altLang="ko-KR" dirty="0"/>
          </a:p>
          <a:p>
            <a:pPr lvl="1"/>
            <a:r>
              <a:rPr lang="ko-KR" altLang="en-US" dirty="0" err="1"/>
              <a:t>맵과</a:t>
            </a:r>
            <a:r>
              <a:rPr lang="ko-KR" altLang="en-US" dirty="0"/>
              <a:t> 리듀스의 두 단계로 구성</a:t>
            </a:r>
            <a:endParaRPr lang="en-US" altLang="ko-KR" dirty="0"/>
          </a:p>
          <a:p>
            <a:pPr lvl="1"/>
            <a:r>
              <a:rPr lang="ko-KR" altLang="en-US" dirty="0" err="1"/>
              <a:t>맵과</a:t>
            </a:r>
            <a:r>
              <a:rPr lang="ko-KR" altLang="en-US" dirty="0"/>
              <a:t> </a:t>
            </a:r>
            <a:r>
              <a:rPr lang="ko-KR" altLang="en-US" dirty="0" err="1"/>
              <a:t>리듀스</a:t>
            </a:r>
            <a:r>
              <a:rPr lang="ko-KR" altLang="en-US" dirty="0"/>
              <a:t> 모두 입력으로 주어지는 데이터나 출력으로 내보내는 데이터가 모두 키와 </a:t>
            </a:r>
            <a:r>
              <a:rPr lang="ko-KR" altLang="en-US" dirty="0" err="1"/>
              <a:t>밸류로</a:t>
            </a:r>
            <a:r>
              <a:rPr lang="ko-KR" altLang="en-US" dirty="0"/>
              <a:t> 구성</a:t>
            </a:r>
            <a:endParaRPr lang="en-US" altLang="ko-KR" dirty="0"/>
          </a:p>
          <a:p>
            <a:r>
              <a:rPr lang="ko-KR" altLang="en-US" dirty="0" err="1"/>
              <a:t>맵의</a:t>
            </a:r>
            <a:r>
              <a:rPr lang="ko-KR" altLang="en-US" dirty="0"/>
              <a:t> 기본 동작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입력 데이터의 레코드를 하나씩 처리</a:t>
            </a:r>
            <a:endParaRPr lang="en-US" altLang="ko-KR" dirty="0"/>
          </a:p>
          <a:p>
            <a:pPr lvl="1"/>
            <a:r>
              <a:rPr lang="ko-KR" altLang="en-US" dirty="0"/>
              <a:t>입력 레코드는 하나의 키와 하나이 </a:t>
            </a:r>
            <a:r>
              <a:rPr lang="ko-KR" altLang="en-US" dirty="0" err="1"/>
              <a:t>밸류로</a:t>
            </a:r>
            <a:r>
              <a:rPr lang="ko-KR" altLang="en-US" dirty="0"/>
              <a:t> 구성</a:t>
            </a:r>
            <a:endParaRPr lang="en-US" altLang="ko-KR" dirty="0"/>
          </a:p>
          <a:p>
            <a:pPr lvl="1"/>
            <a:r>
              <a:rPr lang="ko-KR" altLang="en-US" dirty="0"/>
              <a:t>맵 단계에서는 주어진 입력 키와 </a:t>
            </a:r>
            <a:r>
              <a:rPr lang="ko-KR" altLang="en-US" dirty="0" err="1"/>
              <a:t>밸류를</a:t>
            </a:r>
            <a:r>
              <a:rPr lang="ko-KR" altLang="en-US" dirty="0"/>
              <a:t> 새로운 키와 </a:t>
            </a:r>
            <a:r>
              <a:rPr lang="ko-KR" altLang="en-US" dirty="0" err="1"/>
              <a:t>밸류로</a:t>
            </a:r>
            <a:r>
              <a:rPr lang="ko-KR" altLang="en-US" dirty="0"/>
              <a:t> 변환</a:t>
            </a:r>
            <a:endParaRPr lang="en-US" altLang="ko-KR" dirty="0"/>
          </a:p>
          <a:p>
            <a:pPr lvl="1"/>
            <a:r>
              <a:rPr lang="ko-KR" altLang="en-US" dirty="0"/>
              <a:t>모든 입력 레코드들이 </a:t>
            </a:r>
            <a:r>
              <a:rPr lang="ko-KR" altLang="en-US" dirty="0" err="1"/>
              <a:t>맵을</a:t>
            </a:r>
            <a:r>
              <a:rPr lang="ko-KR" altLang="en-US" dirty="0"/>
              <a:t> 통해 처리가 완료되면 </a:t>
            </a:r>
            <a:r>
              <a:rPr lang="ko-KR" altLang="en-US" dirty="0" err="1"/>
              <a:t>리듀스</a:t>
            </a:r>
            <a:r>
              <a:rPr lang="ko-KR" altLang="en-US" dirty="0"/>
              <a:t> 작업이 시작된다 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2C7F254-61D3-44BC-8832-86EB34FC68F9}"/>
              </a:ext>
            </a:extLst>
          </p:cNvPr>
          <p:cNvGrpSpPr>
            <a:grpSpLocks/>
          </p:cNvGrpSpPr>
          <p:nvPr/>
        </p:nvGrpSpPr>
        <p:grpSpPr bwMode="auto">
          <a:xfrm>
            <a:off x="2853530" y="2937421"/>
            <a:ext cx="6484939" cy="1150937"/>
            <a:chOff x="632520" y="2123092"/>
            <a:chExt cx="6484198" cy="1152128"/>
          </a:xfrm>
        </p:grpSpPr>
        <p:sp>
          <p:nvSpPr>
            <p:cNvPr id="5" name="모서리가 둥근 직사각형 1">
              <a:extLst>
                <a:ext uri="{FF2B5EF4-FFF2-40B4-BE49-F238E27FC236}">
                  <a16:creationId xmlns:a16="http://schemas.microsoft.com/office/drawing/2014/main" id="{FEA17D57-5B11-454E-910B-94EE6FE2505D}"/>
                </a:ext>
              </a:extLst>
            </p:cNvPr>
            <p:cNvSpPr/>
            <p:nvPr/>
          </p:nvSpPr>
          <p:spPr>
            <a:xfrm>
              <a:off x="3224612" y="2123092"/>
              <a:ext cx="1296839" cy="115212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</a:rPr>
                <a:t>맵</a:t>
              </a:r>
            </a:p>
          </p:txBody>
        </p:sp>
        <p:sp>
          <p:nvSpPr>
            <p:cNvPr id="6" name="TextBox 2">
              <a:extLst>
                <a:ext uri="{FF2B5EF4-FFF2-40B4-BE49-F238E27FC236}">
                  <a16:creationId xmlns:a16="http://schemas.microsoft.com/office/drawing/2014/main" id="{29A9103A-AD9A-43F3-986F-53ECD5E20A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520" y="2375991"/>
              <a:ext cx="141577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/>
                <a:t>   (k1, v1)</a:t>
              </a:r>
            </a:p>
            <a:p>
              <a:r>
                <a:rPr lang="ko-KR" altLang="en-US"/>
                <a:t>입력 레코드</a:t>
              </a:r>
            </a:p>
          </p:txBody>
        </p:sp>
        <p:sp>
          <p:nvSpPr>
            <p:cNvPr id="7" name="오른쪽 화살표 3">
              <a:extLst>
                <a:ext uri="{FF2B5EF4-FFF2-40B4-BE49-F238E27FC236}">
                  <a16:creationId xmlns:a16="http://schemas.microsoft.com/office/drawing/2014/main" id="{EDAF32E2-BED2-44F1-A9B4-D601F909F181}"/>
                </a:ext>
              </a:extLst>
            </p:cNvPr>
            <p:cNvSpPr/>
            <p:nvPr/>
          </p:nvSpPr>
          <p:spPr>
            <a:xfrm>
              <a:off x="2288094" y="2456812"/>
              <a:ext cx="533339" cy="484688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8" name="오른쪽 화살표 7">
              <a:extLst>
                <a:ext uri="{FF2B5EF4-FFF2-40B4-BE49-F238E27FC236}">
                  <a16:creationId xmlns:a16="http://schemas.microsoft.com/office/drawing/2014/main" id="{D0E29EBB-A32F-41FE-BB26-9012F94A4128}"/>
                </a:ext>
              </a:extLst>
            </p:cNvPr>
            <p:cNvSpPr/>
            <p:nvPr/>
          </p:nvSpPr>
          <p:spPr>
            <a:xfrm>
              <a:off x="4923043" y="2455222"/>
              <a:ext cx="533339" cy="484689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362B6CE-3D71-4461-93BA-21DC1F23D7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0946" y="2375991"/>
              <a:ext cx="141577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/>
                <a:t>   (k2, v2)</a:t>
              </a:r>
            </a:p>
            <a:p>
              <a:r>
                <a:rPr lang="ko-KR" altLang="en-US"/>
                <a:t>출력 레코드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3671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7D9A4-C6BC-48C3-846C-22D0C0A3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미국 항공 데이터 </a:t>
            </a:r>
            <a:r>
              <a:rPr lang="en-US" altLang="ko-KR" dirty="0"/>
              <a:t>MapReduce</a:t>
            </a:r>
            <a:br>
              <a:rPr lang="en-US" altLang="ko-KR" sz="2400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출발 지연 </a:t>
            </a:r>
            <a:r>
              <a:rPr lang="en-US" altLang="ko-KR" sz="2400" dirty="0"/>
              <a:t>MapReduce </a:t>
            </a:r>
            <a:r>
              <a:rPr lang="ko-KR" altLang="en-US" sz="2400" dirty="0"/>
              <a:t>프로그래밍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DF627-F964-4BC6-AB21-C3720AA98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0"/>
            <a:ext cx="10071349" cy="5625283"/>
          </a:xfrm>
        </p:spPr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csv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분석 및 컬럼 데이터 반환을 위한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Parser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클래스 작성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생성자 구현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 csv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의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개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Line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을 입력 받아 분할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저장하는 생성자 구현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8B0475-2075-471E-9CDD-6FF30464C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147" y="2167046"/>
            <a:ext cx="8531706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AirlinePerformanceParser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(Text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String[]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columns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().split(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","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ko-KR" altLang="en-US" sz="1600" dirty="0">
              <a:latin typeface="Consolas" panose="020B0609020204030204" pitchFamily="49" charset="0"/>
            </a:endParaRPr>
          </a:p>
          <a:p>
            <a:pPr lvl="2"/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운항 연도</a:t>
            </a:r>
          </a:p>
          <a:p>
            <a:pPr lvl="2"/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year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en-US" altLang="ko-KR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parseInt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i="1" dirty="0">
                <a:solidFill>
                  <a:srgbClr val="6A3E3E"/>
                </a:solidFill>
                <a:latin typeface="Consolas" panose="020B0609020204030204" pitchFamily="49" charset="0"/>
              </a:rPr>
              <a:t>columns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[0]);</a:t>
            </a:r>
          </a:p>
          <a:p>
            <a:pPr lvl="2"/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운항 월</a:t>
            </a:r>
          </a:p>
          <a:p>
            <a:pPr lvl="2"/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month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en-US" altLang="ko-KR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parseInt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i="1" dirty="0">
                <a:solidFill>
                  <a:srgbClr val="6A3E3E"/>
                </a:solidFill>
                <a:latin typeface="Consolas" panose="020B0609020204030204" pitchFamily="49" charset="0"/>
              </a:rPr>
              <a:t>columns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[1]);</a:t>
            </a:r>
          </a:p>
          <a:p>
            <a:pPr lvl="2"/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항공사 코드</a:t>
            </a:r>
          </a:p>
          <a:p>
            <a:pPr lvl="2"/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uniqueCarrier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columns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</a:p>
          <a:p>
            <a:pPr lvl="2"/>
            <a:endParaRPr lang="en-US" altLang="ko-KR" sz="1600" dirty="0">
              <a:latin typeface="Consolas" panose="020B0609020204030204" pitchFamily="49" charset="0"/>
            </a:endParaRPr>
          </a:p>
          <a:p>
            <a:pPr lvl="2"/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 ... </a:t>
            </a:r>
            <a:r>
              <a:rPr lang="en-US" altLang="ko-KR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cont</a:t>
            </a:r>
            <a:endParaRPr lang="ko-KR" altLang="en-US" sz="1600" dirty="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168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7D9A4-C6BC-48C3-846C-22D0C0A3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미국 항공 데이터 </a:t>
            </a:r>
            <a:r>
              <a:rPr lang="en-US" altLang="ko-KR" dirty="0"/>
              <a:t>MapReduce</a:t>
            </a:r>
            <a:br>
              <a:rPr lang="en-US" altLang="ko-KR" sz="2400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출발 지연 </a:t>
            </a:r>
            <a:r>
              <a:rPr lang="en-US" altLang="ko-KR" sz="2400" dirty="0"/>
              <a:t>MapReduce </a:t>
            </a:r>
            <a:r>
              <a:rPr lang="ko-KR" altLang="en-US" sz="2400" dirty="0"/>
              <a:t>프로그래밍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DF627-F964-4BC6-AB21-C3720AA98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0"/>
            <a:ext cx="10071349" cy="5625283"/>
          </a:xfrm>
        </p:spPr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csv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분석 및 컬럼 데이터 반환을 위한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Parser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클래스 작성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생성자 구현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 csv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의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개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Line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을 입력 받아 분할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저장하는 생성자 구현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8B0475-2075-471E-9CDD-6FF30464C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147" y="2167046"/>
            <a:ext cx="8531706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vl="2"/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 ... </a:t>
            </a:r>
            <a:r>
              <a:rPr lang="en-US" altLang="ko-KR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cont</a:t>
            </a:r>
            <a:endParaRPr lang="ko-KR" altLang="en-US" sz="16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lvl="2"/>
            <a:endParaRPr lang="ko-KR" altLang="en-US" sz="1600" dirty="0">
              <a:latin typeface="Consolas" panose="020B0609020204030204" pitchFamily="49" charset="0"/>
            </a:endParaRPr>
          </a:p>
          <a:p>
            <a:pPr lvl="2"/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항공기 출발 지연 시간 설정</a:t>
            </a:r>
          </a:p>
          <a:p>
            <a:pPr lvl="2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columns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[16].length() != 0)</a:t>
            </a:r>
          </a:p>
          <a:p>
            <a:pPr lvl="2"/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departureDelayTime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Float.</a:t>
            </a:r>
            <a:r>
              <a:rPr lang="en-US" altLang="ko-KR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parseFloat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i="1" dirty="0">
                <a:solidFill>
                  <a:srgbClr val="6A3E3E"/>
                </a:solidFill>
                <a:latin typeface="Consolas" panose="020B0609020204030204" pitchFamily="49" charset="0"/>
              </a:rPr>
              <a:t>columns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[16]);</a:t>
            </a:r>
          </a:p>
          <a:p>
            <a:pPr lvl="2"/>
            <a:endParaRPr lang="ko-KR" altLang="en-US" sz="1600" dirty="0">
              <a:latin typeface="Consolas" panose="020B0609020204030204" pitchFamily="49" charset="0"/>
            </a:endParaRPr>
          </a:p>
          <a:p>
            <a:pPr lvl="2"/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항공기 도착 지연 시간 설정</a:t>
            </a:r>
          </a:p>
          <a:p>
            <a:pPr lvl="2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columns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[26].length() != 0)</a:t>
            </a:r>
          </a:p>
          <a:p>
            <a:pPr lvl="2"/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arriveDelayTime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Float.</a:t>
            </a:r>
            <a:r>
              <a:rPr lang="en-US" altLang="ko-KR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parseFloat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i="1" dirty="0">
                <a:solidFill>
                  <a:srgbClr val="6A3E3E"/>
                </a:solidFill>
                <a:latin typeface="Consolas" panose="020B0609020204030204" pitchFamily="49" charset="0"/>
              </a:rPr>
              <a:t>columns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[26]);</a:t>
            </a:r>
          </a:p>
          <a:p>
            <a:pPr lvl="2"/>
            <a:endParaRPr lang="ko-KR" altLang="en-US" sz="1600" dirty="0">
              <a:latin typeface="Consolas" panose="020B0609020204030204" pitchFamily="49" charset="0"/>
            </a:endParaRPr>
          </a:p>
          <a:p>
            <a:pPr lvl="2"/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운항 거리 설정</a:t>
            </a:r>
          </a:p>
          <a:p>
            <a:pPr lvl="2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columns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[37].length() != 0)</a:t>
            </a:r>
          </a:p>
          <a:p>
            <a:pPr lvl="2"/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distance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Float.</a:t>
            </a:r>
            <a:r>
              <a:rPr lang="en-US" altLang="ko-KR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parseFloat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i="1" dirty="0">
                <a:solidFill>
                  <a:srgbClr val="6A3E3E"/>
                </a:solidFill>
                <a:latin typeface="Consolas" panose="020B0609020204030204" pitchFamily="49" charset="0"/>
              </a:rPr>
              <a:t>columns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[37]);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(Exception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err</a:t>
            </a:r>
            <a:r>
              <a:rPr lang="en-US" altLang="ko-K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"Error parsing a record:"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.getMessage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802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7D9A4-C6BC-48C3-846C-22D0C0A3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미국 항공 데이터 </a:t>
            </a:r>
            <a:r>
              <a:rPr lang="en-US" altLang="ko-KR" dirty="0"/>
              <a:t>MapReduce</a:t>
            </a:r>
            <a:br>
              <a:rPr lang="en-US" altLang="ko-KR" sz="2400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출발 지연 </a:t>
            </a:r>
            <a:r>
              <a:rPr lang="en-US" altLang="ko-KR" sz="2400" dirty="0"/>
              <a:t>MapReduce </a:t>
            </a:r>
            <a:r>
              <a:rPr lang="ko-KR" altLang="en-US" sz="2400" dirty="0"/>
              <a:t>프로그래밍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DF627-F964-4BC6-AB21-C3720AA98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0"/>
            <a:ext cx="10071349" cy="5625283"/>
          </a:xfrm>
        </p:spPr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Mapper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구현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8B0475-2075-471E-9CDD-6FF30464C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657" y="1826388"/>
            <a:ext cx="10071348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DepartureDelayCountMapper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Mapper&lt;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LongWritable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입력 키의 타입</a:t>
            </a:r>
            <a:r>
              <a:rPr lang="en-US" altLang="ko-KR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입력 소스의 행 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	Text, </a:t>
            </a:r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입력 데이터 행 내용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	Text, </a:t>
            </a:r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출력 키의 타입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IntWritable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출력 값의 타입</a:t>
            </a:r>
          </a:p>
          <a:p>
            <a:pPr lvl="1"/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맵 출력 값</a:t>
            </a: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IntWritable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outputValue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IntWritable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pPr lvl="1"/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맵 출력 키</a:t>
            </a: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Text </a:t>
            </a:r>
            <a:r>
              <a:rPr lang="en-US" altLang="ko-K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outputKey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Text();</a:t>
            </a:r>
          </a:p>
          <a:p>
            <a:pPr lvl="1"/>
            <a:endParaRPr lang="en-US" altLang="ko-KR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 ... </a:t>
            </a:r>
            <a:r>
              <a:rPr lang="en-US" altLang="ko-KR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cont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198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7D9A4-C6BC-48C3-846C-22D0C0A3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미국 항공 데이터 </a:t>
            </a:r>
            <a:r>
              <a:rPr lang="en-US" altLang="ko-KR" dirty="0"/>
              <a:t>MapReduce</a:t>
            </a:r>
            <a:br>
              <a:rPr lang="en-US" altLang="ko-KR" sz="2400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출발 지연 </a:t>
            </a:r>
            <a:r>
              <a:rPr lang="en-US" altLang="ko-KR" sz="2400" dirty="0"/>
              <a:t>MapReduce </a:t>
            </a:r>
            <a:r>
              <a:rPr lang="ko-KR" altLang="en-US" sz="2400" dirty="0"/>
              <a:t>프로그래밍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DF627-F964-4BC6-AB21-C3720AA98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0"/>
            <a:ext cx="10071349" cy="5625283"/>
          </a:xfrm>
        </p:spPr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Mapper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구현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8B0475-2075-471E-9CDD-6FF30464C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657" y="1826388"/>
            <a:ext cx="10071348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vl="1"/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 ... </a:t>
            </a:r>
            <a:r>
              <a:rPr lang="en-US" altLang="ko-KR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cont</a:t>
            </a:r>
            <a:endParaRPr lang="ko-KR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map(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LongWritable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Text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Context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lvl="1"/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첫 번째 행이 </a:t>
            </a:r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Header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이면 </a:t>
            </a:r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skip</a:t>
            </a:r>
          </a:p>
          <a:p>
            <a:pPr lvl="2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== 0 &amp;&amp;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().contains(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"YEAR"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lvl="2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	return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  <a:p>
            <a:pPr lvl="2"/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AirlinePerformanceParser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parser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AirlinePerformanceParser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sz="1600" dirty="0">
              <a:latin typeface="Consolas" panose="020B0609020204030204" pitchFamily="49" charset="0"/>
            </a:endParaRPr>
          </a:p>
          <a:p>
            <a:pPr lvl="2"/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출력 키 설정</a:t>
            </a:r>
          </a:p>
          <a:p>
            <a:pPr lvl="2"/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outputKey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parser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.getYear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","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parser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.getMonth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2"/>
            <a:endParaRPr lang="ko-KR" altLang="en-US" sz="1600" dirty="0">
              <a:latin typeface="Consolas" panose="020B0609020204030204" pitchFamily="49" charset="0"/>
            </a:endParaRPr>
          </a:p>
          <a:p>
            <a:pPr lvl="2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parser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.getDepartureDelayTime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&gt; 0)</a:t>
            </a:r>
          </a:p>
          <a:p>
            <a:pPr lvl="3"/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출력 데이터 생성</a:t>
            </a:r>
          </a:p>
          <a:p>
            <a:pPr lvl="3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outputKey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outputValue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913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7D9A4-C6BC-48C3-846C-22D0C0A3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미국 항공 데이터 </a:t>
            </a:r>
            <a:r>
              <a:rPr lang="en-US" altLang="ko-KR" dirty="0"/>
              <a:t>MapReduce</a:t>
            </a:r>
            <a:br>
              <a:rPr lang="en-US" altLang="ko-KR" sz="2400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출발 지연 </a:t>
            </a:r>
            <a:r>
              <a:rPr lang="en-US" altLang="ko-KR" sz="2400" dirty="0"/>
              <a:t>MapReduce </a:t>
            </a:r>
            <a:r>
              <a:rPr lang="ko-KR" altLang="en-US" sz="2400" dirty="0"/>
              <a:t>프로그래밍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DF627-F964-4BC6-AB21-C3720AA98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0"/>
            <a:ext cx="10071349" cy="5625283"/>
          </a:xfrm>
        </p:spPr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Reducer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구현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8B0475-2075-471E-9CDD-6FF30464C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657" y="1826388"/>
            <a:ext cx="10071348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DelayCountReducer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Reducer&lt;Text,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IntWritable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Text,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IntWritable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IntWritable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IntWritable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endParaRPr lang="ko-KR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reduce(Text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Iterable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IntWritable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Context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	throws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lvl="2"/>
            <a:endParaRPr lang="ko-KR" altLang="en-US" sz="1600" dirty="0">
              <a:latin typeface="Consolas" panose="020B0609020204030204" pitchFamily="49" charset="0"/>
            </a:endParaRPr>
          </a:p>
          <a:p>
            <a:pPr lvl="2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IntWritable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		sum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endParaRPr lang="ko-KR" altLang="en-US" sz="1600" dirty="0">
              <a:latin typeface="Consolas" panose="020B0609020204030204" pitchFamily="49" charset="0"/>
            </a:endParaRPr>
          </a:p>
          <a:p>
            <a:pPr lvl="2"/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970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7D9A4-C6BC-48C3-846C-22D0C0A3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미국 항공 데이터 </a:t>
            </a:r>
            <a:r>
              <a:rPr lang="en-US" altLang="ko-KR" dirty="0"/>
              <a:t>MapReduce</a:t>
            </a:r>
            <a:br>
              <a:rPr lang="en-US" altLang="ko-KR" sz="2400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출발 지연 </a:t>
            </a:r>
            <a:r>
              <a:rPr lang="en-US" altLang="ko-KR" sz="2400" dirty="0"/>
              <a:t>MapReduce </a:t>
            </a:r>
            <a:r>
              <a:rPr lang="ko-KR" altLang="en-US" sz="2400" dirty="0"/>
              <a:t>프로그래밍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DF627-F964-4BC6-AB21-C3720AA98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0"/>
            <a:ext cx="10071349" cy="5625283"/>
          </a:xfrm>
        </p:spPr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Driver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클래스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구현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WordCount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예제를 참고하여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Mapper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와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Reducer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를 연결하여</a:t>
            </a:r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DepartureDelayCount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맵 </a:t>
            </a:r>
            <a:r>
              <a:rPr lang="ko-KR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리듀스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프로그램을 작성해 봅시다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일부 데이터를 대상으로 잘 작동하는지 테스트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전체 데이터를 대상으로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DepartureDelayCount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를 실행해 봅시다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문제가 있으면 내용을 수정하고 분석을 완료해 봅시다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lvl="2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추가 과제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ArrDelay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도착 지연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컬럼의 값을 기반으로 도착 지연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MapReduce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프로그램을 작성해 봅시다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49747DB-E2A1-4C0D-B099-83AD673F0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326" y="3135235"/>
            <a:ext cx="10071348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작동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테스트</a:t>
            </a:r>
            <a:endParaRPr lang="ko-KR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hadoop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jar myhadoop-0.0.1.jar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myhadoop.DepartureDelayCount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input/airOT2010*.csv output</a:t>
            </a:r>
          </a:p>
          <a:p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완료 후 확인</a:t>
            </a:r>
            <a:endParaRPr lang="ko-KR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hdfs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-cat output/part-r-00000</a:t>
            </a:r>
          </a:p>
        </p:txBody>
      </p:sp>
    </p:spTree>
    <p:extLst>
      <p:ext uri="{BB962C8B-B14F-4D97-AF65-F5344CB8AC3E}">
        <p14:creationId xmlns:p14="http://schemas.microsoft.com/office/powerpoint/2010/main" val="312517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1F547-3E23-4497-A15C-E5F0F73B4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맵</a:t>
            </a:r>
            <a:r>
              <a:rPr lang="en-US" altLang="ko-KR" dirty="0"/>
              <a:t>(Map)</a:t>
            </a:r>
            <a:r>
              <a:rPr lang="ko-KR" altLang="en-US" dirty="0"/>
              <a:t>과 </a:t>
            </a:r>
            <a:r>
              <a:rPr lang="ko-KR" altLang="en-US" dirty="0" err="1"/>
              <a:t>리듀스</a:t>
            </a:r>
            <a:r>
              <a:rPr lang="en-US" altLang="ko-KR" dirty="0"/>
              <a:t>(Reduce)</a:t>
            </a:r>
            <a:br>
              <a:rPr lang="en-US" altLang="ko-KR" dirty="0"/>
            </a:br>
            <a:r>
              <a:rPr lang="en-US" altLang="ko-KR" sz="2400" dirty="0"/>
              <a:t>: Concept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97389B-E8E1-40F2-9F18-C8A2F61F6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0"/>
            <a:ext cx="10756860" cy="5425989"/>
          </a:xfrm>
        </p:spPr>
        <p:txBody>
          <a:bodyPr>
            <a:normAutofit/>
          </a:bodyPr>
          <a:lstStyle/>
          <a:p>
            <a:r>
              <a:rPr lang="ko-KR" altLang="en-US" dirty="0"/>
              <a:t>리듀스의 기본 동작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맵의</a:t>
            </a:r>
            <a:r>
              <a:rPr lang="ko-KR" altLang="en-US" dirty="0"/>
              <a:t> 출력 레코드</a:t>
            </a:r>
            <a:r>
              <a:rPr lang="en-US" altLang="ko-KR" dirty="0"/>
              <a:t>(</a:t>
            </a:r>
            <a:r>
              <a:rPr lang="ko-KR" altLang="en-US" dirty="0"/>
              <a:t>키</a:t>
            </a:r>
            <a:r>
              <a:rPr lang="en-US" altLang="ko-KR" dirty="0"/>
              <a:t>/</a:t>
            </a:r>
            <a:r>
              <a:rPr lang="ko-KR" altLang="en-US" dirty="0" err="1"/>
              <a:t>밸류</a:t>
            </a:r>
            <a:r>
              <a:rPr lang="en-US" altLang="ko-KR" dirty="0"/>
              <a:t>) </a:t>
            </a:r>
            <a:r>
              <a:rPr lang="ko-KR" altLang="en-US" dirty="0"/>
              <a:t>키를 기준으로 정렬한다</a:t>
            </a:r>
            <a:endParaRPr lang="en-US" altLang="ko-KR" dirty="0"/>
          </a:p>
          <a:p>
            <a:pPr lvl="1"/>
            <a:r>
              <a:rPr lang="ko-KR" altLang="en-US" dirty="0"/>
              <a:t>같은 키를 가진 레코드들을 묶는다</a:t>
            </a:r>
            <a:endParaRPr lang="en-US" altLang="ko-KR" dirty="0"/>
          </a:p>
          <a:p>
            <a:pPr lvl="1"/>
            <a:r>
              <a:rPr lang="ko-KR" altLang="en-US" dirty="0"/>
              <a:t>같은 키를 가진 </a:t>
            </a:r>
            <a:r>
              <a:rPr lang="ko-KR" altLang="en-US" dirty="0" err="1"/>
              <a:t>맵의</a:t>
            </a:r>
            <a:r>
              <a:rPr lang="ko-KR" altLang="en-US" dirty="0"/>
              <a:t> 출력 레코드들이 하나의 </a:t>
            </a:r>
            <a:r>
              <a:rPr lang="ko-KR" altLang="en-US" dirty="0" err="1"/>
              <a:t>리듀스</a:t>
            </a:r>
            <a:r>
              <a:rPr lang="ko-KR" altLang="en-US" dirty="0"/>
              <a:t> 입력 레코드로 만들어진다</a:t>
            </a:r>
            <a:endParaRPr lang="en-US" altLang="ko-KR" dirty="0"/>
          </a:p>
          <a:p>
            <a:pPr lvl="1"/>
            <a:r>
              <a:rPr lang="ko-KR" altLang="en-US" dirty="0"/>
              <a:t>리듀스는 또 다른 처리를 하고 새로운 키와 </a:t>
            </a:r>
            <a:r>
              <a:rPr lang="ko-KR" altLang="en-US" dirty="0" err="1"/>
              <a:t>밸류를</a:t>
            </a:r>
            <a:r>
              <a:rPr lang="ko-KR" altLang="en-US" dirty="0"/>
              <a:t> 출력한다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4D22415-AB6E-44E2-A667-0509E4A8C73B}"/>
              </a:ext>
            </a:extLst>
          </p:cNvPr>
          <p:cNvGrpSpPr/>
          <p:nvPr/>
        </p:nvGrpSpPr>
        <p:grpSpPr>
          <a:xfrm>
            <a:off x="1960526" y="1776849"/>
            <a:ext cx="8270948" cy="3089837"/>
            <a:chOff x="1493837" y="1709737"/>
            <a:chExt cx="9204325" cy="3438525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45F7930-506E-44F8-AEBE-EC3483AFF8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05099" y="3722687"/>
              <a:ext cx="6352266" cy="1152525"/>
              <a:chOff x="498181" y="1005706"/>
              <a:chExt cx="6351365" cy="1152128"/>
            </a:xfrm>
          </p:grpSpPr>
          <p:sp>
            <p:nvSpPr>
              <p:cNvPr id="20" name="모서리가 둥근 직사각형 1">
                <a:extLst>
                  <a:ext uri="{FF2B5EF4-FFF2-40B4-BE49-F238E27FC236}">
                    <a16:creationId xmlns:a16="http://schemas.microsoft.com/office/drawing/2014/main" id="{5733652A-C949-4563-9FC1-359249F95618}"/>
                  </a:ext>
                </a:extLst>
              </p:cNvPr>
              <p:cNvSpPr/>
              <p:nvPr/>
            </p:nvSpPr>
            <p:spPr>
              <a:xfrm>
                <a:off x="2601320" y="1005706"/>
                <a:ext cx="1296803" cy="1152128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ko-KR" altLang="en-US" sz="16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리듀스</a:t>
                </a:r>
              </a:p>
            </p:txBody>
          </p:sp>
          <p:sp>
            <p:nvSpPr>
              <p:cNvPr id="21" name="TextBox 2">
                <a:extLst>
                  <a:ext uri="{FF2B5EF4-FFF2-40B4-BE49-F238E27FC236}">
                    <a16:creationId xmlns:a16="http://schemas.microsoft.com/office/drawing/2014/main" id="{6F4527CC-AD96-45B0-8C8B-9C97BB7FF9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8181" y="1260738"/>
                <a:ext cx="1427276" cy="6505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r>
                  <a:rPr lang="en-US" altLang="ko-KR" sz="1600">
                    <a:latin typeface="+mj-ea"/>
                    <a:ea typeface="+mj-ea"/>
                  </a:rPr>
                  <a:t>   (k1, v1)</a:t>
                </a:r>
              </a:p>
              <a:p>
                <a:r>
                  <a:rPr lang="ko-KR" altLang="en-US" sz="1600">
                    <a:latin typeface="+mj-ea"/>
                    <a:ea typeface="+mj-ea"/>
                  </a:rPr>
                  <a:t>입력 레코드</a:t>
                </a:r>
              </a:p>
            </p:txBody>
          </p:sp>
          <p:sp>
            <p:nvSpPr>
              <p:cNvPr id="22" name="오른쪽 화살표 3">
                <a:extLst>
                  <a:ext uri="{FF2B5EF4-FFF2-40B4-BE49-F238E27FC236}">
                    <a16:creationId xmlns:a16="http://schemas.microsoft.com/office/drawing/2014/main" id="{038DE705-8288-4D72-9B6C-D1AA2E732FF9}"/>
                  </a:ext>
                </a:extLst>
              </p:cNvPr>
              <p:cNvSpPr/>
              <p:nvPr/>
            </p:nvSpPr>
            <p:spPr>
              <a:xfrm rot="10800000">
                <a:off x="1909268" y="1345314"/>
                <a:ext cx="533324" cy="484020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sz="1600">
                  <a:latin typeface="+mj-ea"/>
                  <a:ea typeface="+mj-ea"/>
                </a:endParaRPr>
              </a:p>
            </p:txBody>
          </p:sp>
          <p:sp>
            <p:nvSpPr>
              <p:cNvPr id="23" name="TextBox 8">
                <a:extLst>
                  <a:ext uri="{FF2B5EF4-FFF2-40B4-BE49-F238E27FC236}">
                    <a16:creationId xmlns:a16="http://schemas.microsoft.com/office/drawing/2014/main" id="{09E75004-984A-4F01-9691-D1BCD1B91D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42700" y="1339454"/>
                <a:ext cx="2106846" cy="6505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r>
                  <a:rPr lang="en-US" altLang="ko-KR" sz="1600">
                    <a:latin typeface="+mj-ea"/>
                    <a:ea typeface="+mj-ea"/>
                  </a:rPr>
                  <a:t>   (k2, list&lt;v2,.....&gt;)</a:t>
                </a:r>
              </a:p>
              <a:p>
                <a:r>
                  <a:rPr lang="ko-KR" altLang="en-US" sz="1600">
                    <a:latin typeface="+mj-ea"/>
                    <a:ea typeface="+mj-ea"/>
                  </a:rPr>
                  <a:t>       입력 레코드</a:t>
                </a: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288C4A82-1786-4EF5-B7A8-1372FC548D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9562" y="1724024"/>
              <a:ext cx="6495243" cy="1150938"/>
              <a:chOff x="632520" y="2123092"/>
              <a:chExt cx="6496090" cy="1152128"/>
            </a:xfrm>
          </p:grpSpPr>
          <p:sp>
            <p:nvSpPr>
              <p:cNvPr id="15" name="모서리가 둥근 직사각형 11">
                <a:extLst>
                  <a:ext uri="{FF2B5EF4-FFF2-40B4-BE49-F238E27FC236}">
                    <a16:creationId xmlns:a16="http://schemas.microsoft.com/office/drawing/2014/main" id="{4924C792-A8ED-4203-B021-7517CD8B49D6}"/>
                  </a:ext>
                </a:extLst>
              </p:cNvPr>
              <p:cNvSpPr/>
              <p:nvPr/>
            </p:nvSpPr>
            <p:spPr>
              <a:xfrm>
                <a:off x="3185554" y="2123092"/>
                <a:ext cx="1295569" cy="1152128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ko-KR" altLang="en-US" sz="16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맵</a:t>
                </a:r>
              </a:p>
            </p:txBody>
          </p:sp>
          <p:sp>
            <p:nvSpPr>
              <p:cNvPr id="16" name="TextBox 12">
                <a:extLst>
                  <a:ext uri="{FF2B5EF4-FFF2-40B4-BE49-F238E27FC236}">
                    <a16:creationId xmlns:a16="http://schemas.microsoft.com/office/drawing/2014/main" id="{E648211B-0CAA-48F6-A67C-4A8D8264ED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2520" y="2375991"/>
                <a:ext cx="1427664" cy="6514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r>
                  <a:rPr lang="en-US" altLang="ko-KR" sz="1600" dirty="0">
                    <a:latin typeface="+mj-ea"/>
                    <a:ea typeface="+mj-ea"/>
                  </a:rPr>
                  <a:t>   (k1, v1)</a:t>
                </a:r>
              </a:p>
              <a:p>
                <a:r>
                  <a:rPr lang="ko-KR" altLang="en-US" sz="1600" dirty="0">
                    <a:latin typeface="+mj-ea"/>
                    <a:ea typeface="+mj-ea"/>
                  </a:rPr>
                  <a:t>입력 레코드</a:t>
                </a:r>
              </a:p>
            </p:txBody>
          </p:sp>
          <p:sp>
            <p:nvSpPr>
              <p:cNvPr id="17" name="오른쪽 화살표 13">
                <a:extLst>
                  <a:ext uri="{FF2B5EF4-FFF2-40B4-BE49-F238E27FC236}">
                    <a16:creationId xmlns:a16="http://schemas.microsoft.com/office/drawing/2014/main" id="{EEDB8D1C-FEA1-4F59-81FF-AE90CC17ECFC}"/>
                  </a:ext>
                </a:extLst>
              </p:cNvPr>
              <p:cNvSpPr/>
              <p:nvPr/>
            </p:nvSpPr>
            <p:spPr>
              <a:xfrm>
                <a:off x="2288499" y="2456812"/>
                <a:ext cx="533470" cy="484689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sz="1600" dirty="0">
                  <a:latin typeface="+mj-ea"/>
                  <a:ea typeface="+mj-ea"/>
                </a:endParaRPr>
              </a:p>
            </p:txBody>
          </p:sp>
          <p:sp>
            <p:nvSpPr>
              <p:cNvPr id="18" name="오른쪽 화살표 14">
                <a:extLst>
                  <a:ext uri="{FF2B5EF4-FFF2-40B4-BE49-F238E27FC236}">
                    <a16:creationId xmlns:a16="http://schemas.microsoft.com/office/drawing/2014/main" id="{02CD25EF-2892-45EF-BC85-D64FE76A61C3}"/>
                  </a:ext>
                </a:extLst>
              </p:cNvPr>
              <p:cNvSpPr/>
              <p:nvPr/>
            </p:nvSpPr>
            <p:spPr>
              <a:xfrm>
                <a:off x="4924093" y="2455223"/>
                <a:ext cx="533470" cy="48468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sz="1600" dirty="0">
                  <a:latin typeface="+mj-ea"/>
                  <a:ea typeface="+mj-ea"/>
                </a:endParaRPr>
              </a:p>
            </p:txBody>
          </p:sp>
          <p:sp>
            <p:nvSpPr>
              <p:cNvPr id="19" name="TextBox 15">
                <a:extLst>
                  <a:ext uri="{FF2B5EF4-FFF2-40B4-BE49-F238E27FC236}">
                    <a16:creationId xmlns:a16="http://schemas.microsoft.com/office/drawing/2014/main" id="{3839F040-741B-4D8B-BA08-D71C0C4FE2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0946" y="2375991"/>
                <a:ext cx="1427664" cy="6514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r>
                  <a:rPr lang="en-US" altLang="ko-KR" sz="1600">
                    <a:latin typeface="+mj-ea"/>
                    <a:ea typeface="+mj-ea"/>
                  </a:rPr>
                  <a:t>   (k2, v2)</a:t>
                </a:r>
              </a:p>
              <a:p>
                <a:r>
                  <a:rPr lang="ko-KR" altLang="en-US" sz="1600">
                    <a:latin typeface="+mj-ea"/>
                    <a:ea typeface="+mj-ea"/>
                  </a:rPr>
                  <a:t>출력 레코드</a:t>
                </a:r>
              </a:p>
            </p:txBody>
          </p: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D943DB4-A0DE-46F1-B1EC-2C72B9BF0C7F}"/>
                </a:ext>
              </a:extLst>
            </p:cNvPr>
            <p:cNvSpPr/>
            <p:nvPr/>
          </p:nvSpPr>
          <p:spPr>
            <a:xfrm>
              <a:off x="1493837" y="1724024"/>
              <a:ext cx="1223962" cy="3424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600" dirty="0">
                  <a:latin typeface="+mj-ea"/>
                  <a:ea typeface="+mj-ea"/>
                </a:rPr>
                <a:t>HDFS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A0ED79D-9842-4277-889B-A73E545C7E0D}"/>
                </a:ext>
              </a:extLst>
            </p:cNvPr>
            <p:cNvSpPr/>
            <p:nvPr/>
          </p:nvSpPr>
          <p:spPr>
            <a:xfrm>
              <a:off x="9474199" y="1709737"/>
              <a:ext cx="1223963" cy="34242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600" dirty="0">
                  <a:latin typeface="+mj-ea"/>
                  <a:ea typeface="+mj-ea"/>
                </a:rPr>
                <a:t>중간 파일</a:t>
              </a:r>
              <a:endParaRPr lang="en-US" altLang="ko-KR" sz="1600" dirty="0">
                <a:latin typeface="+mj-ea"/>
                <a:ea typeface="+mj-ea"/>
              </a:endParaRPr>
            </a:p>
            <a:p>
              <a:pPr algn="ctr">
                <a:defRPr/>
              </a:pPr>
              <a:r>
                <a:rPr lang="ko-KR" altLang="en-US" sz="1600" dirty="0">
                  <a:latin typeface="+mj-ea"/>
                  <a:ea typeface="+mj-ea"/>
                </a:rPr>
                <a:t>저장소</a:t>
              </a:r>
            </a:p>
          </p:txBody>
        </p:sp>
        <p:sp>
          <p:nvSpPr>
            <p:cNvPr id="14" name="TextBox 6">
              <a:extLst>
                <a:ext uri="{FF2B5EF4-FFF2-40B4-BE49-F238E27FC236}">
                  <a16:creationId xmlns:a16="http://schemas.microsoft.com/office/drawing/2014/main" id="{E43F7B42-528C-4412-8AB9-11B345DEBC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5812" y="3203574"/>
              <a:ext cx="2271264" cy="513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ko-KR" altLang="en-US" sz="1200" b="1">
                  <a:latin typeface="+mj-ea"/>
                  <a:ea typeface="+mj-ea"/>
                </a:rPr>
                <a:t>같은 키를 갖는 레코드들을</a:t>
              </a:r>
              <a:endParaRPr lang="en-US" altLang="ko-KR" sz="1200" b="1">
                <a:latin typeface="+mj-ea"/>
                <a:ea typeface="+mj-ea"/>
              </a:endParaRPr>
            </a:p>
            <a:p>
              <a:r>
                <a:rPr lang="ko-KR" altLang="en-US" sz="1200" b="1">
                  <a:latin typeface="+mj-ea"/>
                  <a:ea typeface="+mj-ea"/>
                </a:rPr>
                <a:t>하나의 레코드로 묶는다</a:t>
              </a:r>
              <a:r>
                <a:rPr lang="en-US" altLang="ko-KR" sz="1200" b="1">
                  <a:latin typeface="+mj-ea"/>
                  <a:ea typeface="+mj-ea"/>
                </a:rPr>
                <a:t>.</a:t>
              </a:r>
              <a:endParaRPr lang="ko-KR" altLang="en-US" sz="1200" b="1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1746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1F547-3E23-4497-A15C-E5F0F73B4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맵</a:t>
            </a:r>
            <a:r>
              <a:rPr lang="en-US" altLang="ko-KR" dirty="0"/>
              <a:t>(Map)</a:t>
            </a:r>
            <a:r>
              <a:rPr lang="ko-KR" altLang="en-US" dirty="0"/>
              <a:t>과 </a:t>
            </a:r>
            <a:r>
              <a:rPr lang="ko-KR" altLang="en-US" dirty="0" err="1"/>
              <a:t>리듀스</a:t>
            </a:r>
            <a:r>
              <a:rPr lang="en-US" altLang="ko-KR" dirty="0"/>
              <a:t>(Reduce)</a:t>
            </a:r>
            <a:br>
              <a:rPr lang="en-US" altLang="ko-KR" dirty="0"/>
            </a:br>
            <a:r>
              <a:rPr lang="en-US" altLang="ko-KR" sz="2400" dirty="0"/>
              <a:t>: MapReduce </a:t>
            </a:r>
            <a:r>
              <a:rPr lang="ko-KR" altLang="en-US" sz="2400" dirty="0"/>
              <a:t>프레임워크의 역할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97389B-E8E1-40F2-9F18-C8A2F61F6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0"/>
            <a:ext cx="10756860" cy="5425989"/>
          </a:xfrm>
        </p:spPr>
        <p:txBody>
          <a:bodyPr>
            <a:normAutofit/>
          </a:bodyPr>
          <a:lstStyle/>
          <a:p>
            <a:r>
              <a:rPr lang="ko-KR" altLang="en-US" dirty="0"/>
              <a:t>입력 파일을 </a:t>
            </a:r>
            <a:r>
              <a:rPr lang="ko-KR" altLang="en-US" dirty="0" err="1"/>
              <a:t>맵의</a:t>
            </a:r>
            <a:r>
              <a:rPr lang="ko-KR" altLang="en-US" dirty="0"/>
              <a:t> 입력 레코드로 만들어주는 역할을 한다</a:t>
            </a:r>
            <a:endParaRPr lang="en-US" altLang="ko-KR" dirty="0"/>
          </a:p>
          <a:p>
            <a:r>
              <a:rPr lang="ko-KR" altLang="en-US" dirty="0" err="1"/>
              <a:t>맵에서</a:t>
            </a:r>
            <a:r>
              <a:rPr lang="ko-KR" altLang="en-US" dirty="0"/>
              <a:t> 출력된 </a:t>
            </a:r>
            <a:r>
              <a:rPr lang="ko-KR" altLang="en-US" dirty="0" err="1"/>
              <a:t>레코드들에서</a:t>
            </a:r>
            <a:r>
              <a:rPr lang="ko-KR" altLang="en-US" dirty="0"/>
              <a:t> 같은 값을 갖는 키의 </a:t>
            </a:r>
            <a:r>
              <a:rPr lang="ko-KR" altLang="en-US" dirty="0" err="1"/>
              <a:t>밸류들을</a:t>
            </a:r>
            <a:r>
              <a:rPr lang="ko-KR" altLang="en-US" dirty="0"/>
              <a:t> 하나의 리스트로 묶어 리듀스로 넘겨주는</a:t>
            </a:r>
            <a:br>
              <a:rPr lang="en-US" altLang="ko-KR" dirty="0"/>
            </a:br>
            <a:r>
              <a:rPr lang="ko-KR" altLang="en-US" dirty="0"/>
              <a:t>역할을 한다</a:t>
            </a:r>
            <a:endParaRPr lang="en-US" altLang="ko-KR" dirty="0"/>
          </a:p>
          <a:p>
            <a:r>
              <a:rPr lang="ko-KR" altLang="en-US" dirty="0" err="1"/>
              <a:t>맵과</a:t>
            </a:r>
            <a:r>
              <a:rPr lang="ko-KR" altLang="en-US" dirty="0"/>
              <a:t> 리듀스는 여러 대의 </a:t>
            </a:r>
            <a:r>
              <a:rPr lang="ko-KR" altLang="en-US" dirty="0" err="1"/>
              <a:t>머신에서</a:t>
            </a:r>
            <a:r>
              <a:rPr lang="ko-KR" altLang="en-US" dirty="0"/>
              <a:t> 실행 가능하며 이를 프레임워크가 처리해 준다</a:t>
            </a:r>
            <a:endParaRPr lang="en-US" altLang="ko-KR" dirty="0"/>
          </a:p>
          <a:p>
            <a:r>
              <a:rPr lang="ko-KR" altLang="en-US" dirty="0" err="1"/>
              <a:t>맵을</a:t>
            </a:r>
            <a:r>
              <a:rPr lang="ko-KR" altLang="en-US" dirty="0"/>
              <a:t> 클래스로 구현한 것을 </a:t>
            </a:r>
            <a:r>
              <a:rPr lang="ko-KR" altLang="en-US" dirty="0" err="1"/>
              <a:t>매퍼</a:t>
            </a:r>
            <a:r>
              <a:rPr lang="en-US" altLang="ko-KR" dirty="0"/>
              <a:t>(Mapper),</a:t>
            </a:r>
            <a:r>
              <a:rPr lang="ko-KR" altLang="en-US" dirty="0"/>
              <a:t> 리듀스를 클래스로 구현한 것을 </a:t>
            </a:r>
            <a:r>
              <a:rPr lang="ko-KR" altLang="en-US" dirty="0" err="1"/>
              <a:t>리듀서</a:t>
            </a:r>
            <a:r>
              <a:rPr lang="en-US" altLang="ko-KR" dirty="0"/>
              <a:t>(Reducer)</a:t>
            </a:r>
            <a:r>
              <a:rPr lang="ko-KR" altLang="en-US" dirty="0"/>
              <a:t>라 함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F6AF7AE-ED88-4D93-835B-31F8D0BD347B}"/>
              </a:ext>
            </a:extLst>
          </p:cNvPr>
          <p:cNvGrpSpPr/>
          <p:nvPr/>
        </p:nvGrpSpPr>
        <p:grpSpPr>
          <a:xfrm>
            <a:off x="2214562" y="3233149"/>
            <a:ext cx="7834602" cy="3429000"/>
            <a:chOff x="2214562" y="3233149"/>
            <a:chExt cx="7834602" cy="3429000"/>
          </a:xfrm>
        </p:grpSpPr>
        <p:pic>
          <p:nvPicPr>
            <p:cNvPr id="4" name="Picture 2" descr="mapreduce에 대한 이미지 검색결과">
              <a:extLst>
                <a:ext uri="{FF2B5EF4-FFF2-40B4-BE49-F238E27FC236}">
                  <a16:creationId xmlns:a16="http://schemas.microsoft.com/office/drawing/2014/main" id="{D6FEF4B6-DD50-4036-A675-E0441A1EC3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4562" y="3233149"/>
              <a:ext cx="7762875" cy="342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0544F52-8946-41EA-A59A-6696B2F7A66F}"/>
                </a:ext>
              </a:extLst>
            </p:cNvPr>
            <p:cNvSpPr/>
            <p:nvPr/>
          </p:nvSpPr>
          <p:spPr>
            <a:xfrm>
              <a:off x="9033164" y="3233149"/>
              <a:ext cx="1016000" cy="3228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6577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7D9A4-C6BC-48C3-846C-22D0C0A3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MapReduce </a:t>
            </a:r>
            <a:r>
              <a:rPr lang="ko-KR" altLang="en-US" dirty="0"/>
              <a:t>맛보기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DF627-F964-4BC6-AB21-C3720AA98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0"/>
            <a:ext cx="9833453" cy="5625283"/>
          </a:xfrm>
        </p:spPr>
        <p:txBody>
          <a:bodyPr/>
          <a:lstStyle/>
          <a:p>
            <a:r>
              <a:rPr lang="ko-KR" altLang="en-US" dirty="0"/>
              <a:t>대표적인 </a:t>
            </a:r>
            <a:r>
              <a:rPr lang="en-US" altLang="ko-KR" dirty="0"/>
              <a:t>MapReduce </a:t>
            </a:r>
            <a:r>
              <a:rPr lang="ko-KR" altLang="en-US" dirty="0"/>
              <a:t>응용프로그램 </a:t>
            </a:r>
            <a:r>
              <a:rPr lang="en-US" altLang="ko-KR" dirty="0" err="1"/>
              <a:t>WordCount</a:t>
            </a:r>
            <a:r>
              <a:rPr lang="en-US" altLang="ko-KR" dirty="0"/>
              <a:t> </a:t>
            </a:r>
            <a:r>
              <a:rPr lang="ko-KR" altLang="en-US" dirty="0"/>
              <a:t>살펴보기</a:t>
            </a:r>
            <a:endParaRPr lang="en-US" altLang="ko-KR" dirty="0"/>
          </a:p>
          <a:p>
            <a:pPr lvl="1"/>
            <a:r>
              <a:rPr lang="en-US" altLang="ko-KR" dirty="0"/>
              <a:t>HDFS</a:t>
            </a:r>
            <a:r>
              <a:rPr lang="ko-KR" altLang="en-US" dirty="0"/>
              <a:t>에 텍스트파일을 저장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WordCount</a:t>
            </a:r>
            <a:r>
              <a:rPr lang="en-US" altLang="ko-KR" dirty="0"/>
              <a:t> </a:t>
            </a:r>
            <a:r>
              <a:rPr lang="ko-KR" altLang="en-US" dirty="0"/>
              <a:t>예제 실행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WordCount</a:t>
            </a:r>
            <a:r>
              <a:rPr lang="en-US" altLang="ko-KR" dirty="0"/>
              <a:t> </a:t>
            </a:r>
            <a:r>
              <a:rPr lang="ko-KR" altLang="en-US" dirty="0"/>
              <a:t>결과의 확인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결과를 로컬로 가져오기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직사각형 5">
            <a:extLst>
              <a:ext uri="{FF2B5EF4-FFF2-40B4-BE49-F238E27FC236}">
                <a16:creationId xmlns:a16="http://schemas.microsoft.com/office/drawing/2014/main" id="{AE7BA47F-6FDF-4883-A6C4-AE593EA1C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489" y="2148992"/>
            <a:ext cx="7716668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 cd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$HADOOP_HOME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hdfs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mkdir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/example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hdfs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copyFromLocal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README.txt /example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hdfs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-ls /example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265A4B-0093-4AAD-81CB-E9D2A3AE1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488" y="3638309"/>
            <a:ext cx="907029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 cd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$HADOOP_HOME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/share/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hadoop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mapreduce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hadoop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jar hadoop-mapreduce-examples-2.9.2.jar wordcount /example/README.txt /output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0C28CC4-62F5-4C85-8578-47D37CD8F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488" y="4696739"/>
            <a:ext cx="907029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hdfs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-ls /output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hdfs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-cat /output/part-r-0000 | more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C9CFF3-BEA8-426E-964F-506CA0DA1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487" y="5955818"/>
            <a:ext cx="907029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hdfs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-get /output/part-r-0000 WordCount.txt</a:t>
            </a:r>
          </a:p>
        </p:txBody>
      </p:sp>
    </p:spTree>
    <p:extLst>
      <p:ext uri="{BB962C8B-B14F-4D97-AF65-F5344CB8AC3E}">
        <p14:creationId xmlns:p14="http://schemas.microsoft.com/office/powerpoint/2010/main" val="684794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7D9A4-C6BC-48C3-846C-22D0C0A3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첫 번째 </a:t>
            </a:r>
            <a:r>
              <a:rPr lang="en-US" altLang="ko-KR" dirty="0"/>
              <a:t>MapReduce </a:t>
            </a:r>
            <a:r>
              <a:rPr lang="ko-KR" altLang="en-US" dirty="0"/>
              <a:t>프로그램</a:t>
            </a:r>
            <a:br>
              <a:rPr lang="en-US" altLang="ko-KR" sz="2400" dirty="0"/>
            </a:br>
            <a:r>
              <a:rPr lang="en-US" altLang="ko-KR" sz="2400" dirty="0"/>
              <a:t>: </a:t>
            </a:r>
            <a:r>
              <a:rPr lang="en-US" altLang="ko-KR" sz="2400" dirty="0" err="1"/>
              <a:t>WordCount</a:t>
            </a:r>
            <a:r>
              <a:rPr lang="ko-KR" altLang="en-US" sz="2400" dirty="0"/>
              <a:t>를 직접 만들어 보자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DF627-F964-4BC6-AB21-C3720AA98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0"/>
            <a:ext cx="9833453" cy="5625283"/>
          </a:xfrm>
        </p:spPr>
        <p:txBody>
          <a:bodyPr/>
          <a:lstStyle/>
          <a:p>
            <a:r>
              <a:rPr lang="en-US" altLang="ko-KR" dirty="0"/>
              <a:t>Maven</a:t>
            </a:r>
            <a:r>
              <a:rPr lang="ko-KR" altLang="en-US" dirty="0"/>
              <a:t> </a:t>
            </a:r>
            <a:r>
              <a:rPr lang="en-US" altLang="ko-KR" dirty="0"/>
              <a:t>Project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1"/>
            <a:r>
              <a:rPr lang="en-US" altLang="ko-KR" dirty="0"/>
              <a:t>Archetype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hadoop</a:t>
            </a:r>
            <a:r>
              <a:rPr lang="en-US" altLang="ko-KR" dirty="0"/>
              <a:t>-archetype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Project Info</a:t>
            </a:r>
          </a:p>
          <a:p>
            <a:pPr lvl="2"/>
            <a:r>
              <a:rPr lang="en-US" altLang="ko-KR" dirty="0"/>
              <a:t>Group Id: </a:t>
            </a:r>
            <a:r>
              <a:rPr lang="en-US" altLang="ko-KR" dirty="0" err="1"/>
              <a:t>com.bit</a:t>
            </a:r>
            <a:endParaRPr lang="en-US" altLang="ko-KR" dirty="0"/>
          </a:p>
          <a:p>
            <a:pPr lvl="2"/>
            <a:r>
              <a:rPr lang="en-US" altLang="ko-KR" dirty="0"/>
              <a:t>Artifact Id: </a:t>
            </a:r>
            <a:r>
              <a:rPr lang="en-US" altLang="ko-KR" dirty="0" err="1"/>
              <a:t>myhadoop</a:t>
            </a:r>
            <a:endParaRPr lang="en-US" altLang="ko-KR" dirty="0"/>
          </a:p>
          <a:p>
            <a:pPr lvl="2"/>
            <a:r>
              <a:rPr lang="en-US" altLang="ko-KR" dirty="0"/>
              <a:t>version: 0.0.1</a:t>
            </a:r>
          </a:p>
          <a:p>
            <a:pPr lvl="2"/>
            <a:r>
              <a:rPr lang="en-US" altLang="ko-KR" dirty="0"/>
              <a:t>class package: </a:t>
            </a:r>
            <a:r>
              <a:rPr lang="en-US" altLang="ko-KR" dirty="0" err="1"/>
              <a:t>myhadoop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Dependency </a:t>
            </a:r>
            <a:r>
              <a:rPr lang="ko-KR" altLang="en-US" dirty="0"/>
              <a:t>정보 변경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BEE3E7-29AE-4892-A9DB-37AD26762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967" y="1320799"/>
            <a:ext cx="5614699" cy="3294159"/>
          </a:xfrm>
          <a:prstGeom prst="rect">
            <a:avLst/>
          </a:prstGeom>
        </p:spPr>
      </p:pic>
      <p:sp>
        <p:nvSpPr>
          <p:cNvPr id="5" name="직사각형 5">
            <a:extLst>
              <a:ext uri="{FF2B5EF4-FFF2-40B4-BE49-F238E27FC236}">
                <a16:creationId xmlns:a16="http://schemas.microsoft.com/office/drawing/2014/main" id="{E8DD2994-C92E-4C4C-BBB3-EC9427EAE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489" y="5001249"/>
            <a:ext cx="7716668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/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org.apache.hadoop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hadoop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-client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 dirty="0">
                <a:solidFill>
                  <a:srgbClr val="3F5FBF"/>
                </a:solidFill>
                <a:latin typeface="Consolas" panose="020B0609020204030204" pitchFamily="49" charset="0"/>
              </a:rPr>
              <a:t>  &lt;!-- Client </a:t>
            </a:r>
            <a:r>
              <a:rPr lang="ko-KR" altLang="en-US" sz="1400" dirty="0">
                <a:solidFill>
                  <a:srgbClr val="3F5FBF"/>
                </a:solidFill>
                <a:latin typeface="Consolas" panose="020B0609020204030204" pitchFamily="49" charset="0"/>
              </a:rPr>
              <a:t>버전은 서버의 </a:t>
            </a:r>
            <a:r>
              <a:rPr lang="en-US" altLang="ko-KR" sz="1400" u="sng" dirty="0">
                <a:solidFill>
                  <a:srgbClr val="3F5FBF"/>
                </a:solidFill>
                <a:latin typeface="Consolas" panose="020B0609020204030204" pitchFamily="49" charset="0"/>
              </a:rPr>
              <a:t>Hadoop </a:t>
            </a:r>
            <a:r>
              <a:rPr lang="ko-KR" altLang="en-US" sz="1400" u="sng" dirty="0">
                <a:solidFill>
                  <a:srgbClr val="3F5FBF"/>
                </a:solidFill>
                <a:latin typeface="Consolas" panose="020B0609020204030204" pitchFamily="49" charset="0"/>
              </a:rPr>
              <a:t>버전과 일치 </a:t>
            </a:r>
            <a:r>
              <a:rPr lang="en-US" altLang="ko-KR" sz="1400" u="sng" dirty="0">
                <a:solidFill>
                  <a:srgbClr val="3F5FBF"/>
                </a:solidFill>
                <a:latin typeface="Consolas" panose="020B0609020204030204" pitchFamily="49" charset="0"/>
              </a:rPr>
              <a:t>--&gt;</a:t>
            </a:r>
          </a:p>
          <a:p>
            <a:pPr algn="l"/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2.9.2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994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7D9A4-C6BC-48C3-846C-22D0C0A3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첫 번째 </a:t>
            </a:r>
            <a:r>
              <a:rPr lang="en-US" altLang="ko-KR" dirty="0"/>
              <a:t>MapReduce </a:t>
            </a:r>
            <a:r>
              <a:rPr lang="ko-KR" altLang="en-US" dirty="0"/>
              <a:t>프로그램</a:t>
            </a:r>
            <a:br>
              <a:rPr lang="en-US" altLang="ko-KR" sz="2400" dirty="0"/>
            </a:br>
            <a:r>
              <a:rPr lang="en-US" altLang="ko-KR" sz="2400" dirty="0"/>
              <a:t>: </a:t>
            </a:r>
            <a:r>
              <a:rPr lang="en-US" altLang="ko-KR" sz="2400" dirty="0" err="1"/>
              <a:t>WordCount</a:t>
            </a:r>
            <a:r>
              <a:rPr lang="ko-KR" altLang="en-US" sz="2400" dirty="0"/>
              <a:t>를 직접 만들어 보자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DF627-F964-4BC6-AB21-C3720AA98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0"/>
            <a:ext cx="9833453" cy="5625283"/>
          </a:xfrm>
        </p:spPr>
        <p:txBody>
          <a:bodyPr/>
          <a:lstStyle/>
          <a:p>
            <a:r>
              <a:rPr lang="en-US" altLang="ko-KR" dirty="0"/>
              <a:t>Maven</a:t>
            </a:r>
            <a:r>
              <a:rPr lang="ko-KR" altLang="en-US" dirty="0"/>
              <a:t> </a:t>
            </a:r>
            <a:r>
              <a:rPr lang="en-US" altLang="ko-KR" dirty="0"/>
              <a:t>Project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1"/>
            <a:r>
              <a:rPr lang="en-US" altLang="ko-KR" dirty="0"/>
              <a:t>compiler</a:t>
            </a:r>
            <a:r>
              <a:rPr lang="ko-KR" altLang="en-US" dirty="0"/>
              <a:t> </a:t>
            </a:r>
            <a:r>
              <a:rPr lang="en-US" altLang="ko-KR" dirty="0"/>
              <a:t>plugin</a:t>
            </a:r>
            <a:r>
              <a:rPr lang="ko-KR" altLang="en-US" dirty="0"/>
              <a:t> 정보 변경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Maven &gt; Update Project …</a:t>
            </a:r>
            <a:endParaRPr lang="ko-KR" altLang="en-US" dirty="0"/>
          </a:p>
        </p:txBody>
      </p:sp>
      <p:sp>
        <p:nvSpPr>
          <p:cNvPr id="5" name="직사각형 5">
            <a:extLst>
              <a:ext uri="{FF2B5EF4-FFF2-40B4-BE49-F238E27FC236}">
                <a16:creationId xmlns:a16="http://schemas.microsoft.com/office/drawing/2014/main" id="{E8DD2994-C92E-4C4C-BBB3-EC9427EAE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656" y="2174159"/>
            <a:ext cx="7716668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/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plugin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maven-compiler-plugin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3.3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 dirty="0">
                <a:solidFill>
                  <a:srgbClr val="3F5FBF"/>
                </a:solidFill>
                <a:latin typeface="Consolas" panose="020B0609020204030204" pitchFamily="49" charset="0"/>
              </a:rPr>
              <a:t>  &lt;!-- Java Version </a:t>
            </a:r>
            <a:r>
              <a:rPr lang="en-US" altLang="ko-KR" sz="1400" u="sng" dirty="0">
                <a:solidFill>
                  <a:srgbClr val="3F5FBF"/>
                </a:solidFill>
                <a:latin typeface="Consolas" panose="020B0609020204030204" pitchFamily="49" charset="0"/>
              </a:rPr>
              <a:t>Config --&gt;</a:t>
            </a:r>
          </a:p>
          <a:p>
            <a:pPr algn="l"/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source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1.8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source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target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1.8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target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  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plugin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088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7D9A4-C6BC-48C3-846C-22D0C0A3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첫 번째 </a:t>
            </a:r>
            <a:r>
              <a:rPr lang="en-US" altLang="ko-KR" dirty="0"/>
              <a:t>MapReduce </a:t>
            </a:r>
            <a:r>
              <a:rPr lang="ko-KR" altLang="en-US" dirty="0"/>
              <a:t>프로그램</a:t>
            </a:r>
            <a:br>
              <a:rPr lang="en-US" altLang="ko-KR" sz="2400" dirty="0"/>
            </a:br>
            <a:r>
              <a:rPr lang="en-US" altLang="ko-KR" sz="2400" dirty="0"/>
              <a:t>: </a:t>
            </a:r>
            <a:r>
              <a:rPr lang="en-US" altLang="ko-KR" sz="2400" dirty="0" err="1"/>
              <a:t>WordCount</a:t>
            </a:r>
            <a:r>
              <a:rPr lang="ko-KR" altLang="en-US" sz="2400" dirty="0"/>
              <a:t>를 직접 만들어 보자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DF627-F964-4BC6-AB21-C3720AA98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0"/>
            <a:ext cx="9833453" cy="5625283"/>
          </a:xfrm>
        </p:spPr>
        <p:txBody>
          <a:bodyPr/>
          <a:lstStyle/>
          <a:p>
            <a:r>
              <a:rPr lang="ko-KR" altLang="en-US" dirty="0" err="1"/>
              <a:t>맵리듀스</a:t>
            </a:r>
            <a:r>
              <a:rPr lang="ko-KR" altLang="en-US" dirty="0"/>
              <a:t> 프로그래밍의 요소</a:t>
            </a:r>
            <a:endParaRPr lang="en-US" altLang="ko-KR" dirty="0"/>
          </a:p>
          <a:p>
            <a:pPr lvl="1"/>
            <a:r>
              <a:rPr lang="ko-KR" altLang="en-US" dirty="0"/>
              <a:t>데이터 타입</a:t>
            </a:r>
            <a:endParaRPr lang="en-US" altLang="ko-KR" dirty="0"/>
          </a:p>
          <a:p>
            <a:pPr lvl="2"/>
            <a:r>
              <a:rPr lang="ko-KR" altLang="en-US" dirty="0"/>
              <a:t>맵 리듀스는 네트워크 통신을 위한 최적화된 객체로 </a:t>
            </a:r>
            <a:r>
              <a:rPr lang="en-US" altLang="ko-KR" dirty="0" err="1"/>
              <a:t>WritableComparable</a:t>
            </a:r>
            <a:r>
              <a:rPr lang="en-US" altLang="ko-KR" dirty="0"/>
              <a:t> </a:t>
            </a:r>
            <a:r>
              <a:rPr lang="ko-KR" altLang="en-US" dirty="0"/>
              <a:t>인터페이스를 제공</a:t>
            </a:r>
            <a:endParaRPr lang="en-US" altLang="ko-KR" dirty="0"/>
          </a:p>
          <a:p>
            <a:pPr lvl="2"/>
            <a:r>
              <a:rPr lang="ko-KR" altLang="en-US" dirty="0"/>
              <a:t>맵 </a:t>
            </a:r>
            <a:r>
              <a:rPr lang="ko-KR" altLang="en-US" dirty="0" err="1"/>
              <a:t>리듀스</a:t>
            </a:r>
            <a:r>
              <a:rPr lang="ko-KR" altLang="en-US" dirty="0"/>
              <a:t> 프로그램에서 키</a:t>
            </a:r>
            <a:r>
              <a:rPr lang="en-US" altLang="ko-KR" dirty="0"/>
              <a:t>/</a:t>
            </a:r>
            <a:r>
              <a:rPr lang="ko-KR" altLang="en-US" dirty="0"/>
              <a:t>값으로 사용되는 모든 데이터 타입은 반드시 이 인터페이스가 구현되어 있어야 함 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6EA3AE0C-0954-4C65-9747-45C4C79DE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233162"/>
              </p:ext>
            </p:extLst>
          </p:nvPr>
        </p:nvGraphicFramePr>
        <p:xfrm>
          <a:off x="2099111" y="3135696"/>
          <a:ext cx="812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9305882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640288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클래스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대상 데이터 타입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30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BooleanWritable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Boolean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728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ByteWritable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Consolas" panose="020B0609020204030204" pitchFamily="49" charset="0"/>
                        </a:rPr>
                        <a:t>단일 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byte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12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DoubleWritable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Double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629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FloatWritable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Float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928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IntWritable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Integer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79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LongWritable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Long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767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TextWrapper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UTF8 </a:t>
                      </a:r>
                      <a:r>
                        <a:rPr lang="ko-KR" altLang="en-US" sz="1600" dirty="0">
                          <a:latin typeface="Consolas" panose="020B0609020204030204" pitchFamily="49" charset="0"/>
                        </a:rPr>
                        <a:t>형식의 문자열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919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NullWritable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Consolas" panose="020B0609020204030204" pitchFamily="49" charset="0"/>
                        </a:rPr>
                        <a:t>데이터 값이 필요 없을 때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602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735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7D9A4-C6BC-48C3-846C-22D0C0A3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첫 번째 </a:t>
            </a:r>
            <a:r>
              <a:rPr lang="en-US" altLang="ko-KR" dirty="0"/>
              <a:t>MapReduce </a:t>
            </a:r>
            <a:r>
              <a:rPr lang="ko-KR" altLang="en-US" dirty="0"/>
              <a:t>프로그램</a:t>
            </a:r>
            <a:br>
              <a:rPr lang="en-US" altLang="ko-KR" sz="2400" dirty="0"/>
            </a:br>
            <a:r>
              <a:rPr lang="en-US" altLang="ko-KR" sz="2400" dirty="0"/>
              <a:t>: </a:t>
            </a:r>
            <a:r>
              <a:rPr lang="en-US" altLang="ko-KR" sz="2400" dirty="0" err="1"/>
              <a:t>WordCount</a:t>
            </a:r>
            <a:r>
              <a:rPr lang="ko-KR" altLang="en-US" sz="2400" dirty="0"/>
              <a:t>를 직접 만들어 보자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DF627-F964-4BC6-AB21-C3720AA98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0"/>
            <a:ext cx="9833453" cy="5625283"/>
          </a:xfrm>
        </p:spPr>
        <p:txBody>
          <a:bodyPr/>
          <a:lstStyle/>
          <a:p>
            <a:r>
              <a:rPr lang="ko-KR" altLang="en-US" dirty="0" err="1"/>
              <a:t>맵리듀스</a:t>
            </a:r>
            <a:r>
              <a:rPr lang="ko-KR" altLang="en-US" dirty="0"/>
              <a:t> 프로그래밍의 요소</a:t>
            </a:r>
            <a:endParaRPr lang="en-US" altLang="ko-KR" dirty="0"/>
          </a:p>
          <a:p>
            <a:pPr lvl="1"/>
            <a:r>
              <a:rPr lang="en-US" altLang="ko-KR" dirty="0" err="1"/>
              <a:t>InputFormat</a:t>
            </a:r>
            <a:endParaRPr lang="en-US" altLang="ko-KR" dirty="0"/>
          </a:p>
          <a:p>
            <a:pPr lvl="2"/>
            <a:r>
              <a:rPr lang="ko-KR" altLang="en-US" dirty="0"/>
              <a:t>입력 </a:t>
            </a:r>
            <a:r>
              <a:rPr lang="en-US" altLang="ko-KR" dirty="0"/>
              <a:t>Split</a:t>
            </a:r>
            <a:r>
              <a:rPr lang="ko-KR" altLang="en-US" dirty="0"/>
              <a:t>을 맵 메서드의 입력 파라미터로 사용할 수 있도록 해 주는 추상 클래스</a:t>
            </a:r>
            <a:endParaRPr lang="en-US" altLang="ko-KR" dirty="0"/>
          </a:p>
          <a:p>
            <a:pPr lvl="2"/>
            <a:r>
              <a:rPr lang="ko-KR" altLang="en-US" dirty="0"/>
              <a:t>입력 </a:t>
            </a:r>
            <a:r>
              <a:rPr lang="ko-KR" altLang="en-US" dirty="0" err="1"/>
              <a:t>스플릿을</a:t>
            </a:r>
            <a:r>
              <a:rPr lang="ko-KR" altLang="en-US" dirty="0"/>
              <a:t> 맵 메서드가 사용할 수 있게 </a:t>
            </a:r>
            <a:r>
              <a:rPr lang="en-US" altLang="ko-KR" dirty="0" err="1"/>
              <a:t>getSplits</a:t>
            </a:r>
            <a:r>
              <a:rPr lang="en-US" altLang="ko-KR" dirty="0"/>
              <a:t> </a:t>
            </a:r>
            <a:r>
              <a:rPr lang="ko-KR" altLang="en-US" dirty="0"/>
              <a:t>메서드를 제공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6EA3AE0C-0954-4C65-9747-45C4C79DE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238979"/>
              </p:ext>
            </p:extLst>
          </p:nvPr>
        </p:nvGraphicFramePr>
        <p:xfrm>
          <a:off x="677331" y="2791747"/>
          <a:ext cx="10837336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6555">
                  <a:extLst>
                    <a:ext uri="{9D8B030D-6E8A-4147-A177-3AD203B41FA5}">
                      <a16:colId xmlns:a16="http://schemas.microsoft.com/office/drawing/2014/main" val="2893058824"/>
                    </a:ext>
                  </a:extLst>
                </a:gridCol>
                <a:gridCol w="7160781">
                  <a:extLst>
                    <a:ext uri="{9D8B030D-6E8A-4147-A177-3AD203B41FA5}">
                      <a16:colId xmlns:a16="http://schemas.microsoft.com/office/drawing/2014/main" val="5640288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InputFormat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30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TextInputFormat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Consolas" panose="020B0609020204030204" pitchFamily="49" charset="0"/>
                        </a:rPr>
                        <a:t>텍스트 파일을 분석할 때 사용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. </a:t>
                      </a:r>
                      <a:r>
                        <a:rPr lang="ko-KR" altLang="en-US" sz="1600" dirty="0" err="1">
                          <a:latin typeface="Consolas" panose="020B0609020204030204" pitchFamily="49" charset="0"/>
                        </a:rPr>
                        <a:t>개행</a:t>
                      </a:r>
                      <a:r>
                        <a:rPr lang="ko-KR" altLang="en-US" sz="1600" dirty="0">
                          <a:latin typeface="Consolas" panose="020B0609020204030204" pitchFamily="49" charset="0"/>
                        </a:rPr>
                        <a:t> 문자를 기준으로 레코드를 분류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600" dirty="0">
                          <a:latin typeface="Consolas" panose="020B0609020204030204" pitchFamily="49" charset="0"/>
                        </a:rPr>
                        <a:t>키는 라인의 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728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KeyValueTextInputFormat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Consolas" panose="020B0609020204030204" pitchFamily="49" charset="0"/>
                        </a:rPr>
                        <a:t>텍스트 파일을 입력 파일로 사용할 때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ko-KR" altLang="en-US" sz="1600" dirty="0">
                          <a:latin typeface="Consolas" panose="020B0609020204030204" pitchFamily="49" charset="0"/>
                        </a:rPr>
                        <a:t>임의의 키 값을 지정해 키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ko-KR" altLang="en-US" sz="1600" dirty="0">
                          <a:latin typeface="Consolas" panose="020B0609020204030204" pitchFamily="49" charset="0"/>
                        </a:rPr>
                        <a:t>값의 목록으로 읽음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12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NLineInputFormat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Consolas" panose="020B0609020204030204" pitchFamily="49" charset="0"/>
                        </a:rPr>
                        <a:t>맵 태스크가 </a:t>
                      </a:r>
                      <a:r>
                        <a:rPr lang="ko-KR" altLang="en-US" sz="1600" dirty="0" err="1">
                          <a:latin typeface="Consolas" panose="020B0609020204030204" pitchFamily="49" charset="0"/>
                        </a:rPr>
                        <a:t>입력받을</a:t>
                      </a:r>
                      <a:r>
                        <a:rPr lang="ko-KR" altLang="en-US" sz="1600" dirty="0">
                          <a:latin typeface="Consolas" panose="020B0609020204030204" pitchFamily="49" charset="0"/>
                        </a:rPr>
                        <a:t> 텍스트 파일의 라인 수를 제한하고 싶을 때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629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DelegatingInputFormat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Consolas" panose="020B0609020204030204" pitchFamily="49" charset="0"/>
                        </a:rPr>
                        <a:t>여러 개의 서로 다른 입력 포맷을 사용하는 경우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928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CombineFileInputFormat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Consolas" panose="020B0609020204030204" pitchFamily="49" charset="0"/>
                        </a:rPr>
                        <a:t>여러 개의 파일을 </a:t>
                      </a:r>
                      <a:r>
                        <a:rPr lang="ko-KR" altLang="en-US" sz="1600" dirty="0" err="1">
                          <a:latin typeface="Consolas" panose="020B0609020204030204" pitchFamily="49" charset="0"/>
                        </a:rPr>
                        <a:t>스플릿으로</a:t>
                      </a:r>
                      <a:r>
                        <a:rPr lang="ko-KR" altLang="en-US" sz="1600" dirty="0">
                          <a:latin typeface="Consolas" panose="020B0609020204030204" pitchFamily="49" charset="0"/>
                        </a:rPr>
                        <a:t> 묶어서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79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SequenceFileInputFormat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SequenceFile</a:t>
                      </a:r>
                      <a:r>
                        <a:rPr lang="ko-KR" altLang="en-US" sz="1600" dirty="0">
                          <a:latin typeface="Consolas" panose="020B0609020204030204" pitchFamily="49" charset="0"/>
                        </a:rPr>
                        <a:t>을 입력 데이터로 쓸 때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767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SequenceFileAsBinaryInputFormat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SequenceFile</a:t>
                      </a:r>
                      <a:r>
                        <a:rPr lang="ko-KR" altLang="en-US" sz="1600" dirty="0">
                          <a:latin typeface="Consolas" panose="020B0609020204030204" pitchFamily="49" charset="0"/>
                        </a:rPr>
                        <a:t>의 키와 값을 임의의 바이너리 객체로 변환하여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919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SequenceFileAsTextInputFormat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SequenceFile</a:t>
                      </a:r>
                      <a:r>
                        <a:rPr lang="ko-KR" altLang="en-US" sz="1600" dirty="0">
                          <a:latin typeface="Consolas" panose="020B0609020204030204" pitchFamily="49" charset="0"/>
                        </a:rPr>
                        <a:t>의 키와 값을 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Text </a:t>
                      </a:r>
                      <a:r>
                        <a:rPr lang="ko-KR" altLang="en-US" sz="1600" dirty="0">
                          <a:latin typeface="Consolas" panose="020B0609020204030204" pitchFamily="49" charset="0"/>
                        </a:rPr>
                        <a:t>객체로 변환하여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602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6915698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1047</TotalTime>
  <Words>2262</Words>
  <Application>Microsoft Office PowerPoint</Application>
  <PresentationFormat>와이드스크린</PresentationFormat>
  <Paragraphs>471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굴림</vt:lpstr>
      <vt:lpstr>맑은 고딕</vt:lpstr>
      <vt:lpstr>Arial</vt:lpstr>
      <vt:lpstr>Consolas</vt:lpstr>
      <vt:lpstr>Trebuchet MS</vt:lpstr>
      <vt:lpstr>Wingdings 3</vt:lpstr>
      <vt:lpstr>패싯</vt:lpstr>
      <vt:lpstr>MapReduce 프로그래밍</vt:lpstr>
      <vt:lpstr>맵(Map)과 리듀스(Reduce) : Concept</vt:lpstr>
      <vt:lpstr>맵(Map)과 리듀스(Reduce) : Concept</vt:lpstr>
      <vt:lpstr>맵(Map)과 리듀스(Reduce) : MapReduce 프레임워크의 역할</vt:lpstr>
      <vt:lpstr>MapReduce 맛보기 </vt:lpstr>
      <vt:lpstr>첫 번째 MapReduce 프로그램 : WordCount를 직접 만들어 보자 </vt:lpstr>
      <vt:lpstr>첫 번째 MapReduce 프로그램 : WordCount를 직접 만들어 보자 </vt:lpstr>
      <vt:lpstr>첫 번째 MapReduce 프로그램 : WordCount를 직접 만들어 보자 </vt:lpstr>
      <vt:lpstr>첫 번째 MapReduce 프로그램 : WordCount를 직접 만들어 보자 </vt:lpstr>
      <vt:lpstr>첫 번째 MapReduce 프로그램 : WordCount를 직접 만들어 보자 </vt:lpstr>
      <vt:lpstr>첫 번째 MapReduce 프로그램 : WordCount를 직접 만들어 보자 </vt:lpstr>
      <vt:lpstr>첫 번째 MapReduce 프로그램 : WordCount를 직접 만들어 보자 </vt:lpstr>
      <vt:lpstr>첫 번째 MapReduce 프로그램 : WordCount를 직접 만들어 보자 </vt:lpstr>
      <vt:lpstr>첫 번째 MapReduce 프로그램 : WordCount를 직접 만들어 보자 </vt:lpstr>
      <vt:lpstr>첫 번째 MapReduce 프로그램 : WordCount를 직접 만들어 보자 </vt:lpstr>
      <vt:lpstr>실습: 미국 항공 데이터 맵 리듀스</vt:lpstr>
      <vt:lpstr>미국 항공 데이터 MapReduce : 데이터의 준비 </vt:lpstr>
      <vt:lpstr>미국 항공 데이터 MapReduce : 출발 지연 MapReduce 프로그래밍 </vt:lpstr>
      <vt:lpstr>미국 항공 데이터 MapReduce : 출발 지연 MapReduce 프로그래밍 </vt:lpstr>
      <vt:lpstr>미국 항공 데이터 MapReduce : 출발 지연 MapReduce 프로그래밍 </vt:lpstr>
      <vt:lpstr>미국 항공 데이터 MapReduce : 출발 지연 MapReduce 프로그래밍 </vt:lpstr>
      <vt:lpstr>미국 항공 데이터 MapReduce : 출발 지연 MapReduce 프로그래밍 </vt:lpstr>
      <vt:lpstr>미국 항공 데이터 MapReduce : 출발 지연 MapReduce 프로그래밍 </vt:lpstr>
      <vt:lpstr>미국 항공 데이터 MapReduce : 출발 지연 MapReduce 프로그래밍 </vt:lpstr>
      <vt:lpstr>미국 항공 데이터 MapReduce : 출발 지연 MapReduce 프로그래밍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Seung-Kyun Nam</dc:creator>
  <cp:lastModifiedBy>SeungKyun Nam</cp:lastModifiedBy>
  <cp:revision>497</cp:revision>
  <dcterms:created xsi:type="dcterms:W3CDTF">2018-04-18T02:22:51Z</dcterms:created>
  <dcterms:modified xsi:type="dcterms:W3CDTF">2020-11-27T06:39:34Z</dcterms:modified>
</cp:coreProperties>
</file>