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4" r:id="rId11"/>
    <p:sldId id="265" r:id="rId12"/>
    <p:sldId id="266" r:id="rId13"/>
    <p:sldId id="267" r:id="rId14"/>
    <p:sldId id="268" r:id="rId15"/>
    <p:sldId id="297" r:id="rId16"/>
    <p:sldId id="269" r:id="rId17"/>
    <p:sldId id="270" r:id="rId18"/>
    <p:sldId id="271" r:id="rId19"/>
    <p:sldId id="272" r:id="rId20"/>
    <p:sldId id="299" r:id="rId21"/>
    <p:sldId id="273" r:id="rId22"/>
    <p:sldId id="318" r:id="rId23"/>
    <p:sldId id="31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20" r:id="rId43"/>
    <p:sldId id="321" r:id="rId44"/>
    <p:sldId id="32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3602-3C76-4805-8A4C-62F97A5B0FF7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BDF33-4028-4B11-A2A7-B7E4B97E1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3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https://github.com/nomemory/hr-schema-mysql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BDF33-4028-4B11-A2A7-B7E4B97E15B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4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016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31884"/>
            <a:ext cx="8596668" cy="1188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charmer/test_db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tutorial.org/sql-sample-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png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D4EE-7FBF-48F0-9BEF-F7E76FA9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Database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F3677-E0D2-4BD5-A04E-A6EB5074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4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0115-3F68-4AD9-A3FD-B742825D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데이터베이스와 데이터베이스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18B67-F054-4D32-815D-CFA7216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798161" cy="4720562"/>
          </a:xfrm>
        </p:spPr>
        <p:txBody>
          <a:bodyPr/>
          <a:lstStyle/>
          <a:p>
            <a:r>
              <a:rPr lang="ko-KR" altLang="en-US" dirty="0"/>
              <a:t>데이터베이스의 종류</a:t>
            </a:r>
            <a:endParaRPr lang="en-US" altLang="ko-KR" dirty="0"/>
          </a:p>
          <a:p>
            <a:pPr lvl="1"/>
            <a:r>
              <a:rPr lang="ko-KR" altLang="en-US" dirty="0"/>
              <a:t>관계형 데이터베이스 </a:t>
            </a:r>
            <a:r>
              <a:rPr lang="en-US" altLang="ko-KR" dirty="0"/>
              <a:t>(Relational Database = RDB)</a:t>
            </a:r>
          </a:p>
          <a:p>
            <a:pPr lvl="2"/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IBM E. F.</a:t>
            </a:r>
            <a:r>
              <a:rPr lang="ko-KR" altLang="en-US" dirty="0"/>
              <a:t> </a:t>
            </a:r>
            <a:r>
              <a:rPr lang="en-US" altLang="ko-KR" dirty="0"/>
              <a:t>Codd</a:t>
            </a:r>
            <a:r>
              <a:rPr lang="ko-KR" altLang="en-US" dirty="0"/>
              <a:t>에 의해 제안되어 수십년 동안 주류 데이터베이스로 성장 확대</a:t>
            </a:r>
            <a:endParaRPr lang="en-US" altLang="ko-KR" dirty="0"/>
          </a:p>
          <a:p>
            <a:pPr lvl="2"/>
            <a:r>
              <a:rPr lang="ko-KR" altLang="en-US" dirty="0"/>
              <a:t>키와 값들의 간단한 관계를 테이블화 시킨 매우 간단한 원칙의 개념을 가진 데이터베이스</a:t>
            </a:r>
            <a:endParaRPr lang="en-US" altLang="ko-KR" dirty="0"/>
          </a:p>
          <a:p>
            <a:pPr lvl="2"/>
            <a:r>
              <a:rPr lang="ko-KR" altLang="en-US" dirty="0"/>
              <a:t>일련의 정형화된 테이블로 구성된 데이터 항목들의 집합이며 각 테이블은 데이터의 성격에 따라 여러 개의 컬럼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  <a:r>
              <a:rPr lang="ko-KR" altLang="en-US" dirty="0"/>
              <a:t>이 포함된다</a:t>
            </a:r>
            <a:endParaRPr lang="en-US" altLang="ko-KR" dirty="0"/>
          </a:p>
          <a:p>
            <a:pPr lvl="2"/>
            <a:r>
              <a:rPr lang="ko-KR" altLang="en-US" dirty="0"/>
              <a:t>사용자는 </a:t>
            </a:r>
            <a:r>
              <a:rPr lang="en-US" altLang="ko-KR" dirty="0"/>
              <a:t>SQL</a:t>
            </a:r>
            <a:r>
              <a:rPr lang="ko-KR" altLang="en-US" dirty="0"/>
              <a:t>이라는 표준 </a:t>
            </a:r>
            <a:r>
              <a:rPr lang="ko-KR" altLang="en-US" dirty="0" err="1"/>
              <a:t>질의어를</a:t>
            </a:r>
            <a:r>
              <a:rPr lang="ko-KR" altLang="en-US" dirty="0"/>
              <a:t> 통해 데이터를 조작 또는 조회할 수 있다</a:t>
            </a:r>
            <a:endParaRPr lang="en-US" altLang="ko-KR" dirty="0"/>
          </a:p>
          <a:p>
            <a:pPr lvl="3"/>
            <a:r>
              <a:rPr lang="en-US" altLang="ko-KR" dirty="0"/>
              <a:t>SQL (Structured Query Language)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객체지향 데이터베이스 </a:t>
            </a:r>
            <a:r>
              <a:rPr lang="en-US" altLang="ko-KR" dirty="0"/>
              <a:t>(Object Oriented Database = OODB)</a:t>
            </a:r>
          </a:p>
          <a:p>
            <a:pPr lvl="2"/>
            <a:r>
              <a:rPr lang="ko-KR" altLang="en-US" dirty="0"/>
              <a:t>정보를 객체의 형태로 표현하는 데이터베이스</a:t>
            </a:r>
            <a:endParaRPr lang="en-US" altLang="ko-KR" dirty="0"/>
          </a:p>
          <a:p>
            <a:pPr lvl="2"/>
            <a:r>
              <a:rPr lang="ko-KR" altLang="en-US" dirty="0"/>
              <a:t>객체 모델이 그대로 데이터베이스에도 적용되어 데이터 모델을 그대로 응용프로그램에 적용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데이터 변환과 질의 작업이 필요하지 않은 장점이 있다</a:t>
            </a:r>
          </a:p>
        </p:txBody>
      </p:sp>
    </p:spTree>
    <p:extLst>
      <p:ext uri="{BB962C8B-B14F-4D97-AF65-F5344CB8AC3E}">
        <p14:creationId xmlns:p14="http://schemas.microsoft.com/office/powerpoint/2010/main" val="16010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0115-3F68-4AD9-A3FD-B742825D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데이터베이스와 데이터베이스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18B67-F054-4D32-815D-CFA7216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798161" cy="4720562"/>
          </a:xfrm>
        </p:spPr>
        <p:txBody>
          <a:bodyPr/>
          <a:lstStyle/>
          <a:p>
            <a:r>
              <a:rPr lang="ko-KR" altLang="en-US" dirty="0"/>
              <a:t>데이터베이스의 종류</a:t>
            </a:r>
            <a:endParaRPr lang="en-US" altLang="ko-KR" dirty="0"/>
          </a:p>
          <a:p>
            <a:pPr lvl="1"/>
            <a:r>
              <a:rPr lang="ko-KR" altLang="en-US" dirty="0"/>
              <a:t>객체관계형 데이터베이스 </a:t>
            </a:r>
            <a:r>
              <a:rPr lang="en-US" altLang="ko-KR" dirty="0"/>
              <a:t>(Object Relation Database = ORDB)</a:t>
            </a:r>
          </a:p>
          <a:p>
            <a:pPr lvl="2"/>
            <a:r>
              <a:rPr lang="ko-KR" altLang="en-US" dirty="0"/>
              <a:t>관계형 데이터베이스에서 사용하는 데이터를 확장</a:t>
            </a:r>
            <a:endParaRPr lang="en-US" altLang="ko-KR" dirty="0"/>
          </a:p>
          <a:p>
            <a:pPr lvl="2"/>
            <a:r>
              <a:rPr lang="ko-KR" altLang="en-US" dirty="0"/>
              <a:t>관계형 데이터베이스를 객체 지향 모델링과 데이터를 관리하는 기능을 갖도록 확장한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NoSQL</a:t>
            </a:r>
          </a:p>
          <a:p>
            <a:pPr lvl="2"/>
            <a:r>
              <a:rPr lang="ko-KR" altLang="en-US" dirty="0"/>
              <a:t>대용량 데이터</a:t>
            </a:r>
            <a:r>
              <a:rPr lang="en-US" altLang="ko-KR" dirty="0"/>
              <a:t>, </a:t>
            </a:r>
            <a:r>
              <a:rPr lang="ko-KR" altLang="en-US" dirty="0"/>
              <a:t>비정형 데이터의 웹 서비스와 </a:t>
            </a:r>
            <a:r>
              <a:rPr lang="en-US" altLang="ko-KR" dirty="0"/>
              <a:t>SNS, </a:t>
            </a:r>
            <a:r>
              <a:rPr lang="ko-KR" altLang="en-US" dirty="0"/>
              <a:t>클라우드 컴퓨팅의 확대 보급과 대중화로 최근 주목받고 있는 데이터베이스 기술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그 외</a:t>
            </a:r>
            <a:endParaRPr lang="en-US" altLang="ko-KR" dirty="0"/>
          </a:p>
          <a:p>
            <a:pPr lvl="2"/>
            <a:r>
              <a:rPr lang="en-US" altLang="ko-KR" dirty="0" err="1"/>
              <a:t>Hierachical</a:t>
            </a:r>
            <a:r>
              <a:rPr lang="en-US" altLang="ko-KR" dirty="0"/>
              <a:t> Database</a:t>
            </a:r>
          </a:p>
          <a:p>
            <a:pPr lvl="2"/>
            <a:r>
              <a:rPr lang="en-US" altLang="ko-KR" dirty="0"/>
              <a:t>Network Database</a:t>
            </a:r>
          </a:p>
        </p:txBody>
      </p:sp>
    </p:spTree>
    <p:extLst>
      <p:ext uri="{BB962C8B-B14F-4D97-AF65-F5344CB8AC3E}">
        <p14:creationId xmlns:p14="http://schemas.microsoft.com/office/powerpoint/2010/main" val="395574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8FC4E-A9EB-40AA-860A-2A659F05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4B224-7EB0-472C-813D-64E05661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/>
          <a:lstStyle/>
          <a:p>
            <a:r>
              <a:rPr lang="ko-KR" altLang="en-US" dirty="0"/>
              <a:t>논리적</a:t>
            </a:r>
            <a:r>
              <a:rPr lang="en-US" altLang="ko-KR" dirty="0"/>
              <a:t>(</a:t>
            </a:r>
            <a:r>
              <a:rPr lang="ko-KR" altLang="en-US" dirty="0"/>
              <a:t>개념적</a:t>
            </a:r>
            <a:r>
              <a:rPr lang="en-US" altLang="ko-KR" dirty="0"/>
              <a:t>) </a:t>
            </a:r>
            <a:r>
              <a:rPr lang="ko-KR" altLang="en-US" dirty="0"/>
              <a:t>데이터 모델링과 물리적인 데이터베이스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RDBMS</a:t>
            </a:r>
            <a:r>
              <a:rPr lang="ko-KR" altLang="en-US" dirty="0"/>
              <a:t>의 이해</a:t>
            </a:r>
            <a:endParaRPr lang="en-US" altLang="ko-KR" dirty="0"/>
          </a:p>
          <a:p>
            <a:pPr lvl="1"/>
            <a:r>
              <a:rPr lang="en-US" altLang="ko-KR" dirty="0"/>
              <a:t>Relation</a:t>
            </a:r>
            <a:r>
              <a:rPr lang="ko-KR" altLang="en-US" dirty="0"/>
              <a:t> 또는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Table</a:t>
            </a:r>
            <a:r>
              <a:rPr lang="ko-KR" altLang="en-US" dirty="0"/>
              <a:t>을 이용하여 정보 저장</a:t>
            </a:r>
            <a:endParaRPr lang="en-US" altLang="ko-KR" dirty="0"/>
          </a:p>
          <a:p>
            <a:pPr lvl="2"/>
            <a:r>
              <a:rPr lang="en-US" altLang="ko-KR" dirty="0"/>
              <a:t>Relation = Table </a:t>
            </a:r>
            <a:r>
              <a:rPr lang="ko-KR" altLang="en-US" dirty="0"/>
              <a:t>간의 연관</a:t>
            </a:r>
            <a:endParaRPr lang="en-US" altLang="ko-KR" dirty="0"/>
          </a:p>
          <a:p>
            <a:pPr lvl="2"/>
            <a:r>
              <a:rPr lang="en-US" altLang="ko-KR" dirty="0"/>
              <a:t>Attribute = Column</a:t>
            </a:r>
          </a:p>
          <a:p>
            <a:pPr lvl="2"/>
            <a:r>
              <a:rPr lang="en-US" altLang="ko-KR" dirty="0"/>
              <a:t>Tuple = Row</a:t>
            </a:r>
          </a:p>
        </p:txBody>
      </p:sp>
      <p:grpSp>
        <p:nvGrpSpPr>
          <p:cNvPr id="4" name="그룹 34">
            <a:extLst>
              <a:ext uri="{FF2B5EF4-FFF2-40B4-BE49-F238E27FC236}">
                <a16:creationId xmlns:a16="http://schemas.microsoft.com/office/drawing/2014/main" id="{9CF0459C-D064-4F02-B704-9B7D0401DC50}"/>
              </a:ext>
            </a:extLst>
          </p:cNvPr>
          <p:cNvGrpSpPr>
            <a:grpSpLocks/>
          </p:cNvGrpSpPr>
          <p:nvPr/>
        </p:nvGrpSpPr>
        <p:grpSpPr bwMode="auto">
          <a:xfrm>
            <a:off x="1821782" y="2193924"/>
            <a:ext cx="1943100" cy="2449513"/>
            <a:chOff x="2699792" y="1628800"/>
            <a:chExt cx="1944216" cy="24482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051CEC-1668-4E5B-A1B2-C5497E6053D4}"/>
                </a:ext>
              </a:extLst>
            </p:cNvPr>
            <p:cNvSpPr/>
            <p:nvPr/>
          </p:nvSpPr>
          <p:spPr>
            <a:xfrm>
              <a:off x="2699792" y="1628800"/>
              <a:ext cx="1944216" cy="244827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B2CE84-6E0D-4750-B4EF-143370EB8CB5}"/>
                </a:ext>
              </a:extLst>
            </p:cNvPr>
            <p:cNvSpPr/>
            <p:nvPr/>
          </p:nvSpPr>
          <p:spPr>
            <a:xfrm>
              <a:off x="2699792" y="1628800"/>
              <a:ext cx="1944216" cy="50456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b="1" i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학생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F395B-DE63-4E51-A23E-CD02484D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782" y="2908299"/>
            <a:ext cx="19431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endParaRPr lang="en-US" altLang="ko-KR" sz="1600" i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en-US" altLang="ko-KR" sz="1600" i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학년</a:t>
            </a:r>
            <a:endParaRPr lang="en-US" altLang="ko-KR" sz="1600" i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학과 </a:t>
            </a:r>
            <a:endParaRPr lang="en-US" altLang="ko-KR" sz="1600" i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48">
            <a:extLst>
              <a:ext uri="{FF2B5EF4-FFF2-40B4-BE49-F238E27FC236}">
                <a16:creationId xmlns:a16="http://schemas.microsoft.com/office/drawing/2014/main" id="{230899BF-FBD8-407A-8867-BC6294152ABF}"/>
              </a:ext>
            </a:extLst>
          </p:cNvPr>
          <p:cNvGrpSpPr>
            <a:grpSpLocks/>
          </p:cNvGrpSpPr>
          <p:nvPr/>
        </p:nvGrpSpPr>
        <p:grpSpPr bwMode="auto">
          <a:xfrm>
            <a:off x="4957664" y="2265362"/>
            <a:ext cx="5722369" cy="2327275"/>
            <a:chOff x="2454049" y="2585244"/>
            <a:chExt cx="3872138" cy="1504950"/>
          </a:xfrm>
          <a:solidFill>
            <a:schemeClr val="bg1">
              <a:lumMod val="95000"/>
            </a:schemeClr>
          </a:solidFill>
        </p:grpSpPr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50A4E008-7E15-4CC8-ABC2-B32ACFAF9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864" y="2585244"/>
              <a:ext cx="1069975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500">
                  <a:latin typeface="Consolas" panose="020B0609020204030204" pitchFamily="49" charset="0"/>
                </a:rPr>
                <a:t>행</a:t>
              </a:r>
              <a:r>
                <a:rPr lang="en-US" altLang="ko-KR" sz="1500">
                  <a:latin typeface="Consolas" panose="020B0609020204030204" pitchFamily="49" charset="0"/>
                </a:rPr>
                <a:t>(Coulumn)</a:t>
              </a:r>
              <a:endParaRPr lang="ko-KR" altLang="en-US" sz="1500">
                <a:latin typeface="Consolas" panose="020B0609020204030204" pitchFamily="49" charset="0"/>
              </a:endParaRPr>
            </a:p>
          </p:txBody>
        </p:sp>
        <p:sp>
          <p:nvSpPr>
            <p:cNvPr id="10" name="Rectangle 59">
              <a:extLst>
                <a:ext uri="{FF2B5EF4-FFF2-40B4-BE49-F238E27FC236}">
                  <a16:creationId xmlns:a16="http://schemas.microsoft.com/office/drawing/2014/main" id="{6A188F97-4B44-4160-80C4-4EF8CE39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578" y="2585244"/>
              <a:ext cx="1068387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500">
                  <a:latin typeface="Consolas" panose="020B0609020204030204" pitchFamily="49" charset="0"/>
                </a:rPr>
                <a:t>제약조건</a:t>
              </a:r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C4526413-F5E3-4C3B-A636-34B0B3854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69" y="3195026"/>
              <a:ext cx="1069912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name</a:t>
              </a: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E8410A89-92A7-4AE5-8154-72168432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349" y="3195026"/>
              <a:ext cx="1068838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F3923287-9EBC-42FA-89AE-DDDB015ED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69" y="2890135"/>
              <a:ext cx="1069912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 err="1">
                  <a:latin typeface="Consolas" panose="020B0609020204030204" pitchFamily="49" charset="0"/>
                  <a:ea typeface="돋움" pitchFamily="50" charset="-127"/>
                </a:rPr>
                <a:t>student_id</a:t>
              </a: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14" name="Rectangle 67">
              <a:extLst>
                <a:ext uri="{FF2B5EF4-FFF2-40B4-BE49-F238E27FC236}">
                  <a16:creationId xmlns:a16="http://schemas.microsoft.com/office/drawing/2014/main" id="{EF6E8C27-3FE2-4306-8CCC-6A42F95D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781" y="2890135"/>
              <a:ext cx="790618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Number</a:t>
              </a:r>
            </a:p>
          </p:txBody>
        </p:sp>
        <p:sp>
          <p:nvSpPr>
            <p:cNvPr id="15" name="Rectangle 68">
              <a:extLst>
                <a:ext uri="{FF2B5EF4-FFF2-40B4-BE49-F238E27FC236}">
                  <a16:creationId xmlns:a16="http://schemas.microsoft.com/office/drawing/2014/main" id="{70F4D7AD-5473-43CA-8706-726E1463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399" y="2890135"/>
              <a:ext cx="966788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PK</a:t>
              </a: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16" name="Rectangle 69">
              <a:extLst>
                <a:ext uri="{FF2B5EF4-FFF2-40B4-BE49-F238E27FC236}">
                  <a16:creationId xmlns:a16="http://schemas.microsoft.com/office/drawing/2014/main" id="{A9F3755D-AC56-4809-B3EC-7D7E906A7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049" y="2585244"/>
              <a:ext cx="1039815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500" dirty="0">
                  <a:latin typeface="Consolas" panose="020B0609020204030204" pitchFamily="49" charset="0"/>
                </a:rPr>
                <a:t>테이블</a:t>
              </a:r>
            </a:p>
          </p:txBody>
        </p:sp>
        <p:sp>
          <p:nvSpPr>
            <p:cNvPr id="17" name="Rectangle 70">
              <a:extLst>
                <a:ext uri="{FF2B5EF4-FFF2-40B4-BE49-F238E27FC236}">
                  <a16:creationId xmlns:a16="http://schemas.microsoft.com/office/drawing/2014/main" id="{CAE661B4-211D-4831-B886-CC4A26B4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035" y="3195026"/>
              <a:ext cx="1039834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18" name="Rectangle 72">
              <a:extLst>
                <a:ext uri="{FF2B5EF4-FFF2-40B4-BE49-F238E27FC236}">
                  <a16:creationId xmlns:a16="http://schemas.microsoft.com/office/drawing/2014/main" id="{C8754788-EF37-4FA6-8585-4FC634A6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035" y="2890135"/>
              <a:ext cx="1039834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Student</a:t>
              </a:r>
            </a:p>
          </p:txBody>
        </p:sp>
        <p:sp>
          <p:nvSpPr>
            <p:cNvPr id="19" name="Rectangle 60">
              <a:extLst>
                <a:ext uri="{FF2B5EF4-FFF2-40B4-BE49-F238E27FC236}">
                  <a16:creationId xmlns:a16="http://schemas.microsoft.com/office/drawing/2014/main" id="{B653ED0C-8B45-4C6B-B80C-0568A5B58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647" y="3499917"/>
              <a:ext cx="1069912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grade</a:t>
              </a: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20" name="Rectangle 62">
              <a:extLst>
                <a:ext uri="{FF2B5EF4-FFF2-40B4-BE49-F238E27FC236}">
                  <a16:creationId xmlns:a16="http://schemas.microsoft.com/office/drawing/2014/main" id="{69BF8874-1711-4310-8E09-A9C0491F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127" y="3499917"/>
              <a:ext cx="1068838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21" name="Rectangle 70">
              <a:extLst>
                <a:ext uri="{FF2B5EF4-FFF2-40B4-BE49-F238E27FC236}">
                  <a16:creationId xmlns:a16="http://schemas.microsoft.com/office/drawing/2014/main" id="{43D93532-98E7-4CD9-9C68-BF444DC2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035" y="3499917"/>
              <a:ext cx="1036612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22" name="Rectangle 60">
              <a:extLst>
                <a:ext uri="{FF2B5EF4-FFF2-40B4-BE49-F238E27FC236}">
                  <a16:creationId xmlns:a16="http://schemas.microsoft.com/office/drawing/2014/main" id="{CE634915-B1A6-4174-893A-BF12D2060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647" y="3785303"/>
              <a:ext cx="1069912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dept</a:t>
              </a: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986B5F45-897F-4E4B-8A7D-D4FE1EB2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127" y="3785303"/>
              <a:ext cx="1068838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24" name="Rectangle 70">
              <a:extLst>
                <a:ext uri="{FF2B5EF4-FFF2-40B4-BE49-F238E27FC236}">
                  <a16:creationId xmlns:a16="http://schemas.microsoft.com/office/drawing/2014/main" id="{BAF491EB-DEB9-4AD8-BC8D-6552C7C4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035" y="3785303"/>
              <a:ext cx="1036612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500" b="1" dirty="0">
                <a:latin typeface="Consolas" panose="020B0609020204030204" pitchFamily="49" charset="0"/>
                <a:ea typeface="돋움" pitchFamily="50" charset="-127"/>
              </a:endParaRPr>
            </a:p>
          </p:txBody>
        </p:sp>
        <p:sp>
          <p:nvSpPr>
            <p:cNvPr id="25" name="Rectangle 58">
              <a:extLst>
                <a:ext uri="{FF2B5EF4-FFF2-40B4-BE49-F238E27FC236}">
                  <a16:creationId xmlns:a16="http://schemas.microsoft.com/office/drawing/2014/main" id="{132D190D-0321-4540-A592-EE4F5C78E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03" y="2585244"/>
              <a:ext cx="790574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500">
                  <a:latin typeface="Consolas" panose="020B0609020204030204" pitchFamily="49" charset="0"/>
                </a:rPr>
                <a:t>데이터타입</a:t>
              </a:r>
            </a:p>
          </p:txBody>
        </p:sp>
        <p:sp>
          <p:nvSpPr>
            <p:cNvPr id="26" name="Rectangle 61">
              <a:extLst>
                <a:ext uri="{FF2B5EF4-FFF2-40B4-BE49-F238E27FC236}">
                  <a16:creationId xmlns:a16="http://schemas.microsoft.com/office/drawing/2014/main" id="{3F25863E-ECEA-4E75-A920-B8966485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781" y="3195026"/>
              <a:ext cx="790618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VACHAR(80)</a:t>
              </a:r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FFB41517-1268-4F8D-A9DE-246ADED7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559" y="3499917"/>
              <a:ext cx="793840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Number</a:t>
              </a:r>
            </a:p>
          </p:txBody>
        </p:sp>
        <p:sp>
          <p:nvSpPr>
            <p:cNvPr id="28" name="Rectangle 61">
              <a:extLst>
                <a:ext uri="{FF2B5EF4-FFF2-40B4-BE49-F238E27FC236}">
                  <a16:creationId xmlns:a16="http://schemas.microsoft.com/office/drawing/2014/main" id="{3052A772-D574-432F-8606-7963C9BB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559" y="3785303"/>
              <a:ext cx="793840" cy="3048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500" b="1" dirty="0">
                  <a:latin typeface="Consolas" panose="020B0609020204030204" pitchFamily="49" charset="0"/>
                  <a:ea typeface="돋움" pitchFamily="50" charset="-127"/>
                </a:rPr>
                <a:t>VARCHAR(40)</a:t>
              </a:r>
            </a:p>
          </p:txBody>
        </p:sp>
      </p:grpSp>
      <p:sp>
        <p:nvSpPr>
          <p:cNvPr id="29" name="TextBox 69">
            <a:extLst>
              <a:ext uri="{FF2B5EF4-FFF2-40B4-BE49-F238E27FC236}">
                <a16:creationId xmlns:a16="http://schemas.microsoft.com/office/drawing/2014/main" id="{ADDEFB14-4726-4714-A35B-ADDF2141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944" y="1865312"/>
            <a:ext cx="16979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>
                <a:latin typeface="Consolas" panose="020B0609020204030204" pitchFamily="49" charset="0"/>
                <a:ea typeface="HY견고딕" panose="02030600000101010101" pitchFamily="18" charset="-127"/>
              </a:rPr>
              <a:t>엔티티</a:t>
            </a:r>
            <a:r>
              <a:rPr lang="en-US" altLang="ko-KR" sz="1600" b="0">
                <a:latin typeface="Consolas" panose="020B0609020204030204" pitchFamily="49" charset="0"/>
                <a:ea typeface="HY견고딕" panose="02030600000101010101" pitchFamily="18" charset="-127"/>
              </a:rPr>
              <a:t>(Entity)</a:t>
            </a:r>
            <a:endParaRPr lang="ko-KR" altLang="en-US" sz="1600" b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sp>
        <p:nvSpPr>
          <p:cNvPr id="30" name="오른쪽 중괄호 70">
            <a:extLst>
              <a:ext uri="{FF2B5EF4-FFF2-40B4-BE49-F238E27FC236}">
                <a16:creationId xmlns:a16="http://schemas.microsoft.com/office/drawing/2014/main" id="{98C31E45-A674-43A0-8B49-2FBDE11B50B5}"/>
              </a:ext>
            </a:extLst>
          </p:cNvPr>
          <p:cNvSpPr>
            <a:spLocks/>
          </p:cNvSpPr>
          <p:nvPr/>
        </p:nvSpPr>
        <p:spPr bwMode="auto">
          <a:xfrm>
            <a:off x="2536157" y="2979737"/>
            <a:ext cx="214313" cy="928687"/>
          </a:xfrm>
          <a:prstGeom prst="righ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  <p:sp>
        <p:nvSpPr>
          <p:cNvPr id="31" name="TextBox 71">
            <a:extLst>
              <a:ext uri="{FF2B5EF4-FFF2-40B4-BE49-F238E27FC236}">
                <a16:creationId xmlns:a16="http://schemas.microsoft.com/office/drawing/2014/main" id="{8B8E0BEB-B355-4B8E-BDB1-D8830955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438" y="3265487"/>
            <a:ext cx="1717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>
                <a:latin typeface="Consolas" panose="020B0609020204030204" pitchFamily="49" charset="0"/>
                <a:ea typeface="HY견고딕" panose="02030600000101010101" pitchFamily="18" charset="-127"/>
              </a:rPr>
              <a:t>속성</a:t>
            </a:r>
            <a:r>
              <a:rPr lang="en-US" altLang="ko-KR" sz="1600" b="0">
                <a:latin typeface="Consolas" panose="020B0609020204030204" pitchFamily="49" charset="0"/>
                <a:ea typeface="HY견고딕" panose="02030600000101010101" pitchFamily="18" charset="-127"/>
              </a:rPr>
              <a:t>(Attibute)</a:t>
            </a:r>
            <a:endParaRPr lang="ko-KR" altLang="en-US" sz="1600" b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5BB893-7308-44BF-8EBD-1BA66EC41B61}"/>
              </a:ext>
            </a:extLst>
          </p:cNvPr>
          <p:cNvCxnSpPr>
            <a:stCxn id="29" idx="3"/>
          </p:cNvCxnSpPr>
          <p:nvPr/>
        </p:nvCxnSpPr>
        <p:spPr bwMode="auto">
          <a:xfrm>
            <a:off x="4205845" y="2034589"/>
            <a:ext cx="1259250" cy="373648"/>
          </a:xfrm>
          <a:prstGeom prst="straightConnector1">
            <a:avLst/>
          </a:prstGeom>
          <a:noFill/>
          <a:ln w="412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301F3F-E6FB-477F-BD32-8E23D37EACDF}"/>
              </a:ext>
            </a:extLst>
          </p:cNvPr>
          <p:cNvCxnSpPr/>
          <p:nvPr/>
        </p:nvCxnSpPr>
        <p:spPr bwMode="auto">
          <a:xfrm flipV="1">
            <a:off x="4607845" y="2693987"/>
            <a:ext cx="2428875" cy="7858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5854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A55B-2BAB-4D55-8C39-7DE028D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2CDDE-5455-452A-AB7F-75A32791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예시를 통해 보는 관계</a:t>
            </a:r>
          </a:p>
        </p:txBody>
      </p:sp>
      <p:grpSp>
        <p:nvGrpSpPr>
          <p:cNvPr id="4" name="그룹 37">
            <a:extLst>
              <a:ext uri="{FF2B5EF4-FFF2-40B4-BE49-F238E27FC236}">
                <a16:creationId xmlns:a16="http://schemas.microsoft.com/office/drawing/2014/main" id="{1FC03882-F374-47FE-A411-D95586B7CFBF}"/>
              </a:ext>
            </a:extLst>
          </p:cNvPr>
          <p:cNvGrpSpPr>
            <a:grpSpLocks/>
          </p:cNvGrpSpPr>
          <p:nvPr/>
        </p:nvGrpSpPr>
        <p:grpSpPr bwMode="auto">
          <a:xfrm>
            <a:off x="2532230" y="1918870"/>
            <a:ext cx="1943100" cy="1871663"/>
            <a:chOff x="416496" y="1484784"/>
            <a:chExt cx="1943100" cy="3043680"/>
          </a:xfrm>
          <a:noFill/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E85CC2-2440-4AB7-9316-315A6C1311A9}"/>
                </a:ext>
              </a:extLst>
            </p:cNvPr>
            <p:cNvSpPr/>
            <p:nvPr/>
          </p:nvSpPr>
          <p:spPr bwMode="auto">
            <a:xfrm>
              <a:off x="416496" y="2078547"/>
              <a:ext cx="1943100" cy="244991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TextBox 69">
              <a:extLst>
                <a:ext uri="{FF2B5EF4-FFF2-40B4-BE49-F238E27FC236}">
                  <a16:creationId xmlns:a16="http://schemas.microsoft.com/office/drawing/2014/main" id="{D2B6C958-2E66-4895-B2B6-816035955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08" y="1484784"/>
              <a:ext cx="1492716" cy="5505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 b="0">
                  <a:latin typeface="Consolas" panose="020B0609020204030204" pitchFamily="49" charset="0"/>
                  <a:ea typeface="HY견고딕" panose="02030600000101010101" pitchFamily="18" charset="-127"/>
                </a:rPr>
                <a:t>사원</a:t>
              </a:r>
              <a:r>
                <a:rPr lang="en-US" altLang="ko-KR" sz="1600" b="0">
                  <a:latin typeface="Consolas" panose="020B0609020204030204" pitchFamily="49" charset="0"/>
                  <a:ea typeface="HY견고딕" panose="02030600000101010101" pitchFamily="18" charset="-127"/>
                </a:rPr>
                <a:t>(Entity)</a:t>
              </a:r>
              <a:endParaRPr lang="ko-KR" altLang="en-US" sz="1600" b="0">
                <a:latin typeface="Consolas" panose="020B0609020204030204" pitchFamily="49" charset="0"/>
                <a:ea typeface="HY견고딕" panose="02030600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7C1433-A7E1-48F4-9CD6-2A741C54C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692" y="2350670"/>
            <a:ext cx="1439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#*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사번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* 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O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급여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O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직책 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41">
            <a:extLst>
              <a:ext uri="{FF2B5EF4-FFF2-40B4-BE49-F238E27FC236}">
                <a16:creationId xmlns:a16="http://schemas.microsoft.com/office/drawing/2014/main" id="{E89ACD24-DDE4-46F6-9EB2-45A38B8DD003}"/>
              </a:ext>
            </a:extLst>
          </p:cNvPr>
          <p:cNvGrpSpPr>
            <a:grpSpLocks/>
          </p:cNvGrpSpPr>
          <p:nvPr/>
        </p:nvGrpSpPr>
        <p:grpSpPr bwMode="auto">
          <a:xfrm>
            <a:off x="6350167" y="1918870"/>
            <a:ext cx="1943100" cy="1871663"/>
            <a:chOff x="416496" y="1484784"/>
            <a:chExt cx="1943100" cy="3043680"/>
          </a:xfrm>
          <a:noFill/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1DA7696-AD6E-468C-85CB-8ECF20912E93}"/>
                </a:ext>
              </a:extLst>
            </p:cNvPr>
            <p:cNvSpPr/>
            <p:nvPr/>
          </p:nvSpPr>
          <p:spPr bwMode="auto">
            <a:xfrm>
              <a:off x="416496" y="2078547"/>
              <a:ext cx="1943100" cy="244991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0" name="TextBox 69">
              <a:extLst>
                <a:ext uri="{FF2B5EF4-FFF2-40B4-BE49-F238E27FC236}">
                  <a16:creationId xmlns:a16="http://schemas.microsoft.com/office/drawing/2014/main" id="{161C7D95-8E71-437E-9277-78DE35D25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08" y="1484784"/>
              <a:ext cx="1492716" cy="5505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 b="0">
                  <a:latin typeface="Consolas" panose="020B0609020204030204" pitchFamily="49" charset="0"/>
                  <a:ea typeface="HY견고딕" panose="02030600000101010101" pitchFamily="18" charset="-127"/>
                </a:rPr>
                <a:t>부서</a:t>
              </a:r>
              <a:r>
                <a:rPr lang="en-US" altLang="ko-KR" sz="1600" b="0">
                  <a:latin typeface="Consolas" panose="020B0609020204030204" pitchFamily="49" charset="0"/>
                  <a:ea typeface="HY견고딕" panose="02030600000101010101" pitchFamily="18" charset="-127"/>
                </a:rPr>
                <a:t>(Entity)</a:t>
              </a:r>
              <a:endParaRPr lang="ko-KR" altLang="en-US" sz="1600" b="0">
                <a:latin typeface="Consolas" panose="020B0609020204030204" pitchFamily="49" charset="0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3CE3F640-8E3C-4C28-9469-42936E91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042" y="2279233"/>
            <a:ext cx="14398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#*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* 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O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O</a:t>
            </a:r>
            <a:r>
              <a:rPr lang="ko-KR" altLang="en-US" sz="1600" i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직책 </a:t>
            </a:r>
            <a:endParaRPr lang="en-US" altLang="ko-KR" sz="1600" i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" name="그룹 77">
            <a:extLst>
              <a:ext uri="{FF2B5EF4-FFF2-40B4-BE49-F238E27FC236}">
                <a16:creationId xmlns:a16="http://schemas.microsoft.com/office/drawing/2014/main" id="{2FB5CCC2-07D0-4BF4-90CE-2BCA4BDC73A4}"/>
              </a:ext>
            </a:extLst>
          </p:cNvPr>
          <p:cNvGrpSpPr>
            <a:grpSpLocks/>
          </p:cNvGrpSpPr>
          <p:nvPr/>
        </p:nvGrpSpPr>
        <p:grpSpPr bwMode="auto">
          <a:xfrm>
            <a:off x="4475330" y="2782469"/>
            <a:ext cx="1878483" cy="576263"/>
            <a:chOff x="2936776" y="2060848"/>
            <a:chExt cx="1877516" cy="576032"/>
          </a:xfrm>
        </p:grpSpPr>
        <p:grpSp>
          <p:nvGrpSpPr>
            <p:cNvPr id="13" name="그룹 50">
              <a:extLst>
                <a:ext uri="{FF2B5EF4-FFF2-40B4-BE49-F238E27FC236}">
                  <a16:creationId xmlns:a16="http://schemas.microsoft.com/office/drawing/2014/main" id="{F1B62B40-8CE9-43B4-ADBE-B64F08E36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776" y="2353072"/>
              <a:ext cx="1877516" cy="1081"/>
              <a:chOff x="2936776" y="2679204"/>
              <a:chExt cx="1877516" cy="1081"/>
            </a:xfrm>
          </p:grpSpPr>
          <p:cxnSp>
            <p:nvCxnSpPr>
              <p:cNvPr id="16" name="직선 연결선 46">
                <a:extLst>
                  <a:ext uri="{FF2B5EF4-FFF2-40B4-BE49-F238E27FC236}">
                    <a16:creationId xmlns:a16="http://schemas.microsoft.com/office/drawing/2014/main" id="{A7C358B1-1FBE-4094-AAEC-A238AA836D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36776" y="2680285"/>
                <a:ext cx="1003920" cy="0"/>
              </a:xfrm>
              <a:prstGeom prst="line">
                <a:avLst/>
              </a:prstGeom>
              <a:noFill/>
              <a:ln w="158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47">
                <a:extLst>
                  <a:ext uri="{FF2B5EF4-FFF2-40B4-BE49-F238E27FC236}">
                    <a16:creationId xmlns:a16="http://schemas.microsoft.com/office/drawing/2014/main" id="{873D10C2-03C9-4528-9C4C-CB653A28B0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0696" y="2679204"/>
                <a:ext cx="873596" cy="0"/>
              </a:xfrm>
              <a:prstGeom prst="line">
                <a:avLst/>
              </a:prstGeom>
              <a:noFill/>
              <a:ln w="15875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" name="직선 연결선 72">
              <a:extLst>
                <a:ext uri="{FF2B5EF4-FFF2-40B4-BE49-F238E27FC236}">
                  <a16:creationId xmlns:a16="http://schemas.microsoft.com/office/drawing/2014/main" id="{47D56A16-7B33-4060-8EEA-B6B0B4FFFF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36776" y="2060848"/>
              <a:ext cx="396000" cy="288000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연결선 75">
              <a:extLst>
                <a:ext uri="{FF2B5EF4-FFF2-40B4-BE49-F238E27FC236}">
                  <a16:creationId xmlns:a16="http://schemas.microsoft.com/office/drawing/2014/main" id="{E3E5E013-0B13-4750-956F-F67FAD3426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36776" y="2348880"/>
              <a:ext cx="396000" cy="288000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608CCAD-CB1A-46B1-856B-CCF8DADAAC57}"/>
              </a:ext>
            </a:extLst>
          </p:cNvPr>
          <p:cNvSpPr/>
          <p:nvPr/>
        </p:nvSpPr>
        <p:spPr bwMode="auto">
          <a:xfrm>
            <a:off x="5600867" y="2744370"/>
            <a:ext cx="287338" cy="2889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DD8EC8-493A-487F-9CA7-279B9486667C}"/>
              </a:ext>
            </a:extLst>
          </p:cNvPr>
          <p:cNvSpPr/>
          <p:nvPr/>
        </p:nvSpPr>
        <p:spPr bwMode="auto">
          <a:xfrm>
            <a:off x="5075405" y="2749133"/>
            <a:ext cx="288925" cy="2873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150F7F-AABF-4806-A7C6-6F05A2D88237}"/>
              </a:ext>
            </a:extLst>
          </p:cNvPr>
          <p:cNvSpPr/>
          <p:nvPr/>
        </p:nvSpPr>
        <p:spPr bwMode="auto">
          <a:xfrm>
            <a:off x="4548355" y="2566570"/>
            <a:ext cx="288925" cy="2889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14286D-506A-4BE7-9E3C-4238C1377584}"/>
              </a:ext>
            </a:extLst>
          </p:cNvPr>
          <p:cNvSpPr/>
          <p:nvPr/>
        </p:nvSpPr>
        <p:spPr bwMode="auto">
          <a:xfrm>
            <a:off x="5988217" y="3142833"/>
            <a:ext cx="288925" cy="2873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073C3-BF7A-47F6-975F-674A0F1ECBCC}"/>
              </a:ext>
            </a:extLst>
          </p:cNvPr>
          <p:cNvSpPr txBox="1"/>
          <p:nvPr/>
        </p:nvSpPr>
        <p:spPr>
          <a:xfrm>
            <a:off x="1273833" y="4344213"/>
            <a:ext cx="6030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어떤 부서는 사원을 배치 받지 않을 수 있다 </a:t>
            </a:r>
            <a:r>
              <a:rPr lang="en-US" altLang="ko-KR" dirty="0"/>
              <a:t>(</a:t>
            </a:r>
            <a:r>
              <a:rPr lang="ko-KR" altLang="en-US" dirty="0"/>
              <a:t>점선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사원은 특정 부서에 소속되어 있다 </a:t>
            </a:r>
            <a:r>
              <a:rPr lang="en-US" altLang="ko-KR" dirty="0"/>
              <a:t>(</a:t>
            </a:r>
            <a:r>
              <a:rPr lang="ko-KR" altLang="en-US" dirty="0"/>
              <a:t>실선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 부서에는 여러 명의 사원이 소속되어 있다 </a:t>
            </a:r>
            <a:r>
              <a:rPr lang="en-US" altLang="ko-KR" dirty="0"/>
              <a:t>(</a:t>
            </a:r>
            <a:r>
              <a:rPr lang="ko-KR" altLang="en-US" dirty="0" err="1"/>
              <a:t>다중선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 사원은 하나의 부서에만 속한다 </a:t>
            </a:r>
            <a:r>
              <a:rPr lang="en-US" altLang="ko-KR" dirty="0"/>
              <a:t>(</a:t>
            </a:r>
            <a:r>
              <a:rPr lang="ko-KR" altLang="en-US" dirty="0"/>
              <a:t>단일선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9A915-059E-4F13-99FC-8DFFC8460CD3}"/>
              </a:ext>
            </a:extLst>
          </p:cNvPr>
          <p:cNvSpPr txBox="1"/>
          <p:nvPr/>
        </p:nvSpPr>
        <p:spPr>
          <a:xfrm>
            <a:off x="7873506" y="3880808"/>
            <a:ext cx="407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#	: </a:t>
            </a:r>
            <a:r>
              <a:rPr lang="ko-KR" altLang="en-US" dirty="0" err="1">
                <a:latin typeface="Consolas" panose="020B0609020204030204" pitchFamily="49" charset="0"/>
              </a:rPr>
              <a:t>대표값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– PK(Primary Key)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*	: NOT NULL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O	: NUL </a:t>
            </a:r>
            <a:r>
              <a:rPr lang="ko-KR" altLang="en-US" dirty="0">
                <a:latin typeface="Consolas" panose="020B0609020204030204" pitchFamily="49" charset="0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27641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3BD1-7687-43FF-ACBF-C9137B47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FAF6C-D1EA-4BFF-8A29-B9671CB7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ko-KR" altLang="en-US" dirty="0"/>
              <a:t>테이블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69FD4C-8780-4FDF-ACA0-89A130A510A2}"/>
              </a:ext>
            </a:extLst>
          </p:cNvPr>
          <p:cNvGrpSpPr/>
          <p:nvPr/>
        </p:nvGrpSpPr>
        <p:grpSpPr>
          <a:xfrm>
            <a:off x="2158206" y="1310567"/>
            <a:ext cx="7875587" cy="3338721"/>
            <a:chOff x="2067176" y="1848853"/>
            <a:chExt cx="7875587" cy="3338721"/>
          </a:xfrm>
        </p:grpSpPr>
        <p:sp>
          <p:nvSpPr>
            <p:cNvPr id="4" name="Text Box 55">
              <a:extLst>
                <a:ext uri="{FF2B5EF4-FFF2-40B4-BE49-F238E27FC236}">
                  <a16:creationId xmlns:a16="http://schemas.microsoft.com/office/drawing/2014/main" id="{A717BB3F-9A19-4620-B301-72CD6E1A2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813" y="3420478"/>
              <a:ext cx="16319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>
                  <a:latin typeface="Consolas" panose="020B0609020204030204" pitchFamily="49" charset="0"/>
                  <a:ea typeface="굴림" panose="020B0600000101010101" pitchFamily="50" charset="-127"/>
                </a:rPr>
                <a:t>row( record )</a:t>
              </a:r>
            </a:p>
          </p:txBody>
        </p:sp>
        <p:sp>
          <p:nvSpPr>
            <p:cNvPr id="5" name="Text Box 43">
              <a:extLst>
                <a:ext uri="{FF2B5EF4-FFF2-40B4-BE49-F238E27FC236}">
                  <a16:creationId xmlns:a16="http://schemas.microsoft.com/office/drawing/2014/main" id="{8183924E-8A75-4BFB-9729-10B7A86D3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376" y="1920291"/>
              <a:ext cx="21732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>
                  <a:latin typeface="Consolas" panose="020B0609020204030204" pitchFamily="49" charset="0"/>
                  <a:ea typeface="굴림" panose="020B0600000101010101" pitchFamily="50" charset="-127"/>
                </a:rPr>
                <a:t>column(Attribute)</a:t>
              </a:r>
            </a:p>
          </p:txBody>
        </p:sp>
        <p:grpSp>
          <p:nvGrpSpPr>
            <p:cNvPr id="6" name="그룹 38">
              <a:extLst>
                <a:ext uri="{FF2B5EF4-FFF2-40B4-BE49-F238E27FC236}">
                  <a16:creationId xmlns:a16="http://schemas.microsoft.com/office/drawing/2014/main" id="{D187948E-33E2-4BDA-ACAC-BBD73EAB8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626" y="2420353"/>
              <a:ext cx="5715000" cy="2327275"/>
              <a:chOff x="2459035" y="2585244"/>
              <a:chExt cx="3867152" cy="1504950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Rectangle 57">
                <a:extLst>
                  <a:ext uri="{FF2B5EF4-FFF2-40B4-BE49-F238E27FC236}">
                    <a16:creationId xmlns:a16="http://schemas.microsoft.com/office/drawing/2014/main" id="{A3F16297-B134-4240-821B-396D7D455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850" y="2585244"/>
                <a:ext cx="1069975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500">
                    <a:latin typeface="Consolas" panose="020B0609020204030204" pitchFamily="49" charset="0"/>
                  </a:rPr>
                  <a:t>name</a:t>
                </a:r>
                <a:endParaRPr lang="ko-KR" altLang="en-US" sz="150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58">
                <a:extLst>
                  <a:ext uri="{FF2B5EF4-FFF2-40B4-BE49-F238E27FC236}">
                    <a16:creationId xmlns:a16="http://schemas.microsoft.com/office/drawing/2014/main" id="{DC2A7EBF-9E93-4184-AE74-D14F21BA0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825" y="2585244"/>
                <a:ext cx="688975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500">
                    <a:latin typeface="Consolas" panose="020B0609020204030204" pitchFamily="49" charset="0"/>
                  </a:rPr>
                  <a:t>grade</a:t>
                </a:r>
                <a:endParaRPr lang="ko-KR" altLang="en-US" sz="150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59">
                <a:extLst>
                  <a:ext uri="{FF2B5EF4-FFF2-40B4-BE49-F238E27FC236}">
                    <a16:creationId xmlns:a16="http://schemas.microsoft.com/office/drawing/2014/main" id="{56175DBA-E149-4617-8444-F92478E7D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800" y="2585244"/>
                <a:ext cx="1068387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500">
                    <a:latin typeface="Consolas" panose="020B0609020204030204" pitchFamily="49" charset="0"/>
                  </a:rPr>
                  <a:t>dept</a:t>
                </a:r>
                <a:endParaRPr lang="ko-KR" altLang="en-US" sz="1500"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60">
                <a:extLst>
                  <a:ext uri="{FF2B5EF4-FFF2-40B4-BE49-F238E27FC236}">
                    <a16:creationId xmlns:a16="http://schemas.microsoft.com/office/drawing/2014/main" id="{97D80731-E4FE-4095-A994-86A9162A3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869" y="3195026"/>
                <a:ext cx="1069912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1500" b="1">
                    <a:latin typeface="Consolas" panose="020B0609020204030204" pitchFamily="49" charset="0"/>
                    <a:ea typeface="돋움" pitchFamily="50" charset="-127"/>
                  </a:rPr>
                  <a:t>박현진</a:t>
                </a:r>
              </a:p>
            </p:txBody>
          </p:sp>
          <p:sp>
            <p:nvSpPr>
              <p:cNvPr id="11" name="Rectangle 61">
                <a:extLst>
                  <a:ext uri="{FF2B5EF4-FFF2-40B4-BE49-F238E27FC236}">
                    <a16:creationId xmlns:a16="http://schemas.microsoft.com/office/drawing/2014/main" id="{B419C6E0-32E2-4386-922B-3F3B5C20C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781" y="3195026"/>
                <a:ext cx="68856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2</a:t>
                </a:r>
              </a:p>
            </p:txBody>
          </p:sp>
          <p:sp>
            <p:nvSpPr>
              <p:cNvPr id="12" name="Rectangle 62">
                <a:extLst>
                  <a:ext uri="{FF2B5EF4-FFF2-40B4-BE49-F238E27FC236}">
                    <a16:creationId xmlns:a16="http://schemas.microsoft.com/office/drawing/2014/main" id="{FA401188-9730-4D97-99F1-193B159DA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349" y="3195026"/>
                <a:ext cx="106883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1500" b="1">
                    <a:latin typeface="Consolas" panose="020B0609020204030204" pitchFamily="49" charset="0"/>
                    <a:ea typeface="돋움" pitchFamily="50" charset="-127"/>
                  </a:rPr>
                  <a:t>수학</a:t>
                </a:r>
              </a:p>
            </p:txBody>
          </p:sp>
          <p:sp>
            <p:nvSpPr>
              <p:cNvPr id="13" name="Rectangle 66">
                <a:extLst>
                  <a:ext uri="{FF2B5EF4-FFF2-40B4-BE49-F238E27FC236}">
                    <a16:creationId xmlns:a16="http://schemas.microsoft.com/office/drawing/2014/main" id="{7C12F506-E46D-4439-B1B5-B379CF61F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869" y="2890135"/>
                <a:ext cx="1069912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1500" b="1">
                    <a:latin typeface="Consolas" panose="020B0609020204030204" pitchFamily="49" charset="0"/>
                    <a:ea typeface="돋움" pitchFamily="50" charset="-127"/>
                  </a:rPr>
                  <a:t>정성진</a:t>
                </a:r>
              </a:p>
            </p:txBody>
          </p:sp>
          <p:sp>
            <p:nvSpPr>
              <p:cNvPr id="14" name="Rectangle 67">
                <a:extLst>
                  <a:ext uri="{FF2B5EF4-FFF2-40B4-BE49-F238E27FC236}">
                    <a16:creationId xmlns:a16="http://schemas.microsoft.com/office/drawing/2014/main" id="{171F0964-3BCE-4943-8FDF-E815E5729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781" y="2890135"/>
                <a:ext cx="68856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1</a:t>
                </a:r>
              </a:p>
            </p:txBody>
          </p:sp>
          <p:sp>
            <p:nvSpPr>
              <p:cNvPr id="15" name="Rectangle 68">
                <a:extLst>
                  <a:ext uri="{FF2B5EF4-FFF2-40B4-BE49-F238E27FC236}">
                    <a16:creationId xmlns:a16="http://schemas.microsoft.com/office/drawing/2014/main" id="{32CE80E4-3E9F-4EA9-8D07-1EDAF69E6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349" y="2890135"/>
                <a:ext cx="106883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1500" b="1">
                    <a:latin typeface="Consolas" panose="020B0609020204030204" pitchFamily="49" charset="0"/>
                    <a:ea typeface="돋움" pitchFamily="50" charset="-127"/>
                  </a:rPr>
                  <a:t>컴퓨터</a:t>
                </a:r>
              </a:p>
            </p:txBody>
          </p: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315AD996-52AD-4E21-AA5F-DAD586767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5" y="2585244"/>
                <a:ext cx="1039815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anose="05000000000000000000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500" dirty="0" err="1">
                    <a:latin typeface="Consolas" panose="020B0609020204030204" pitchFamily="49" charset="0"/>
                  </a:rPr>
                  <a:t>student_id</a:t>
                </a:r>
                <a:endParaRPr lang="ko-KR" altLang="en-US" sz="15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Rectangle 70">
                <a:extLst>
                  <a:ext uri="{FF2B5EF4-FFF2-40B4-BE49-F238E27FC236}">
                    <a16:creationId xmlns:a16="http://schemas.microsoft.com/office/drawing/2014/main" id="{700FF364-7A5A-49D8-B061-95A04C148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5" y="3195026"/>
                <a:ext cx="1039834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2</a:t>
                </a:r>
              </a:p>
            </p:txBody>
          </p:sp>
          <p:sp>
            <p:nvSpPr>
              <p:cNvPr id="18" name="Rectangle 72">
                <a:extLst>
                  <a:ext uri="{FF2B5EF4-FFF2-40B4-BE49-F238E27FC236}">
                    <a16:creationId xmlns:a16="http://schemas.microsoft.com/office/drawing/2014/main" id="{9F6873A0-E9C4-45A1-8C0C-EE9E65B4C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5" y="2890135"/>
                <a:ext cx="1039834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1</a:t>
                </a:r>
              </a:p>
            </p:txBody>
          </p:sp>
          <p:sp>
            <p:nvSpPr>
              <p:cNvPr id="19" name="Rectangle 60">
                <a:extLst>
                  <a:ext uri="{FF2B5EF4-FFF2-40B4-BE49-F238E27FC236}">
                    <a16:creationId xmlns:a16="http://schemas.microsoft.com/office/drawing/2014/main" id="{677B9E8D-88ED-43B5-B2AE-24B93F3E7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646" y="3499917"/>
                <a:ext cx="1069912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1500" b="1">
                    <a:latin typeface="Consolas" panose="020B0609020204030204" pitchFamily="49" charset="0"/>
                    <a:ea typeface="돋움" pitchFamily="50" charset="-127"/>
                  </a:rPr>
                  <a:t>홍길동</a:t>
                </a:r>
              </a:p>
            </p:txBody>
          </p:sp>
          <p:sp>
            <p:nvSpPr>
              <p:cNvPr id="20" name="Rectangle 61">
                <a:extLst>
                  <a:ext uri="{FF2B5EF4-FFF2-40B4-BE49-F238E27FC236}">
                    <a16:creationId xmlns:a16="http://schemas.microsoft.com/office/drawing/2014/main" id="{E052E0D2-C558-48DE-BB0C-F32AB1183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558" y="3499917"/>
                <a:ext cx="68856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4</a:t>
                </a:r>
              </a:p>
            </p:txBody>
          </p:sp>
          <p:sp>
            <p:nvSpPr>
              <p:cNvPr id="21" name="Rectangle 62">
                <a:extLst>
                  <a:ext uri="{FF2B5EF4-FFF2-40B4-BE49-F238E27FC236}">
                    <a16:creationId xmlns:a16="http://schemas.microsoft.com/office/drawing/2014/main" id="{F1217C01-20F1-4BC0-869E-CB0F67AE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127" y="3499917"/>
                <a:ext cx="106883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1500" b="1">
                    <a:latin typeface="Consolas" panose="020B0609020204030204" pitchFamily="49" charset="0"/>
                    <a:ea typeface="돋움" pitchFamily="50" charset="-127"/>
                  </a:rPr>
                  <a:t>물리</a:t>
                </a:r>
              </a:p>
            </p:txBody>
          </p:sp>
          <p:sp>
            <p:nvSpPr>
              <p:cNvPr id="22" name="Rectangle 70">
                <a:extLst>
                  <a:ext uri="{FF2B5EF4-FFF2-40B4-BE49-F238E27FC236}">
                    <a16:creationId xmlns:a16="http://schemas.microsoft.com/office/drawing/2014/main" id="{EC909334-9699-47D1-9316-C97BB049D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5" y="3499917"/>
                <a:ext cx="1036611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3</a:t>
                </a: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24B135DB-7AB4-4395-9D4A-1B196D964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646" y="3785303"/>
                <a:ext cx="1069912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…</a:t>
                </a:r>
                <a:endParaRPr lang="ko-KR" altLang="en-US" sz="1500" b="1">
                  <a:latin typeface="Consolas" panose="020B0609020204030204" pitchFamily="49" charset="0"/>
                  <a:ea typeface="돋움" pitchFamily="50" charset="-127"/>
                </a:endParaRPr>
              </a:p>
            </p:txBody>
          </p:sp>
          <p:sp>
            <p:nvSpPr>
              <p:cNvPr id="24" name="Rectangle 61">
                <a:extLst>
                  <a:ext uri="{FF2B5EF4-FFF2-40B4-BE49-F238E27FC236}">
                    <a16:creationId xmlns:a16="http://schemas.microsoft.com/office/drawing/2014/main" id="{B6D9E789-2D1D-4307-B0A5-E2FEB9E29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558" y="3785303"/>
                <a:ext cx="68856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…</a:t>
                </a:r>
              </a:p>
            </p:txBody>
          </p:sp>
          <p:sp>
            <p:nvSpPr>
              <p:cNvPr id="25" name="Rectangle 62">
                <a:extLst>
                  <a:ext uri="{FF2B5EF4-FFF2-40B4-BE49-F238E27FC236}">
                    <a16:creationId xmlns:a16="http://schemas.microsoft.com/office/drawing/2014/main" id="{F064D323-F9DE-4DB2-90E7-57E483E84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127" y="3785303"/>
                <a:ext cx="1068838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…</a:t>
                </a:r>
                <a:endParaRPr lang="ko-KR" altLang="en-US" sz="1500" b="1">
                  <a:latin typeface="Consolas" panose="020B0609020204030204" pitchFamily="49" charset="0"/>
                  <a:ea typeface="돋움" pitchFamily="50" charset="-127"/>
                </a:endParaRPr>
              </a:p>
            </p:txBody>
          </p:sp>
          <p:sp>
            <p:nvSpPr>
              <p:cNvPr id="26" name="Rectangle 70">
                <a:extLst>
                  <a:ext uri="{FF2B5EF4-FFF2-40B4-BE49-F238E27FC236}">
                    <a16:creationId xmlns:a16="http://schemas.microsoft.com/office/drawing/2014/main" id="{526491E5-FC0E-41F4-A806-51159E93E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5" y="3785303"/>
                <a:ext cx="1036611" cy="3048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000" kern="1200">
                    <a:solidFill>
                      <a:srgbClr val="000000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500" b="1">
                    <a:latin typeface="Consolas" panose="020B0609020204030204" pitchFamily="49" charset="0"/>
                    <a:ea typeface="돋움" pitchFamily="50" charset="-127"/>
                  </a:rPr>
                  <a:t>…</a:t>
                </a:r>
              </a:p>
            </p:txBody>
          </p:sp>
        </p:grpSp>
        <p:sp>
          <p:nvSpPr>
            <p:cNvPr id="27" name="Text Box 43">
              <a:extLst>
                <a:ext uri="{FF2B5EF4-FFF2-40B4-BE49-F238E27FC236}">
                  <a16:creationId xmlns:a16="http://schemas.microsoft.com/office/drawing/2014/main" id="{6F638549-C23A-4654-A245-43DE971BD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176" y="1848853"/>
              <a:ext cx="2206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>
                  <a:latin typeface="Consolas" panose="020B0609020204030204" pitchFamily="49" charset="0"/>
                  <a:ea typeface="굴림" panose="020B0600000101010101" pitchFamily="50" charset="-127"/>
                </a:rPr>
                <a:t>Table Student </a:t>
              </a:r>
            </a:p>
          </p:txBody>
        </p:sp>
        <p:sp>
          <p:nvSpPr>
            <p:cNvPr id="28" name="직사각형 39">
              <a:extLst>
                <a:ext uri="{FF2B5EF4-FFF2-40B4-BE49-F238E27FC236}">
                  <a16:creationId xmlns:a16="http://schemas.microsoft.com/office/drawing/2014/main" id="{8C5CF168-F510-4252-96DD-76AAC2181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376" y="2348916"/>
              <a:ext cx="1785937" cy="2500312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Consolas" panose="020B0609020204030204" pitchFamily="49" charset="0"/>
                <a:ea typeface="HY견고딕" panose="02030600000101010101" pitchFamily="18" charset="-127"/>
              </a:endParaRPr>
            </a:p>
          </p:txBody>
        </p:sp>
        <p:sp>
          <p:nvSpPr>
            <p:cNvPr id="29" name="직사각형 40">
              <a:extLst>
                <a:ext uri="{FF2B5EF4-FFF2-40B4-BE49-F238E27FC236}">
                  <a16:creationId xmlns:a16="http://schemas.microsoft.com/office/drawing/2014/main" id="{956E751D-21EF-4179-A430-CB46D1EA9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138" y="3306178"/>
              <a:ext cx="5948363" cy="571500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Consolas" panose="020B0609020204030204" pitchFamily="49" charset="0"/>
                <a:ea typeface="HY견고딕" panose="02030600000101010101" pitchFamily="18" charset="-127"/>
              </a:endParaRPr>
            </a:p>
          </p:txBody>
        </p:sp>
        <p:sp>
          <p:nvSpPr>
            <p:cNvPr id="30" name="직사각형 41">
              <a:extLst>
                <a:ext uri="{FF2B5EF4-FFF2-40B4-BE49-F238E27FC236}">
                  <a16:creationId xmlns:a16="http://schemas.microsoft.com/office/drawing/2014/main" id="{CDE9F321-AA38-4DA0-A2FE-754E1E591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126" y="4206291"/>
              <a:ext cx="1785937" cy="642937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Consolas" panose="020B0609020204030204" pitchFamily="49" charset="0"/>
                <a:ea typeface="HY견고딕" panose="02030600000101010101" pitchFamily="18" charset="-127"/>
              </a:endParaRPr>
            </a:p>
          </p:txBody>
        </p: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0FBF187E-D547-49BA-9D22-EFD2BBA3A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126" y="4777583"/>
              <a:ext cx="7457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>
                  <a:latin typeface="Consolas" panose="020B0609020204030204" pitchFamily="49" charset="0"/>
                  <a:ea typeface="굴림" panose="020B0600000101010101" pitchFamily="50" charset="-127"/>
                </a:rPr>
                <a:t>field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E1622115-1B19-44D0-8B26-D7C8A895D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626" y="4849020"/>
              <a:ext cx="7457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>
                  <a:latin typeface="Consolas" panose="020B0609020204030204" pitchFamily="49" charset="0"/>
                  <a:ea typeface="굴림" panose="020B0600000101010101" pitchFamily="50" charset="-127"/>
                </a:rPr>
                <a:t>field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367CB33-99A2-4F7F-AE5D-FFEE667D1F1D}"/>
              </a:ext>
            </a:extLst>
          </p:cNvPr>
          <p:cNvSpPr txBox="1"/>
          <p:nvPr/>
        </p:nvSpPr>
        <p:spPr>
          <a:xfrm>
            <a:off x="729146" y="4726072"/>
            <a:ext cx="10733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: RDBMS</a:t>
            </a:r>
            <a:r>
              <a:rPr lang="ko-KR" altLang="en-US" dirty="0"/>
              <a:t>의 기본적 저장 구조</a:t>
            </a:r>
            <a:r>
              <a:rPr lang="en-US" altLang="ko-KR" dirty="0"/>
              <a:t>. </a:t>
            </a:r>
            <a:r>
              <a:rPr lang="ko-KR" altLang="en-US" dirty="0"/>
              <a:t>한 개 이상의 </a:t>
            </a:r>
            <a:r>
              <a:rPr lang="en-US" altLang="ko-KR" dirty="0"/>
              <a:t>column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개 이상의 </a:t>
            </a:r>
            <a:r>
              <a:rPr lang="en-US" altLang="ko-KR" dirty="0"/>
              <a:t>row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ko-KR" altLang="en-US" dirty="0"/>
              <a:t>열</a:t>
            </a:r>
            <a:r>
              <a:rPr lang="en-US" altLang="ko-KR" dirty="0"/>
              <a:t>(Column) : </a:t>
            </a:r>
            <a:r>
              <a:rPr lang="ko-KR" altLang="en-US" dirty="0"/>
              <a:t>테이블상에서의 단일 종류의 데이터를 나타냄</a:t>
            </a:r>
            <a:r>
              <a:rPr lang="en-US" altLang="ko-KR" dirty="0"/>
              <a:t>. </a:t>
            </a:r>
            <a:r>
              <a:rPr lang="ko-KR" altLang="en-US" dirty="0"/>
              <a:t>특정 데이터 타입 및 크기를 가지고 있음</a:t>
            </a:r>
            <a:endParaRPr lang="en-US" altLang="ko-KR" dirty="0"/>
          </a:p>
          <a:p>
            <a:r>
              <a:rPr lang="ko-KR" altLang="en-US" dirty="0"/>
              <a:t>행</a:t>
            </a:r>
            <a:r>
              <a:rPr lang="en-US" altLang="ko-KR" dirty="0"/>
              <a:t>(Row) : Column </a:t>
            </a:r>
            <a:r>
              <a:rPr lang="ko-KR" altLang="en-US" dirty="0"/>
              <a:t>값들의 조합</a:t>
            </a:r>
            <a:r>
              <a:rPr lang="en-US" altLang="ko-KR" dirty="0"/>
              <a:t>.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레코드라고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 err="1"/>
              <a:t>기본키</a:t>
            </a:r>
            <a:r>
              <a:rPr lang="en-US" altLang="ko-KR" dirty="0"/>
              <a:t>(PK)</a:t>
            </a:r>
            <a:r>
              <a:rPr lang="ko-KR" altLang="en-US" dirty="0"/>
              <a:t>에 의해 구분된다</a:t>
            </a:r>
            <a:r>
              <a:rPr lang="en-US" altLang="ko-KR" dirty="0"/>
              <a:t>. </a:t>
            </a:r>
            <a:r>
              <a:rPr lang="ko-KR" altLang="en-US" dirty="0"/>
              <a:t>기본키는 중복을 허용하지 않으며 없어서는 안된다</a:t>
            </a:r>
            <a:endParaRPr lang="en-US" altLang="ko-KR" dirty="0"/>
          </a:p>
          <a:p>
            <a:r>
              <a:rPr lang="en-US" altLang="ko-KR" dirty="0"/>
              <a:t>Field : Row</a:t>
            </a:r>
            <a:r>
              <a:rPr lang="ko-KR" altLang="en-US" dirty="0"/>
              <a:t>와 </a:t>
            </a:r>
            <a:r>
              <a:rPr lang="en-US" altLang="ko-KR" dirty="0"/>
              <a:t>Column</a:t>
            </a:r>
            <a:r>
              <a:rPr lang="ko-KR" altLang="en-US" dirty="0"/>
              <a:t>의 교차점으로 </a:t>
            </a:r>
            <a:r>
              <a:rPr lang="en-US" altLang="ko-KR" dirty="0"/>
              <a:t>Field</a:t>
            </a:r>
            <a:r>
              <a:rPr lang="ko-KR" altLang="en-US" dirty="0"/>
              <a:t>는 데이터를 포함할 수 있고 없을 때는 </a:t>
            </a:r>
            <a:r>
              <a:rPr lang="en-US" altLang="ko-KR" dirty="0"/>
              <a:t>NULL </a:t>
            </a:r>
            <a:r>
              <a:rPr lang="ko-KR" altLang="en-US" dirty="0"/>
              <a:t>값을 가지고 있다</a:t>
            </a:r>
          </a:p>
        </p:txBody>
      </p:sp>
    </p:spTree>
    <p:extLst>
      <p:ext uri="{BB962C8B-B14F-4D97-AF65-F5344CB8AC3E}">
        <p14:creationId xmlns:p14="http://schemas.microsoft.com/office/powerpoint/2010/main" val="319828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F2DD-FB4C-4CAF-97E4-942F273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관계형 데이터베이스</a:t>
            </a:r>
            <a:br>
              <a:rPr lang="en-US" altLang="ko-KR" dirty="0"/>
            </a:br>
            <a:r>
              <a:rPr lang="en-US" altLang="ko-KR" sz="2700" dirty="0"/>
              <a:t>: </a:t>
            </a:r>
            <a:r>
              <a:rPr lang="ko-KR" altLang="en-US" sz="2700" dirty="0"/>
              <a:t>무결성 제약조건</a:t>
            </a:r>
            <a:r>
              <a:rPr lang="en-US" altLang="ko-KR" sz="2700" dirty="0"/>
              <a:t>(Integrity Constraint)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C55A-3A7E-43B6-8F6E-150A929B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49806" cy="53938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개체 무결성</a:t>
            </a:r>
            <a:r>
              <a:rPr lang="en-US" altLang="ko-KR" dirty="0"/>
              <a:t>(Entity Integrity)</a:t>
            </a:r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은 중복된 </a:t>
            </a:r>
            <a:r>
              <a:rPr lang="en-US" altLang="ko-KR" dirty="0"/>
              <a:t>ROW</a:t>
            </a:r>
            <a:r>
              <a:rPr lang="ko-KR" altLang="en-US" dirty="0"/>
              <a:t>를 가질 수 없으며 모든 </a:t>
            </a:r>
            <a:r>
              <a:rPr lang="en-US" altLang="ko-KR" dirty="0"/>
              <a:t>Table</a:t>
            </a:r>
            <a:r>
              <a:rPr lang="ko-KR" altLang="en-US" dirty="0"/>
              <a:t>은 각각의 </a:t>
            </a:r>
            <a:r>
              <a:rPr lang="en-US" altLang="ko-KR" dirty="0"/>
              <a:t>ROW</a:t>
            </a:r>
            <a:r>
              <a:rPr lang="ko-KR" altLang="en-US" dirty="0"/>
              <a:t>를 유일하게 식별할 수 있는 </a:t>
            </a:r>
            <a:r>
              <a:rPr lang="en-US" altLang="ko-KR" dirty="0"/>
              <a:t>Column</a:t>
            </a:r>
            <a:r>
              <a:rPr lang="ko-KR" altLang="en-US" dirty="0"/>
              <a:t>의 집합을 가진다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Column</a:t>
            </a:r>
            <a:r>
              <a:rPr lang="ko-KR" altLang="en-US" dirty="0"/>
              <a:t>의 집합 중에서 대표되는 컬럼을 </a:t>
            </a:r>
            <a:r>
              <a:rPr lang="en-US" altLang="ko-KR" dirty="0"/>
              <a:t>Primary Key(PK)</a:t>
            </a:r>
            <a:r>
              <a:rPr lang="ko-KR" altLang="en-US" dirty="0"/>
              <a:t>로 정의한다</a:t>
            </a:r>
            <a:endParaRPr lang="en-US" altLang="ko-KR" dirty="0"/>
          </a:p>
          <a:p>
            <a:pPr lvl="1"/>
            <a:r>
              <a:rPr lang="en-US" altLang="ko-KR" dirty="0"/>
              <a:t>Primary Key</a:t>
            </a:r>
            <a:r>
              <a:rPr lang="ko-KR" altLang="en-US" dirty="0"/>
              <a:t>의 값은 항상 유일</a:t>
            </a:r>
            <a:r>
              <a:rPr lang="en-US" altLang="ko-KR" dirty="0"/>
              <a:t>(Unique)</a:t>
            </a:r>
            <a:r>
              <a:rPr lang="ko-KR" altLang="en-US" dirty="0"/>
              <a:t>하며 널</a:t>
            </a:r>
            <a:r>
              <a:rPr lang="en-US" altLang="ko-KR" dirty="0"/>
              <a:t>(Null)</a:t>
            </a:r>
            <a:r>
              <a:rPr lang="ko-KR" altLang="en-US" dirty="0"/>
              <a:t>을 허용해서는 안된다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참조 무결성</a:t>
            </a:r>
            <a:r>
              <a:rPr lang="en-US" altLang="ko-KR" dirty="0"/>
              <a:t>(Referential</a:t>
            </a:r>
            <a:r>
              <a:rPr lang="ko-KR" altLang="en-US" dirty="0"/>
              <a:t> </a:t>
            </a:r>
            <a:r>
              <a:rPr lang="en-US" altLang="ko-KR" dirty="0"/>
              <a:t>Integrity)</a:t>
            </a:r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들은 </a:t>
            </a:r>
            <a:r>
              <a:rPr lang="en-US" altLang="ko-KR" dirty="0"/>
              <a:t>Foreign Key(FK)</a:t>
            </a:r>
            <a:r>
              <a:rPr lang="ko-KR" altLang="en-US" dirty="0"/>
              <a:t>를 통해 서로 연결되어 있다</a:t>
            </a:r>
            <a:r>
              <a:rPr lang="en-US" altLang="ko-KR" dirty="0"/>
              <a:t>. Foreign Key</a:t>
            </a:r>
            <a:r>
              <a:rPr lang="ko-KR" altLang="en-US" dirty="0"/>
              <a:t>는 다른 </a:t>
            </a:r>
            <a:r>
              <a:rPr lang="en-US" altLang="ko-KR" dirty="0"/>
              <a:t>Table </a:t>
            </a:r>
            <a:r>
              <a:rPr lang="ko-KR" altLang="en-US" dirty="0"/>
              <a:t>또는 자신 </a:t>
            </a:r>
            <a:r>
              <a:rPr lang="en-US" altLang="ko-KR" dirty="0"/>
              <a:t>Table</a:t>
            </a:r>
            <a:r>
              <a:rPr lang="ko-KR" altLang="en-US" dirty="0"/>
              <a:t>의 </a:t>
            </a:r>
            <a:r>
              <a:rPr lang="en-US" altLang="ko-KR" dirty="0"/>
              <a:t>PK </a:t>
            </a:r>
            <a:r>
              <a:rPr lang="ko-KR" altLang="en-US" dirty="0"/>
              <a:t>값을 참조하기 위해 복사하여 가지고 있는 </a:t>
            </a:r>
            <a:r>
              <a:rPr lang="en-US" altLang="ko-KR" dirty="0"/>
              <a:t>Column</a:t>
            </a:r>
            <a:r>
              <a:rPr lang="ko-KR" altLang="en-US" dirty="0"/>
              <a:t>을 말한다</a:t>
            </a:r>
            <a:endParaRPr lang="en-US" altLang="ko-KR" dirty="0"/>
          </a:p>
          <a:p>
            <a:pPr lvl="1"/>
            <a:r>
              <a:rPr lang="ko-KR" altLang="en-US" dirty="0"/>
              <a:t>참조 무결성이 </a:t>
            </a:r>
            <a:r>
              <a:rPr lang="ko-KR" altLang="en-US" dirty="0" err="1"/>
              <a:t>지켜지기</a:t>
            </a:r>
            <a:r>
              <a:rPr lang="ko-KR" altLang="en-US" dirty="0"/>
              <a:t> 위해서 </a:t>
            </a:r>
            <a:r>
              <a:rPr lang="en-US" altLang="ko-KR" dirty="0"/>
              <a:t>FK Column</a:t>
            </a:r>
            <a:r>
              <a:rPr lang="ko-KR" altLang="en-US" dirty="0"/>
              <a:t>의 값은 참조하는 </a:t>
            </a:r>
            <a:r>
              <a:rPr lang="en-US" altLang="ko-KR" dirty="0"/>
              <a:t>PK </a:t>
            </a:r>
            <a:r>
              <a:rPr lang="ko-KR" altLang="en-US" dirty="0"/>
              <a:t>컬럼 값 중의 하나이거나 </a:t>
            </a:r>
            <a:r>
              <a:rPr lang="en-US" altLang="ko-KR" dirty="0"/>
              <a:t>Null</a:t>
            </a:r>
            <a:r>
              <a:rPr lang="ko-KR" altLang="en-US" dirty="0"/>
              <a:t>이어야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무결성 제약은 </a:t>
            </a:r>
            <a:r>
              <a:rPr lang="en-US" altLang="ko-KR" dirty="0"/>
              <a:t>DBMS </a:t>
            </a:r>
            <a:r>
              <a:rPr lang="ko-KR" altLang="en-US" dirty="0"/>
              <a:t>시스템이 자동으로 수행한다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19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B52E-2946-4D4E-8F78-F2B983A0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7ED9D-6F56-440E-A6A1-52E2B504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Primary Key (PK) : </a:t>
            </a:r>
            <a:r>
              <a:rPr lang="ko-KR" altLang="en-US" dirty="0" err="1"/>
              <a:t>기본키</a:t>
            </a:r>
            <a:endParaRPr lang="en-US" altLang="ko-KR" dirty="0"/>
          </a:p>
          <a:p>
            <a:pPr lvl="1"/>
            <a:r>
              <a:rPr lang="ko-KR" altLang="en-US" dirty="0"/>
              <a:t>관계</a:t>
            </a:r>
            <a:r>
              <a:rPr lang="en-US" altLang="ko-KR" dirty="0"/>
              <a:t>(Relation)</a:t>
            </a:r>
            <a:r>
              <a:rPr lang="ko-KR" altLang="en-US" dirty="0"/>
              <a:t>에서 </a:t>
            </a:r>
            <a:r>
              <a:rPr lang="ko-KR" altLang="en-US" dirty="0" err="1"/>
              <a:t>튜플을</a:t>
            </a:r>
            <a:r>
              <a:rPr lang="ko-KR" altLang="en-US" dirty="0"/>
              <a:t> 구분하기 위하여 사용하는 기본 키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애트리뷰트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애트리뷰트의</a:t>
            </a:r>
            <a:r>
              <a:rPr lang="ko-KR" altLang="en-US" dirty="0"/>
              <a:t> 집합</a:t>
            </a:r>
            <a:r>
              <a:rPr lang="en-US" altLang="ko-KR" dirty="0"/>
              <a:t>(</a:t>
            </a:r>
            <a:r>
              <a:rPr lang="ko-KR" altLang="en-US" dirty="0"/>
              <a:t>복합키</a:t>
            </a:r>
            <a:r>
              <a:rPr lang="en-US" altLang="ko-KR" dirty="0"/>
              <a:t>)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관리자에 의해 릴레이션 생성시 정의된 </a:t>
            </a:r>
            <a:r>
              <a:rPr lang="en-US" altLang="ko-KR" dirty="0"/>
              <a:t>(</a:t>
            </a:r>
            <a:r>
              <a:rPr lang="ko-KR" altLang="en-US" dirty="0"/>
              <a:t>자동으로 </a:t>
            </a:r>
            <a:r>
              <a:rPr lang="en-US" altLang="ko-KR" dirty="0"/>
              <a:t>Index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동일한 </a:t>
            </a:r>
            <a:r>
              <a:rPr lang="en-US" altLang="ko-KR" dirty="0"/>
              <a:t>PK</a:t>
            </a:r>
            <a:r>
              <a:rPr lang="ko-KR" altLang="en-US" dirty="0"/>
              <a:t>를 지닌 레코드는 존재할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/>
              <a:t>Candidate Key (</a:t>
            </a:r>
            <a:r>
              <a:rPr lang="ko-KR" altLang="en-US" dirty="0" err="1"/>
              <a:t>후보키</a:t>
            </a:r>
            <a:r>
              <a:rPr lang="en-US" altLang="ko-KR" dirty="0"/>
              <a:t>) : </a:t>
            </a:r>
            <a:r>
              <a:rPr lang="ko-KR" altLang="en-US" dirty="0" err="1"/>
              <a:t>튜플을</a:t>
            </a:r>
            <a:r>
              <a:rPr lang="ko-KR" altLang="en-US" dirty="0"/>
              <a:t> 식별할 수 있는 최소한의 </a:t>
            </a:r>
            <a:r>
              <a:rPr lang="ko-KR" altLang="en-US" dirty="0" err="1"/>
              <a:t>애트리뷰트</a:t>
            </a:r>
            <a:r>
              <a:rPr lang="ko-KR" altLang="en-US" dirty="0"/>
              <a:t> 집합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ko-KR" altLang="en-US" dirty="0" err="1"/>
              <a:t>릴레이션에는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  <a:r>
              <a:rPr lang="ko-KR" altLang="en-US" dirty="0"/>
              <a:t>가 될 수 있는 키가 여러 개 있을 수 있음</a:t>
            </a:r>
            <a:endParaRPr lang="en-US" altLang="ko-KR" dirty="0"/>
          </a:p>
          <a:p>
            <a:pPr lvl="2"/>
            <a:r>
              <a:rPr lang="ko-KR" altLang="en-US" dirty="0"/>
              <a:t>유일성과 희소성이 있으면 </a:t>
            </a:r>
            <a:r>
              <a:rPr lang="en-US" altLang="ko-KR" dirty="0"/>
              <a:t>Candidate Key</a:t>
            </a:r>
            <a:r>
              <a:rPr lang="ko-KR" altLang="en-US" dirty="0"/>
              <a:t>가 될 수 있음</a:t>
            </a:r>
            <a:endParaRPr lang="en-US" altLang="ko-KR" dirty="0"/>
          </a:p>
          <a:p>
            <a:pPr lvl="1"/>
            <a:r>
              <a:rPr lang="en-US" altLang="ko-KR" dirty="0"/>
              <a:t>Alternative Key (</a:t>
            </a:r>
            <a:r>
              <a:rPr lang="ko-KR" altLang="en-US" dirty="0"/>
              <a:t>대체키</a:t>
            </a:r>
            <a:r>
              <a:rPr lang="en-US" altLang="ko-KR" dirty="0"/>
              <a:t>) : </a:t>
            </a:r>
            <a:r>
              <a:rPr lang="ko-KR" altLang="en-US" dirty="0" err="1"/>
              <a:t>후보키</a:t>
            </a:r>
            <a:r>
              <a:rPr lang="ko-KR" altLang="en-US" dirty="0"/>
              <a:t> 중 기본 키가 아닌 것</a:t>
            </a:r>
            <a:endParaRPr lang="en-US" altLang="ko-KR" dirty="0"/>
          </a:p>
          <a:p>
            <a:pPr lvl="1"/>
            <a:r>
              <a:rPr lang="en-US" altLang="ko-KR" dirty="0"/>
              <a:t>Composite Key (</a:t>
            </a:r>
            <a:r>
              <a:rPr lang="ko-KR" altLang="en-US" dirty="0"/>
              <a:t>복합키</a:t>
            </a:r>
            <a:r>
              <a:rPr lang="en-US" altLang="ko-KR" dirty="0"/>
              <a:t>) : </a:t>
            </a:r>
            <a:r>
              <a:rPr lang="ko-KR" altLang="en-US" dirty="0"/>
              <a:t>둘 이상의 </a:t>
            </a:r>
            <a:r>
              <a:rPr lang="ko-KR" altLang="en-US" dirty="0" err="1"/>
              <a:t>애트리뷰트가</a:t>
            </a:r>
            <a:r>
              <a:rPr lang="ko-KR" altLang="en-US" dirty="0"/>
              <a:t> 하나의 </a:t>
            </a:r>
            <a:r>
              <a:rPr lang="en-US" altLang="ko-KR" dirty="0"/>
              <a:t>Key</a:t>
            </a:r>
            <a:r>
              <a:rPr lang="ko-KR" altLang="en-US" dirty="0"/>
              <a:t>를 이루는 것</a:t>
            </a:r>
          </a:p>
        </p:txBody>
      </p:sp>
    </p:spTree>
    <p:extLst>
      <p:ext uri="{BB962C8B-B14F-4D97-AF65-F5344CB8AC3E}">
        <p14:creationId xmlns:p14="http://schemas.microsoft.com/office/powerpoint/2010/main" val="286530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584A-319A-4505-81BB-3B211B5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C5B5-05D6-47D4-9A0E-C13187E7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endParaRPr lang="en-US" altLang="ko-KR" dirty="0"/>
          </a:p>
          <a:p>
            <a:pPr lvl="1"/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endParaRPr lang="en-US" altLang="ko-KR" dirty="0"/>
          </a:p>
          <a:p>
            <a:pPr lvl="1"/>
            <a:r>
              <a:rPr lang="ko-KR" altLang="en-US" dirty="0" err="1"/>
              <a:t>후보키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기본키와 동일</a:t>
            </a:r>
            <a:endParaRPr lang="en-US" altLang="ko-KR" dirty="0"/>
          </a:p>
          <a:p>
            <a:pPr lvl="1"/>
            <a:r>
              <a:rPr lang="ko-KR" altLang="en-US" dirty="0"/>
              <a:t>주민등록번호 등이 있다면 후보키가 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등록</a:t>
            </a:r>
            <a:endParaRPr lang="en-US" altLang="ko-KR" dirty="0"/>
          </a:p>
          <a:p>
            <a:pPr lvl="1"/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과목번호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후보키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기본키와 동일</a:t>
            </a:r>
            <a:endParaRPr lang="en-US" altLang="ko-KR" dirty="0"/>
          </a:p>
          <a:p>
            <a:pPr lvl="1"/>
            <a:r>
              <a:rPr lang="ko-KR" altLang="en-US" dirty="0"/>
              <a:t>학번이나 과목번호만으로는 키가 되지 </a:t>
            </a:r>
            <a:r>
              <a:rPr lang="ko-KR" altLang="en-US" dirty="0" err="1"/>
              <a:t>못합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등록번호와 같이 별도의 단일키를 추가하여 </a:t>
            </a:r>
            <a:r>
              <a:rPr lang="en-US" altLang="ko-KR" dirty="0"/>
              <a:t>PK</a:t>
            </a:r>
            <a:r>
              <a:rPr lang="ko-KR" altLang="en-US" dirty="0"/>
              <a:t>로 지정할 수도 있음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3B071FB-4E73-4C42-A028-9A0003BC2858}"/>
              </a:ext>
            </a:extLst>
          </p:cNvPr>
          <p:cNvGrpSpPr/>
          <p:nvPr/>
        </p:nvGrpSpPr>
        <p:grpSpPr>
          <a:xfrm>
            <a:off x="5725456" y="1320800"/>
            <a:ext cx="5789210" cy="1665288"/>
            <a:chOff x="5725456" y="1320800"/>
            <a:chExt cx="5789210" cy="1665288"/>
          </a:xfrm>
        </p:grpSpPr>
        <p:sp>
          <p:nvSpPr>
            <p:cNvPr id="34" name="Rectangle 89">
              <a:extLst>
                <a:ext uri="{FF2B5EF4-FFF2-40B4-BE49-F238E27FC236}">
                  <a16:creationId xmlns:a16="http://schemas.microsoft.com/office/drawing/2014/main" id="{84BA4380-D038-43F6-A0D6-20F0603A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630" y="1320800"/>
              <a:ext cx="1080509" cy="55403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u="sng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학번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</a:t>
              </a:r>
              <a:r>
                <a:rPr kumimoji="0" lang="en-US" altLang="ko-KR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Sno</a:t>
              </a: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5" name="Rectangle 90">
              <a:extLst>
                <a:ext uri="{FF2B5EF4-FFF2-40B4-BE49-F238E27FC236}">
                  <a16:creationId xmlns:a16="http://schemas.microsoft.com/office/drawing/2014/main" id="{B20D6945-A55F-49D1-B129-D75F65ED6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3139" y="1320800"/>
              <a:ext cx="1080509" cy="55403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이름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</a:t>
              </a:r>
              <a:r>
                <a:rPr kumimoji="0" lang="en-US" altLang="ko-KR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Sname</a:t>
              </a: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6" name="Rectangle 91">
              <a:extLst>
                <a:ext uri="{FF2B5EF4-FFF2-40B4-BE49-F238E27FC236}">
                  <a16:creationId xmlns:a16="http://schemas.microsoft.com/office/drawing/2014/main" id="{34967515-3675-4D27-B323-283D24B5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648" y="1320800"/>
              <a:ext cx="1076007" cy="55403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학년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(Year)</a:t>
              </a:r>
            </a:p>
          </p:txBody>
        </p:sp>
        <p:sp>
          <p:nvSpPr>
            <p:cNvPr id="37" name="Rectangle 92">
              <a:extLst>
                <a:ext uri="{FF2B5EF4-FFF2-40B4-BE49-F238E27FC236}">
                  <a16:creationId xmlns:a16="http://schemas.microsoft.com/office/drawing/2014/main" id="{D3931C8B-8C87-4E08-972F-DCC22372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4157" y="1320800"/>
              <a:ext cx="1080509" cy="55403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학과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(Dept)</a:t>
              </a:r>
            </a:p>
          </p:txBody>
        </p:sp>
        <p:sp>
          <p:nvSpPr>
            <p:cNvPr id="38" name="Rectangle 93">
              <a:extLst>
                <a:ext uri="{FF2B5EF4-FFF2-40B4-BE49-F238E27FC236}">
                  <a16:creationId xmlns:a16="http://schemas.microsoft.com/office/drawing/2014/main" id="{4E1B66C4-84DC-4C11-8D08-21D08872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630" y="1874838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100</a:t>
              </a:r>
            </a:p>
          </p:txBody>
        </p:sp>
        <p:sp>
          <p:nvSpPr>
            <p:cNvPr id="39" name="Rectangle 94">
              <a:extLst>
                <a:ext uri="{FF2B5EF4-FFF2-40B4-BE49-F238E27FC236}">
                  <a16:creationId xmlns:a16="http://schemas.microsoft.com/office/drawing/2014/main" id="{7C007E2A-48EB-49C5-9171-99827AF1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3139" y="1874838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나 수 영</a:t>
              </a:r>
            </a:p>
          </p:txBody>
        </p:sp>
        <p:sp>
          <p:nvSpPr>
            <p:cNvPr id="40" name="Rectangle 95">
              <a:extLst>
                <a:ext uri="{FF2B5EF4-FFF2-40B4-BE49-F238E27FC236}">
                  <a16:creationId xmlns:a16="http://schemas.microsoft.com/office/drawing/2014/main" id="{1FD454D7-6B47-4A78-A17D-5DF4826E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648" y="1874838"/>
              <a:ext cx="1076007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1" name="Rectangle 96">
              <a:extLst>
                <a:ext uri="{FF2B5EF4-FFF2-40B4-BE49-F238E27FC236}">
                  <a16:creationId xmlns:a16="http://schemas.microsoft.com/office/drawing/2014/main" id="{8C7167AC-2FCF-4293-B8A9-3B10FD8F4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4157" y="1874838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컴퓨터</a:t>
              </a:r>
            </a:p>
          </p:txBody>
        </p:sp>
        <p:sp>
          <p:nvSpPr>
            <p:cNvPr id="42" name="Rectangle 97">
              <a:extLst>
                <a:ext uri="{FF2B5EF4-FFF2-40B4-BE49-F238E27FC236}">
                  <a16:creationId xmlns:a16="http://schemas.microsoft.com/office/drawing/2014/main" id="{351F5776-701C-4663-8CA7-FEA3F9306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630" y="2152650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200</a:t>
              </a:r>
            </a:p>
          </p:txBody>
        </p:sp>
        <p:sp>
          <p:nvSpPr>
            <p:cNvPr id="43" name="Rectangle 98">
              <a:extLst>
                <a:ext uri="{FF2B5EF4-FFF2-40B4-BE49-F238E27FC236}">
                  <a16:creationId xmlns:a16="http://schemas.microsoft.com/office/drawing/2014/main" id="{3B599580-C3C5-44B8-A571-F464960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3139" y="2152650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이 찬 수</a:t>
              </a:r>
            </a:p>
          </p:txBody>
        </p:sp>
        <p:sp>
          <p:nvSpPr>
            <p:cNvPr id="44" name="Rectangle 99">
              <a:extLst>
                <a:ext uri="{FF2B5EF4-FFF2-40B4-BE49-F238E27FC236}">
                  <a16:creationId xmlns:a16="http://schemas.microsoft.com/office/drawing/2014/main" id="{830C0F0E-C3E4-4A18-B887-4B1D8BFA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648" y="2152650"/>
              <a:ext cx="1076007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5" name="Rectangle 100">
              <a:extLst>
                <a:ext uri="{FF2B5EF4-FFF2-40B4-BE49-F238E27FC236}">
                  <a16:creationId xmlns:a16="http://schemas.microsoft.com/office/drawing/2014/main" id="{3FB93379-D20C-4C53-9219-F63D2DE1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4157" y="2152650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전기</a:t>
              </a:r>
            </a:p>
          </p:txBody>
        </p:sp>
        <p:sp>
          <p:nvSpPr>
            <p:cNvPr id="46" name="Rectangle 101">
              <a:extLst>
                <a:ext uri="{FF2B5EF4-FFF2-40B4-BE49-F238E27FC236}">
                  <a16:creationId xmlns:a16="http://schemas.microsoft.com/office/drawing/2014/main" id="{6E78C098-8606-476D-951C-0AF3069E3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630" y="2430463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300</a:t>
              </a:r>
            </a:p>
          </p:txBody>
        </p:sp>
        <p:sp>
          <p:nvSpPr>
            <p:cNvPr id="47" name="Rectangle 102">
              <a:extLst>
                <a:ext uri="{FF2B5EF4-FFF2-40B4-BE49-F238E27FC236}">
                  <a16:creationId xmlns:a16="http://schemas.microsoft.com/office/drawing/2014/main" id="{7202E29D-9281-47D7-96DC-ED218489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3139" y="2430463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정 기 태</a:t>
              </a:r>
            </a:p>
          </p:txBody>
        </p:sp>
        <p:sp>
          <p:nvSpPr>
            <p:cNvPr id="48" name="Rectangle 103">
              <a:extLst>
                <a:ext uri="{FF2B5EF4-FFF2-40B4-BE49-F238E27FC236}">
                  <a16:creationId xmlns:a16="http://schemas.microsoft.com/office/drawing/2014/main" id="{BCFE4C72-3144-4A50-89F4-1D362301A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648" y="2430463"/>
              <a:ext cx="1076007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9" name="Rectangle 104">
              <a:extLst>
                <a:ext uri="{FF2B5EF4-FFF2-40B4-BE49-F238E27FC236}">
                  <a16:creationId xmlns:a16="http://schemas.microsoft.com/office/drawing/2014/main" id="{251C19A9-2C59-42D4-B2C6-630C1CDF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4157" y="2430463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컴퓨터</a:t>
              </a:r>
            </a:p>
          </p:txBody>
        </p:sp>
        <p:sp>
          <p:nvSpPr>
            <p:cNvPr id="50" name="Rectangle 105">
              <a:extLst>
                <a:ext uri="{FF2B5EF4-FFF2-40B4-BE49-F238E27FC236}">
                  <a16:creationId xmlns:a16="http://schemas.microsoft.com/office/drawing/2014/main" id="{8E5C8E20-9C73-4970-88F9-AF5635DE2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630" y="2708275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400</a:t>
              </a:r>
            </a:p>
          </p:txBody>
        </p:sp>
        <p:sp>
          <p:nvSpPr>
            <p:cNvPr id="51" name="Rectangle 106">
              <a:extLst>
                <a:ext uri="{FF2B5EF4-FFF2-40B4-BE49-F238E27FC236}">
                  <a16:creationId xmlns:a16="http://schemas.microsoft.com/office/drawing/2014/main" id="{C791B835-C970-40F4-B27A-5C33B6AF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3139" y="2708275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송 병 길</a:t>
              </a:r>
            </a:p>
          </p:txBody>
        </p:sp>
        <p:sp>
          <p:nvSpPr>
            <p:cNvPr id="52" name="Rectangle 107">
              <a:extLst>
                <a:ext uri="{FF2B5EF4-FFF2-40B4-BE49-F238E27FC236}">
                  <a16:creationId xmlns:a16="http://schemas.microsoft.com/office/drawing/2014/main" id="{1A74CB14-378D-43EF-9199-6F044F3F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648" y="2708275"/>
              <a:ext cx="1076007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53" name="Rectangle 108">
              <a:extLst>
                <a:ext uri="{FF2B5EF4-FFF2-40B4-BE49-F238E27FC236}">
                  <a16:creationId xmlns:a16="http://schemas.microsoft.com/office/drawing/2014/main" id="{0AD7F5EB-6C50-4ED4-8846-A6A4444E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4157" y="2708275"/>
              <a:ext cx="1080509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컴퓨터</a:t>
              </a:r>
            </a:p>
          </p:txBody>
        </p:sp>
        <p:sp>
          <p:nvSpPr>
            <p:cNvPr id="54" name="Text Box 113">
              <a:extLst>
                <a:ext uri="{FF2B5EF4-FFF2-40B4-BE49-F238E27FC236}">
                  <a16:creationId xmlns:a16="http://schemas.microsoft.com/office/drawing/2014/main" id="{4633DE78-DFC5-4445-AAA8-46D2B8177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5456" y="1350963"/>
              <a:ext cx="132440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학생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(STUDENT)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0302CA-70C4-41D3-87D9-5142307023D9}"/>
              </a:ext>
            </a:extLst>
          </p:cNvPr>
          <p:cNvGrpSpPr/>
          <p:nvPr/>
        </p:nvGrpSpPr>
        <p:grpSpPr>
          <a:xfrm>
            <a:off x="6819764" y="3871912"/>
            <a:ext cx="4680525" cy="1665287"/>
            <a:chOff x="6819764" y="3871912"/>
            <a:chExt cx="4680525" cy="1665287"/>
          </a:xfrm>
        </p:grpSpPr>
        <p:sp>
          <p:nvSpPr>
            <p:cNvPr id="55" name="Rectangle 67">
              <a:extLst>
                <a:ext uri="{FF2B5EF4-FFF2-40B4-BE49-F238E27FC236}">
                  <a16:creationId xmlns:a16="http://schemas.microsoft.com/office/drawing/2014/main" id="{39FC791D-A54A-4521-8EDB-7EDFFC312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289" y="3871912"/>
              <a:ext cx="1143000" cy="55403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u="sng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학번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</a:t>
              </a:r>
              <a:r>
                <a:rPr kumimoji="0" lang="en-US" altLang="ko-KR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Sno</a:t>
              </a: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56" name="Rectangle 68">
              <a:extLst>
                <a:ext uri="{FF2B5EF4-FFF2-40B4-BE49-F238E27FC236}">
                  <a16:creationId xmlns:a16="http://schemas.microsoft.com/office/drawing/2014/main" id="{686D3D1E-C16D-4F64-AB9E-8080EE56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289" y="4425949"/>
              <a:ext cx="1143000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100</a:t>
              </a:r>
            </a:p>
          </p:txBody>
        </p:sp>
        <p:sp>
          <p:nvSpPr>
            <p:cNvPr id="57" name="Rectangle 69">
              <a:extLst>
                <a:ext uri="{FF2B5EF4-FFF2-40B4-BE49-F238E27FC236}">
                  <a16:creationId xmlns:a16="http://schemas.microsoft.com/office/drawing/2014/main" id="{4940ECEB-DBC4-4340-940E-48E038B1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289" y="4703762"/>
              <a:ext cx="1143000" cy="277812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100</a:t>
              </a:r>
            </a:p>
          </p:txBody>
        </p:sp>
        <p:sp>
          <p:nvSpPr>
            <p:cNvPr id="58" name="Rectangle 70">
              <a:extLst>
                <a:ext uri="{FF2B5EF4-FFF2-40B4-BE49-F238E27FC236}">
                  <a16:creationId xmlns:a16="http://schemas.microsoft.com/office/drawing/2014/main" id="{B90ED590-CE86-4E0A-87E7-8A2FAC6C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289" y="4981574"/>
              <a:ext cx="1143000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200</a:t>
              </a:r>
            </a:p>
          </p:txBody>
        </p:sp>
        <p:sp>
          <p:nvSpPr>
            <p:cNvPr id="59" name="Rectangle 71">
              <a:extLst>
                <a:ext uri="{FF2B5EF4-FFF2-40B4-BE49-F238E27FC236}">
                  <a16:creationId xmlns:a16="http://schemas.microsoft.com/office/drawing/2014/main" id="{E8DEC630-B79D-4C37-9C97-74E52FE0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289" y="5259387"/>
              <a:ext cx="1143000" cy="277812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300</a:t>
              </a:r>
            </a:p>
          </p:txBody>
        </p:sp>
        <p:sp>
          <p:nvSpPr>
            <p:cNvPr id="60" name="Rectangle 79">
              <a:extLst>
                <a:ext uri="{FF2B5EF4-FFF2-40B4-BE49-F238E27FC236}">
                  <a16:creationId xmlns:a16="http://schemas.microsoft.com/office/drawing/2014/main" id="{81086CDA-409E-4957-8636-F576FA916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4289" y="3871912"/>
              <a:ext cx="1143000" cy="55403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u="sng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과목번호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(Cno)</a:t>
              </a:r>
            </a:p>
          </p:txBody>
        </p:sp>
        <p:sp>
          <p:nvSpPr>
            <p:cNvPr id="61" name="Rectangle 80">
              <a:extLst>
                <a:ext uri="{FF2B5EF4-FFF2-40B4-BE49-F238E27FC236}">
                  <a16:creationId xmlns:a16="http://schemas.microsoft.com/office/drawing/2014/main" id="{CBF362B3-E73B-4B50-BCEE-C84829840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4289" y="4425949"/>
              <a:ext cx="1143000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C413</a:t>
              </a:r>
            </a:p>
          </p:txBody>
        </p:sp>
        <p:sp>
          <p:nvSpPr>
            <p:cNvPr id="62" name="Rectangle 81">
              <a:extLst>
                <a:ext uri="{FF2B5EF4-FFF2-40B4-BE49-F238E27FC236}">
                  <a16:creationId xmlns:a16="http://schemas.microsoft.com/office/drawing/2014/main" id="{6C7F1469-B715-4E7F-A396-58A2277A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4289" y="4703762"/>
              <a:ext cx="1143000" cy="277812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E412</a:t>
              </a:r>
            </a:p>
          </p:txBody>
        </p:sp>
        <p:sp>
          <p:nvSpPr>
            <p:cNvPr id="63" name="Rectangle 82">
              <a:extLst>
                <a:ext uri="{FF2B5EF4-FFF2-40B4-BE49-F238E27FC236}">
                  <a16:creationId xmlns:a16="http://schemas.microsoft.com/office/drawing/2014/main" id="{A895F7D8-E90E-4073-9D17-57F9BF56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4289" y="4981574"/>
              <a:ext cx="1143000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C123</a:t>
              </a:r>
            </a:p>
          </p:txBody>
        </p:sp>
        <p:sp>
          <p:nvSpPr>
            <p:cNvPr id="64" name="Rectangle 83">
              <a:extLst>
                <a:ext uri="{FF2B5EF4-FFF2-40B4-BE49-F238E27FC236}">
                  <a16:creationId xmlns:a16="http://schemas.microsoft.com/office/drawing/2014/main" id="{DBB44ADF-498A-4227-9AEF-2194AFD0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4289" y="5259387"/>
              <a:ext cx="1143000" cy="277812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C312</a:t>
              </a:r>
            </a:p>
          </p:txBody>
        </p:sp>
        <p:sp>
          <p:nvSpPr>
            <p:cNvPr id="65" name="Rectangle 91">
              <a:extLst>
                <a:ext uri="{FF2B5EF4-FFF2-40B4-BE49-F238E27FC236}">
                  <a16:creationId xmlns:a16="http://schemas.microsoft.com/office/drawing/2014/main" id="{AB59AB71-C012-49E2-99F1-AFB1A1FF0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289" y="3871912"/>
              <a:ext cx="1143000" cy="55403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성적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(Grade)</a:t>
              </a:r>
            </a:p>
          </p:txBody>
        </p:sp>
        <p:sp>
          <p:nvSpPr>
            <p:cNvPr id="66" name="Rectangle 92">
              <a:extLst>
                <a:ext uri="{FF2B5EF4-FFF2-40B4-BE49-F238E27FC236}">
                  <a16:creationId xmlns:a16="http://schemas.microsoft.com/office/drawing/2014/main" id="{9CF1F12A-2196-44AF-8373-DA13D9E60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289" y="4425949"/>
              <a:ext cx="1143000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7" name="Rectangle 93">
              <a:extLst>
                <a:ext uri="{FF2B5EF4-FFF2-40B4-BE49-F238E27FC236}">
                  <a16:creationId xmlns:a16="http://schemas.microsoft.com/office/drawing/2014/main" id="{541BC73D-E5BC-43D6-A46F-41A6188C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289" y="4703762"/>
              <a:ext cx="1143000" cy="277812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8" name="Rectangle 94">
              <a:extLst>
                <a:ext uri="{FF2B5EF4-FFF2-40B4-BE49-F238E27FC236}">
                  <a16:creationId xmlns:a16="http://schemas.microsoft.com/office/drawing/2014/main" id="{969A7CA5-32B6-464E-96EC-3494FF59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289" y="4981574"/>
              <a:ext cx="1143000" cy="277813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69" name="Rectangle 95">
              <a:extLst>
                <a:ext uri="{FF2B5EF4-FFF2-40B4-BE49-F238E27FC236}">
                  <a16:creationId xmlns:a16="http://schemas.microsoft.com/office/drawing/2014/main" id="{63FA75D2-111A-44A2-85B8-270D1A151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289" y="5259387"/>
              <a:ext cx="1143000" cy="277812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600" b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0" name="Text Box 127">
              <a:extLst>
                <a:ext uri="{FF2B5EF4-FFF2-40B4-BE49-F238E27FC236}">
                  <a16:creationId xmlns:a16="http://schemas.microsoft.com/office/drawing/2014/main" id="{5B948D12-0421-4201-ADAF-47ED70D32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764" y="3922712"/>
              <a:ext cx="107112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등록 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(ENROL)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7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6F4CD-915B-4AEE-84D7-F75F2F0E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CDDF2-C730-4CF1-922B-4E7766CD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Foreign Key (FK) : </a:t>
            </a:r>
            <a:r>
              <a:rPr lang="ko-KR" altLang="en-US" dirty="0" err="1"/>
              <a:t>외래키</a:t>
            </a:r>
            <a:endParaRPr lang="en-US" altLang="ko-KR" dirty="0"/>
          </a:p>
          <a:p>
            <a:pPr lvl="1"/>
            <a:r>
              <a:rPr lang="ko-KR" altLang="en-US" dirty="0"/>
              <a:t>기본키를 참조하는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pPr lvl="1"/>
            <a:r>
              <a:rPr lang="ko-KR" altLang="en-US" dirty="0"/>
              <a:t>다른 릴레이션의 </a:t>
            </a:r>
            <a:r>
              <a:rPr lang="ko-KR" altLang="en-US" dirty="0" err="1"/>
              <a:t>튜플을</a:t>
            </a:r>
            <a:r>
              <a:rPr lang="ko-KR" altLang="en-US" dirty="0"/>
              <a:t> 대표</a:t>
            </a:r>
            <a:endParaRPr lang="en-US" altLang="ko-KR" dirty="0"/>
          </a:p>
          <a:p>
            <a:pPr lvl="1"/>
            <a:r>
              <a:rPr lang="ko-KR" altLang="en-US" dirty="0"/>
              <a:t>릴레이션 간의 관계를 나타내기 위해 사용</a:t>
            </a:r>
            <a:endParaRPr lang="en-US" altLang="ko-KR" dirty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가능 </a:t>
            </a:r>
            <a:r>
              <a:rPr lang="en-US" altLang="ko-KR" dirty="0"/>
              <a:t>(</a:t>
            </a:r>
            <a:r>
              <a:rPr lang="ko-KR" altLang="en-US" dirty="0"/>
              <a:t>참조되지 않음을 의미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144AC-E6D5-4C8D-9764-73982DDF90A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3087" y="4294021"/>
            <a:ext cx="2474912" cy="110331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A16B26-8DD3-4B1A-97ED-E70F26525161}"/>
              </a:ext>
            </a:extLst>
          </p:cNvPr>
          <p:cNvPicPr/>
          <p:nvPr/>
        </p:nvPicPr>
        <p:blipFill>
          <a:blip r:embed="rId3">
            <a:lum contrast="40000"/>
          </a:blip>
          <a:stretch>
            <a:fillRect/>
          </a:stretch>
        </p:blipFill>
        <p:spPr bwMode="auto">
          <a:xfrm>
            <a:off x="1999749" y="3651083"/>
            <a:ext cx="5572125" cy="257175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7AAFF56A-1FC3-497F-B49E-9FC9292B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062" y="3241508"/>
            <a:ext cx="559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Georgia" panose="02040502050405020303" pitchFamily="18" charset="0"/>
                <a:ea typeface="HY견고딕" panose="02030600000101010101" pitchFamily="18" charset="-127"/>
              </a:rPr>
              <a:t>EMP</a:t>
            </a:r>
            <a:endParaRPr lang="ko-KR" altLang="en-US" sz="1600" b="0">
              <a:latin typeface="Georgia" panose="02040502050405020303" pitchFamily="18" charset="0"/>
              <a:ea typeface="HY견고딕" panose="02030600000101010101" pitchFamily="18" charset="-127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ED56AB5C-7297-4CA4-A881-8B9927198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249" y="3955883"/>
            <a:ext cx="2500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Georgia" panose="02040502050405020303" pitchFamily="18" charset="0"/>
                <a:ea typeface="HY견고딕" panose="02030600000101010101" pitchFamily="18" charset="-127"/>
              </a:rPr>
              <a:t>DEPT</a:t>
            </a:r>
            <a:endParaRPr lang="ko-KR" altLang="en-US" sz="1600" b="0">
              <a:latin typeface="Georgia" panose="02040502050405020303" pitchFamily="18" charset="0"/>
              <a:ea typeface="HY견고딕" panose="02030600000101010101" pitchFamily="18" charset="-127"/>
            </a:endParaRPr>
          </a:p>
        </p:txBody>
      </p:sp>
      <p:cxnSp>
        <p:nvCxnSpPr>
          <p:cNvPr id="8" name="꺾인 연결선 24">
            <a:extLst>
              <a:ext uri="{FF2B5EF4-FFF2-40B4-BE49-F238E27FC236}">
                <a16:creationId xmlns:a16="http://schemas.microsoft.com/office/drawing/2014/main" id="{73F5A810-BB08-4DB3-8A2B-B9B46B0DF2F9}"/>
              </a:ext>
            </a:extLst>
          </p:cNvPr>
          <p:cNvCxnSpPr>
            <a:cxnSpLocks noChangeShapeType="1"/>
            <a:stCxn id="10" idx="2"/>
            <a:endCxn id="9" idx="2"/>
          </p:cNvCxnSpPr>
          <p:nvPr/>
        </p:nvCxnSpPr>
        <p:spPr bwMode="auto">
          <a:xfrm rot="5400000">
            <a:off x="7575843" y="5204452"/>
            <a:ext cx="857250" cy="1350962"/>
          </a:xfrm>
          <a:prstGeom prst="bentConnector3">
            <a:avLst>
              <a:gd name="adj1" fmla="val 125000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모서리가 둥근 직사각형 33">
            <a:extLst>
              <a:ext uri="{FF2B5EF4-FFF2-40B4-BE49-F238E27FC236}">
                <a16:creationId xmlns:a16="http://schemas.microsoft.com/office/drawing/2014/main" id="{EAD3CD50-F3F1-4B32-98F1-3F929BC7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899" y="3579646"/>
            <a:ext cx="638175" cy="2714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34">
            <a:extLst>
              <a:ext uri="{FF2B5EF4-FFF2-40B4-BE49-F238E27FC236}">
                <a16:creationId xmlns:a16="http://schemas.microsoft.com/office/drawing/2014/main" id="{31D6846D-E3F7-4486-B4E7-E227CD45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687" y="4222583"/>
            <a:ext cx="642937" cy="1214438"/>
          </a:xfrm>
          <a:prstGeom prst="roundRect">
            <a:avLst>
              <a:gd name="adj" fmla="val 10741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5F504C6D-7393-472F-876F-D3D92105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437" y="3365333"/>
            <a:ext cx="785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solidFill>
                  <a:srgbClr val="C00000"/>
                </a:solidFill>
                <a:latin typeface="Georgia" panose="02040502050405020303" pitchFamily="18" charset="0"/>
                <a:ea typeface="HY견고딕" panose="02030600000101010101" pitchFamily="18" charset="-127"/>
              </a:rPr>
              <a:t>FK</a:t>
            </a:r>
            <a:endParaRPr lang="ko-KR" altLang="en-US" sz="1600" b="0">
              <a:solidFill>
                <a:srgbClr val="C00000"/>
              </a:solidFill>
              <a:latin typeface="Georgia" panose="02040502050405020303" pitchFamily="18" charset="0"/>
              <a:ea typeface="HY견고딕" panose="02030600000101010101" pitchFamily="18" charset="-127"/>
            </a:endParaRP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AFB70C96-DCF8-45FD-A660-DF687B56A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249" y="3936833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solidFill>
                  <a:srgbClr val="C00000"/>
                </a:solidFill>
                <a:latin typeface="Georgia" panose="02040502050405020303" pitchFamily="18" charset="0"/>
                <a:ea typeface="HY견고딕" panose="02030600000101010101" pitchFamily="18" charset="-127"/>
              </a:rPr>
              <a:t>PK</a:t>
            </a:r>
            <a:endParaRPr lang="ko-KR" altLang="en-US" sz="1600" b="0">
              <a:solidFill>
                <a:srgbClr val="C00000"/>
              </a:solidFill>
              <a:latin typeface="Georgia" panose="02040502050405020303" pitchFamily="18" charset="0"/>
              <a:ea typeface="HY견고딕" panose="02030600000101010101" pitchFamily="18" charset="-127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11D513EF-5F09-4C74-ADB9-4FC4B2C24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874" y="3384383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solidFill>
                  <a:srgbClr val="C00000"/>
                </a:solidFill>
                <a:latin typeface="Georgia" panose="02040502050405020303" pitchFamily="18" charset="0"/>
                <a:ea typeface="HY견고딕" panose="02030600000101010101" pitchFamily="18" charset="-127"/>
              </a:rPr>
              <a:t>PK</a:t>
            </a:r>
            <a:endParaRPr lang="ko-KR" altLang="en-US" sz="1600" b="0">
              <a:solidFill>
                <a:srgbClr val="C00000"/>
              </a:solidFill>
              <a:latin typeface="Georgia" panose="02040502050405020303" pitchFamily="18" charset="0"/>
              <a:ea typeface="HY견고딕" panose="02030600000101010101" pitchFamily="18" charset="-127"/>
            </a:endParaRPr>
          </a:p>
        </p:txBody>
      </p:sp>
      <p:sp>
        <p:nvSpPr>
          <p:cNvPr id="14" name="모서리가 둥근 직사각형 38">
            <a:extLst>
              <a:ext uri="{FF2B5EF4-FFF2-40B4-BE49-F238E27FC236}">
                <a16:creationId xmlns:a16="http://schemas.microsoft.com/office/drawing/2014/main" id="{D2A6A680-EFDB-4BA9-8C0A-FC64CA37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749" y="3651083"/>
            <a:ext cx="365125" cy="26431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0468EB56-5FDA-408B-8D52-859A133F8057}"/>
              </a:ext>
            </a:extLst>
          </p:cNvPr>
          <p:cNvCxnSpPr>
            <a:cxnSpLocks noChangeShapeType="1"/>
            <a:stCxn id="14" idx="2"/>
            <a:endCxn id="16" idx="2"/>
          </p:cNvCxnSpPr>
          <p:nvPr/>
        </p:nvCxnSpPr>
        <p:spPr bwMode="auto">
          <a:xfrm rot="16200000" flipV="1">
            <a:off x="3363412" y="5203658"/>
            <a:ext cx="9525" cy="2200275"/>
          </a:xfrm>
          <a:prstGeom prst="bentConnector3">
            <a:avLst>
              <a:gd name="adj1" fmla="val -2233333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모서리가 둥근 직사각형 50">
            <a:extLst>
              <a:ext uri="{FF2B5EF4-FFF2-40B4-BE49-F238E27FC236}">
                <a16:creationId xmlns:a16="http://schemas.microsoft.com/office/drawing/2014/main" id="{75476A8E-9C4F-4B07-A3A5-AA4BD89B5E4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44199" y="3651083"/>
            <a:ext cx="446088" cy="2633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Char char="q"/>
              <a:defRPr kumimoji="1" sz="3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anose="05000000000000000000" pitchFamily="2" charset="2"/>
              <a:buAutoNum type="arabicPeriod"/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Courier New" panose="02070309020205020404" pitchFamily="49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57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EF84-516D-45ED-93F1-921C01B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SQL(Structured Query Language)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1F64-F045-49F1-9745-FCFA17AD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151087" cy="55371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데이터베이스 스키마 생성</a:t>
            </a:r>
            <a:r>
              <a:rPr lang="en-US" altLang="ko-KR" dirty="0"/>
              <a:t>, </a:t>
            </a:r>
            <a:r>
              <a:rPr lang="ko-KR" altLang="en-US" dirty="0"/>
              <a:t>자료의 검색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그리고 데이터베이스 객체 접근 관리 등을 위해 고안된 언어</a:t>
            </a:r>
            <a:endParaRPr lang="en-US" altLang="ko-KR" dirty="0"/>
          </a:p>
          <a:p>
            <a:pPr lvl="1"/>
            <a:r>
              <a:rPr lang="ko-KR" altLang="en-US" dirty="0"/>
              <a:t>비절차식 언어</a:t>
            </a:r>
            <a:endParaRPr lang="en-US" altLang="ko-KR" dirty="0"/>
          </a:p>
          <a:p>
            <a:pPr lvl="1"/>
            <a:r>
              <a:rPr lang="en-US" altLang="ko-KR" dirty="0"/>
              <a:t>1970</a:t>
            </a:r>
            <a:r>
              <a:rPr lang="ko-KR" altLang="en-US" dirty="0"/>
              <a:t>년대 </a:t>
            </a:r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/>
              <a:t>SYSTEM R </a:t>
            </a:r>
            <a:r>
              <a:rPr lang="ko-KR" altLang="en-US" dirty="0"/>
              <a:t>프로젝트를 통해 개발</a:t>
            </a:r>
            <a:endParaRPr lang="en-US" altLang="ko-KR" dirty="0"/>
          </a:p>
          <a:p>
            <a:r>
              <a:rPr lang="ko-KR" altLang="en-US" dirty="0"/>
              <a:t>다수의 데이터베이스 관련 프로그램의 표준 언어</a:t>
            </a:r>
            <a:endParaRPr lang="en-US" altLang="ko-KR" dirty="0"/>
          </a:p>
          <a:p>
            <a:pPr lvl="1"/>
            <a:r>
              <a:rPr lang="en-US" altLang="ko-KR" dirty="0"/>
              <a:t>RDBMS</a:t>
            </a:r>
            <a:r>
              <a:rPr lang="ko-KR" altLang="en-US" dirty="0"/>
              <a:t>에서 사용하기 위해 </a:t>
            </a:r>
            <a:r>
              <a:rPr lang="en-US" altLang="ko-KR" dirty="0"/>
              <a:t>ANSI</a:t>
            </a:r>
            <a:r>
              <a:rPr lang="ko-KR" altLang="en-US" dirty="0"/>
              <a:t>에서 책정한 표준 언어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 제품별로 </a:t>
            </a:r>
            <a:r>
              <a:rPr lang="en-US" altLang="ko-KR" dirty="0"/>
              <a:t>SQL</a:t>
            </a:r>
            <a:r>
              <a:rPr lang="ko-KR" altLang="en-US" dirty="0"/>
              <a:t>에 대한 추가 및 확장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49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2F9D9-7931-4A6A-B35F-7FACB8E3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81D02-91DB-4F82-BA0D-DCA733E7B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데이터베이스와 데이터베이스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89358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EF84-516D-45ED-93F1-921C01B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SQL(Structured Query Language)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dirty="0"/>
              <a:t>: SQL </a:t>
            </a:r>
            <a:r>
              <a:rPr lang="ko-KR" altLang="en-US" dirty="0"/>
              <a:t>명령어의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1F64-F045-49F1-9745-FCFA17AD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151087" cy="5537199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DML(Data Manipulation Language) </a:t>
            </a:r>
          </a:p>
          <a:p>
            <a:pPr lvl="1"/>
            <a:r>
              <a:rPr lang="ko-KR" altLang="en-US" dirty="0"/>
              <a:t>데이터 처리를 위해 응용프로그램과 데이터베이스 관리 </a:t>
            </a:r>
            <a:r>
              <a:rPr lang="ko-KR" altLang="en-US" dirty="0" err="1"/>
              <a:t>시스템간의</a:t>
            </a:r>
            <a:r>
              <a:rPr lang="ko-KR" altLang="en-US" dirty="0"/>
              <a:t> 인터페이스를 위한 언어</a:t>
            </a:r>
            <a:endParaRPr lang="en-US" altLang="ko-KR" dirty="0"/>
          </a:p>
          <a:p>
            <a:pPr lvl="1"/>
            <a:r>
              <a:rPr lang="ko-KR" altLang="en-US" dirty="0"/>
              <a:t>데이터 처리를 위한 연산의 집합으로 데이터의 검색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 및 삭제하기 위한 수단을 제공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SELECT, INSERT, UPDATE, DELETE, MERGE</a:t>
            </a:r>
          </a:p>
          <a:p>
            <a:r>
              <a:rPr lang="en-US" altLang="ko-KR" dirty="0"/>
              <a:t>DDL(Data Definition Language)</a:t>
            </a:r>
          </a:p>
          <a:p>
            <a:pPr lvl="1"/>
            <a:r>
              <a:rPr lang="ko-KR" altLang="en-US" dirty="0"/>
              <a:t>데이터베이스 구조</a:t>
            </a:r>
            <a:r>
              <a:rPr lang="en-US" altLang="ko-KR" dirty="0"/>
              <a:t>, </a:t>
            </a:r>
            <a:r>
              <a:rPr lang="ko-KR" altLang="en-US" dirty="0"/>
              <a:t>데이터 형식</a:t>
            </a:r>
            <a:r>
              <a:rPr lang="en-US" altLang="ko-KR" dirty="0"/>
              <a:t>, </a:t>
            </a:r>
            <a:r>
              <a:rPr lang="ko-KR" altLang="en-US" dirty="0"/>
              <a:t>접근 방식 등 데이터베이스를 구축</a:t>
            </a:r>
            <a:r>
              <a:rPr lang="en-US" altLang="ko-KR" dirty="0"/>
              <a:t>, </a:t>
            </a:r>
            <a:r>
              <a:rPr lang="ko-KR" altLang="en-US" dirty="0"/>
              <a:t>변경할 목적으로 사용하는 언어</a:t>
            </a:r>
            <a:endParaRPr lang="en-US" altLang="ko-KR" dirty="0"/>
          </a:p>
          <a:p>
            <a:pPr lvl="1"/>
            <a:r>
              <a:rPr lang="en-US" altLang="ko-KR" dirty="0"/>
              <a:t>DDL </a:t>
            </a:r>
            <a:r>
              <a:rPr lang="ko-KR" altLang="en-US" dirty="0"/>
              <a:t>컴파일러가 컴파일한 후 데이터 사전에 저장</a:t>
            </a:r>
            <a:endParaRPr lang="en-US" altLang="ko-KR" dirty="0"/>
          </a:p>
          <a:p>
            <a:pPr lvl="1"/>
            <a:r>
              <a:rPr lang="ko-KR" altLang="en-US" dirty="0"/>
              <a:t>데이터의 논리적</a:t>
            </a:r>
            <a:r>
              <a:rPr lang="en-US" altLang="ko-KR" dirty="0"/>
              <a:t>, </a:t>
            </a:r>
            <a:r>
              <a:rPr lang="ko-KR" altLang="en-US" dirty="0"/>
              <a:t>물리적 구조를 생성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삭제하는 기능을 제공</a:t>
            </a:r>
            <a:endParaRPr lang="en-US" altLang="ko-KR" dirty="0"/>
          </a:p>
          <a:p>
            <a:pPr lvl="1"/>
            <a:r>
              <a:rPr lang="en-US" altLang="ko-KR" dirty="0"/>
              <a:t>CREATE,</a:t>
            </a:r>
            <a:r>
              <a:rPr lang="ko-KR" altLang="en-US" dirty="0"/>
              <a:t> </a:t>
            </a:r>
            <a:r>
              <a:rPr lang="en-US" altLang="ko-KR" dirty="0"/>
              <a:t>ALTER,</a:t>
            </a:r>
            <a:r>
              <a:rPr lang="ko-KR" altLang="en-US" dirty="0"/>
              <a:t> </a:t>
            </a:r>
            <a:r>
              <a:rPr lang="en-US" altLang="ko-KR" dirty="0"/>
              <a:t>DROP,</a:t>
            </a:r>
            <a:r>
              <a:rPr lang="ko-KR" altLang="en-US" dirty="0"/>
              <a:t> </a:t>
            </a:r>
            <a:r>
              <a:rPr lang="en-US" altLang="ko-KR" dirty="0"/>
              <a:t>RENAME</a:t>
            </a:r>
          </a:p>
          <a:p>
            <a:r>
              <a:rPr lang="en-US" altLang="ko-KR" dirty="0"/>
              <a:t>DCL(Data Control Language) </a:t>
            </a:r>
          </a:p>
          <a:p>
            <a:pPr lvl="1"/>
            <a:r>
              <a:rPr lang="ko-KR" altLang="en-US" dirty="0"/>
              <a:t>보안 및 권한 제어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회복</a:t>
            </a:r>
            <a:r>
              <a:rPr lang="en-US" altLang="ko-KR" dirty="0"/>
              <a:t>, </a:t>
            </a:r>
            <a:r>
              <a:rPr lang="ko-KR" altLang="en-US" dirty="0"/>
              <a:t>병행 제어를 위한 언어</a:t>
            </a:r>
            <a:endParaRPr lang="en-US" altLang="ko-KR" dirty="0"/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데이터에 대한 권한 관리 및 트랜잭션 제어</a:t>
            </a:r>
            <a:endParaRPr lang="en-US" altLang="ko-KR" dirty="0"/>
          </a:p>
          <a:p>
            <a:pPr lvl="1"/>
            <a:r>
              <a:rPr lang="en-US" altLang="ko-KR" dirty="0"/>
              <a:t>GRANT, REVOKE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374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2F9D9-7931-4A6A-B35F-7FACB8E3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81D02-91DB-4F82-BA0D-DCA733E7B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 8</a:t>
            </a:r>
            <a:r>
              <a:rPr lang="ko-KR" altLang="en-US" dirty="0"/>
              <a:t>과 </a:t>
            </a:r>
            <a:r>
              <a:rPr lang="en-US" altLang="ko-KR" dirty="0"/>
              <a:t>Workbench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58779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historyì ëí ì´ë¯¸ì§ ê²ìê²°ê³¼">
            <a:extLst>
              <a:ext uri="{FF2B5EF4-FFF2-40B4-BE49-F238E27FC236}">
                <a16:creationId xmlns:a16="http://schemas.microsoft.com/office/drawing/2014/main" id="{3D2AE60B-CD55-4952-B3C0-6B70D86D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92" y="2910396"/>
            <a:ext cx="7895208" cy="39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4D7FAB-307E-42C4-9823-35AC30D9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4BE9D-266A-4C79-933C-DC5243A6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ko-KR" altLang="en-US" dirty="0"/>
              <a:t>세계에서 가장 인기 있는 </a:t>
            </a:r>
            <a:r>
              <a:rPr lang="en-US" altLang="ko-KR" dirty="0"/>
              <a:t>Open Source Database Management System</a:t>
            </a:r>
          </a:p>
          <a:p>
            <a:r>
              <a:rPr lang="en-US" altLang="ko-KR" dirty="0"/>
              <a:t>1995</a:t>
            </a:r>
            <a:r>
              <a:rPr lang="ko-KR" altLang="en-US" dirty="0"/>
              <a:t>년 첫 공식 버전 출시</a:t>
            </a:r>
            <a:endParaRPr lang="en-US" altLang="ko-KR" dirty="0"/>
          </a:p>
          <a:p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en-US" altLang="ko-KR" dirty="0"/>
              <a:t>GNU GPL </a:t>
            </a:r>
            <a:r>
              <a:rPr lang="ko-KR" altLang="en-US" dirty="0"/>
              <a:t>등록</a:t>
            </a:r>
            <a:endParaRPr lang="en-US" altLang="ko-KR" dirty="0"/>
          </a:p>
          <a:p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, Sun Microsystems</a:t>
            </a:r>
            <a:r>
              <a:rPr lang="ko-KR" altLang="en-US" dirty="0"/>
              <a:t>에서 인수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, Oracle</a:t>
            </a:r>
            <a:r>
              <a:rPr lang="ko-KR" altLang="en-US" dirty="0"/>
              <a:t>이 </a:t>
            </a:r>
            <a:r>
              <a:rPr lang="en-US" altLang="ko-KR" dirty="0"/>
              <a:t>Sun Microsystems</a:t>
            </a:r>
            <a:r>
              <a:rPr lang="ko-KR" altLang="en-US" dirty="0"/>
              <a:t>와 함께 인수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/>
              <a:t>LAMP</a:t>
            </a:r>
            <a:r>
              <a:rPr lang="ko-KR" altLang="en-US"/>
              <a:t> </a:t>
            </a:r>
            <a:r>
              <a:rPr lang="en-US" altLang="ko-KR" dirty="0"/>
              <a:t>Stack</a:t>
            </a:r>
            <a:r>
              <a:rPr lang="ko-KR" altLang="en-US" dirty="0"/>
              <a:t>으로 급성장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6A1CB6DF-B415-43A2-9826-138D8436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93769"/>
            <a:ext cx="3051287" cy="75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1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7FAB-307E-42C4-9823-35AC30D9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4BE9D-266A-4C79-933C-DC5243A6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215567" cy="4720562"/>
          </a:xfrm>
        </p:spPr>
        <p:txBody>
          <a:bodyPr/>
          <a:lstStyle/>
          <a:p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/>
              <a:t>최상의 신뢰성과 보안성을 제공하는 오픈 소스 데이터베이스</a:t>
            </a:r>
            <a:endParaRPr lang="en-US" altLang="ko-KR" dirty="0"/>
          </a:p>
          <a:p>
            <a:pPr lvl="1"/>
            <a:r>
              <a:rPr lang="en-US" altLang="ko-KR" dirty="0"/>
              <a:t>Stored Procedure, Trigger, View </a:t>
            </a:r>
            <a:r>
              <a:rPr lang="ko-KR" altLang="en-US" dirty="0"/>
              <a:t>등 </a:t>
            </a:r>
            <a:r>
              <a:rPr lang="en-US" altLang="ko-KR" dirty="0"/>
              <a:t>RDBMS</a:t>
            </a:r>
            <a:r>
              <a:rPr lang="ko-KR" altLang="en-US" dirty="0"/>
              <a:t>로서 기본 기능에 충실</a:t>
            </a:r>
            <a:endParaRPr lang="en-US" altLang="ko-KR" dirty="0"/>
          </a:p>
          <a:p>
            <a:pPr lvl="1"/>
            <a:r>
              <a:rPr lang="ko-KR" altLang="en-US" dirty="0"/>
              <a:t>사용자의 편의에 따른 </a:t>
            </a:r>
            <a:r>
              <a:rPr lang="en-US" altLang="ko-KR" dirty="0"/>
              <a:t>Pluggable Storage Engine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Third Party </a:t>
            </a:r>
            <a:r>
              <a:rPr lang="ko-KR" altLang="en-US" dirty="0"/>
              <a:t>엔진 지원</a:t>
            </a:r>
            <a:endParaRPr lang="en-US" altLang="ko-KR" dirty="0"/>
          </a:p>
          <a:p>
            <a:pPr lvl="1"/>
            <a:r>
              <a:rPr lang="ko-KR" altLang="en-US" dirty="0"/>
              <a:t>마법사 툴을 이용한 쉬운 설치 및 환경 설정</a:t>
            </a:r>
            <a:endParaRPr lang="en-US" altLang="ko-KR" dirty="0"/>
          </a:p>
          <a:p>
            <a:pPr lvl="1"/>
            <a:r>
              <a:rPr lang="ko-KR" altLang="en-US" dirty="0"/>
              <a:t>다양한 관리자용 </a:t>
            </a:r>
            <a:r>
              <a:rPr lang="en-US" altLang="ko-KR" dirty="0"/>
              <a:t>GUI Tool </a:t>
            </a:r>
            <a:r>
              <a:rPr lang="ko-KR" altLang="en-US" dirty="0"/>
              <a:t>제공</a:t>
            </a:r>
            <a:r>
              <a:rPr lang="en-US" altLang="ko-KR" dirty="0"/>
              <a:t>(Administration, Migration, Backup, Workbench, Query Browser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중앙 집중 관리</a:t>
            </a:r>
            <a:r>
              <a:rPr lang="en-US" altLang="ko-KR" dirty="0"/>
              <a:t>(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스키마 관리</a:t>
            </a:r>
            <a:r>
              <a:rPr lang="en-US" altLang="ko-KR" dirty="0"/>
              <a:t>, Replication, </a:t>
            </a:r>
            <a:r>
              <a:rPr lang="ko-KR" altLang="en-US" dirty="0"/>
              <a:t>성능 모니터링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다양한 플랫폼과 다양한 언어 지원</a:t>
            </a:r>
            <a:endParaRPr lang="en-US" altLang="ko-KR" dirty="0"/>
          </a:p>
          <a:p>
            <a:pPr lvl="1"/>
            <a:r>
              <a:rPr lang="ko-KR" altLang="en-US" dirty="0"/>
              <a:t>가격 대비 최대 성능 효과의 </a:t>
            </a:r>
            <a:r>
              <a:rPr lang="en-US" altLang="ko-KR" dirty="0"/>
              <a:t>TCO </a:t>
            </a:r>
            <a:r>
              <a:rPr lang="ko-KR" altLang="en-US" dirty="0"/>
              <a:t>절감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09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MySQL </a:t>
            </a:r>
            <a:r>
              <a:rPr lang="ko-KR" altLang="en-US" dirty="0"/>
              <a:t>홈페이지에서 </a:t>
            </a:r>
            <a:r>
              <a:rPr lang="en-US" altLang="ko-KR" dirty="0"/>
              <a:t>MySQL 8.0 Community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r>
              <a:rPr lang="ko-KR" altLang="en-US" dirty="0"/>
              <a:t>직접 다운로드 경로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https://dev.mysql.com/downloads/mysql/</a:t>
            </a:r>
            <a:endParaRPr lang="en-US" altLang="ko-KR" dirty="0"/>
          </a:p>
          <a:p>
            <a:pPr lvl="1"/>
            <a:r>
              <a:rPr lang="ko-KR" altLang="en-US" dirty="0"/>
              <a:t>시스템 운영체제에 맞는 설치 파일 선택</a:t>
            </a:r>
            <a:br>
              <a:rPr lang="en-US" altLang="ko-KR" dirty="0"/>
            </a:br>
            <a:r>
              <a:rPr lang="ko-KR" altLang="en-US" dirty="0"/>
              <a:t>후 다운로드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다운로드 받은 </a:t>
            </a:r>
            <a:r>
              <a:rPr lang="en-US" altLang="ko-KR" dirty="0"/>
              <a:t>Installer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25290-CA64-47BB-8C92-6E942196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62" y="2588258"/>
            <a:ext cx="6129629" cy="36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8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License </a:t>
            </a:r>
            <a:r>
              <a:rPr lang="ko-KR" altLang="en-US" dirty="0"/>
              <a:t>허용 </a:t>
            </a:r>
            <a:r>
              <a:rPr lang="en-US" altLang="ko-KR" dirty="0"/>
              <a:t>&gt; Next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E31D52-0A67-4A24-A833-DB0251CC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6" y="1524700"/>
            <a:ext cx="5714775" cy="43127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B98933-2B11-4ABC-A958-68CFB7C29E79}"/>
              </a:ext>
            </a:extLst>
          </p:cNvPr>
          <p:cNvSpPr/>
          <p:nvPr/>
        </p:nvSpPr>
        <p:spPr>
          <a:xfrm>
            <a:off x="7126664" y="5175315"/>
            <a:ext cx="1272618" cy="2545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28ADCA-7B2C-4677-98C2-29F994AE4696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8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98ECEF-1AA9-4451-ADF1-1988DBEE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7" y="1541110"/>
            <a:ext cx="5693030" cy="4296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Setup Type : Developer Default </a:t>
            </a:r>
            <a:br>
              <a:rPr lang="en-US" altLang="ko-KR" dirty="0"/>
            </a:br>
            <a:r>
              <a:rPr lang="en-US" altLang="ko-KR" dirty="0"/>
              <a:t>&gt; Next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98933-2B11-4ABC-A958-68CFB7C29E79}"/>
              </a:ext>
            </a:extLst>
          </p:cNvPr>
          <p:cNvSpPr/>
          <p:nvPr/>
        </p:nvSpPr>
        <p:spPr>
          <a:xfrm>
            <a:off x="7145517" y="2630078"/>
            <a:ext cx="1498861" cy="4901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1D91EE-C926-4CB0-87AA-A86D44B966EE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461A16-E80B-46F9-AE66-42045D00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8" y="1541109"/>
            <a:ext cx="5693030" cy="4296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설치할 </a:t>
            </a:r>
            <a:r>
              <a:rPr lang="en-US" altLang="ko-KR" dirty="0"/>
              <a:t>Product </a:t>
            </a:r>
            <a:r>
              <a:rPr lang="ko-KR" altLang="en-US" dirty="0"/>
              <a:t>선택 </a:t>
            </a:r>
            <a:r>
              <a:rPr lang="en-US" altLang="ko-KR" dirty="0"/>
              <a:t>&gt; Execute</a:t>
            </a:r>
          </a:p>
          <a:p>
            <a:r>
              <a:rPr lang="ko-KR" altLang="en-US" dirty="0"/>
              <a:t>설치 완료 후 </a:t>
            </a:r>
            <a:r>
              <a:rPr lang="en-US" altLang="ko-KR" dirty="0"/>
              <a:t>&gt; Next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076A-EED9-4C35-9D3D-5141C4778372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1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E223B1-99C5-4744-A4EF-D027E110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8" y="1541108"/>
            <a:ext cx="5693029" cy="42963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Configuration</a:t>
            </a:r>
          </a:p>
          <a:p>
            <a:pPr lvl="1"/>
            <a:r>
              <a:rPr lang="en-US" altLang="ko-KR" dirty="0"/>
              <a:t>Standalone MySQL Server </a:t>
            </a:r>
            <a:r>
              <a:rPr lang="ko-KR" altLang="en-US" dirty="0"/>
              <a:t>선택</a:t>
            </a:r>
            <a:br>
              <a:rPr lang="en-US" altLang="ko-KR" dirty="0"/>
            </a:br>
            <a:r>
              <a:rPr lang="en-US" altLang="ko-KR" dirty="0"/>
              <a:t>&gt; Next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076A-EED9-4C35-9D3D-5141C4778372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EF587-BF7C-494A-8068-B96B680A5BEB}"/>
              </a:ext>
            </a:extLst>
          </p:cNvPr>
          <p:cNvSpPr/>
          <p:nvPr/>
        </p:nvSpPr>
        <p:spPr>
          <a:xfrm>
            <a:off x="7097395" y="2213377"/>
            <a:ext cx="3884831" cy="8126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D8007E-4849-41EC-B835-EB7EB5E9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8" y="1541108"/>
            <a:ext cx="5693029" cy="42963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Configuration</a:t>
            </a:r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접속 정보 설정</a:t>
            </a:r>
            <a:endParaRPr lang="en-US" altLang="ko-KR" dirty="0"/>
          </a:p>
          <a:p>
            <a:pPr lvl="2"/>
            <a:r>
              <a:rPr lang="en-US" altLang="ko-KR" dirty="0"/>
              <a:t>MySQL</a:t>
            </a:r>
            <a:r>
              <a:rPr lang="ko-KR" altLang="en-US" dirty="0"/>
              <a:t>의 기본 포트는 </a:t>
            </a:r>
            <a:r>
              <a:rPr lang="en-US" altLang="ko-KR" dirty="0"/>
              <a:t>3306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076A-EED9-4C35-9D3D-5141C4778372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EF587-BF7C-494A-8068-B96B680A5BEB}"/>
              </a:ext>
            </a:extLst>
          </p:cNvPr>
          <p:cNvSpPr/>
          <p:nvPr/>
        </p:nvSpPr>
        <p:spPr>
          <a:xfrm>
            <a:off x="7097395" y="2213377"/>
            <a:ext cx="3884831" cy="18401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3878-4285-4718-9571-D1DA1AE3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데이터베이스와 데이터베이스 관리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0DA77-3B42-433D-8870-7D5C128C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84224" cy="4720562"/>
          </a:xfrm>
        </p:spPr>
        <p:txBody>
          <a:bodyPr/>
          <a:lstStyle/>
          <a:p>
            <a:r>
              <a:rPr lang="en-US" altLang="ko-KR" dirty="0"/>
              <a:t>Data</a:t>
            </a:r>
          </a:p>
          <a:p>
            <a:pPr lvl="1"/>
            <a:r>
              <a:rPr lang="ko-KR" altLang="en-US" dirty="0"/>
              <a:t>하나하나의 단편적인 정보</a:t>
            </a:r>
            <a:endParaRPr lang="en-US" altLang="ko-KR" dirty="0"/>
          </a:p>
          <a:p>
            <a:pPr lvl="1"/>
            <a:r>
              <a:rPr lang="ko-KR" altLang="en-US"/>
              <a:t>정보는 있으나 아직 체계화가 되지 않은 상태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pPr lvl="1"/>
            <a:r>
              <a:rPr lang="ko-KR" altLang="en-US" dirty="0"/>
              <a:t>데이터의 집합 </a:t>
            </a:r>
            <a:r>
              <a:rPr lang="en-US" altLang="ko-KR" dirty="0"/>
              <a:t>(a Set of Data)</a:t>
            </a:r>
          </a:p>
          <a:p>
            <a:pPr lvl="1"/>
            <a:r>
              <a:rPr lang="ko-KR" altLang="en-US" dirty="0"/>
              <a:t>여러 응용 시스템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들의 통합된 정보들을 </a:t>
            </a:r>
            <a:br>
              <a:rPr lang="en-US" altLang="ko-KR" dirty="0"/>
            </a:br>
            <a:r>
              <a:rPr lang="ko-KR" altLang="en-US" dirty="0"/>
              <a:t>저장하여 운영할 수 있는 공용</a:t>
            </a:r>
            <a:r>
              <a:rPr lang="en-US" altLang="ko-KR" dirty="0"/>
              <a:t>(Shared) </a:t>
            </a:r>
            <a:r>
              <a:rPr lang="ko-KR" altLang="en-US" dirty="0"/>
              <a:t>데이터의 집합</a:t>
            </a:r>
            <a:endParaRPr lang="en-US" altLang="ko-KR" dirty="0"/>
          </a:p>
          <a:p>
            <a:pPr lvl="1"/>
            <a:r>
              <a:rPr lang="ko-KR" altLang="en-US" dirty="0"/>
              <a:t>효율적으로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갱신할 수 있도록 </a:t>
            </a:r>
            <a:br>
              <a:rPr lang="en-US" altLang="ko-KR" dirty="0"/>
            </a:br>
            <a:r>
              <a:rPr lang="ko-KR" altLang="en-US" dirty="0"/>
              <a:t>데이터 집합들끼리 연관시키고 조직화되어야 한다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859AF5-CCE5-4E16-B2CC-96174D0F8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50" y="2913217"/>
            <a:ext cx="5357813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196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CB3541-9EB7-4F3B-896B-B311E733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8" y="1541108"/>
            <a:ext cx="5693029" cy="42963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인증 방식의 설정</a:t>
            </a:r>
            <a:br>
              <a:rPr lang="en-US" altLang="ko-KR" dirty="0"/>
            </a:br>
            <a:r>
              <a:rPr lang="en-US" altLang="ko-KR" dirty="0"/>
              <a:t>&gt; Next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076A-EED9-4C35-9D3D-5141C4778372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EF587-BF7C-494A-8068-B96B680A5BEB}"/>
              </a:ext>
            </a:extLst>
          </p:cNvPr>
          <p:cNvSpPr/>
          <p:nvPr/>
        </p:nvSpPr>
        <p:spPr>
          <a:xfrm>
            <a:off x="7097396" y="2213378"/>
            <a:ext cx="3818844" cy="1576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3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07B29-C47D-457D-A403-D3D4AFFE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8" y="1541108"/>
            <a:ext cx="5693029" cy="42963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관리자 계정 암호 설정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의 관리자 계정은 </a:t>
            </a:r>
            <a:r>
              <a:rPr lang="en-US" altLang="ko-KR" dirty="0"/>
              <a:t>root</a:t>
            </a:r>
          </a:p>
          <a:p>
            <a:pPr lvl="1"/>
            <a:r>
              <a:rPr lang="en-US" altLang="ko-KR" dirty="0"/>
              <a:t>root </a:t>
            </a:r>
            <a:r>
              <a:rPr lang="ko-KR" altLang="en-US" dirty="0"/>
              <a:t>계정은 </a:t>
            </a:r>
            <a:r>
              <a:rPr lang="en-US" altLang="ko-KR" dirty="0"/>
              <a:t>DB</a:t>
            </a:r>
            <a:r>
              <a:rPr lang="ko-KR" altLang="en-US" dirty="0"/>
              <a:t>의 모든 기능을 조작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제어할 수 있으므로 </a:t>
            </a:r>
            <a:r>
              <a:rPr lang="en-US" altLang="ko-KR" dirty="0"/>
              <a:t>root </a:t>
            </a:r>
            <a:r>
              <a:rPr lang="ko-KR" altLang="en-US" dirty="0"/>
              <a:t>계정의 암호는</a:t>
            </a:r>
            <a:br>
              <a:rPr lang="en-US" altLang="ko-KR" dirty="0"/>
            </a:br>
            <a:r>
              <a:rPr lang="ko-KR" altLang="en-US" dirty="0"/>
              <a:t>주의해서 관리 및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076A-EED9-4C35-9D3D-5141C4778372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EF587-BF7C-494A-8068-B96B680A5BEB}"/>
              </a:ext>
            </a:extLst>
          </p:cNvPr>
          <p:cNvSpPr/>
          <p:nvPr/>
        </p:nvSpPr>
        <p:spPr>
          <a:xfrm>
            <a:off x="7097396" y="2213378"/>
            <a:ext cx="3818844" cy="954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F1CC34-3BF7-49F0-ACF9-F58269F8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8" y="1541108"/>
            <a:ext cx="5693029" cy="42963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Windows Service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에 등록하면 윈도우가 실행될 때</a:t>
            </a:r>
            <a:br>
              <a:rPr lang="en-US" altLang="ko-KR" dirty="0"/>
            </a:br>
            <a:r>
              <a:rPr lang="ko-KR" altLang="en-US" dirty="0"/>
              <a:t>자동으로 관리되고 실행되도록 </a:t>
            </a:r>
            <a:br>
              <a:rPr lang="en-US" altLang="ko-KR" dirty="0"/>
            </a:br>
            <a:r>
              <a:rPr lang="ko-KR" altLang="en-US" dirty="0"/>
              <a:t>설정할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076A-EED9-4C35-9D3D-5141C4778372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EF587-BF7C-494A-8068-B96B680A5BEB}"/>
              </a:ext>
            </a:extLst>
          </p:cNvPr>
          <p:cNvSpPr/>
          <p:nvPr/>
        </p:nvSpPr>
        <p:spPr>
          <a:xfrm>
            <a:off x="7040834" y="2194523"/>
            <a:ext cx="3818844" cy="11048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52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168A5F-9370-4D37-A4E8-220C9697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8" y="1541108"/>
            <a:ext cx="5693029" cy="42963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Installation</a:t>
            </a:r>
            <a:br>
              <a:rPr lang="en-US" altLang="ko-KR" dirty="0"/>
            </a:br>
            <a:r>
              <a:rPr lang="en-US" altLang="ko-KR" sz="2400" dirty="0"/>
              <a:t>: MySQL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설정 저장</a:t>
            </a:r>
            <a:br>
              <a:rPr lang="en-US" altLang="ko-KR" dirty="0"/>
            </a:br>
            <a:r>
              <a:rPr lang="en-US" altLang="ko-KR" dirty="0"/>
              <a:t>&gt; Execute</a:t>
            </a:r>
          </a:p>
          <a:p>
            <a:endParaRPr lang="en-US" altLang="ko-KR" dirty="0"/>
          </a:p>
          <a:p>
            <a:r>
              <a:rPr lang="en-US" altLang="ko-KR" dirty="0"/>
              <a:t>Production</a:t>
            </a:r>
            <a:r>
              <a:rPr lang="ko-KR" altLang="en-US" dirty="0"/>
              <a:t> 별로 추가 설정해야 할 </a:t>
            </a:r>
            <a:br>
              <a:rPr lang="en-US" altLang="ko-KR" dirty="0"/>
            </a:br>
            <a:r>
              <a:rPr lang="ko-KR" altLang="en-US" dirty="0"/>
              <a:t>내용이 있다면 </a:t>
            </a:r>
            <a:r>
              <a:rPr lang="en-US" altLang="ko-KR" dirty="0"/>
              <a:t>Instruction</a:t>
            </a:r>
            <a:r>
              <a:rPr lang="ko-KR" altLang="en-US" dirty="0"/>
              <a:t>을 따라서</a:t>
            </a:r>
            <a:br>
              <a:rPr lang="en-US" altLang="ko-KR" dirty="0"/>
            </a:br>
            <a:r>
              <a:rPr lang="ko-KR" altLang="en-US" dirty="0"/>
              <a:t>설정 후 반영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076A-EED9-4C35-9D3D-5141C4778372}"/>
              </a:ext>
            </a:extLst>
          </p:cNvPr>
          <p:cNvSpPr/>
          <p:nvPr/>
        </p:nvSpPr>
        <p:spPr>
          <a:xfrm>
            <a:off x="9641062" y="5492334"/>
            <a:ext cx="775558" cy="345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0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Connect to Database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Win + R &gt; </a:t>
            </a:r>
            <a:r>
              <a:rPr lang="en-US" altLang="ko-KR" dirty="0" err="1"/>
              <a:t>cmd</a:t>
            </a:r>
            <a:endParaRPr lang="en-US" altLang="ko-KR" dirty="0"/>
          </a:p>
          <a:p>
            <a:r>
              <a:rPr lang="ko-KR" altLang="en-US" dirty="0"/>
              <a:t>쉘 프롬프트에 다음과 같이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ko-KR" altLang="en-US" dirty="0"/>
              <a:t>계정의 비밀번호 입력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BF8CE-1CF2-440E-9A5C-5A04F6B89087}"/>
              </a:ext>
            </a:extLst>
          </p:cNvPr>
          <p:cNvSpPr/>
          <p:nvPr/>
        </p:nvSpPr>
        <p:spPr>
          <a:xfrm>
            <a:off x="1110785" y="2671200"/>
            <a:ext cx="4985215" cy="36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>
                <a:latin typeface="Consolas" panose="020B0609020204030204" pitchFamily="49" charset="0"/>
              </a:rPr>
              <a:t>mysql -uroot -p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DAEBD9-98B3-421C-8329-0FEC72B647B3}"/>
              </a:ext>
            </a:extLst>
          </p:cNvPr>
          <p:cNvSpPr/>
          <p:nvPr/>
        </p:nvSpPr>
        <p:spPr>
          <a:xfrm>
            <a:off x="1110785" y="3817469"/>
            <a:ext cx="999399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Welcome to the MySQL monitor.  Commands end with ; or \g.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Your MySQL connection id is 15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Server version: 8.0.12 MySQL Community Server - GPL</a:t>
            </a:r>
          </a:p>
          <a:p>
            <a:pPr latinLnBrk="1">
              <a:defRPr/>
            </a:pPr>
            <a:endParaRPr lang="en-US" altLang="ko-KR" dirty="0">
              <a:latin typeface="Consolas" panose="020B0609020204030204" pitchFamily="49" charset="0"/>
            </a:endParaRP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 latinLnBrk="1">
              <a:defRPr/>
            </a:pPr>
            <a:endParaRPr lang="en-US" altLang="ko-KR" dirty="0">
              <a:latin typeface="Consolas" panose="020B0609020204030204" pitchFamily="49" charset="0"/>
            </a:endParaRP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Type 'help;' or '\h' for help. Type '\c' to clear the current input statement.</a:t>
            </a:r>
          </a:p>
          <a:p>
            <a:pPr latinLnBrk="1">
              <a:defRPr/>
            </a:pPr>
            <a:endParaRPr lang="en-US" altLang="ko-KR" dirty="0">
              <a:latin typeface="Consolas" panose="020B0609020204030204" pitchFamily="49" charset="0"/>
            </a:endParaRPr>
          </a:p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678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570"/>
            <a:ext cx="8596668" cy="1188915"/>
          </a:xfrm>
        </p:spPr>
        <p:txBody>
          <a:bodyPr>
            <a:normAutofit/>
          </a:bodyPr>
          <a:lstStyle/>
          <a:p>
            <a:r>
              <a:rPr lang="en-US" altLang="ko-KR" dirty="0"/>
              <a:t>Basic Queries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보유 데이터베이스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B39AE-0655-4E37-AB73-1C0BB92C8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1597" y="1317234"/>
            <a:ext cx="4184034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데이터베이스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BF8CE-1CF2-440E-9A5C-5A04F6B89087}"/>
              </a:ext>
            </a:extLst>
          </p:cNvPr>
          <p:cNvSpPr/>
          <p:nvPr/>
        </p:nvSpPr>
        <p:spPr>
          <a:xfrm>
            <a:off x="1110785" y="2124446"/>
            <a:ext cx="397918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SHOW DATABASES</a:t>
            </a:r>
            <a:r>
              <a:rPr lang="en-US" altLang="ko-KR" b="1" dirty="0">
                <a:latin typeface="Consolas" panose="020B0609020204030204" pitchFamily="49" charset="0"/>
              </a:rPr>
              <a:t>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Database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information_schema</a:t>
            </a:r>
            <a:r>
              <a:rPr lang="en-US" altLang="ko-KR" dirty="0">
                <a:latin typeface="Consolas" panose="020B0609020204030204" pitchFamily="49" charset="0"/>
              </a:rPr>
              <a:t>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performance_schema</a:t>
            </a:r>
            <a:r>
              <a:rPr lang="en-US" altLang="ko-KR" dirty="0">
                <a:latin typeface="Consolas" panose="020B0609020204030204" pitchFamily="49" charset="0"/>
              </a:rPr>
              <a:t>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sakila</a:t>
            </a:r>
            <a:r>
              <a:rPr lang="en-US" altLang="ko-KR" dirty="0">
                <a:latin typeface="Consolas" panose="020B0609020204030204" pitchFamily="49" charset="0"/>
              </a:rPr>
              <a:t>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sys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world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6 rows in set (0.02 sec)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7412B-0A0C-4DAC-B9F7-7FE6C90A842F}"/>
              </a:ext>
            </a:extLst>
          </p:cNvPr>
          <p:cNvSpPr/>
          <p:nvPr/>
        </p:nvSpPr>
        <p:spPr>
          <a:xfrm>
            <a:off x="1156824" y="4091233"/>
            <a:ext cx="2821287" cy="2733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4BDC14-1B1F-418D-B1CF-4D05915E481E}"/>
              </a:ext>
            </a:extLst>
          </p:cNvPr>
          <p:cNvSpPr/>
          <p:nvPr/>
        </p:nvSpPr>
        <p:spPr>
          <a:xfrm>
            <a:off x="1156824" y="4647890"/>
            <a:ext cx="2821287" cy="2733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4F927-1A0E-45E5-90E7-6D127A1C1CE7}"/>
              </a:ext>
            </a:extLst>
          </p:cNvPr>
          <p:cNvSpPr/>
          <p:nvPr/>
        </p:nvSpPr>
        <p:spPr>
          <a:xfrm>
            <a:off x="5965048" y="2124446"/>
            <a:ext cx="397918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USE </a:t>
            </a:r>
            <a:r>
              <a:rPr lang="en-US" altLang="ko-KR" dirty="0" err="1">
                <a:latin typeface="Consolas" panose="020B0609020204030204" pitchFamily="49" charset="0"/>
              </a:rPr>
              <a:t>sakila</a:t>
            </a:r>
            <a:endParaRPr lang="en-US" altLang="ko-KR" dirty="0">
              <a:latin typeface="Consolas" panose="020B0609020204030204" pitchFamily="49" charset="0"/>
            </a:endParaRP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Database changed</a:t>
            </a:r>
          </a:p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SHOW TABLES</a:t>
            </a:r>
            <a:r>
              <a:rPr lang="en-US" altLang="ko-KR" b="1" dirty="0">
                <a:latin typeface="Consolas" panose="020B0609020204030204" pitchFamily="49" charset="0"/>
              </a:rPr>
              <a:t>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Tables_in_sakila</a:t>
            </a:r>
            <a:r>
              <a:rPr lang="en-US" altLang="ko-KR" dirty="0">
                <a:latin typeface="Consolas" panose="020B0609020204030204" pitchFamily="49" charset="0"/>
              </a:rPr>
              <a:t>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actor      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actor_info</a:t>
            </a:r>
            <a:r>
              <a:rPr lang="en-US" altLang="ko-KR" dirty="0">
                <a:latin typeface="Consolas" panose="020B0609020204030204" pitchFamily="49" charset="0"/>
              </a:rPr>
              <a:t> 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address    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...        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staff      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staff_list</a:t>
            </a:r>
            <a:r>
              <a:rPr lang="en-US" altLang="ko-KR" dirty="0">
                <a:latin typeface="Consolas" panose="020B0609020204030204" pitchFamily="49" charset="0"/>
              </a:rPr>
              <a:t> 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store       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23 rows in set (0.01 sec)</a:t>
            </a:r>
          </a:p>
        </p:txBody>
      </p:sp>
    </p:spTree>
    <p:extLst>
      <p:ext uri="{BB962C8B-B14F-4D97-AF65-F5344CB8AC3E}">
        <p14:creationId xmlns:p14="http://schemas.microsoft.com/office/powerpoint/2010/main" val="2244536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E440-5E0E-4770-8198-1A0706B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Queries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73A7-2798-4E25-827A-55209F39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테이블 구조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DESCRIBE </a:t>
            </a:r>
            <a:r>
              <a:rPr lang="ko-KR" altLang="en-US" dirty="0"/>
              <a:t>명령은 </a:t>
            </a:r>
            <a:r>
              <a:rPr lang="en-US" altLang="ko-KR" dirty="0"/>
              <a:t>DESC</a:t>
            </a:r>
            <a:r>
              <a:rPr lang="ko-KR" altLang="en-US" dirty="0"/>
              <a:t>로 줄여 사용할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연습</a:t>
            </a:r>
            <a:r>
              <a:rPr lang="en-US" altLang="ko-KR" dirty="0"/>
              <a:t>) </a:t>
            </a:r>
            <a:r>
              <a:rPr lang="ko-KR" altLang="en-US" dirty="0"/>
              <a:t>다른 테이블의 구조도 확인해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BF8CE-1CF2-440E-9A5C-5A04F6B89087}"/>
              </a:ext>
            </a:extLst>
          </p:cNvPr>
          <p:cNvSpPr/>
          <p:nvPr/>
        </p:nvSpPr>
        <p:spPr>
          <a:xfrm>
            <a:off x="1091931" y="2192493"/>
            <a:ext cx="1019195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DESCRIBE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actor;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+-------------+----------------------+------+-----+-------------------+-----------------------------+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Field       | Type                 | Null | Key | Default           | Extra                    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+-------------+----------------------+------+-----+-------------------+-----------------------------+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actor_id</a:t>
            </a:r>
            <a:r>
              <a:rPr lang="en-US" altLang="ko-KR" sz="1400" dirty="0">
                <a:latin typeface="Consolas" panose="020B0609020204030204" pitchFamily="49" charset="0"/>
              </a:rPr>
              <a:t>    | </a:t>
            </a:r>
            <a:r>
              <a:rPr lang="en-US" altLang="ko-KR" sz="1400" dirty="0" err="1">
                <a:latin typeface="Consolas" panose="020B0609020204030204" pitchFamily="49" charset="0"/>
              </a:rPr>
              <a:t>smallint</a:t>
            </a:r>
            <a:r>
              <a:rPr lang="en-US" altLang="ko-KR" sz="1400" dirty="0">
                <a:latin typeface="Consolas" panose="020B0609020204030204" pitchFamily="49" charset="0"/>
              </a:rPr>
              <a:t>(5) unsigned | NO   | PRI | NULL              | </a:t>
            </a:r>
            <a:r>
              <a:rPr lang="en-US" altLang="ko-KR" sz="1400" dirty="0" err="1">
                <a:latin typeface="Consolas" panose="020B0609020204030204" pitchFamily="49" charset="0"/>
              </a:rPr>
              <a:t>auto_increment</a:t>
            </a:r>
            <a:r>
              <a:rPr lang="en-US" altLang="ko-KR" sz="1400" dirty="0">
                <a:latin typeface="Consolas" panose="020B0609020204030204" pitchFamily="49" charset="0"/>
              </a:rPr>
              <a:t>           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400" dirty="0">
                <a:latin typeface="Consolas" panose="020B0609020204030204" pitchFamily="49" charset="0"/>
              </a:rPr>
              <a:t>  | varchar(45)          | NO   |     | NULL              |                          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last_name</a:t>
            </a:r>
            <a:r>
              <a:rPr lang="en-US" altLang="ko-KR" sz="1400" dirty="0">
                <a:latin typeface="Consolas" panose="020B0609020204030204" pitchFamily="49" charset="0"/>
              </a:rPr>
              <a:t>   | varchar(45)          | NO   | MUL | NULL              |                          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last_update</a:t>
            </a:r>
            <a:r>
              <a:rPr lang="en-US" altLang="ko-KR" sz="1400" dirty="0">
                <a:latin typeface="Consolas" panose="020B0609020204030204" pitchFamily="49" charset="0"/>
              </a:rPr>
              <a:t> | timestamp            | NO   |     | CURRENT_TIMESTAMP | on update CURRENT_TIMESTAMP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+-------------+----------------------+------+-----+-------------------+-----------------------------+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4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992114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444-1966-4F06-8560-2C54F66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Queries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1003C-BE73-4D88-9193-99CE0963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간단한 쿼리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en-US" altLang="ko-KR" dirty="0"/>
              <a:t>MySQL  </a:t>
            </a:r>
            <a:r>
              <a:rPr lang="ko-KR" altLang="en-US" dirty="0"/>
              <a:t>문장은 </a:t>
            </a:r>
            <a:r>
              <a:rPr lang="en-US" altLang="ko-KR" dirty="0"/>
              <a:t>semicolon(;)</a:t>
            </a:r>
            <a:r>
              <a:rPr lang="ko-KR" altLang="en-US" dirty="0"/>
              <a:t>으로 끝난다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은 찾은 전체 </a:t>
            </a:r>
            <a:r>
              <a:rPr lang="en-US" altLang="ko-KR" dirty="0"/>
              <a:t>row</a:t>
            </a:r>
            <a:r>
              <a:rPr lang="ko-KR" altLang="en-US" dirty="0"/>
              <a:t>를 출력하고 마지막에 전체 </a:t>
            </a:r>
            <a:r>
              <a:rPr lang="en-US" altLang="ko-KR" dirty="0"/>
              <a:t>row </a:t>
            </a:r>
            <a:r>
              <a:rPr lang="ko-KR" altLang="en-US" dirty="0"/>
              <a:t>수와 쿼리 실행에 걸린</a:t>
            </a:r>
            <a:br>
              <a:rPr lang="en-US" altLang="ko-KR" dirty="0"/>
            </a:br>
            <a:r>
              <a:rPr lang="ko-KR" altLang="en-US" dirty="0"/>
              <a:t>시간을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32C16-7AD7-4A37-8CD3-C57817B7CA6A}"/>
              </a:ext>
            </a:extLst>
          </p:cNvPr>
          <p:cNvSpPr/>
          <p:nvPr/>
        </p:nvSpPr>
        <p:spPr>
          <a:xfrm>
            <a:off x="1082329" y="2230979"/>
            <a:ext cx="665012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latin typeface="Consolas" panose="020B0609020204030204" pitchFamily="49" charset="0"/>
              </a:rPr>
              <a:t> VERSION(), CURRENT_DATE;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VERSION() | CURRENT_DATE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8.0.12    | 2018-10-17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45869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444-1966-4F06-8560-2C54F66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Queries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1003C-BE73-4D88-9193-99CE0963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키워드는 대소문자 구별을 하지 않는다</a:t>
            </a:r>
            <a:endParaRPr lang="en-US" altLang="ko-KR" dirty="0"/>
          </a:p>
          <a:p>
            <a:r>
              <a:rPr lang="ko-KR" altLang="en-US" dirty="0"/>
              <a:t>다음 쿼리들은 모두 같다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수학 함수를 내장하고 있으며 계산식의 처리도 수행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32C16-7AD7-4A37-8CD3-C57817B7CA6A}"/>
              </a:ext>
            </a:extLst>
          </p:cNvPr>
          <p:cNvSpPr/>
          <p:nvPr/>
        </p:nvSpPr>
        <p:spPr>
          <a:xfrm>
            <a:off x="1073451" y="2665419"/>
            <a:ext cx="665012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VERSION(), CURRENT_DATE;</a:t>
            </a:r>
          </a:p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version(), </a:t>
            </a:r>
            <a:r>
              <a:rPr lang="en-US" altLang="ko-KR" dirty="0" err="1">
                <a:latin typeface="Consolas" panose="020B0609020204030204" pitchFamily="49" charset="0"/>
              </a:rPr>
              <a:t>current_date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latin typeface="Consolas" panose="020B0609020204030204" pitchFamily="49" charset="0"/>
              </a:rPr>
              <a:t>current_DATE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E7B04-02A3-4D14-A63D-1AFEFCDEA449}"/>
              </a:ext>
            </a:extLst>
          </p:cNvPr>
          <p:cNvSpPr/>
          <p:nvPr/>
        </p:nvSpPr>
        <p:spPr>
          <a:xfrm>
            <a:off x="1073450" y="4193858"/>
            <a:ext cx="665012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SIN(PI()/4), (4+1)*5;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+--------------------+---------+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SIN(PI()/4)        | (4+1)*5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+--------------------+---------+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0.7071067811865476 |      25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+--------------------+---------+</a:t>
            </a:r>
          </a:p>
        </p:txBody>
      </p:sp>
    </p:spTree>
    <p:extLst>
      <p:ext uri="{BB962C8B-B14F-4D97-AF65-F5344CB8AC3E}">
        <p14:creationId xmlns:p14="http://schemas.microsoft.com/office/powerpoint/2010/main" val="966949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444-1966-4F06-8560-2C54F66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Queries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1003C-BE73-4D88-9193-99CE0963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038988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여러 문장을 세미콜론</a:t>
            </a:r>
            <a:r>
              <a:rPr lang="en-US" altLang="ko-KR" dirty="0"/>
              <a:t>(;)</a:t>
            </a:r>
            <a:r>
              <a:rPr lang="ko-KR" altLang="en-US" dirty="0"/>
              <a:t>을 붙여 연속으로 입력하면 여러 쿼리를 순차적으로 실행할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32C16-7AD7-4A37-8CD3-C57817B7CA6A}"/>
              </a:ext>
            </a:extLst>
          </p:cNvPr>
          <p:cNvSpPr/>
          <p:nvPr/>
        </p:nvSpPr>
        <p:spPr>
          <a:xfrm>
            <a:off x="1073451" y="2416844"/>
            <a:ext cx="665012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VERSION(); SELECT NOW();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VERSION()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8.0.12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1 row in set (0.00 sec)</a:t>
            </a:r>
          </a:p>
          <a:p>
            <a:pPr latinLnBrk="1">
              <a:defRPr/>
            </a:pPr>
            <a:endParaRPr lang="en-US" altLang="ko-KR" dirty="0">
              <a:latin typeface="Consolas" panose="020B0609020204030204" pitchFamily="49" charset="0"/>
            </a:endParaRP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NOW()       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2018-10-17 14:14:00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403709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3CC0F-880E-4FC0-BD2A-970BD86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데이터베이스와 데이터베이스 관리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4A208-5D7B-4AB2-A909-F3124C5C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84224" cy="4720562"/>
          </a:xfrm>
        </p:spPr>
        <p:txBody>
          <a:bodyPr/>
          <a:lstStyle/>
          <a:p>
            <a:r>
              <a:rPr lang="ko-KR" altLang="en-US" dirty="0"/>
              <a:t>데이터베이스의 특성</a:t>
            </a:r>
            <a:endParaRPr lang="en-US" altLang="ko-KR" dirty="0"/>
          </a:p>
          <a:p>
            <a:pPr lvl="1"/>
            <a:r>
              <a:rPr lang="ko-KR" altLang="en-US" dirty="0"/>
              <a:t>실시간 접근성 </a:t>
            </a:r>
            <a:r>
              <a:rPr lang="en-US" altLang="ko-KR" dirty="0"/>
              <a:t>(Real-time Accessibility)</a:t>
            </a:r>
            <a:br>
              <a:rPr lang="en-US" altLang="ko-KR" dirty="0"/>
            </a:br>
            <a:r>
              <a:rPr lang="ko-KR" altLang="en-US" dirty="0"/>
              <a:t>사용자의 요구를 즉시 처리할 수 있다</a:t>
            </a:r>
            <a:endParaRPr lang="en-US" altLang="ko-KR" dirty="0"/>
          </a:p>
          <a:p>
            <a:pPr lvl="1"/>
            <a:r>
              <a:rPr lang="ko-KR" altLang="en-US" dirty="0"/>
              <a:t>계속적인 변화 </a:t>
            </a:r>
            <a:r>
              <a:rPr lang="en-US" altLang="ko-KR" dirty="0"/>
              <a:t>(Continuous Evolution)</a:t>
            </a:r>
            <a:br>
              <a:rPr lang="en-US" altLang="ko-KR" dirty="0"/>
            </a:br>
            <a:r>
              <a:rPr lang="ko-KR" altLang="en-US" dirty="0"/>
              <a:t>정확한 값을 유지하기 위해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작업 등을 이용하여 데이터를 지속적으로 갱신할 수 있다</a:t>
            </a:r>
            <a:endParaRPr lang="en-US" altLang="ko-KR" dirty="0"/>
          </a:p>
          <a:p>
            <a:pPr lvl="1"/>
            <a:r>
              <a:rPr lang="ko-KR" altLang="en-US" dirty="0"/>
              <a:t>동시 공유성 </a:t>
            </a:r>
            <a:r>
              <a:rPr lang="en-US" altLang="ko-KR" dirty="0"/>
              <a:t>(Concurrent Sharing)</a:t>
            </a:r>
            <a:br>
              <a:rPr lang="en-US" altLang="ko-KR" dirty="0"/>
            </a:br>
            <a:r>
              <a:rPr lang="ko-KR" altLang="en-US" dirty="0"/>
              <a:t>사용자마다 서로 다른 목적으로 사용하므로 동시에 여러 사람이 동일한 데이터에 접근하고 이용할 수 있다</a:t>
            </a:r>
            <a:endParaRPr lang="en-US" altLang="ko-KR" dirty="0"/>
          </a:p>
          <a:p>
            <a:pPr lvl="1"/>
            <a:r>
              <a:rPr lang="ko-KR" altLang="en-US" dirty="0"/>
              <a:t>내용 참조 </a:t>
            </a:r>
            <a:r>
              <a:rPr lang="en-US" altLang="ko-KR" dirty="0"/>
              <a:t>(Contents Reference)</a:t>
            </a:r>
            <a:br>
              <a:rPr lang="en-US" altLang="ko-KR" dirty="0"/>
            </a:br>
            <a:r>
              <a:rPr lang="ko-KR" altLang="en-US" dirty="0"/>
              <a:t>저장한 데이터 레코드의 위치나 주소가 아닌 사용자가 요구하는 데이터의 내용</a:t>
            </a:r>
            <a:r>
              <a:rPr lang="en-US" altLang="ko-KR" dirty="0"/>
              <a:t>, </a:t>
            </a:r>
            <a:r>
              <a:rPr lang="ko-KR" altLang="en-US" dirty="0"/>
              <a:t>즉 데이터 값에 따라 참조할 수 있어야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129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444-1966-4F06-8560-2C54F66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Queries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1003C-BE73-4D88-9193-99CE0963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109035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Multi-Line Commands</a:t>
            </a:r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은 세미콜론</a:t>
            </a:r>
            <a:r>
              <a:rPr lang="en-US" altLang="ko-KR" dirty="0"/>
              <a:t>(;)</a:t>
            </a:r>
            <a:r>
              <a:rPr lang="ko-KR" altLang="en-US" dirty="0"/>
              <a:t>을 문장의 마지막으로 인식하기 때문에</a:t>
            </a:r>
            <a:r>
              <a:rPr lang="en-US" altLang="ko-KR" dirty="0"/>
              <a:t>, </a:t>
            </a:r>
            <a:r>
              <a:rPr lang="ko-KR" altLang="en-US" dirty="0"/>
              <a:t>여러 줄에 거쳐 문장을 쓰는 것도 가능</a:t>
            </a:r>
            <a:endParaRPr lang="en-US" altLang="ko-KR" dirty="0"/>
          </a:p>
          <a:p>
            <a:pPr lvl="1"/>
            <a:r>
              <a:rPr lang="ko-KR" altLang="en-US" dirty="0"/>
              <a:t>긴 쿼리 작성시 가독성을 높이고자 할 때 유용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32C16-7AD7-4A37-8CD3-C57817B7CA6A}"/>
              </a:ext>
            </a:extLst>
          </p:cNvPr>
          <p:cNvSpPr/>
          <p:nvPr/>
        </p:nvSpPr>
        <p:spPr>
          <a:xfrm>
            <a:off x="1117838" y="3029983"/>
            <a:ext cx="665012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-&gt;  USER(),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-&gt;  CURRENT_DATE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-&gt; 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+----------------+--------------+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USER()         | CURRENT_DATE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+----------------+--------------+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root@localhost</a:t>
            </a:r>
            <a:r>
              <a:rPr lang="en-US" altLang="ko-KR" dirty="0">
                <a:latin typeface="Consolas" panose="020B0609020204030204" pitchFamily="49" charset="0"/>
              </a:rPr>
              <a:t> | 2018-10-17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+----------------+--------------+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3512011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444-1966-4F06-8560-2C54F66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Queries</a:t>
            </a:r>
            <a:br>
              <a:rPr lang="en-US" altLang="ko-KR" dirty="0"/>
            </a:br>
            <a:r>
              <a:rPr lang="en-US" altLang="ko-KR" sz="2400" dirty="0"/>
              <a:t>: with Shell Command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1003C-BE73-4D88-9193-99CE0963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109035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Command </a:t>
            </a:r>
            <a:r>
              <a:rPr lang="ko-KR" altLang="en-US" dirty="0"/>
              <a:t>취소</a:t>
            </a:r>
            <a:endParaRPr lang="en-US" altLang="ko-KR" dirty="0"/>
          </a:p>
          <a:p>
            <a:pPr lvl="1"/>
            <a:r>
              <a:rPr lang="ko-KR" altLang="en-US" dirty="0"/>
              <a:t>긴 쿼리를 작성하다가 중간에 취소해야 하는 경우</a:t>
            </a:r>
            <a:br>
              <a:rPr lang="en-US" altLang="ko-KR" dirty="0"/>
            </a:br>
            <a:r>
              <a:rPr lang="ko-KR" altLang="en-US" dirty="0"/>
              <a:t>즉시 </a:t>
            </a:r>
            <a:r>
              <a:rPr lang="en-US" altLang="ko-KR" dirty="0"/>
              <a:t>\c</a:t>
            </a:r>
            <a:r>
              <a:rPr lang="ko-KR" altLang="en-US" dirty="0"/>
              <a:t>를 붙여 쿼리 작성을 중단할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MySQL Shell </a:t>
            </a:r>
            <a:r>
              <a:rPr lang="ko-KR" altLang="en-US" dirty="0"/>
              <a:t>종료 </a:t>
            </a:r>
            <a:r>
              <a:rPr lang="en-US" altLang="ko-KR" dirty="0"/>
              <a:t>(</a:t>
            </a:r>
            <a:r>
              <a:rPr lang="ko-KR" altLang="en-US" dirty="0"/>
              <a:t>연결 끊기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32C16-7AD7-4A37-8CD3-C57817B7CA6A}"/>
              </a:ext>
            </a:extLst>
          </p:cNvPr>
          <p:cNvSpPr/>
          <p:nvPr/>
        </p:nvSpPr>
        <p:spPr>
          <a:xfrm>
            <a:off x="1126716" y="2828835"/>
            <a:ext cx="665012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-&gt; USER()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-&gt; \c</a:t>
            </a:r>
          </a:p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D2BDEE-C08F-4CC0-97EA-AEE55C3FB350}"/>
              </a:ext>
            </a:extLst>
          </p:cNvPr>
          <p:cNvSpPr/>
          <p:nvPr/>
        </p:nvSpPr>
        <p:spPr>
          <a:xfrm>
            <a:off x="1126716" y="4753149"/>
            <a:ext cx="665012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QUIT</a:t>
            </a:r>
          </a:p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EXIT</a:t>
            </a:r>
          </a:p>
        </p:txBody>
      </p:sp>
    </p:spTree>
    <p:extLst>
      <p:ext uri="{BB962C8B-B14F-4D97-AF65-F5344CB8AC3E}">
        <p14:creationId xmlns:p14="http://schemas.microsoft.com/office/powerpoint/2010/main" val="2769851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444-1966-4F06-8560-2C54F66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Sample Database</a:t>
            </a:r>
            <a:br>
              <a:rPr lang="en-US" altLang="ko-KR" dirty="0"/>
            </a:b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1003C-BE73-4D88-9193-99CE0963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109035" cy="4720562"/>
          </a:xfrm>
        </p:spPr>
        <p:txBody>
          <a:bodyPr/>
          <a:lstStyle/>
          <a:p>
            <a:r>
              <a:rPr lang="en-US" altLang="ko-KR" dirty="0"/>
              <a:t>Employees Database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https://github.com/datacharmer/test_db</a:t>
            </a:r>
            <a:r>
              <a:rPr lang="en-US" altLang="ko-KR" dirty="0"/>
              <a:t> </a:t>
            </a:r>
            <a:r>
              <a:rPr lang="ko-KR" altLang="en-US" dirty="0"/>
              <a:t>저장소 다운로드</a:t>
            </a:r>
            <a:endParaRPr lang="en-US" altLang="ko-KR" dirty="0"/>
          </a:p>
          <a:p>
            <a:pPr lvl="1"/>
            <a:r>
              <a:rPr lang="ko-KR" altLang="en-US" dirty="0"/>
              <a:t>쉘 프롬프트에서 다음과 같이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데이터베이스가 잘 설치되었는지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C386C7-A646-48C1-8B07-49A7B3D8B2AD}"/>
              </a:ext>
            </a:extLst>
          </p:cNvPr>
          <p:cNvSpPr/>
          <p:nvPr/>
        </p:nvSpPr>
        <p:spPr>
          <a:xfrm>
            <a:off x="1224370" y="2580274"/>
            <a:ext cx="76266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C:&gt;mysql -</a:t>
            </a:r>
            <a:r>
              <a:rPr lang="en-US" altLang="ko-KR" dirty="0" err="1">
                <a:latin typeface="Consolas" panose="020B0609020204030204" pitchFamily="49" charset="0"/>
              </a:rPr>
              <a:t>uroot</a:t>
            </a:r>
            <a:r>
              <a:rPr lang="en-US" altLang="ko-KR" dirty="0">
                <a:latin typeface="Consolas" panose="020B0609020204030204" pitchFamily="49" charset="0"/>
              </a:rPr>
              <a:t> -p &lt; </a:t>
            </a:r>
            <a:r>
              <a:rPr lang="en-US" altLang="ko-KR" dirty="0" err="1">
                <a:latin typeface="Consolas" panose="020B0609020204030204" pitchFamily="49" charset="0"/>
              </a:rPr>
              <a:t>employees.sql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94590D-3D67-4505-AB03-4AB43992305D}"/>
              </a:ext>
            </a:extLst>
          </p:cNvPr>
          <p:cNvSpPr/>
          <p:nvPr/>
        </p:nvSpPr>
        <p:spPr>
          <a:xfrm>
            <a:off x="1224370" y="3708569"/>
            <a:ext cx="762666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C:&gt;mysql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-t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latin typeface="Consolas" panose="020B0609020204030204" pitchFamily="49" charset="0"/>
              </a:rPr>
              <a:t>uroot</a:t>
            </a:r>
            <a:r>
              <a:rPr lang="en-US" altLang="ko-KR" dirty="0">
                <a:latin typeface="Consolas" panose="020B0609020204030204" pitchFamily="49" charset="0"/>
              </a:rPr>
              <a:t> -p &lt; test_employees_md5.sql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+--------------+---------------+-----------+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table_name</a:t>
            </a:r>
            <a:r>
              <a:rPr lang="en-US" altLang="ko-KR" dirty="0">
                <a:latin typeface="Consolas" panose="020B0609020204030204" pitchFamily="49" charset="0"/>
              </a:rPr>
              <a:t>   | </a:t>
            </a:r>
            <a:r>
              <a:rPr lang="en-US" altLang="ko-KR" dirty="0" err="1">
                <a:latin typeface="Consolas" panose="020B0609020204030204" pitchFamily="49" charset="0"/>
              </a:rPr>
              <a:t>records_match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crc_match</a:t>
            </a:r>
            <a:r>
              <a:rPr lang="en-US" altLang="ko-KR" dirty="0">
                <a:latin typeface="Consolas" panose="020B0609020204030204" pitchFamily="49" charset="0"/>
              </a:rPr>
              <a:t>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+--------------+---------------+-----------+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employees    | OK            | ok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salaries     | OK            | ok      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+--------------+---------------+-----------+</a:t>
            </a:r>
          </a:p>
        </p:txBody>
      </p:sp>
    </p:spTree>
    <p:extLst>
      <p:ext uri="{BB962C8B-B14F-4D97-AF65-F5344CB8AC3E}">
        <p14:creationId xmlns:p14="http://schemas.microsoft.com/office/powerpoint/2010/main" val="2818047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444-1966-4F06-8560-2C54F66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Sample Database</a:t>
            </a:r>
            <a:br>
              <a:rPr lang="en-US" altLang="ko-KR" dirty="0"/>
            </a:b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1003C-BE73-4D88-9193-99CE0963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109035" cy="5232399"/>
          </a:xfrm>
        </p:spPr>
        <p:txBody>
          <a:bodyPr/>
          <a:lstStyle/>
          <a:p>
            <a:r>
              <a:rPr lang="ko-KR" altLang="en-US" dirty="0"/>
              <a:t>사용자 생성</a:t>
            </a:r>
            <a:endParaRPr lang="en-US" altLang="ko-KR" dirty="0"/>
          </a:p>
          <a:p>
            <a:pPr lvl="1"/>
            <a:r>
              <a:rPr lang="ko-KR" altLang="en-US" dirty="0"/>
              <a:t>사용자 생성을 위해서는 </a:t>
            </a:r>
            <a:r>
              <a:rPr lang="en-US" altLang="ko-KR" dirty="0"/>
              <a:t>'CREATE USER' command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데이터베이스에 접근할 권한을 주려면 </a:t>
            </a:r>
            <a:r>
              <a:rPr lang="en-US" altLang="ko-KR" dirty="0"/>
              <a:t>'GRANT' command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사용자 삭제</a:t>
            </a:r>
            <a:endParaRPr lang="en-US" altLang="ko-KR" dirty="0"/>
          </a:p>
          <a:p>
            <a:pPr lvl="1"/>
            <a:r>
              <a:rPr lang="ko-KR" altLang="en-US" dirty="0"/>
              <a:t>사용자 삭제를 위해서는 </a:t>
            </a:r>
            <a:r>
              <a:rPr lang="en-US" altLang="ko-KR" dirty="0"/>
              <a:t>'DROP</a:t>
            </a:r>
            <a:r>
              <a:rPr lang="ko-KR" altLang="en-US" dirty="0"/>
              <a:t> </a:t>
            </a:r>
            <a:r>
              <a:rPr lang="en-US" altLang="ko-KR" dirty="0"/>
              <a:t>USER'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dev@localhost</a:t>
            </a:r>
            <a:r>
              <a:rPr lang="ko-KR" altLang="en-US" dirty="0"/>
              <a:t> 사용자를 만들고 </a:t>
            </a:r>
            <a:r>
              <a:rPr lang="en-US" altLang="ko-KR" dirty="0"/>
              <a:t>employees</a:t>
            </a:r>
            <a:r>
              <a:rPr lang="ko-KR" altLang="en-US" dirty="0"/>
              <a:t>의 모든 테이블에 대해 전체 권한을 부여한 후</a:t>
            </a:r>
            <a:r>
              <a:rPr lang="en-US" altLang="ko-KR" dirty="0"/>
              <a:t>, </a:t>
            </a:r>
            <a:r>
              <a:rPr lang="ko-KR" altLang="en-US" dirty="0"/>
              <a:t>해당 계정으로 </a:t>
            </a:r>
            <a:r>
              <a:rPr lang="ko-KR" altLang="en-US" dirty="0" err="1"/>
              <a:t>데이베이스에</a:t>
            </a:r>
            <a:r>
              <a:rPr lang="ko-KR" altLang="en-US" dirty="0"/>
              <a:t> 접속하여 </a:t>
            </a:r>
            <a:r>
              <a:rPr lang="en-US" altLang="ko-KR" dirty="0"/>
              <a:t>employees </a:t>
            </a:r>
            <a:r>
              <a:rPr lang="ko-KR" altLang="en-US" dirty="0"/>
              <a:t>데이터베이스를 사용해 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3EA625-E4C2-404D-AED5-0ECC5CF41C14}"/>
              </a:ext>
            </a:extLst>
          </p:cNvPr>
          <p:cNvSpPr/>
          <p:nvPr/>
        </p:nvSpPr>
        <p:spPr>
          <a:xfrm>
            <a:off x="1162334" y="2170699"/>
            <a:ext cx="84102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CREATE USER 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</a:rPr>
              <a:t>dev'@'localhost</a:t>
            </a:r>
            <a:r>
              <a:rPr lang="en-US" altLang="ko-KR" dirty="0">
                <a:latin typeface="Consolas" panose="020B0609020204030204" pitchFamily="49" charset="0"/>
              </a:rPr>
              <a:t>'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IDENTIFIED BY </a:t>
            </a:r>
            <a:r>
              <a:rPr lang="en-US" altLang="ko-KR" dirty="0">
                <a:latin typeface="Consolas" panose="020B0609020204030204" pitchFamily="49" charset="0"/>
              </a:rPr>
              <a:t>'{password}';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C7B0CA-7868-4DD4-9DEF-53B1BA373599}"/>
              </a:ext>
            </a:extLst>
          </p:cNvPr>
          <p:cNvSpPr/>
          <p:nvPr/>
        </p:nvSpPr>
        <p:spPr>
          <a:xfrm>
            <a:off x="1162333" y="3244334"/>
            <a:ext cx="84102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dirty="0">
                <a:latin typeface="Consolas" panose="020B0609020204030204" pitchFamily="49" charset="0"/>
              </a:rPr>
              <a:t> all privileges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latin typeface="Consolas" panose="020B0609020204030204" pitchFamily="49" charset="0"/>
              </a:rPr>
              <a:t> employees.*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dirty="0">
                <a:latin typeface="Consolas" panose="020B0609020204030204" pitchFamily="49" charset="0"/>
              </a:rPr>
              <a:t> '</a:t>
            </a:r>
            <a:r>
              <a:rPr lang="en-US" altLang="ko-KR" dirty="0" err="1">
                <a:latin typeface="Consolas" panose="020B0609020204030204" pitchFamily="49" charset="0"/>
              </a:rPr>
              <a:t>dev'@'localhost</a:t>
            </a:r>
            <a:r>
              <a:rPr lang="en-US" altLang="ko-KR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29D27C-AF6F-4317-AAE0-0B8FE90C3C48}"/>
              </a:ext>
            </a:extLst>
          </p:cNvPr>
          <p:cNvSpPr/>
          <p:nvPr/>
        </p:nvSpPr>
        <p:spPr>
          <a:xfrm>
            <a:off x="1162333" y="4771024"/>
            <a:ext cx="84102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DROP USER 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</a:rPr>
              <a:t>dev'@'localhost</a:t>
            </a:r>
            <a:r>
              <a:rPr lang="en-US" altLang="ko-KR" dirty="0">
                <a:latin typeface="Consolas" panose="020B06090202040302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785134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157A8-D819-4555-9216-408B52FE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Sample Database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연습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098A9-25F3-42A6-82F4-2931D06B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67270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같은 방식으로 아래 저장소에서 샘플 데이터베이스를 다운받아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샘플 데이터베이스를 설치해 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>
                <a:hlinkClick r:id="rId2"/>
              </a:rPr>
              <a:t>SQL Sample Database (sqltutorial.org)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 err="1"/>
              <a:t>bituser@localhost</a:t>
            </a:r>
            <a:r>
              <a:rPr lang="en-US" altLang="ko-KR" dirty="0"/>
              <a:t> </a:t>
            </a:r>
            <a:r>
              <a:rPr lang="ko-KR" altLang="en-US" dirty="0"/>
              <a:t>사용자를 생성하고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데이터베이스에 대한 모든 권한을 부여해 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71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3CC0F-880E-4FC0-BD2A-970BD86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데이터베이스와 데이터베이스 관리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4A208-5D7B-4AB2-A909-F3124C5C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84224" cy="4720562"/>
          </a:xfrm>
        </p:spPr>
        <p:txBody>
          <a:bodyPr/>
          <a:lstStyle/>
          <a:p>
            <a:r>
              <a:rPr lang="ko-KR" altLang="en-US" dirty="0"/>
              <a:t>데이터베이스 관리 시스템 </a:t>
            </a:r>
            <a:r>
              <a:rPr lang="en-US" altLang="ko-KR" dirty="0"/>
              <a:t>(Database Management System = DBMS)</a:t>
            </a:r>
          </a:p>
          <a:p>
            <a:pPr lvl="1"/>
            <a:r>
              <a:rPr lang="ko-KR" altLang="en-US" dirty="0"/>
              <a:t>데이터베이스를 관리</a:t>
            </a:r>
            <a:r>
              <a:rPr lang="en-US" altLang="ko-KR"/>
              <a:t>, </a:t>
            </a:r>
            <a:r>
              <a:rPr lang="ko-KR" altLang="en-US"/>
              <a:t>운영하는 </a:t>
            </a:r>
            <a:r>
              <a:rPr lang="ko-KR" altLang="en-US" dirty="0"/>
              <a:t>소프트웨어</a:t>
            </a:r>
            <a:endParaRPr lang="en-US" altLang="ko-KR" dirty="0"/>
          </a:p>
          <a:p>
            <a:pPr lvl="1"/>
            <a:r>
              <a:rPr lang="ko-KR" altLang="en-US" dirty="0"/>
              <a:t>여러 응용 소프트웨어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 </a:t>
            </a:r>
            <a:r>
              <a:rPr lang="ko-KR" altLang="en-US" dirty="0"/>
              <a:t>또는 시스템이 동시에 데이터베이스에 접근하여 사용할 수 있게 한다</a:t>
            </a:r>
            <a:endParaRPr lang="en-US" altLang="ko-KR" dirty="0"/>
          </a:p>
          <a:p>
            <a:pPr lvl="1"/>
            <a:r>
              <a:rPr lang="ko-KR" altLang="en-US" dirty="0"/>
              <a:t>필수 </a:t>
            </a:r>
            <a:r>
              <a:rPr lang="en-US" altLang="ko-KR" dirty="0"/>
              <a:t>3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정의 기능 </a:t>
            </a:r>
            <a:r>
              <a:rPr lang="en-US" altLang="ko-KR" dirty="0"/>
              <a:t>: </a:t>
            </a:r>
            <a:r>
              <a:rPr lang="ko-KR" altLang="en-US" dirty="0"/>
              <a:t>데이터베이스의 논리적</a:t>
            </a:r>
            <a:r>
              <a:rPr lang="en-US" altLang="ko-KR" dirty="0"/>
              <a:t>, </a:t>
            </a:r>
            <a:r>
              <a:rPr lang="ko-KR" altLang="en-US" dirty="0"/>
              <a:t>물리적 구조를 정의</a:t>
            </a:r>
            <a:endParaRPr lang="en-US" altLang="ko-KR" dirty="0"/>
          </a:p>
          <a:p>
            <a:pPr lvl="2"/>
            <a:r>
              <a:rPr lang="ko-KR" altLang="en-US" dirty="0"/>
              <a:t>조작 기능 </a:t>
            </a:r>
            <a:r>
              <a:rPr lang="en-US" altLang="ko-KR" dirty="0"/>
              <a:t>: </a:t>
            </a:r>
            <a:r>
              <a:rPr lang="ko-KR" altLang="en-US" dirty="0"/>
              <a:t>데이터를 검색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삭제하는 기능</a:t>
            </a:r>
            <a:endParaRPr lang="en-US" altLang="ko-KR" dirty="0"/>
          </a:p>
          <a:p>
            <a:pPr lvl="2"/>
            <a:r>
              <a:rPr lang="ko-KR" altLang="en-US" dirty="0"/>
              <a:t>제어 기능 </a:t>
            </a:r>
            <a:r>
              <a:rPr lang="en-US" altLang="ko-KR" dirty="0"/>
              <a:t>: </a:t>
            </a:r>
            <a:r>
              <a:rPr lang="ko-KR" altLang="en-US" dirty="0"/>
              <a:t>데이터베이스의 내용 정확성과 안전성을 유지하도록 제어하는 기능</a:t>
            </a:r>
            <a:endParaRPr lang="en-US" altLang="ko-KR" dirty="0"/>
          </a:p>
          <a:p>
            <a:pPr lvl="1"/>
            <a:r>
              <a:rPr lang="en-US" altLang="ko-KR" dirty="0"/>
              <a:t>Oracle, Microsoft SQL Server, MySQL, DB2 </a:t>
            </a:r>
            <a:r>
              <a:rPr lang="ko-KR" altLang="en-US" dirty="0"/>
              <a:t>등의 상용 또는 공개 </a:t>
            </a:r>
            <a:r>
              <a:rPr lang="en-US" altLang="ko-KR" dirty="0"/>
              <a:t>DBMS</a:t>
            </a:r>
            <a:r>
              <a:rPr lang="ko-KR" altLang="en-US" dirty="0"/>
              <a:t>가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123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35151-C7BA-49EA-A5D9-73615F49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데이터베이스와 데이터베이스 관리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03799-E0BB-4604-A496-044B121D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파일 시스템의 문제</a:t>
            </a:r>
            <a:endParaRPr lang="en-US" altLang="ko-KR" dirty="0"/>
          </a:p>
          <a:p>
            <a:pPr lvl="1"/>
            <a:r>
              <a:rPr lang="ko-KR" altLang="en-US" dirty="0"/>
              <a:t>데이터 종속성으로 인한 문제</a:t>
            </a:r>
            <a:endParaRPr lang="en-US" altLang="ko-KR" dirty="0"/>
          </a:p>
          <a:p>
            <a:pPr lvl="1"/>
            <a:r>
              <a:rPr lang="ko-KR" altLang="en-US" dirty="0"/>
              <a:t>데이터 중복성으로 인한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데이터베이스의 도입</a:t>
            </a:r>
            <a:endParaRPr lang="en-US" altLang="ko-KR" dirty="0"/>
          </a:p>
          <a:p>
            <a:pPr lvl="1"/>
            <a:r>
              <a:rPr lang="ko-KR" altLang="en-US" dirty="0"/>
              <a:t>데이터의 종속성 보완</a:t>
            </a:r>
            <a:endParaRPr lang="en-US" altLang="ko-KR" dirty="0"/>
          </a:p>
          <a:p>
            <a:pPr lvl="1"/>
            <a:r>
              <a:rPr lang="ko-KR" altLang="en-US" dirty="0"/>
              <a:t>중복성 제거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2B8D20-5A6F-42BF-A81C-5B9BD1F9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254375"/>
            <a:ext cx="7127875" cy="360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69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35151-C7BA-49EA-A5D9-73615F49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데이터베이스와 데이터베이스 관리 시스템</a:t>
            </a:r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D5CD620-345A-48CF-B720-7ABCC5D7E620}"/>
              </a:ext>
            </a:extLst>
          </p:cNvPr>
          <p:cNvGrpSpPr/>
          <p:nvPr/>
        </p:nvGrpSpPr>
        <p:grpSpPr>
          <a:xfrm>
            <a:off x="1770591" y="1111334"/>
            <a:ext cx="9744075" cy="5565775"/>
            <a:chOff x="1770591" y="1111334"/>
            <a:chExt cx="9744075" cy="55657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B2B9E5-A0C4-4497-B3EB-B6753331665F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29391" y="5692859"/>
              <a:ext cx="1714500" cy="679450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6" name="순서도: 자기 디스크 4">
              <a:extLst>
                <a:ext uri="{FF2B5EF4-FFF2-40B4-BE49-F238E27FC236}">
                  <a16:creationId xmlns:a16="http://schemas.microsoft.com/office/drawing/2014/main" id="{624E613E-F76C-4811-8B2D-0752FF82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466" y="5578559"/>
              <a:ext cx="1809750" cy="984250"/>
            </a:xfrm>
            <a:prstGeom prst="flowChartMagneticDisk">
              <a:avLst/>
            </a:prstGeom>
            <a:solidFill>
              <a:srgbClr val="DDE1F3"/>
            </a:solidFill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DB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(Database)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4" descr="C:\Program Files\Microsoft Office\MEDIA\CAGCAT10\j0195384.wmf">
              <a:extLst>
                <a:ext uri="{FF2B5EF4-FFF2-40B4-BE49-F238E27FC236}">
                  <a16:creationId xmlns:a16="http://schemas.microsoft.com/office/drawing/2014/main" id="{CE0888A9-20EB-4645-B83A-373CF4577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516" y="1682834"/>
              <a:ext cx="1108075" cy="113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C:\Documents and Settings\dongseop\Local Settings\Temporary Internet Files\Content.IE5\07UNO9UX\MCj03101600000[1].wmf">
              <a:extLst>
                <a:ext uri="{FF2B5EF4-FFF2-40B4-BE49-F238E27FC236}">
                  <a16:creationId xmlns:a16="http://schemas.microsoft.com/office/drawing/2014/main" id="{0075F345-F9D6-41BB-8D40-309E78A63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891" y="1682834"/>
              <a:ext cx="949325" cy="11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C:\Documents and Settings\dongseop\Local Settings\Temporary Internet Files\Content.IE5\0TYBW1QB\MCj03246040000[1].wmf">
              <a:extLst>
                <a:ext uri="{FF2B5EF4-FFF2-40B4-BE49-F238E27FC236}">
                  <a16:creationId xmlns:a16="http://schemas.microsoft.com/office/drawing/2014/main" id="{CAD9448F-93E9-40CB-BFFD-20FE9C986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916" y="1755859"/>
              <a:ext cx="12668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 descr="C:\Program Files\Microsoft Office\MEDIA\CAGCAT10\j0292020.wmf">
              <a:extLst>
                <a:ext uri="{FF2B5EF4-FFF2-40B4-BE49-F238E27FC236}">
                  <a16:creationId xmlns:a16="http://schemas.microsoft.com/office/drawing/2014/main" id="{98FAEA11-0086-45ED-9CC3-D07781FB8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016" y="1755859"/>
              <a:ext cx="11493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C:\Documents and Settings\dongseop\Local Settings\Temporary Internet Files\Content.IE5\U781URGP\MCj03011860000[1].wmf">
              <a:extLst>
                <a:ext uri="{FF2B5EF4-FFF2-40B4-BE49-F238E27FC236}">
                  <a16:creationId xmlns:a16="http://schemas.microsoft.com/office/drawing/2014/main" id="{2B9CD3DD-9C8F-4B09-A2B2-CD3A5D3B1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1266" y="4076784"/>
              <a:ext cx="1285875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9" descr="C:\Documents and Settings\dongseop\Local Settings\Temporary Internet Files\Content.IE5\07UNO9UX\MCj03009480000[1].wmf">
              <a:extLst>
                <a:ext uri="{FF2B5EF4-FFF2-40B4-BE49-F238E27FC236}">
                  <a16:creationId xmlns:a16="http://schemas.microsoft.com/office/drawing/2014/main" id="{902BC291-B437-423E-B048-91EC52598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1416" y="1755859"/>
              <a:ext cx="1111250" cy="114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7E146D-EDE9-4044-9DEB-6A6CA9435D07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81791" y="5845259"/>
              <a:ext cx="1714500" cy="679450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D1D9FC-2E77-4651-A047-F552DB525EEA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34191" y="5997659"/>
              <a:ext cx="1714500" cy="679450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A9CA7713-D707-4764-AD76-0E53CF863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166" y="4613359"/>
              <a:ext cx="3213100" cy="6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  </a:t>
              </a:r>
            </a:p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(Database Management System)</a:t>
              </a:r>
              <a:endParaRPr lang="ko-KR" altLang="en-US" sz="14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8D193D14-FDF5-48DC-8DB3-40CA3EC02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3391" y="5327734"/>
              <a:ext cx="2489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DBA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(Database Administrator)</a:t>
              </a: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A073DA23-456F-4C70-BB50-A89CC00E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1816" y="2041609"/>
              <a:ext cx="803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</a:t>
              </a:r>
              <a:endParaRPr lang="ko-KR" altLang="en-US" sz="24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4598B71-68C5-4062-B751-E910D4BDFE25}"/>
                </a:ext>
              </a:extLst>
            </p:cNvPr>
            <p:cNvCxnSpPr/>
            <p:nvPr/>
          </p:nvCxnSpPr>
          <p:spPr bwMode="auto">
            <a:xfrm rot="5400000">
              <a:off x="5239279" y="5602371"/>
              <a:ext cx="425450" cy="222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37B6380-1743-44A2-87E0-14853027D6A3}"/>
                </a:ext>
              </a:extLst>
            </p:cNvPr>
            <p:cNvCxnSpPr/>
            <p:nvPr/>
          </p:nvCxnSpPr>
          <p:spPr bwMode="auto">
            <a:xfrm rot="16200000" flipH="1">
              <a:off x="3223154" y="2065421"/>
              <a:ext cx="1409700" cy="2968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56EA75-05FC-4DA3-AC5B-A458155AB947}"/>
                </a:ext>
              </a:extLst>
            </p:cNvPr>
            <p:cNvCxnSpPr/>
            <p:nvPr/>
          </p:nvCxnSpPr>
          <p:spPr bwMode="auto">
            <a:xfrm rot="16200000" flipH="1">
              <a:off x="3804178" y="2646447"/>
              <a:ext cx="1431925" cy="17843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096AC46-1978-4D0C-9800-04848F604B2F}"/>
                </a:ext>
              </a:extLst>
            </p:cNvPr>
            <p:cNvCxnSpPr/>
            <p:nvPr/>
          </p:nvCxnSpPr>
          <p:spPr bwMode="auto">
            <a:xfrm rot="16200000" flipH="1">
              <a:off x="4509029" y="3351296"/>
              <a:ext cx="1397000" cy="40957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5008DBD-3E18-4E8B-BF02-9834B30D4BA5}"/>
                </a:ext>
              </a:extLst>
            </p:cNvPr>
            <p:cNvCxnSpPr/>
            <p:nvPr/>
          </p:nvCxnSpPr>
          <p:spPr bwMode="auto">
            <a:xfrm rot="10800000" flipV="1">
              <a:off x="5412316" y="2825834"/>
              <a:ext cx="3673475" cy="14287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3EC50F7-E609-4BB1-A9DD-92E49D8DEAB8}"/>
                </a:ext>
              </a:extLst>
            </p:cNvPr>
            <p:cNvCxnSpPr/>
            <p:nvPr/>
          </p:nvCxnSpPr>
          <p:spPr bwMode="auto">
            <a:xfrm rot="5400000">
              <a:off x="5198004" y="3027446"/>
              <a:ext cx="1441450" cy="101282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D97247B-4B49-476D-A0E1-CC724FDC08F4}"/>
                </a:ext>
              </a:extLst>
            </p:cNvPr>
            <p:cNvCxnSpPr/>
            <p:nvPr/>
          </p:nvCxnSpPr>
          <p:spPr bwMode="auto">
            <a:xfrm rot="10800000" flipV="1">
              <a:off x="6025091" y="4889584"/>
              <a:ext cx="2346325" cy="63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69AF1860-D644-456A-BF17-7084C1F20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5666" y="1184359"/>
              <a:ext cx="21431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Developer</a:t>
              </a: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42">
              <a:extLst>
                <a:ext uri="{FF2B5EF4-FFF2-40B4-BE49-F238E27FC236}">
                  <a16:creationId xmlns:a16="http://schemas.microsoft.com/office/drawing/2014/main" id="{C5FC0263-2220-48DA-82D3-75ED9ED50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166" y="1327234"/>
              <a:ext cx="21431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User</a:t>
              </a: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:a16="http://schemas.microsoft.com/office/drawing/2014/main" id="{5BA518AC-96E5-4FBF-BDAA-C3751316FA6C}"/>
                </a:ext>
              </a:extLst>
            </p:cNvPr>
            <p:cNvSpPr/>
            <p:nvPr/>
          </p:nvSpPr>
          <p:spPr bwMode="auto">
            <a:xfrm>
              <a:off x="1846791" y="1111334"/>
              <a:ext cx="9667875" cy="2143125"/>
            </a:xfrm>
            <a:prstGeom prst="roundRect">
              <a:avLst>
                <a:gd name="adj" fmla="val 8540"/>
              </a:avLst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000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8" name="Picture 12" descr="E:\내문서\My Pictures\Microsoft Clip Organizer\j0431616.png">
              <a:extLst>
                <a:ext uri="{FF2B5EF4-FFF2-40B4-BE49-F238E27FC236}">
                  <a16:creationId xmlns:a16="http://schemas.microsoft.com/office/drawing/2014/main" id="{44B38510-541A-4A16-BC8B-427BE399C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541" y="4254584"/>
              <a:ext cx="128587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3" descr="E:\내문서\My Pictures\Microsoft Clip Organizer\j0424790.wmf">
              <a:extLst>
                <a:ext uri="{FF2B5EF4-FFF2-40B4-BE49-F238E27FC236}">
                  <a16:creationId xmlns:a16="http://schemas.microsoft.com/office/drawing/2014/main" id="{0C867D51-8BA5-42B4-8BE1-BD9717349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41" y="3397334"/>
              <a:ext cx="857250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4" descr="E:\내문서\My Pictures\Microsoft Clip Organizer\j0431637.png">
              <a:extLst>
                <a:ext uri="{FF2B5EF4-FFF2-40B4-BE49-F238E27FC236}">
                  <a16:creationId xmlns:a16="http://schemas.microsoft.com/office/drawing/2014/main" id="{9984AF6D-3D5A-4812-993B-FB521B8F2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791" y="3327484"/>
              <a:ext cx="949325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64">
              <a:extLst>
                <a:ext uri="{FF2B5EF4-FFF2-40B4-BE49-F238E27FC236}">
                  <a16:creationId xmlns:a16="http://schemas.microsoft.com/office/drawing/2014/main" id="{EB51FE07-297F-4296-A806-F6AE3DA65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591" y="4257759"/>
              <a:ext cx="2797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0">
                  <a:latin typeface="HY견고딕" panose="02030600000101010101" pitchFamily="18" charset="-127"/>
                  <a:ea typeface="HY견고딕" panose="02030600000101010101" pitchFamily="18" charset="-127"/>
                </a:rPr>
                <a:t>Web Server   Middleware</a:t>
              </a:r>
              <a:endParaRPr lang="ko-KR" altLang="en-US" sz="1400" b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TextBox 65">
              <a:extLst>
                <a:ext uri="{FF2B5EF4-FFF2-40B4-BE49-F238E27FC236}">
                  <a16:creationId xmlns:a16="http://schemas.microsoft.com/office/drawing/2014/main" id="{A4D6CAB6-0C0B-48E5-81A7-8B6930640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891" y="4470484"/>
              <a:ext cx="1073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SQL</a:t>
              </a:r>
              <a:endParaRPr lang="ko-KR" altLang="en-US" sz="20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66">
              <a:extLst>
                <a:ext uri="{FF2B5EF4-FFF2-40B4-BE49-F238E27FC236}">
                  <a16:creationId xmlns:a16="http://schemas.microsoft.com/office/drawing/2014/main" id="{7651AF68-8672-49A3-9008-64D3DB9D0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166" y="3397334"/>
              <a:ext cx="1857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anose="05000000000000000000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è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ODBC / JDBC</a:t>
              </a:r>
              <a:endParaRPr lang="ko-KR" altLang="en-US" sz="18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13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DA0FA-6340-4916-AFDD-D0E0721E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en-US" altLang="ko-KR" dirty="0" err="1"/>
              <a:t>Schama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E21E7-E111-4734-9FF1-5CDA39BE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Schema</a:t>
            </a:r>
          </a:p>
          <a:p>
            <a:pPr lvl="1"/>
            <a:r>
              <a:rPr lang="ko-KR" altLang="en-US" dirty="0"/>
              <a:t>데이터베이스의 논리적 정의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Schema</a:t>
            </a:r>
          </a:p>
          <a:p>
            <a:pPr lvl="1"/>
            <a:r>
              <a:rPr lang="en-US" altLang="ko-KR" dirty="0"/>
              <a:t>External Schema (</a:t>
            </a:r>
            <a:r>
              <a:rPr lang="ko-KR" altLang="en-US" dirty="0"/>
              <a:t>외부 스키마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각 사용자 입장에서 본 </a:t>
            </a:r>
            <a:r>
              <a:rPr lang="en-US" altLang="ko-KR" dirty="0"/>
              <a:t>Database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ko-KR" altLang="en-US" dirty="0"/>
              <a:t>사용자마다 서로 다른 </a:t>
            </a:r>
            <a:r>
              <a:rPr lang="en-US" altLang="ko-KR" dirty="0"/>
              <a:t>Schema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lvl="2"/>
            <a:r>
              <a:rPr lang="ko-KR" altLang="en-US" dirty="0"/>
              <a:t>개념 </a:t>
            </a:r>
            <a:r>
              <a:rPr lang="en-US" altLang="ko-KR" dirty="0"/>
              <a:t>Schema</a:t>
            </a:r>
            <a:r>
              <a:rPr lang="ko-KR" altLang="en-US" dirty="0"/>
              <a:t>에 대한 서브 </a:t>
            </a:r>
            <a:r>
              <a:rPr lang="en-US" altLang="ko-KR" dirty="0"/>
              <a:t>Schema</a:t>
            </a:r>
          </a:p>
          <a:p>
            <a:pPr lvl="1"/>
            <a:r>
              <a:rPr lang="en-US" altLang="ko-KR" dirty="0"/>
              <a:t>Conceptual</a:t>
            </a:r>
            <a:r>
              <a:rPr lang="ko-KR" altLang="en-US" dirty="0"/>
              <a:t> </a:t>
            </a:r>
            <a:r>
              <a:rPr lang="en-US" altLang="ko-KR" dirty="0"/>
              <a:t>Schema (</a:t>
            </a:r>
            <a:r>
              <a:rPr lang="ko-KR" altLang="en-US" dirty="0"/>
              <a:t>개념적 스키마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조직 전체의 입장에서 본 </a:t>
            </a:r>
            <a:r>
              <a:rPr lang="en-US" altLang="ko-KR" dirty="0"/>
              <a:t>Database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ko-KR" altLang="en-US" dirty="0"/>
              <a:t>한 개의 </a:t>
            </a:r>
            <a:r>
              <a:rPr lang="en-US" altLang="ko-KR" dirty="0"/>
              <a:t>Schema</a:t>
            </a:r>
            <a:r>
              <a:rPr lang="ko-KR" altLang="en-US" dirty="0"/>
              <a:t>만 존재하며</a:t>
            </a:r>
            <a:r>
              <a:rPr lang="en-US" altLang="ko-KR" dirty="0"/>
              <a:t>, </a:t>
            </a:r>
            <a:r>
              <a:rPr lang="ko-KR" altLang="en-US" dirty="0"/>
              <a:t>서로 다른 사용자가 공유</a:t>
            </a:r>
            <a:endParaRPr lang="en-US" altLang="ko-KR" dirty="0"/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), </a:t>
            </a:r>
            <a:r>
              <a:rPr lang="ko-KR" altLang="en-US" dirty="0"/>
              <a:t>제약 조건에 대한 명세를 유지</a:t>
            </a:r>
            <a:endParaRPr lang="en-US" altLang="ko-KR" dirty="0"/>
          </a:p>
          <a:p>
            <a:pPr lvl="1"/>
            <a:r>
              <a:rPr lang="en-US" altLang="ko-KR" dirty="0"/>
              <a:t>Physical Schema (</a:t>
            </a:r>
            <a:r>
              <a:rPr lang="ko-KR" altLang="en-US" dirty="0"/>
              <a:t>물리적 스키마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저장 장치의 입장에서 본 </a:t>
            </a:r>
            <a:r>
              <a:rPr lang="en-US" altLang="ko-KR" dirty="0"/>
              <a:t>Database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data </a:t>
            </a:r>
            <a:r>
              <a:rPr lang="ko-KR" altLang="en-US" dirty="0"/>
              <a:t>객체의 저장 구조를 표현</a:t>
            </a:r>
            <a:endParaRPr lang="en-US" altLang="ko-KR" dirty="0"/>
          </a:p>
          <a:p>
            <a:pPr lvl="2"/>
            <a:r>
              <a:rPr lang="ko-KR" altLang="en-US" dirty="0"/>
              <a:t>내부 레코드의 형식</a:t>
            </a:r>
            <a:endParaRPr lang="en-US" altLang="ko-KR" dirty="0"/>
          </a:p>
          <a:p>
            <a:pPr lvl="2"/>
            <a:r>
              <a:rPr lang="ko-KR" altLang="en-US" dirty="0"/>
              <a:t>저장 </a:t>
            </a:r>
            <a:r>
              <a:rPr lang="en-US" altLang="ko-KR" dirty="0"/>
              <a:t>data </a:t>
            </a:r>
            <a:r>
              <a:rPr lang="ko-KR" altLang="en-US" dirty="0"/>
              <a:t>항목의 표현 방법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F93287-C960-45AA-9D94-13B47AD125F4}"/>
              </a:ext>
            </a:extLst>
          </p:cNvPr>
          <p:cNvGrpSpPr>
            <a:grpSpLocks/>
          </p:cNvGrpSpPr>
          <p:nvPr/>
        </p:nvGrpSpPr>
        <p:grpSpPr bwMode="auto">
          <a:xfrm>
            <a:off x="6294754" y="1576773"/>
            <a:ext cx="5306443" cy="3704454"/>
            <a:chOff x="720" y="816"/>
            <a:chExt cx="4538" cy="3168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DF53ACE-DA2F-4E2C-A78A-5AD07A7AE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0480A3F2-E7D6-4558-B6AC-E23401ED4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34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DA18A6E-818A-457F-AF1C-49DA8D0C1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34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1D60FBE-313F-4078-9DCF-8D0A6B593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34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9" name="Picture 8" descr="E:\KOREAN\CLIPART\POWERPNT\PEOPLE2.WMF">
              <a:extLst>
                <a:ext uri="{FF2B5EF4-FFF2-40B4-BE49-F238E27FC236}">
                  <a16:creationId xmlns:a16="http://schemas.microsoft.com/office/drawing/2014/main" id="{1B8A0FC0-5E12-4337-B89A-4BBEB7664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816"/>
              <a:ext cx="624" cy="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E:\KOREAN\CLIPART\POWERPNT\PEOPLE2.WMF">
              <a:extLst>
                <a:ext uri="{FF2B5EF4-FFF2-40B4-BE49-F238E27FC236}">
                  <a16:creationId xmlns:a16="http://schemas.microsoft.com/office/drawing/2014/main" id="{3841D98F-4143-4033-9D0D-F0906D25E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816"/>
              <a:ext cx="624" cy="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E:\KOREAN\CLIPART\POWERPNT\PEOPLE2.WMF">
              <a:extLst>
                <a:ext uri="{FF2B5EF4-FFF2-40B4-BE49-F238E27FC236}">
                  <a16:creationId xmlns:a16="http://schemas.microsoft.com/office/drawing/2014/main" id="{599B4969-E76C-4FF5-9857-8E74C3389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816"/>
              <a:ext cx="624" cy="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E:\KOREAN\CLIPART\POWERPNT\PEOPLE2.WMF">
              <a:extLst>
                <a:ext uri="{FF2B5EF4-FFF2-40B4-BE49-F238E27FC236}">
                  <a16:creationId xmlns:a16="http://schemas.microsoft.com/office/drawing/2014/main" id="{8BE2DB32-2D8E-4250-9051-2966D051A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816"/>
              <a:ext cx="624" cy="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24C6B6-D9B9-4DC6-90A1-45F955D2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2"/>
              <a:ext cx="768" cy="48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b="1" dirty="0">
                  <a:latin typeface="Consolas" panose="020B0609020204030204" pitchFamily="49" charset="0"/>
                  <a:ea typeface="굴림" panose="020B0600000101010101" pitchFamily="50" charset="-127"/>
                </a:rPr>
                <a:t>View1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390A84-A630-45AB-8674-C35B37CFF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2448"/>
              <a:ext cx="1680" cy="26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b="1">
                  <a:latin typeface="Consolas" panose="020B0609020204030204" pitchFamily="49" charset="0"/>
                  <a:ea typeface="굴림" panose="020B0600000101010101" pitchFamily="50" charset="-127"/>
                </a:rPr>
                <a:t>Conceptual Schema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32996A-A45F-47A8-B07E-EB63E3CF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1392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b="1">
                  <a:latin typeface="Consolas" panose="020B0609020204030204" pitchFamily="49" charset="0"/>
                  <a:ea typeface="굴림" panose="020B0600000101010101" pitchFamily="50" charset="-127"/>
                </a:rPr>
                <a:t>Physical Schema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D94CFCC-25B9-4342-8AAF-560744005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08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 b="1">
                  <a:ea typeface="굴림" panose="020B0600000101010101" pitchFamily="50" charset="-127"/>
                </a:rPr>
                <a:t>….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316230-A2C9-4D68-A4FF-F00A3251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32"/>
              <a:ext cx="768" cy="48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b="1">
                  <a:latin typeface="Consolas" panose="020B0609020204030204" pitchFamily="49" charset="0"/>
                  <a:ea typeface="굴림" panose="020B0600000101010101" pitchFamily="50" charset="-127"/>
                </a:rPr>
                <a:t>View2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5DEA10-B68D-4ACE-A70F-FB0EF6AA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32"/>
              <a:ext cx="768" cy="48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b="1" dirty="0">
                  <a:latin typeface="Consolas" panose="020B0609020204030204" pitchFamily="49" charset="0"/>
                  <a:ea typeface="굴림" panose="020B0600000101010101" pitchFamily="50" charset="-127"/>
                </a:rPr>
                <a:t>View3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381F34-9701-4CAB-9DE5-8AB847B4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768" cy="48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b="1">
                  <a:latin typeface="Consolas" panose="020B0609020204030204" pitchFamily="49" charset="0"/>
                  <a:ea typeface="굴림" panose="020B0600000101010101" pitchFamily="50" charset="-127"/>
                </a:rPr>
                <a:t>View4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B9E170E3-EB71-4419-8FDD-0B4650963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00"/>
              <a:ext cx="1440" cy="384"/>
            </a:xfrm>
            <a:prstGeom prst="flowChartMagneticDisk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b="1" dirty="0">
                  <a:latin typeface="Consolas" panose="020B0609020204030204" pitchFamily="49" charset="0"/>
                  <a:ea typeface="굴림" panose="020B0600000101010101" pitchFamily="50" charset="-127"/>
                </a:rPr>
                <a:t>Stored Database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8ECD870C-610E-4F7A-8B38-8C2934F40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152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34741671-CF51-4498-B022-E698FB04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384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Consolas" panose="020B0609020204030204" pitchFamily="49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006DB75F-30B6-4084-81EB-C78E77C13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112"/>
              <a:ext cx="336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64EBC537-B9F3-4016-A2E9-99F47C4E6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112"/>
              <a:ext cx="120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B57A344-819C-4BD8-A83D-3D511A247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8F74FC49-B626-4CD5-A64B-0D6348186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12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147E14FE-D1BE-4DE0-9628-885A827B6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30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CD5068E8-5970-4269-B4D6-010731841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880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BD4DABFF-9A8C-4B24-B8A2-936F140A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1632"/>
              <a:ext cx="731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dirty="0">
                  <a:ea typeface="굴림" panose="020B0600000101010101" pitchFamily="50" charset="-127"/>
                </a:rPr>
                <a:t>External</a:t>
              </a:r>
            </a:p>
            <a:p>
              <a:pPr eaLnBrk="1" latinLnBrk="1" hangingPunct="1"/>
              <a:r>
                <a:rPr kumimoji="1" lang="en-US" altLang="ko-KR" sz="1400" dirty="0">
                  <a:ea typeface="굴림" panose="020B0600000101010101" pitchFamily="50" charset="-127"/>
                </a:rPr>
                <a:t>Schema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9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85C27-9000-4E1E-A23A-76B3A3D8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데이터베이스와 데이터베이스 관리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CA7BF-B110-4A08-B1F5-0F5014AF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542622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관리 시스템의 장점</a:t>
            </a:r>
            <a:endParaRPr lang="en-US" altLang="ko-KR" dirty="0"/>
          </a:p>
          <a:p>
            <a:pPr lvl="1"/>
            <a:r>
              <a:rPr lang="ko-KR" altLang="en-US" dirty="0"/>
              <a:t>데이터 독립성 및 중복이 최소화</a:t>
            </a:r>
            <a:endParaRPr lang="en-US" altLang="ko-KR" dirty="0"/>
          </a:p>
          <a:p>
            <a:pPr lvl="1"/>
            <a:r>
              <a:rPr lang="ko-KR" altLang="en-US" dirty="0"/>
              <a:t>데이터의 일관성 및 무결성 유지</a:t>
            </a:r>
            <a:endParaRPr lang="en-US" altLang="ko-KR" dirty="0"/>
          </a:p>
          <a:p>
            <a:pPr lvl="1"/>
            <a:r>
              <a:rPr lang="ko-KR" altLang="en-US" dirty="0"/>
              <a:t>데이터 보안 보장</a:t>
            </a:r>
            <a:endParaRPr lang="en-US" altLang="ko-KR" dirty="0"/>
          </a:p>
          <a:p>
            <a:pPr lvl="1"/>
            <a:r>
              <a:rPr lang="ko-KR" altLang="en-US" dirty="0"/>
              <a:t>표준화되고 일관된 데이터 관리 기능</a:t>
            </a:r>
            <a:endParaRPr lang="en-US" altLang="ko-KR" dirty="0"/>
          </a:p>
          <a:p>
            <a:pPr lvl="1"/>
            <a:r>
              <a:rPr lang="ko-KR" altLang="en-US" dirty="0"/>
              <a:t>응용프로그램 개발 시간의 단축</a:t>
            </a:r>
            <a:endParaRPr lang="en-US" altLang="ko-KR" dirty="0"/>
          </a:p>
          <a:p>
            <a:pPr lvl="1"/>
            <a:r>
              <a:rPr lang="ko-KR" altLang="en-US" dirty="0"/>
              <a:t>데이터 동시 사용 가능</a:t>
            </a:r>
            <a:endParaRPr lang="en-US" altLang="ko-KR" dirty="0"/>
          </a:p>
          <a:p>
            <a:pPr lvl="1"/>
            <a:r>
              <a:rPr lang="ko-KR" altLang="en-US" dirty="0"/>
              <a:t>데이터 회복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데이터베이스 관리 시스템의 단점</a:t>
            </a:r>
            <a:endParaRPr lang="en-US" altLang="ko-KR" dirty="0"/>
          </a:p>
          <a:p>
            <a:pPr lvl="1"/>
            <a:r>
              <a:rPr lang="ko-KR" altLang="en-US" dirty="0"/>
              <a:t>시스템 자원 요구로 운영비 증대</a:t>
            </a:r>
            <a:endParaRPr lang="en-US" altLang="ko-KR" dirty="0"/>
          </a:p>
          <a:p>
            <a:pPr lvl="1"/>
            <a:r>
              <a:rPr lang="ko-KR" altLang="en-US" dirty="0"/>
              <a:t>고급 프로그래밍 필요로 자료 처리의 복잡화</a:t>
            </a:r>
            <a:endParaRPr lang="en-US" altLang="ko-KR" dirty="0"/>
          </a:p>
          <a:p>
            <a:pPr lvl="1"/>
            <a:r>
              <a:rPr lang="ko-KR" altLang="en-US" dirty="0"/>
              <a:t>부분적 데이터베이스 손실이 전체 시스템을 정지</a:t>
            </a:r>
            <a:endParaRPr lang="en-US" altLang="ko-KR" dirty="0"/>
          </a:p>
          <a:p>
            <a:pPr lvl="1"/>
            <a:r>
              <a:rPr lang="ko-KR" altLang="en-US" dirty="0"/>
              <a:t>장애 발생 대비를 위한 복잡한 </a:t>
            </a:r>
            <a:r>
              <a:rPr lang="en-US" altLang="ko-KR" dirty="0"/>
              <a:t>Back Up</a:t>
            </a:r>
            <a:r>
              <a:rPr lang="ko-KR" altLang="en-US" dirty="0"/>
              <a:t>과 </a:t>
            </a:r>
            <a:r>
              <a:rPr lang="en-US" altLang="ko-KR" dirty="0"/>
              <a:t>Recovery </a:t>
            </a:r>
            <a:r>
              <a:rPr lang="ko-KR" altLang="en-US" dirty="0"/>
              <a:t>작업 필요</a:t>
            </a:r>
          </a:p>
        </p:txBody>
      </p:sp>
    </p:spTree>
    <p:extLst>
      <p:ext uri="{BB962C8B-B14F-4D97-AF65-F5344CB8AC3E}">
        <p14:creationId xmlns:p14="http://schemas.microsoft.com/office/powerpoint/2010/main" val="135287367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2314</TotalTime>
  <Words>2757</Words>
  <Application>Microsoft Office PowerPoint</Application>
  <PresentationFormat>와이드스크린</PresentationFormat>
  <Paragraphs>592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HY견고딕</vt:lpstr>
      <vt:lpstr>굴림</vt:lpstr>
      <vt:lpstr>맑은 고딕</vt:lpstr>
      <vt:lpstr>Arial</vt:lpstr>
      <vt:lpstr>Consolas</vt:lpstr>
      <vt:lpstr>Courier New</vt:lpstr>
      <vt:lpstr>Georgia</vt:lpstr>
      <vt:lpstr>Trebuchet MS</vt:lpstr>
      <vt:lpstr>Wingdings 3</vt:lpstr>
      <vt:lpstr>패싯</vt:lpstr>
      <vt:lpstr>MySQL Database</vt:lpstr>
      <vt:lpstr>Introduction</vt:lpstr>
      <vt:lpstr>데이터베이스와 데이터베이스 관리 시스템 </vt:lpstr>
      <vt:lpstr>데이터베이스와 데이터베이스 관리 시스템 </vt:lpstr>
      <vt:lpstr>데이터베이스와 데이터베이스 관리 시스템 </vt:lpstr>
      <vt:lpstr>데이터베이스와 데이터베이스 관리 시스템 </vt:lpstr>
      <vt:lpstr>데이터베이스와 데이터베이스 관리 시스템 </vt:lpstr>
      <vt:lpstr>Database Schama</vt:lpstr>
      <vt:lpstr>데이터베이스와 데이터베이스 관리 시스템 </vt:lpstr>
      <vt:lpstr>데이터베이스와 데이터베이스 관리 시스템</vt:lpstr>
      <vt:lpstr>데이터베이스와 데이터베이스 관리 시스템</vt:lpstr>
      <vt:lpstr>관계형 데이터베이스</vt:lpstr>
      <vt:lpstr>관계형 데이터베이스</vt:lpstr>
      <vt:lpstr>관계형 데이터베이스</vt:lpstr>
      <vt:lpstr>관계형 데이터베이스 : 무결성 제약조건(Integrity Constraint)</vt:lpstr>
      <vt:lpstr>관계형 데이터베이스</vt:lpstr>
      <vt:lpstr>관계형 데이터베이스</vt:lpstr>
      <vt:lpstr>관계형 데이터베이스</vt:lpstr>
      <vt:lpstr>SQL(Structured Query Language) 개요</vt:lpstr>
      <vt:lpstr>SQL(Structured Query Language) 개요 : SQL 명령어의 종류</vt:lpstr>
      <vt:lpstr>Installation</vt:lpstr>
      <vt:lpstr>About MySQL</vt:lpstr>
      <vt:lpstr>About MySQL</vt:lpstr>
      <vt:lpstr>Installation : MySQL 8.0</vt:lpstr>
      <vt:lpstr>Installation : MySQL 8.0</vt:lpstr>
      <vt:lpstr>Installation : MySQL 8.0</vt:lpstr>
      <vt:lpstr>Installation : MySQL 8.0</vt:lpstr>
      <vt:lpstr>Installation : MySQL 8.0</vt:lpstr>
      <vt:lpstr>Installation : MySQL 8.0</vt:lpstr>
      <vt:lpstr>Installation : MySQL 8.0</vt:lpstr>
      <vt:lpstr>Installation : MySQL 8.0</vt:lpstr>
      <vt:lpstr>Installation : MySQL 8.0</vt:lpstr>
      <vt:lpstr>Installation : MySQL 8.0</vt:lpstr>
      <vt:lpstr>Connect to Database : with Shell Command</vt:lpstr>
      <vt:lpstr>Basic Queries : with Shell Command</vt:lpstr>
      <vt:lpstr>Basic Queries : with Shell Command</vt:lpstr>
      <vt:lpstr>Basic Queries : with Shell Command</vt:lpstr>
      <vt:lpstr>Basic Queries : with Shell Command</vt:lpstr>
      <vt:lpstr>Basic Queries : with Shell Command</vt:lpstr>
      <vt:lpstr>Basic Queries : with Shell Command</vt:lpstr>
      <vt:lpstr>Basic Queries : with Shell Command</vt:lpstr>
      <vt:lpstr>Sample Database </vt:lpstr>
      <vt:lpstr>Sample Database </vt:lpstr>
      <vt:lpstr>Sample Database :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Nam SeungKyun</cp:lastModifiedBy>
  <cp:revision>335</cp:revision>
  <dcterms:created xsi:type="dcterms:W3CDTF">2018-04-18T02:22:51Z</dcterms:created>
  <dcterms:modified xsi:type="dcterms:W3CDTF">2023-08-15T03:42:23Z</dcterms:modified>
</cp:coreProperties>
</file>