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93" r:id="rId9"/>
    <p:sldId id="294" r:id="rId10"/>
    <p:sldId id="336" r:id="rId11"/>
    <p:sldId id="262" r:id="rId12"/>
    <p:sldId id="295" r:id="rId13"/>
    <p:sldId id="263" r:id="rId14"/>
    <p:sldId id="264" r:id="rId15"/>
    <p:sldId id="314" r:id="rId16"/>
    <p:sldId id="265" r:id="rId17"/>
    <p:sldId id="266" r:id="rId18"/>
    <p:sldId id="267" r:id="rId19"/>
    <p:sldId id="288" r:id="rId20"/>
    <p:sldId id="290" r:id="rId21"/>
    <p:sldId id="289" r:id="rId22"/>
    <p:sldId id="268" r:id="rId23"/>
    <p:sldId id="291" r:id="rId24"/>
    <p:sldId id="270" r:id="rId25"/>
    <p:sldId id="298" r:id="rId26"/>
    <p:sldId id="299" r:id="rId27"/>
    <p:sldId id="300" r:id="rId28"/>
    <p:sldId id="301" r:id="rId29"/>
    <p:sldId id="269" r:id="rId30"/>
    <p:sldId id="271" r:id="rId31"/>
    <p:sldId id="303" r:id="rId32"/>
    <p:sldId id="272" r:id="rId33"/>
    <p:sldId id="274" r:id="rId34"/>
    <p:sldId id="275" r:id="rId35"/>
    <p:sldId id="276" r:id="rId36"/>
    <p:sldId id="315" r:id="rId37"/>
    <p:sldId id="321" r:id="rId38"/>
    <p:sldId id="316" r:id="rId39"/>
    <p:sldId id="317" r:id="rId40"/>
    <p:sldId id="318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43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C1BBC-A189-4086-A738-2FE00C753B7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03D5-51AF-4A32-9795-A8B500A8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6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 </a:t>
            </a:r>
            <a:r>
              <a:rPr lang="en-US" altLang="ko-KR" dirty="0" smtClean="0"/>
              <a:t>now() </a:t>
            </a:r>
            <a:r>
              <a:rPr lang="ko-KR" altLang="en-US" dirty="0" smtClean="0"/>
              <a:t>함수가 반환하는 타입은 </a:t>
            </a:r>
            <a:r>
              <a:rPr lang="en-US" altLang="ko-KR" dirty="0" smtClean="0"/>
              <a:t>DATETIME(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+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03D5-51AF-4A32-9795-A8B500A858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3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92504"/>
            <a:ext cx="8596668" cy="1128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string-function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numeric-function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e-and-time-functions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D4EE-7FBF-48F0-9BEF-F7E76FA9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Database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F3677-E0D2-4BD5-A04E-A6EB5074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310234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D1151-3CEC-4B48-811E-588486DB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4AD4B-D318-4A60-9776-A8A112D1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연습</a:t>
            </a:r>
            <a:endParaRPr lang="en-US" altLang="ko-KR" dirty="0"/>
          </a:p>
          <a:p>
            <a:pPr lvl="1"/>
            <a:r>
              <a:rPr lang="ko-KR" altLang="en-US" dirty="0"/>
              <a:t>연습 </a:t>
            </a:r>
            <a:r>
              <a:rPr lang="en-US" altLang="ko-KR" dirty="0"/>
              <a:t>1)</a:t>
            </a:r>
          </a:p>
          <a:p>
            <a:pPr lvl="2"/>
            <a:r>
              <a:rPr lang="ko-KR" altLang="en-US" dirty="0"/>
              <a:t>사원의 이름</a:t>
            </a:r>
            <a:r>
              <a:rPr lang="en-US" altLang="ko-KR" dirty="0"/>
              <a:t>(</a:t>
            </a:r>
            <a:r>
              <a:rPr lang="en-US" altLang="ko-KR" dirty="0" err="1"/>
              <a:t>first_name</a:t>
            </a:r>
            <a:r>
              <a:rPr lang="en-US" altLang="ko-KR" dirty="0"/>
              <a:t>)</a:t>
            </a:r>
            <a:r>
              <a:rPr lang="ko-KR" altLang="en-US" dirty="0"/>
              <a:t>과 전화번호</a:t>
            </a:r>
            <a:r>
              <a:rPr lang="en-US" altLang="ko-KR" dirty="0"/>
              <a:t>, </a:t>
            </a:r>
            <a:r>
              <a:rPr lang="ko-KR" altLang="en-US" dirty="0"/>
              <a:t>입사일</a:t>
            </a:r>
            <a:r>
              <a:rPr lang="en-US" altLang="ko-KR" dirty="0"/>
              <a:t>, </a:t>
            </a:r>
            <a:r>
              <a:rPr lang="ko-KR" altLang="en-US" dirty="0"/>
              <a:t>급여를 출력해 봅시다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연습 </a:t>
            </a:r>
            <a:r>
              <a:rPr lang="en-US" altLang="ko-KR" dirty="0"/>
              <a:t>2)</a:t>
            </a:r>
          </a:p>
          <a:p>
            <a:pPr lvl="2"/>
            <a:r>
              <a:rPr lang="ko-KR" altLang="en-US" dirty="0"/>
              <a:t>사원의 이름</a:t>
            </a:r>
            <a:r>
              <a:rPr lang="en-US" altLang="ko-KR" dirty="0"/>
              <a:t>(</a:t>
            </a:r>
            <a:r>
              <a:rPr lang="en-US" altLang="ko-KR" dirty="0" err="1"/>
              <a:t>first_name</a:t>
            </a:r>
            <a:r>
              <a:rPr lang="en-US" altLang="ko-KR" dirty="0"/>
              <a:t>), </a:t>
            </a:r>
            <a:r>
              <a:rPr lang="ko-KR" altLang="en-US" dirty="0"/>
              <a:t>성</a:t>
            </a:r>
            <a:r>
              <a:rPr lang="en-US" altLang="ko-KR" dirty="0"/>
              <a:t>(</a:t>
            </a:r>
            <a:r>
              <a:rPr lang="en-US" altLang="ko-KR" dirty="0" err="1"/>
              <a:t>last_name</a:t>
            </a:r>
            <a:r>
              <a:rPr lang="en-US" altLang="ko-KR" dirty="0"/>
              <a:t>), </a:t>
            </a:r>
            <a:r>
              <a:rPr lang="ko-KR" altLang="en-US" dirty="0"/>
              <a:t>급여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입사일을 출력해 봅시다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16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1BA90-519D-4806-A0DE-95B79BDA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</a:t>
            </a:r>
            <a:r>
              <a:rPr lang="en-US" altLang="ko-KR" dirty="0"/>
              <a:t>(Arithmetic Operation)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94044-4D5E-425A-89C2-C7FE34CF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산술연산 사용 가능</a:t>
            </a:r>
            <a:endParaRPr lang="en-US" altLang="ko-KR" dirty="0"/>
          </a:p>
          <a:p>
            <a:pPr lvl="1"/>
            <a:r>
              <a:rPr lang="en-US" altLang="ko-KR" dirty="0"/>
              <a:t>+, -, *, /, </a:t>
            </a:r>
            <a:r>
              <a:rPr lang="ko-KR" altLang="en-US" dirty="0"/>
              <a:t>부호</a:t>
            </a:r>
            <a:r>
              <a:rPr lang="en-US" altLang="ko-KR" dirty="0"/>
              <a:t>, </a:t>
            </a:r>
            <a:r>
              <a:rPr lang="ko-KR" altLang="en-US" dirty="0"/>
              <a:t>괄호 등</a:t>
            </a:r>
            <a:endParaRPr lang="en-US" altLang="ko-KR" dirty="0"/>
          </a:p>
          <a:p>
            <a:pPr lvl="1"/>
            <a:r>
              <a:rPr lang="ko-KR" altLang="en-US" dirty="0"/>
              <a:t>우선순위 </a:t>
            </a:r>
            <a:r>
              <a:rPr lang="en-US" altLang="ko-KR" dirty="0"/>
              <a:t>: </a:t>
            </a:r>
            <a:r>
              <a:rPr lang="ko-KR" altLang="en-US" dirty="0"/>
              <a:t>부호 </a:t>
            </a:r>
            <a:r>
              <a:rPr lang="en-US" altLang="ko-KR" dirty="0"/>
              <a:t>-&gt; </a:t>
            </a:r>
            <a:r>
              <a:rPr lang="ko-KR" altLang="en-US" dirty="0"/>
              <a:t>괄호 </a:t>
            </a:r>
            <a:r>
              <a:rPr lang="en-US" altLang="ko-KR" dirty="0"/>
              <a:t>-&gt; *, / -&gt; +, -</a:t>
            </a:r>
          </a:p>
          <a:p>
            <a:pPr lvl="1"/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SELECT salary / 12 FROM salaries;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5A6CBB-6AC3-442E-B335-A3C2F8BCAAF5}"/>
              </a:ext>
            </a:extLst>
          </p:cNvPr>
          <p:cNvSpPr/>
          <p:nvPr/>
        </p:nvSpPr>
        <p:spPr>
          <a:xfrm>
            <a:off x="1423336" y="3681082"/>
            <a:ext cx="1009133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salary / 12 FROM salaries;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salary / 12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 5009.7500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 5175.1667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 5506.1667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 5549.6667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 5580.0833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7375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2BB3-8494-48D4-B2D0-9FBCBCC1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/ FROM </a:t>
            </a:r>
            <a:r>
              <a:rPr lang="ko-KR" altLang="en-US" dirty="0"/>
              <a:t>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산술연산 연습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1A034-3E6A-409E-A728-471DBDD9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952566" cy="4337050"/>
          </a:xfrm>
        </p:spPr>
        <p:txBody>
          <a:bodyPr>
            <a:normAutofit/>
          </a:bodyPr>
          <a:lstStyle/>
          <a:p>
            <a:r>
              <a:rPr lang="ko-KR" altLang="en-US" dirty="0"/>
              <a:t>단순 수식 계산하기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dual : Pseudo Table. </a:t>
            </a:r>
            <a:r>
              <a:rPr lang="ko-KR" altLang="en-US" dirty="0"/>
              <a:t>특정 테이블이 아닌 </a:t>
            </a:r>
            <a:r>
              <a:rPr lang="en-US" altLang="ko-KR" dirty="0"/>
              <a:t>MySQL</a:t>
            </a:r>
            <a:r>
              <a:rPr lang="ko-KR" altLang="en-US" dirty="0"/>
              <a:t> 시스템으로부터 값을 가져올 때 사용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필드 값의 산술연산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32CBDC95-9954-4D9D-BF1E-DEA17C8C7515}"/>
              </a:ext>
            </a:extLst>
          </p:cNvPr>
          <p:cNvSpPr/>
          <p:nvPr/>
        </p:nvSpPr>
        <p:spPr>
          <a:xfrm>
            <a:off x="1237105" y="1785186"/>
            <a:ext cx="6190390" cy="508836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{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산술식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} FROM dual;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58F931C-E72A-4782-B63C-EA76C8376E79}"/>
              </a:ext>
            </a:extLst>
          </p:cNvPr>
          <p:cNvSpPr/>
          <p:nvPr/>
        </p:nvSpPr>
        <p:spPr>
          <a:xfrm>
            <a:off x="1237103" y="5221476"/>
            <a:ext cx="8036897" cy="674500"/>
          </a:xfrm>
          <a:prstGeom prst="roundRect">
            <a:avLst>
              <a:gd name="adj" fmla="val 215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SELECT salary / 12 FROM salaries;</a:t>
            </a:r>
          </a:p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SELECT salary + salary * 0.1 FROM salaries LIMIT 10;</a:t>
            </a: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CC28E025-7B90-48E1-AE23-27B52A32F3F9}"/>
              </a:ext>
            </a:extLst>
          </p:cNvPr>
          <p:cNvSpPr/>
          <p:nvPr/>
        </p:nvSpPr>
        <p:spPr>
          <a:xfrm>
            <a:off x="1237104" y="2405188"/>
            <a:ext cx="8036897" cy="1700086"/>
          </a:xfrm>
          <a:prstGeom prst="roundRect">
            <a:avLst>
              <a:gd name="adj" fmla="val 215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lvl="0" latinLnBrk="1">
              <a:defRPr/>
            </a:pPr>
            <a:r>
              <a:rPr lang="en-US" altLang="ko-KR" dirty="0" err="1">
                <a:solidFill>
                  <a:prstClr val="black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&gt; SELECT 10 * 10 * 3.14159 FROM dual;</a:t>
            </a:r>
          </a:p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+-------------------+</a:t>
            </a:r>
          </a:p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| 10 * 10 * 3.14159 |</a:t>
            </a:r>
          </a:p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+-------------------+</a:t>
            </a:r>
          </a:p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|         314.15900 |</a:t>
            </a:r>
          </a:p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+-------------------+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15792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1BA90-519D-4806-A0DE-95B79BDA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94044-4D5E-425A-89C2-C7FE34CF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아무런 값도 정해지지 않았음을 의미</a:t>
            </a:r>
            <a:endParaRPr lang="en-US" altLang="ko-KR" dirty="0"/>
          </a:p>
          <a:p>
            <a:r>
              <a:rPr lang="ko-KR" altLang="en-US" dirty="0"/>
              <a:t>어떠한 데이터타입에도 사용 가능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space </a:t>
            </a:r>
            <a:r>
              <a:rPr lang="ko-KR" altLang="en-US" dirty="0"/>
              <a:t>등과는 다르다</a:t>
            </a:r>
            <a:endParaRPr lang="en-US" altLang="ko-KR" dirty="0"/>
          </a:p>
          <a:p>
            <a:r>
              <a:rPr lang="en-US" altLang="ko-KR" dirty="0"/>
              <a:t>NOT NULL </a:t>
            </a:r>
            <a:r>
              <a:rPr lang="ko-KR" altLang="en-US" dirty="0"/>
              <a:t>컬럼이나 </a:t>
            </a:r>
            <a:r>
              <a:rPr lang="en-US" altLang="ko-KR" dirty="0"/>
              <a:t>Primary Key </a:t>
            </a:r>
            <a:r>
              <a:rPr lang="ko-KR" altLang="en-US" dirty="0"/>
              <a:t>속성의 컬럼에는 사용할 수 없음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을 포함한 산술식은 </a:t>
            </a:r>
            <a:r>
              <a:rPr lang="en-US" altLang="ko-KR" dirty="0"/>
              <a:t>NULL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인지 확인하려면 </a:t>
            </a:r>
            <a:r>
              <a:rPr lang="en-US" altLang="ko-KR" dirty="0"/>
              <a:t>IS NULL, NULL</a:t>
            </a:r>
            <a:r>
              <a:rPr lang="ko-KR" altLang="en-US" dirty="0"/>
              <a:t>이 아닌지 확인하려면 </a:t>
            </a:r>
            <a:r>
              <a:rPr lang="en-US" altLang="ko-KR" dirty="0"/>
              <a:t>IS NOT NULL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05E13F54-0A32-4BBB-BD34-A38FD7B2B914}"/>
              </a:ext>
            </a:extLst>
          </p:cNvPr>
          <p:cNvSpPr/>
          <p:nvPr/>
        </p:nvSpPr>
        <p:spPr>
          <a:xfrm>
            <a:off x="1237105" y="3429000"/>
            <a:ext cx="8036897" cy="885825"/>
          </a:xfrm>
          <a:prstGeom prst="roundRect">
            <a:avLst>
              <a:gd name="adj" fmla="val 215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 lvl="0" latinLnBrk="1">
              <a:defRPr/>
            </a:pPr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latinLnBrk="1">
              <a:defRPr/>
            </a:pP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SELECT salary * NULL FROM employees;</a:t>
            </a:r>
          </a:p>
        </p:txBody>
      </p:sp>
      <p:pic>
        <p:nvPicPr>
          <p:cNvPr id="1026" name="Picture 2" descr="Difference between 0 and Null: A simple and visual explanation - 9GAG">
            <a:extLst>
              <a:ext uri="{FF2B5EF4-FFF2-40B4-BE49-F238E27FC236}">
                <a16:creationId xmlns:a16="http://schemas.microsoft.com/office/drawing/2014/main" id="{3776D886-E4A7-8CA9-5018-18DD897E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6" y="491426"/>
            <a:ext cx="2825750" cy="24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3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9E30-1A31-426A-B90A-B4C20E64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 Alias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87A76-1B2F-436A-BB36-F5C6B094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컬럼의 출력 제목을 변경</a:t>
            </a:r>
            <a:endParaRPr lang="en-US" altLang="ko-KR" dirty="0"/>
          </a:p>
          <a:p>
            <a:r>
              <a:rPr lang="en-US" altLang="ko-KR" dirty="0"/>
              <a:t>alias </a:t>
            </a:r>
            <a:r>
              <a:rPr lang="ko-KR" altLang="en-US" dirty="0"/>
              <a:t>내에 공백이다 특수문자를 포함하고자 한다면 큰따옴표</a:t>
            </a:r>
            <a:r>
              <a:rPr lang="en-US" altLang="ko-KR" dirty="0"/>
              <a:t>(" ")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형태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SELECT </a:t>
            </a:r>
            <a:r>
              <a:rPr lang="en-US" altLang="ko-KR" dirty="0" err="1">
                <a:latin typeface="Consolas" panose="020B0609020204030204" pitchFamily="49" charset="0"/>
              </a:rPr>
              <a:t>first_name</a:t>
            </a:r>
            <a:r>
              <a:rPr lang="en-US" altLang="ko-KR" dirty="0">
                <a:latin typeface="Consolas" panose="020B0609020204030204" pitchFamily="49" charset="0"/>
              </a:rPr>
              <a:t> name FROM employees;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SELECT </a:t>
            </a:r>
            <a:r>
              <a:rPr lang="en-US" altLang="ko-KR" dirty="0" err="1">
                <a:latin typeface="Consolas" panose="020B0609020204030204" pitchFamily="49" charset="0"/>
              </a:rPr>
              <a:t>first_name</a:t>
            </a:r>
            <a:r>
              <a:rPr lang="en-US" altLang="ko-KR" dirty="0">
                <a:latin typeface="Consolas" panose="020B0609020204030204" pitchFamily="49" charset="0"/>
              </a:rPr>
              <a:t> as name FROM employees;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SELECT </a:t>
            </a:r>
            <a:r>
              <a:rPr lang="en-US" altLang="ko-KR" dirty="0" err="1">
                <a:latin typeface="Consolas" panose="020B0609020204030204" pitchFamily="49" charset="0"/>
              </a:rPr>
              <a:t>first_name</a:t>
            </a:r>
            <a:r>
              <a:rPr lang="en-US" altLang="ko-KR" dirty="0">
                <a:latin typeface="Consolas" panose="020B0609020204030204" pitchFamily="49" charset="0"/>
              </a:rPr>
              <a:t> "name" FROM employees;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SELECT salary / 12 "Monthly Salary" FROM employees LIMIT 10;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D6438-E563-478E-855D-2FAB0AE4E1DD}"/>
              </a:ext>
            </a:extLst>
          </p:cNvPr>
          <p:cNvSpPr/>
          <p:nvPr/>
        </p:nvSpPr>
        <p:spPr>
          <a:xfrm>
            <a:off x="1423336" y="4071607"/>
            <a:ext cx="78506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emp_no</a:t>
            </a:r>
            <a:r>
              <a:rPr lang="en-US" altLang="ko-KR" sz="1400" dirty="0">
                <a:latin typeface="Consolas" panose="020B0609020204030204" pitchFamily="49" charset="0"/>
              </a:rPr>
              <a:t> no, </a:t>
            </a:r>
            <a:r>
              <a:rPr lang="en-US" altLang="ko-KR" sz="14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400" dirty="0">
                <a:latin typeface="Consolas" panose="020B0609020204030204" pitchFamily="49" charset="0"/>
              </a:rPr>
              <a:t> as name FROM employees LIMIT 10;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+-------+-----------+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no    | name   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+-------+-----------+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10001 | Georgi 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10002 | Bezalel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10003 | </a:t>
            </a:r>
            <a:r>
              <a:rPr lang="en-US" altLang="ko-KR" sz="1400" dirty="0" err="1">
                <a:latin typeface="Consolas" panose="020B0609020204030204" pitchFamily="49" charset="0"/>
              </a:rPr>
              <a:t>Parto</a:t>
            </a:r>
            <a:r>
              <a:rPr lang="en-US" altLang="ko-KR" sz="1400" dirty="0">
                <a:latin typeface="Consolas" panose="020B0609020204030204" pitchFamily="49" charset="0"/>
              </a:rPr>
              <a:t>  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10004 | </a:t>
            </a:r>
            <a:r>
              <a:rPr lang="en-US" altLang="ko-KR" sz="1400" dirty="0" err="1">
                <a:latin typeface="Consolas" panose="020B0609020204030204" pitchFamily="49" charset="0"/>
              </a:rPr>
              <a:t>Chirstian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| 10005 | </a:t>
            </a:r>
            <a:r>
              <a:rPr lang="en-US" altLang="ko-KR" sz="1400" dirty="0" err="1">
                <a:latin typeface="Consolas" panose="020B0609020204030204" pitchFamily="49" charset="0"/>
              </a:rPr>
              <a:t>Kyoichi</a:t>
            </a:r>
            <a:r>
              <a:rPr lang="en-US" altLang="ko-KR" sz="1400" dirty="0">
                <a:latin typeface="Consolas" panose="020B0609020204030204" pitchFamily="49" charset="0"/>
              </a:rPr>
              <a:t>   |</a:t>
            </a:r>
          </a:p>
          <a:p>
            <a:pPr latinLnBrk="1"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4611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9E30-1A31-426A-B90A-B4C20E64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87A76-1B2F-436A-BB36-F5C6B094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절에 사용되는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Date </a:t>
            </a:r>
            <a:r>
              <a:rPr lang="ko-KR" altLang="en-US" dirty="0"/>
              <a:t>타입 등의 상수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Date </a:t>
            </a:r>
            <a:r>
              <a:rPr lang="ko-KR" altLang="en-US" dirty="0">
                <a:latin typeface="Consolas" panose="020B0609020204030204" pitchFamily="49" charset="0"/>
              </a:rPr>
              <a:t>타입이나 문자열은 작은따옴표</a:t>
            </a:r>
            <a:r>
              <a:rPr lang="en-US" altLang="ko-KR" dirty="0">
                <a:latin typeface="Consolas" panose="020B0609020204030204" pitchFamily="49" charset="0"/>
              </a:rPr>
              <a:t>(' ')</a:t>
            </a:r>
            <a:r>
              <a:rPr lang="ko-KR" altLang="en-US" dirty="0">
                <a:latin typeface="Consolas" panose="020B0609020204030204" pitchFamily="49" charset="0"/>
              </a:rPr>
              <a:t>로 둘러싸야 함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문자열 결합</a:t>
            </a:r>
            <a:r>
              <a:rPr lang="en-US" altLang="ko-KR" dirty="0">
                <a:latin typeface="Consolas" panose="020B0609020204030204" pitchFamily="49" charset="0"/>
              </a:rPr>
              <a:t>(Concatenation) </a:t>
            </a:r>
            <a:r>
              <a:rPr lang="ko-KR" altLang="en-US" dirty="0">
                <a:latin typeface="Consolas" panose="020B0609020204030204" pitchFamily="49" charset="0"/>
              </a:rPr>
              <a:t>함수 이용 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latin typeface="Consolas" panose="020B0609020204030204" pitchFamily="49" charset="0"/>
              </a:rPr>
              <a:t>concat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예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8BCEF-4959-41BC-A452-3DAB8F4F1D39}"/>
              </a:ext>
            </a:extLst>
          </p:cNvPr>
          <p:cNvSpPr/>
          <p:nvPr/>
        </p:nvSpPr>
        <p:spPr>
          <a:xfrm>
            <a:off x="1423336" y="2548467"/>
            <a:ext cx="785066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600" dirty="0">
                <a:latin typeface="Consolas" panose="020B0609020204030204" pitchFamily="49" charset="0"/>
              </a:rPr>
              <a:t>, ' ', </a:t>
            </a:r>
            <a:r>
              <a:rPr lang="en-US" altLang="ko-KR" sz="1600" dirty="0" err="1">
                <a:latin typeface="Consolas" panose="020B0609020204030204" pitchFamily="49" charset="0"/>
              </a:rPr>
              <a:t>last_name</a:t>
            </a:r>
            <a:r>
              <a:rPr lang="en-US" altLang="ko-KR" sz="1600" dirty="0">
                <a:latin typeface="Consolas" panose="020B0609020204030204" pitchFamily="49" charset="0"/>
              </a:rPr>
              <a:t> ) AS </a:t>
            </a:r>
            <a:r>
              <a:rPr lang="ko-KR" altLang="en-US" sz="1600" dirty="0">
                <a:latin typeface="Consolas" panose="020B0609020204030204" pitchFamily="49" charset="0"/>
              </a:rPr>
              <a:t>이름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    -&gt; 	gender AS </a:t>
            </a:r>
            <a:r>
              <a:rPr lang="ko-KR" altLang="en-US" sz="1600" dirty="0">
                <a:latin typeface="Consolas" panose="020B0609020204030204" pitchFamily="49" charset="0"/>
              </a:rPr>
              <a:t>성별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    -&gt; 	</a:t>
            </a:r>
            <a:r>
              <a:rPr lang="en-US" altLang="ko-KR" sz="1600" dirty="0" err="1">
                <a:latin typeface="Consolas" panose="020B0609020204030204" pitchFamily="49" charset="0"/>
              </a:rPr>
              <a:t>hire_date</a:t>
            </a:r>
            <a:r>
              <a:rPr lang="en-US" altLang="ko-KR" sz="1600" dirty="0">
                <a:latin typeface="Consolas" panose="020B0609020204030204" pitchFamily="49" charset="0"/>
              </a:rPr>
              <a:t> AS </a:t>
            </a:r>
            <a:r>
              <a:rPr lang="ko-KR" altLang="en-US" sz="1600" dirty="0">
                <a:latin typeface="Consolas" panose="020B0609020204030204" pitchFamily="49" charset="0"/>
              </a:rPr>
              <a:t>입사일</a:t>
            </a:r>
          </a:p>
          <a:p>
            <a:pPr latinLnBrk="1">
              <a:defRPr/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-&gt; FROM employees;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+--------------------------------+------+------------+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ko-KR" altLang="en-US" sz="1600" dirty="0">
                <a:latin typeface="Consolas" panose="020B0609020204030204" pitchFamily="49" charset="0"/>
              </a:rPr>
              <a:t>이름                           </a:t>
            </a: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ko-KR" altLang="en-US" sz="1600" dirty="0">
                <a:latin typeface="Consolas" panose="020B0609020204030204" pitchFamily="49" charset="0"/>
              </a:rPr>
              <a:t>성별 </a:t>
            </a: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ko-KR" altLang="en-US" sz="1600" dirty="0">
                <a:latin typeface="Consolas" panose="020B0609020204030204" pitchFamily="49" charset="0"/>
              </a:rPr>
              <a:t>입사일     </a:t>
            </a:r>
            <a:r>
              <a:rPr lang="en-US" altLang="ko-KR" sz="1600" dirty="0">
                <a:latin typeface="Consolas" panose="020B0609020204030204" pitchFamily="49" charset="0"/>
              </a:rPr>
              <a:t>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+--------------------------------+------+------------+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Georgi </a:t>
            </a:r>
            <a:r>
              <a:rPr lang="en-US" altLang="ko-KR" sz="1600" dirty="0" err="1">
                <a:latin typeface="Consolas" panose="020B0609020204030204" pitchFamily="49" charset="0"/>
              </a:rPr>
              <a:t>Facello</a:t>
            </a:r>
            <a:r>
              <a:rPr lang="en-US" altLang="ko-KR" sz="1600" dirty="0">
                <a:latin typeface="Consolas" panose="020B0609020204030204" pitchFamily="49" charset="0"/>
              </a:rPr>
              <a:t>                 | M    | 1986-06-26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Bezalel Simmel                 | F    | 1985-11-21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Parto</a:t>
            </a:r>
            <a:r>
              <a:rPr lang="en-US" altLang="ko-KR" sz="1600" dirty="0">
                <a:latin typeface="Consolas" panose="020B0609020204030204" pitchFamily="49" charset="0"/>
              </a:rPr>
              <a:t> Bamford                  | M    | 1986-08-28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Chirstian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Koblick</a:t>
            </a:r>
            <a:r>
              <a:rPr lang="en-US" altLang="ko-KR" sz="1600" dirty="0">
                <a:latin typeface="Consolas" panose="020B0609020204030204" pitchFamily="49" charset="0"/>
              </a:rPr>
              <a:t>              | M    | 1986-12-01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Kyoichi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Maliniak</a:t>
            </a:r>
            <a:r>
              <a:rPr lang="en-US" altLang="ko-KR" sz="1600" dirty="0">
                <a:latin typeface="Consolas" panose="020B0609020204030204" pitchFamily="49" charset="0"/>
              </a:rPr>
              <a:t>               | M    | 1989-09-12 |</a:t>
            </a:r>
          </a:p>
        </p:txBody>
      </p:sp>
    </p:spTree>
    <p:extLst>
      <p:ext uri="{BB962C8B-B14F-4D97-AF65-F5344CB8AC3E}">
        <p14:creationId xmlns:p14="http://schemas.microsoft.com/office/powerpoint/2010/main" val="372256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9E30-1A31-426A-B90A-B4C20E64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DISTINCT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중복행의 제거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87A76-1B2F-436A-BB36-F5C6B094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047691" cy="4720562"/>
          </a:xfrm>
        </p:spPr>
        <p:txBody>
          <a:bodyPr/>
          <a:lstStyle/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중복되는 행이 출력되는 경우</a:t>
            </a:r>
            <a:r>
              <a:rPr lang="en-US" altLang="ko-KR" dirty="0">
                <a:latin typeface="Consolas" panose="020B0609020204030204" pitchFamily="49" charset="0"/>
              </a:rPr>
              <a:t>, DISTINCT </a:t>
            </a:r>
            <a:r>
              <a:rPr lang="ko-KR" altLang="en-US" dirty="0">
                <a:latin typeface="Consolas" panose="020B0609020204030204" pitchFamily="49" charset="0"/>
              </a:rPr>
              <a:t>키워드로 중복행을 제거할 수 있음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예제 </a:t>
            </a:r>
            <a:r>
              <a:rPr lang="en-US" altLang="ko-KR" dirty="0">
                <a:latin typeface="Consolas" panose="020B0609020204030204" pitchFamily="49" charset="0"/>
              </a:rPr>
              <a:t>1: employees </a:t>
            </a:r>
            <a:r>
              <a:rPr lang="ko-KR" altLang="en-US" dirty="0">
                <a:latin typeface="Consolas" panose="020B0609020204030204" pitchFamily="49" charset="0"/>
              </a:rPr>
              <a:t>테이블에서 모든 </a:t>
            </a:r>
            <a:r>
              <a:rPr lang="en-US" altLang="ko-KR" dirty="0" err="1">
                <a:latin typeface="Consolas" panose="020B0609020204030204" pitchFamily="49" charset="0"/>
              </a:rPr>
              <a:t>job_id</a:t>
            </a:r>
            <a:r>
              <a:rPr lang="ko-KR" altLang="en-US" dirty="0">
                <a:latin typeface="Consolas" panose="020B0609020204030204" pitchFamily="49" charset="0"/>
              </a:rPr>
              <a:t> 출력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예제 </a:t>
            </a:r>
            <a:r>
              <a:rPr lang="en-US" altLang="ko-KR" dirty="0">
                <a:latin typeface="Consolas" panose="020B0609020204030204" pitchFamily="49" charset="0"/>
              </a:rPr>
              <a:t>2: employees </a:t>
            </a:r>
            <a:r>
              <a:rPr lang="ko-KR" altLang="en-US" dirty="0">
                <a:latin typeface="Consolas" panose="020B0609020204030204" pitchFamily="49" charset="0"/>
              </a:rPr>
              <a:t>테이블에서 </a:t>
            </a:r>
            <a:r>
              <a:rPr lang="en-US" altLang="ko-KR" dirty="0" err="1">
                <a:latin typeface="Consolas" panose="020B0609020204030204" pitchFamily="49" charset="0"/>
              </a:rPr>
              <a:t>job_id</a:t>
            </a:r>
            <a:r>
              <a:rPr lang="ko-KR" altLang="en-US" dirty="0">
                <a:latin typeface="Consolas" panose="020B0609020204030204" pitchFamily="49" charset="0"/>
              </a:rPr>
              <a:t>은 어떤 것이 있는지 </a:t>
            </a:r>
            <a:r>
              <a:rPr lang="en-US" altLang="ko-KR" dirty="0" err="1">
                <a:latin typeface="Consolas" panose="020B0609020204030204" pitchFamily="49" charset="0"/>
              </a:rPr>
              <a:t>job_id</a:t>
            </a:r>
            <a:r>
              <a:rPr lang="ko-KR" altLang="en-US" dirty="0">
                <a:latin typeface="Consolas" panose="020B0609020204030204" pitchFamily="49" charset="0"/>
              </a:rPr>
              <a:t>를 중복 없이 한 번씩만 출력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두 쿼리를 각각 입력해보고 출력 결과에 대해 생각해 봅시다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8BCEF-4959-41BC-A452-3DAB8F4F1D39}"/>
              </a:ext>
            </a:extLst>
          </p:cNvPr>
          <p:cNvSpPr/>
          <p:nvPr/>
        </p:nvSpPr>
        <p:spPr>
          <a:xfrm>
            <a:off x="1423336" y="2571750"/>
            <a:ext cx="78506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</a:rPr>
              <a:t>job_id</a:t>
            </a:r>
            <a:r>
              <a:rPr lang="en-US" altLang="ko-KR" sz="1600" dirty="0">
                <a:latin typeface="Consolas" panose="020B0609020204030204" pitchFamily="49" charset="0"/>
              </a:rPr>
              <a:t> FROM employees 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AD641D-2C7F-433A-895D-8621B7EBC2C6}"/>
              </a:ext>
            </a:extLst>
          </p:cNvPr>
          <p:cNvSpPr/>
          <p:nvPr/>
        </p:nvSpPr>
        <p:spPr>
          <a:xfrm>
            <a:off x="1423336" y="3947697"/>
            <a:ext cx="78506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DISTINCT </a:t>
            </a:r>
            <a:r>
              <a:rPr lang="en-US" altLang="ko-KR" sz="1600" dirty="0" err="1">
                <a:latin typeface="Consolas" panose="020B0609020204030204" pitchFamily="49" charset="0"/>
              </a:rPr>
              <a:t>job_id</a:t>
            </a:r>
            <a:r>
              <a:rPr lang="en-US" altLang="ko-KR" sz="1600" dirty="0">
                <a:latin typeface="Consolas" panose="020B0609020204030204" pitchFamily="49" charset="0"/>
              </a:rPr>
              <a:t>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51562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3F411-CBEE-4A8B-9DC8-9AD1B42F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0B2E8-7295-44AC-B7E4-C7674FBD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조건을 부여하여 만족하는 </a:t>
            </a:r>
            <a:r>
              <a:rPr lang="en-US" altLang="ko-KR" dirty="0"/>
              <a:t>ROW</a:t>
            </a:r>
            <a:r>
              <a:rPr lang="ko-KR" altLang="en-US" dirty="0"/>
              <a:t>를 선택</a:t>
            </a:r>
            <a:r>
              <a:rPr lang="en-US" altLang="ko-KR" dirty="0"/>
              <a:t>(Selection)</a:t>
            </a:r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=, !=, &gt;, &lt;, &lt;=, &gt;=</a:t>
            </a:r>
          </a:p>
          <a:p>
            <a:pPr lvl="1"/>
            <a:r>
              <a:rPr lang="en-US" altLang="ko-KR" dirty="0"/>
              <a:t>IN : </a:t>
            </a:r>
            <a:r>
              <a:rPr lang="ko-KR" altLang="en-US" dirty="0"/>
              <a:t>집합에 포함되는가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BETWEEN a AND b :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사이인가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IS NULL, IS NOT NULL : NULL </a:t>
            </a:r>
            <a:r>
              <a:rPr lang="ko-KR" altLang="en-US" dirty="0"/>
              <a:t>여부 검사</a:t>
            </a:r>
            <a:endParaRPr lang="en-US" altLang="ko-KR" dirty="0"/>
          </a:p>
          <a:p>
            <a:pPr lvl="1"/>
            <a:r>
              <a:rPr lang="en-US" altLang="ko-KR" dirty="0"/>
              <a:t>AND, OR : </a:t>
            </a:r>
            <a:r>
              <a:rPr lang="ko-KR" altLang="en-US" dirty="0"/>
              <a:t>둘 다 만족</a:t>
            </a:r>
            <a:r>
              <a:rPr lang="en-US" altLang="ko-KR" dirty="0"/>
              <a:t>? </a:t>
            </a:r>
            <a:r>
              <a:rPr lang="ko-KR" altLang="en-US" dirty="0"/>
              <a:t>둘 중 하나만 만족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NOT : </a:t>
            </a:r>
            <a:r>
              <a:rPr lang="ko-KR" altLang="en-US" dirty="0"/>
              <a:t>만족하지 않음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ANY, ALL : </a:t>
            </a:r>
            <a:r>
              <a:rPr lang="ko-KR" altLang="en-US" dirty="0"/>
              <a:t>집합 중 어느 한 열</a:t>
            </a:r>
            <a:r>
              <a:rPr lang="en-US" altLang="ko-KR" dirty="0"/>
              <a:t>, </a:t>
            </a:r>
            <a:r>
              <a:rPr lang="ko-KR" altLang="en-US" dirty="0"/>
              <a:t>집합 중 모든 열 </a:t>
            </a:r>
            <a:r>
              <a:rPr lang="en-US" altLang="ko-KR" dirty="0"/>
              <a:t>(</a:t>
            </a:r>
            <a:r>
              <a:rPr lang="ko-KR" altLang="en-US" dirty="0"/>
              <a:t>다른 비교 연산자와 함께 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EXIST : </a:t>
            </a:r>
            <a:r>
              <a:rPr lang="ko-KR" altLang="en-US" dirty="0"/>
              <a:t>결과 </a:t>
            </a:r>
            <a:r>
              <a:rPr lang="en-US" altLang="ko-KR" dirty="0"/>
              <a:t>Row</a:t>
            </a:r>
            <a:r>
              <a:rPr lang="ko-KR" altLang="en-US" dirty="0"/>
              <a:t>가 한 개 이상 있는가</a:t>
            </a:r>
            <a:r>
              <a:rPr lang="en-US" altLang="ko-KR" dirty="0"/>
              <a:t>? (Subquery</a:t>
            </a:r>
            <a:r>
              <a:rPr lang="ko-KR" altLang="en-US" dirty="0"/>
              <a:t>에서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6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1BD7-54D3-448B-B267-1CA70AD1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절의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C9BB2-88D3-40C4-B053-AA7EA7BC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순서도: 처리 8">
            <a:extLst>
              <a:ext uri="{FF2B5EF4-FFF2-40B4-BE49-F238E27FC236}">
                <a16:creationId xmlns:a16="http://schemas.microsoft.com/office/drawing/2014/main" id="{9DAD3A12-58D9-4198-B151-82676B77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15" y="2374321"/>
            <a:ext cx="3571875" cy="571500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b="1">
                <a:latin typeface="돋움" panose="020B0600000101010101" pitchFamily="50" charset="-127"/>
                <a:ea typeface="돋움" panose="020B0600000101010101" pitchFamily="50" charset="-127"/>
              </a:rPr>
              <a:t>테이블로부터 한 </a:t>
            </a: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b="1">
                <a:latin typeface="돋움" panose="020B0600000101010101" pitchFamily="50" charset="-127"/>
                <a:ea typeface="돋움" panose="020B0600000101010101" pitchFamily="50" charset="-127"/>
              </a:rPr>
              <a:t>를 읽는다</a:t>
            </a: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순서도: 판단 10">
            <a:extLst>
              <a:ext uri="{FF2B5EF4-FFF2-40B4-BE49-F238E27FC236}">
                <a16:creationId xmlns:a16="http://schemas.microsoft.com/office/drawing/2014/main" id="{8F31B418-A0EF-4FB1-BD69-09CE1754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727" y="3445883"/>
            <a:ext cx="3143250" cy="858838"/>
          </a:xfrm>
          <a:prstGeom prst="flowChartDecision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  <a:t>Where</a:t>
            </a:r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절의 조건을</a:t>
            </a:r>
            <a: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만족하는가</a:t>
            </a:r>
            <a: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5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순서도: 처리 11">
            <a:extLst>
              <a:ext uri="{FF2B5EF4-FFF2-40B4-BE49-F238E27FC236}">
                <a16:creationId xmlns:a16="http://schemas.microsoft.com/office/drawing/2014/main" id="{277D78CF-615F-4E18-A527-C3C6450A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15" y="5090533"/>
            <a:ext cx="3571875" cy="857250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SELECT</a:t>
            </a:r>
            <a:r>
              <a:rPr lang="ko-KR" altLang="en-US" b="1">
                <a:latin typeface="돋움" panose="020B0600000101010101" pitchFamily="50" charset="-127"/>
                <a:ea typeface="돋움" panose="020B0600000101010101" pitchFamily="50" charset="-127"/>
              </a:rPr>
              <a:t>절을 이용하여 </a:t>
            </a: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Projection</a:t>
            </a:r>
            <a:endParaRPr lang="ko-KR" alt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1" name="꺾인 연결선 13">
            <a:extLst>
              <a:ext uri="{FF2B5EF4-FFF2-40B4-BE49-F238E27FC236}">
                <a16:creationId xmlns:a16="http://schemas.microsoft.com/office/drawing/2014/main" id="{99584C7E-B87E-4ACC-873F-3A4F7BB4F0E8}"/>
              </a:ext>
            </a:extLst>
          </p:cNvPr>
          <p:cNvCxnSpPr>
            <a:cxnSpLocks noChangeShapeType="1"/>
            <a:stCxn id="18" idx="2"/>
            <a:endCxn id="19" idx="0"/>
          </p:cNvCxnSpPr>
          <p:nvPr/>
        </p:nvCxnSpPr>
        <p:spPr bwMode="auto">
          <a:xfrm rot="5400000">
            <a:off x="5725527" y="3196646"/>
            <a:ext cx="500063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15">
            <a:extLst>
              <a:ext uri="{FF2B5EF4-FFF2-40B4-BE49-F238E27FC236}">
                <a16:creationId xmlns:a16="http://schemas.microsoft.com/office/drawing/2014/main" id="{3E1174F9-2CE9-4D8B-8BD5-36BB43502E37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 rot="5400000">
            <a:off x="5582653" y="4696833"/>
            <a:ext cx="785812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hape 19">
            <a:extLst>
              <a:ext uri="{FF2B5EF4-FFF2-40B4-BE49-F238E27FC236}">
                <a16:creationId xmlns:a16="http://schemas.microsoft.com/office/drawing/2014/main" id="{4FD9EB5D-E41B-4AC2-940A-B345C6D35575}"/>
              </a:ext>
            </a:extLst>
          </p:cNvPr>
          <p:cNvCxnSpPr>
            <a:cxnSpLocks noChangeShapeType="1"/>
            <a:stCxn id="19" idx="3"/>
            <a:endCxn id="18" idx="3"/>
          </p:cNvCxnSpPr>
          <p:nvPr/>
        </p:nvCxnSpPr>
        <p:spPr bwMode="auto">
          <a:xfrm flipV="1">
            <a:off x="7547977" y="2660071"/>
            <a:ext cx="214313" cy="1214437"/>
          </a:xfrm>
          <a:prstGeom prst="bentConnector3">
            <a:avLst>
              <a:gd name="adj1" fmla="val 206667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hape 23">
            <a:extLst>
              <a:ext uri="{FF2B5EF4-FFF2-40B4-BE49-F238E27FC236}">
                <a16:creationId xmlns:a16="http://schemas.microsoft.com/office/drawing/2014/main" id="{6125636D-D78F-4345-9A00-4BB4FF44761C}"/>
              </a:ext>
            </a:extLst>
          </p:cNvPr>
          <p:cNvCxnSpPr>
            <a:cxnSpLocks noChangeShapeType="1"/>
            <a:stCxn id="20" idx="2"/>
            <a:endCxn id="18" idx="1"/>
          </p:cNvCxnSpPr>
          <p:nvPr/>
        </p:nvCxnSpPr>
        <p:spPr bwMode="auto">
          <a:xfrm rot="5400000" flipH="1">
            <a:off x="3439528" y="3410958"/>
            <a:ext cx="3287712" cy="1785937"/>
          </a:xfrm>
          <a:prstGeom prst="bentConnector4">
            <a:avLst>
              <a:gd name="adj1" fmla="val -6954"/>
              <a:gd name="adj2" fmla="val 150995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순서도: 처리 35">
            <a:extLst>
              <a:ext uri="{FF2B5EF4-FFF2-40B4-BE49-F238E27FC236}">
                <a16:creationId xmlns:a16="http://schemas.microsoft.com/office/drawing/2014/main" id="{31E024D4-F209-40BE-A630-5FB27EFA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15" y="1374196"/>
            <a:ext cx="3571875" cy="571500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FROM </a:t>
            </a:r>
            <a:r>
              <a:rPr lang="ko-KR" altLang="en-US" b="1">
                <a:latin typeface="돋움" panose="020B0600000101010101" pitchFamily="50" charset="-127"/>
                <a:ea typeface="돋움" panose="020B0600000101010101" pitchFamily="50" charset="-127"/>
              </a:rPr>
              <a:t>절의 테이블 이용</a:t>
            </a:r>
          </a:p>
        </p:txBody>
      </p:sp>
      <p:cxnSp>
        <p:nvCxnSpPr>
          <p:cNvPr id="26" name="직선 화살표 연결선 37">
            <a:extLst>
              <a:ext uri="{FF2B5EF4-FFF2-40B4-BE49-F238E27FC236}">
                <a16:creationId xmlns:a16="http://schemas.microsoft.com/office/drawing/2014/main" id="{2DF12CB8-6D9E-416A-9EB7-98DED801B525}"/>
              </a:ext>
            </a:extLst>
          </p:cNvPr>
          <p:cNvCxnSpPr>
            <a:cxnSpLocks noChangeShapeType="1"/>
            <a:stCxn id="25" idx="2"/>
            <a:endCxn id="18" idx="0"/>
          </p:cNvCxnSpPr>
          <p:nvPr/>
        </p:nvCxnSpPr>
        <p:spPr bwMode="auto">
          <a:xfrm rot="5400000">
            <a:off x="5761246" y="2160802"/>
            <a:ext cx="428625" cy="158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40">
            <a:extLst>
              <a:ext uri="{FF2B5EF4-FFF2-40B4-BE49-F238E27FC236}">
                <a16:creationId xmlns:a16="http://schemas.microsoft.com/office/drawing/2014/main" id="{758A23EA-0227-4F96-BFB6-71BE0E6FD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802" y="3947533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테이블의 모든 </a:t>
            </a:r>
            <a: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</a:p>
          <a:p>
            <a:pPr algn="ctr" eaLnBrk="1" hangingPunct="1"/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처리할 때까지 반복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DF6C9-700D-4FC0-97B6-55A9850E01F7}"/>
              </a:ext>
            </a:extLst>
          </p:cNvPr>
          <p:cNvSpPr txBox="1"/>
          <p:nvPr/>
        </p:nvSpPr>
        <p:spPr>
          <a:xfrm>
            <a:off x="5261977" y="4395208"/>
            <a:ext cx="22860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+mn-ea"/>
                <a:ea typeface="+mn-ea"/>
              </a:rPr>
              <a:t>TRUE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280AC-748E-4F22-B0AB-7C8E251B8EE8}"/>
              </a:ext>
            </a:extLst>
          </p:cNvPr>
          <p:cNvSpPr txBox="1"/>
          <p:nvPr/>
        </p:nvSpPr>
        <p:spPr>
          <a:xfrm>
            <a:off x="7329562" y="3097982"/>
            <a:ext cx="22860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+mn-ea"/>
                <a:ea typeface="+mn-ea"/>
              </a:rPr>
              <a:t>FALSE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EDA43D-6D8F-43C5-A0BB-196A76BC7D93}"/>
              </a:ext>
            </a:extLst>
          </p:cNvPr>
          <p:cNvSpPr txBox="1"/>
          <p:nvPr/>
        </p:nvSpPr>
        <p:spPr>
          <a:xfrm>
            <a:off x="8262352" y="1375783"/>
            <a:ext cx="20955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Georgia" pitchFamily="18" charset="0"/>
                <a:ea typeface="+mn-ea"/>
              </a:rPr>
              <a:t>FROM</a:t>
            </a:r>
            <a:endParaRPr lang="ko-KR" altLang="en-US" sz="2000" b="1" dirty="0">
              <a:latin typeface="Georgia" pitchFamily="18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F4A2A7-2BCE-447D-84E4-7792A746AF3A}"/>
              </a:ext>
            </a:extLst>
          </p:cNvPr>
          <p:cNvSpPr txBox="1"/>
          <p:nvPr/>
        </p:nvSpPr>
        <p:spPr>
          <a:xfrm>
            <a:off x="8229015" y="3690358"/>
            <a:ext cx="20955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Georgia" pitchFamily="18" charset="0"/>
                <a:ea typeface="+mn-ea"/>
              </a:rPr>
              <a:t>WHERE</a:t>
            </a:r>
            <a:endParaRPr lang="ko-KR" altLang="en-US" sz="2000" b="1" dirty="0">
              <a:latin typeface="Georgia" pitchFamily="18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76792-F06A-4517-8FAB-34133A10CF15}"/>
              </a:ext>
            </a:extLst>
          </p:cNvPr>
          <p:cNvSpPr txBox="1"/>
          <p:nvPr/>
        </p:nvSpPr>
        <p:spPr>
          <a:xfrm>
            <a:off x="8262352" y="5161971"/>
            <a:ext cx="20955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Georgia" pitchFamily="18" charset="0"/>
                <a:ea typeface="+mn-ea"/>
              </a:rPr>
              <a:t>SELECT</a:t>
            </a:r>
            <a:endParaRPr lang="ko-KR" altLang="en-US" sz="2000" b="1" dirty="0">
              <a:latin typeface="Georgia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0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EE2B975-3995-406A-8AC3-2B50EC2F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ko-KR" altLang="en-US" dirty="0"/>
              <a:t>산술 비교 연산자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56FC7E-ADB7-46A7-BE77-AD631EC1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비교 연산자</a:t>
            </a:r>
            <a:endParaRPr lang="ko-KR" alt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B993E450-8C9E-44D5-9E45-2809F1099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39061"/>
              </p:ext>
            </p:extLst>
          </p:nvPr>
        </p:nvGraphicFramePr>
        <p:xfrm>
          <a:off x="5803642" y="1320799"/>
          <a:ext cx="5711024" cy="3194730"/>
        </p:xfrm>
        <a:graphic>
          <a:graphicData uri="http://schemas.openxmlformats.org/drawingml/2006/table">
            <a:tbl>
              <a:tblPr/>
              <a:tblGrid>
                <a:gridCol w="1559393">
                  <a:extLst>
                    <a:ext uri="{9D8B030D-6E8A-4147-A177-3AD203B41FA5}">
                      <a16:colId xmlns:a16="http://schemas.microsoft.com/office/drawing/2014/main" val="4261809559"/>
                    </a:ext>
                  </a:extLst>
                </a:gridCol>
                <a:gridCol w="4151631">
                  <a:extLst>
                    <a:ext uri="{9D8B030D-6E8A-4147-A177-3AD203B41FA5}">
                      <a16:colId xmlns:a16="http://schemas.microsoft.com/office/drawing/2014/main" val="4028869505"/>
                    </a:ext>
                  </a:extLst>
                </a:gridCol>
              </a:tblGrid>
              <a:tr h="45693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Operator</a:t>
                      </a:r>
                    </a:p>
                  </a:txBody>
                  <a:tcPr marL="72907" marR="72907" marT="36453" marB="36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Purpose</a:t>
                      </a:r>
                    </a:p>
                  </a:txBody>
                  <a:tcPr marL="72907" marR="72907" marT="36453" marB="36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289089"/>
                  </a:ext>
                </a:extLst>
              </a:tr>
              <a:tr h="45566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marL="72907" marR="72907" marT="36453" marB="36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바탕" panose="02030600000101010101" pitchFamily="18" charset="-127"/>
                        </a:rPr>
                        <a:t>  Equal to</a:t>
                      </a:r>
                      <a:endParaRPr kumimoji="1" lang="en-US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72907" marR="72907" marT="36453" marB="36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557778"/>
                  </a:ext>
                </a:extLst>
              </a:tr>
              <a:tr h="45693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&lt;&gt;</a:t>
                      </a:r>
                    </a:p>
                  </a:txBody>
                  <a:tcPr marL="72907" marR="72907" marT="36453" marB="36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바탕" panose="02030600000101010101" pitchFamily="18" charset="-127"/>
                        </a:rPr>
                        <a:t>  Not equal to</a:t>
                      </a:r>
                      <a:endParaRPr kumimoji="1" lang="en-US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72907" marR="72907" marT="36453" marB="36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241212"/>
                  </a:ext>
                </a:extLst>
              </a:tr>
              <a:tr h="45566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marL="72907" marR="72907" marT="36453" marB="36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바탕" panose="02030600000101010101" pitchFamily="18" charset="-127"/>
                        </a:rPr>
                        <a:t>  Greater than</a:t>
                      </a:r>
                      <a:endParaRPr kumimoji="1" lang="en-US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72907" marR="72907" marT="36453" marB="36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264516"/>
                  </a:ext>
                </a:extLst>
              </a:tr>
              <a:tr h="45693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&gt;=</a:t>
                      </a:r>
                    </a:p>
                  </a:txBody>
                  <a:tcPr marL="72907" marR="72907" marT="36453" marB="36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바탕" panose="02030600000101010101" pitchFamily="18" charset="-127"/>
                        </a:rPr>
                        <a:t>  Greater than or equal to</a:t>
                      </a:r>
                      <a:endParaRPr kumimoji="1" lang="en-US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72907" marR="72907" marT="36453" marB="36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85013"/>
                  </a:ext>
                </a:extLst>
              </a:tr>
              <a:tr h="45566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</a:t>
                      </a:r>
                    </a:p>
                  </a:txBody>
                  <a:tcPr marL="72907" marR="72907" marT="36453" marB="36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 Less than</a:t>
                      </a:r>
                    </a:p>
                  </a:txBody>
                  <a:tcPr marL="72907" marR="72907" marT="36453" marB="36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559143"/>
                  </a:ext>
                </a:extLst>
              </a:tr>
              <a:tr h="45693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&lt;=</a:t>
                      </a:r>
                    </a:p>
                  </a:txBody>
                  <a:tcPr marL="72907" marR="72907" marT="36453" marB="36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바탕" panose="02030600000101010101" pitchFamily="18" charset="-127"/>
                        </a:rPr>
                        <a:t>  Less than or equal to</a:t>
                      </a:r>
                    </a:p>
                  </a:txBody>
                  <a:tcPr marL="72907" marR="72907" marT="36453" marB="36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4288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BC2F610-A97B-46C1-9C16-69E488062829}"/>
              </a:ext>
            </a:extLst>
          </p:cNvPr>
          <p:cNvSpPr/>
          <p:nvPr/>
        </p:nvSpPr>
        <p:spPr>
          <a:xfrm>
            <a:off x="677333" y="1813762"/>
            <a:ext cx="4742391" cy="1128296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department_name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FROM departments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10;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F81F3FB7-90ED-486F-B2D6-9133B10870E0}"/>
              </a:ext>
            </a:extLst>
          </p:cNvPr>
          <p:cNvSpPr/>
          <p:nvPr/>
        </p:nvSpPr>
        <p:spPr>
          <a:xfrm>
            <a:off x="677334" y="3259723"/>
            <a:ext cx="4742391" cy="1128296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FROM employees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salary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150000;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5AD7410F-AE86-4A1A-99BF-7E048AD99032}"/>
              </a:ext>
            </a:extLst>
          </p:cNvPr>
          <p:cNvSpPr/>
          <p:nvPr/>
        </p:nvSpPr>
        <p:spPr>
          <a:xfrm>
            <a:off x="677333" y="4705684"/>
            <a:ext cx="7533217" cy="1714165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concat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AS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full_name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	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job_id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AS ＂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직군명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	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hire_date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AS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입사일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FROM employees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hire_date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'1991-01-01';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3575-62DD-4B87-8FB4-87B0A80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6BE73-812C-4464-BB47-E2A8641C0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 Query - SELECT </a:t>
            </a:r>
            <a:r>
              <a:rPr lang="ko-KR" altLang="en-US" dirty="0"/>
              <a:t>문의 기초</a:t>
            </a:r>
          </a:p>
        </p:txBody>
      </p:sp>
    </p:spTree>
    <p:extLst>
      <p:ext uri="{BB962C8B-B14F-4D97-AF65-F5344CB8AC3E}">
        <p14:creationId xmlns:p14="http://schemas.microsoft.com/office/powerpoint/2010/main" val="247778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4935971-FA95-4B89-B9FC-809A9148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ko-KR" altLang="en-US" dirty="0"/>
              <a:t>산술 비교 연산자 </a:t>
            </a:r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제공되는 리스트 항목에 해당하는 값이 있으면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&lt;-&gt; NOT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56FC7E-ADB7-46A7-BE77-AD631EC1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비교 연산자</a:t>
            </a:r>
            <a:endParaRPr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BC2F610-A97B-46C1-9C16-69E488062829}"/>
              </a:ext>
            </a:extLst>
          </p:cNvPr>
          <p:cNvSpPr/>
          <p:nvPr/>
        </p:nvSpPr>
        <p:spPr>
          <a:xfrm>
            <a:off x="1248834" y="2300704"/>
            <a:ext cx="5306208" cy="1128296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employee_id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FROM employees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(10, 20, 30);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5">
            <a:extLst>
              <a:ext uri="{FF2B5EF4-FFF2-40B4-BE49-F238E27FC236}">
                <a16:creationId xmlns:a16="http://schemas.microsoft.com/office/drawing/2014/main" id="{72E301D9-479D-49FF-8874-C08213ACA571}"/>
              </a:ext>
            </a:extLst>
          </p:cNvPr>
          <p:cNvSpPr/>
          <p:nvPr/>
        </p:nvSpPr>
        <p:spPr>
          <a:xfrm>
            <a:off x="1248834" y="4100929"/>
            <a:ext cx="5306208" cy="1128296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employee_id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FROM employees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NOT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(10, 20, 30);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1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896CE55-A106-49FC-8F5D-1AA620F5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산술 비교 연산자 </a:t>
            </a:r>
            <a:r>
              <a:rPr lang="en-US" altLang="ko-KR" dirty="0"/>
              <a:t>BETWEEN ~ AND ~</a:t>
            </a:r>
          </a:p>
          <a:p>
            <a:pPr lvl="1"/>
            <a:r>
              <a:rPr lang="ko-KR" altLang="en-US" dirty="0"/>
              <a:t>주어지는 두 값 사이에 해당하는 값이면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56FC7E-ADB7-46A7-BE77-AD631EC1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비교 연산자</a:t>
            </a:r>
            <a:endParaRPr lang="ko-KR" altLang="en-US" dirty="0"/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13E3BAB-A1DD-42E2-831E-D75BF8806464}"/>
              </a:ext>
            </a:extLst>
          </p:cNvPr>
          <p:cNvSpPr/>
          <p:nvPr/>
        </p:nvSpPr>
        <p:spPr>
          <a:xfrm>
            <a:off x="1477434" y="2736850"/>
            <a:ext cx="4959986" cy="1384300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FROM employees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salary </a:t>
            </a:r>
            <a:r>
              <a:rPr lang="en-US" altLang="ko-KR" b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BETWEEN</a:t>
            </a:r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14000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			  </a:t>
            </a:r>
            <a:r>
              <a:rPr lang="en-US" altLang="ko-KR" b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</a:t>
            </a:r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17000;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32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2F9A4-59C5-417F-ADB4-F47E8C76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LIKE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0C284-1EE9-47AE-A6B5-DDEB7C1E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Wildcard</a:t>
            </a:r>
            <a:r>
              <a:rPr lang="ko-KR" altLang="en-US" dirty="0"/>
              <a:t>를 이용한 문자열 부분 매칭</a:t>
            </a:r>
            <a:endParaRPr lang="en-US" altLang="ko-KR" dirty="0"/>
          </a:p>
          <a:p>
            <a:r>
              <a:rPr lang="en-US" altLang="ko-KR" dirty="0"/>
              <a:t>Wildcard</a:t>
            </a:r>
          </a:p>
          <a:p>
            <a:pPr lvl="1"/>
            <a:r>
              <a:rPr lang="en-US" altLang="ko-KR" dirty="0"/>
              <a:t>% : </a:t>
            </a:r>
            <a:r>
              <a:rPr lang="ko-KR" altLang="en-US" dirty="0"/>
              <a:t>임의의 길이의 문자열</a:t>
            </a:r>
            <a:r>
              <a:rPr lang="en-US" altLang="ko-KR" dirty="0"/>
              <a:t>(</a:t>
            </a:r>
            <a:r>
              <a:rPr lang="ko-KR" altLang="en-US" dirty="0"/>
              <a:t>공백 문자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_ : </a:t>
            </a:r>
            <a:r>
              <a:rPr lang="ko-KR" altLang="en-US" dirty="0"/>
              <a:t>한 글자</a:t>
            </a:r>
            <a:endParaRPr lang="en-US" altLang="ko-KR" dirty="0"/>
          </a:p>
          <a:p>
            <a:r>
              <a:rPr lang="en-US" altLang="ko-KR" dirty="0"/>
              <a:t>Escape </a:t>
            </a:r>
          </a:p>
          <a:p>
            <a:pPr lvl="1"/>
            <a:r>
              <a:rPr lang="en-US" altLang="ko-KR" dirty="0"/>
              <a:t>ESCAPE </a:t>
            </a:r>
            <a:r>
              <a:rPr lang="ko-KR" altLang="en-US" dirty="0"/>
              <a:t>뒤의 문자열로 시작하는 문자는 </a:t>
            </a:r>
            <a:r>
              <a:rPr lang="en-US" altLang="ko-KR" dirty="0"/>
              <a:t>Wildcard </a:t>
            </a:r>
            <a:r>
              <a:rPr lang="ko-KR" altLang="en-US" dirty="0"/>
              <a:t>가 아닌 것으로 해석</a:t>
            </a: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 err="1"/>
              <a:t>first_name</a:t>
            </a:r>
            <a:r>
              <a:rPr lang="en-US" altLang="ko-KR" dirty="0"/>
              <a:t> LIKE 'KOR%' : KOR</a:t>
            </a:r>
            <a:r>
              <a:rPr lang="ko-KR" altLang="en-US" dirty="0"/>
              <a:t>로 시작하는 모든 문자열 </a:t>
            </a:r>
            <a:r>
              <a:rPr lang="en-US" altLang="ko-KR" dirty="0"/>
              <a:t>(KOR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first_name</a:t>
            </a:r>
            <a:r>
              <a:rPr lang="en-US" altLang="ko-KR" dirty="0"/>
              <a:t> LIKE 'KOR_' : KOR </a:t>
            </a:r>
            <a:r>
              <a:rPr lang="ko-KR" altLang="en-US" dirty="0"/>
              <a:t>뒤에 하나의 문자가 오는 모든 문자열</a:t>
            </a:r>
            <a:endParaRPr lang="en-US" altLang="ko-KR" dirty="0"/>
          </a:p>
          <a:p>
            <a:pPr lvl="1"/>
            <a:r>
              <a:rPr lang="en-US" altLang="ko-KR" dirty="0" err="1"/>
              <a:t>first_name</a:t>
            </a:r>
            <a:r>
              <a:rPr lang="en-US" altLang="ko-KR" dirty="0"/>
              <a:t> LIKE 'KOR/%%' ESCAPE '/' : 'KOR%'</a:t>
            </a:r>
            <a:r>
              <a:rPr lang="ko-KR" altLang="en-US" dirty="0"/>
              <a:t>로 시작하는 모든 문자열</a:t>
            </a:r>
          </a:p>
        </p:txBody>
      </p:sp>
    </p:spTree>
    <p:extLst>
      <p:ext uri="{BB962C8B-B14F-4D97-AF65-F5344CB8AC3E}">
        <p14:creationId xmlns:p14="http://schemas.microsoft.com/office/powerpoint/2010/main" val="226452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E2FE-D9BD-40F2-BABA-EAFE93EB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14E9E-E333-45AB-909E-13A83E4B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연산자를 이용하여 복잡한 질의 조건을 줄 수 있으며</a:t>
            </a:r>
            <a:r>
              <a:rPr lang="en-US" altLang="ko-KR" dirty="0"/>
              <a:t>, </a:t>
            </a:r>
            <a:r>
              <a:rPr lang="ko-KR" altLang="en-US" dirty="0"/>
              <a:t>전체 조건식의 연산 결과가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r>
              <a:rPr lang="en-US" altLang="ko-KR" dirty="0"/>
              <a:t>Row</a:t>
            </a:r>
            <a:r>
              <a:rPr lang="ko-KR" altLang="en-US" dirty="0"/>
              <a:t>만 선택된다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CBBFC83-1007-425A-AC65-F227587B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85220"/>
              </p:ext>
            </p:extLst>
          </p:nvPr>
        </p:nvGraphicFramePr>
        <p:xfrm>
          <a:off x="5494866" y="2385682"/>
          <a:ext cx="6019800" cy="2590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27247646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984889606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Arithmetic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297378"/>
                  </a:ext>
                </a:extLst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Comparison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257579"/>
                  </a:ext>
                </a:extLst>
              </a:tr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117600"/>
                  </a:ext>
                </a:extLst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466063"/>
                  </a:ext>
                </a:extLst>
              </a:tr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066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349B6F8-5247-4015-A1F5-F1C36A612B85}"/>
              </a:ext>
            </a:extLst>
          </p:cNvPr>
          <p:cNvSpPr/>
          <p:nvPr/>
        </p:nvSpPr>
        <p:spPr>
          <a:xfrm>
            <a:off x="5379868" y="3429000"/>
            <a:ext cx="6241002" cy="1547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1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42A15-D685-4E7F-84A6-250E7FBC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연산자의 결과값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39CD1-D19E-4ED9-9242-FC4855DF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을 주의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이 있으면 기본적으로 </a:t>
            </a:r>
            <a:r>
              <a:rPr lang="en-US" altLang="ko-KR" dirty="0"/>
              <a:t>NULL, </a:t>
            </a:r>
            <a:r>
              <a:rPr lang="ko-KR" altLang="en-US" dirty="0"/>
              <a:t>확실히 답이 나오는 경우만 계산 가능</a:t>
            </a:r>
          </a:p>
        </p:txBody>
      </p:sp>
      <p:graphicFrame>
        <p:nvGraphicFramePr>
          <p:cNvPr id="4" name="Group 77">
            <a:extLst>
              <a:ext uri="{FF2B5EF4-FFF2-40B4-BE49-F238E27FC236}">
                <a16:creationId xmlns:a16="http://schemas.microsoft.com/office/drawing/2014/main" id="{1AB1C9B0-C78A-4216-95CA-77E890D14EEC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89133"/>
          <a:ext cx="7010400" cy="1463676"/>
        </p:xfrm>
        <a:graphic>
          <a:graphicData uri="http://schemas.openxmlformats.org/drawingml/2006/table">
            <a:tbl>
              <a:tblPr/>
              <a:tblGrid>
                <a:gridCol w="178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AND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76">
            <a:extLst>
              <a:ext uri="{FF2B5EF4-FFF2-40B4-BE49-F238E27FC236}">
                <a16:creationId xmlns:a16="http://schemas.microsoft.com/office/drawing/2014/main" id="{F824CE00-CF3A-49C6-A702-96DA08B248C5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5041733"/>
          <a:ext cx="7010400" cy="1463676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OR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58">
            <a:extLst>
              <a:ext uri="{FF2B5EF4-FFF2-40B4-BE49-F238E27FC236}">
                <a16:creationId xmlns:a16="http://schemas.microsoft.com/office/drawing/2014/main" id="{7C6C9386-D3E8-4EFE-B395-0007CF76C1D9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146133"/>
          <a:ext cx="7010400" cy="838407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NOT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TRUE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NULL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11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F3FD-59F4-40B1-8E2C-0A3D1D83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 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논리 연산자 연습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D400C-9082-44A7-B23A-0DCAB0FA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조건이 두 개 이상일 때 한꺼번에 조회하기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EA17FCD4-75B1-4E23-BA43-8793B4D368D3}"/>
              </a:ext>
            </a:extLst>
          </p:cNvPr>
          <p:cNvSpPr/>
          <p:nvPr/>
        </p:nvSpPr>
        <p:spPr>
          <a:xfrm>
            <a:off x="865188" y="2258678"/>
            <a:ext cx="8934450" cy="1331912"/>
          </a:xfrm>
          <a:prstGeom prst="roundRect">
            <a:avLst>
              <a:gd name="adj" fmla="val 199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emp_no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salaries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salary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&gt;=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150000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AND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salary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&lt;=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160000;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376852D-9FF5-4A6D-A934-844A8022C645}"/>
              </a:ext>
            </a:extLst>
          </p:cNvPr>
          <p:cNvSpPr txBox="1">
            <a:spLocks/>
          </p:cNvSpPr>
          <p:nvPr/>
        </p:nvSpPr>
        <p:spPr bwMode="auto">
          <a:xfrm>
            <a:off x="5332413" y="2709863"/>
            <a:ext cx="4351338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anchor="ctr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92075" indent="-920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80975" indent="8572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6381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10953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15525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20097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급여가 </a:t>
            </a:r>
            <a:r>
              <a:rPr kumimoji="0" lang="en-US" altLang="ko-KR" sz="1600" dirty="0">
                <a:ea typeface="맑은 고딕" panose="020B0503020000020004" pitchFamily="50" charset="-127"/>
              </a:rPr>
              <a:t>150000 </a:t>
            </a:r>
            <a:r>
              <a:rPr kumimoji="0" lang="ko-KR" altLang="en-US" sz="1600" dirty="0">
                <a:ea typeface="맑은 고딕" panose="020B0503020000020004" pitchFamily="50" charset="-127"/>
              </a:rPr>
              <a:t>이상</a:t>
            </a:r>
            <a:r>
              <a:rPr kumimoji="0" lang="en-US" altLang="ko-KR" sz="1600" dirty="0">
                <a:ea typeface="맑은 고딕" panose="020B0503020000020004" pitchFamily="50" charset="-127"/>
              </a:rPr>
              <a:t> 160000</a:t>
            </a:r>
            <a:r>
              <a:rPr kumimoji="0" lang="ko-KR" altLang="en-US" sz="1600" dirty="0">
                <a:ea typeface="맑은 고딕" panose="020B0503020000020004" pitchFamily="50" charset="-127"/>
              </a:rPr>
              <a:t>이하인 사원의</a:t>
            </a:r>
            <a:r>
              <a:rPr kumimoji="0" lang="en-US" altLang="ko-KR" sz="1600" dirty="0">
                <a:ea typeface="맑은 고딕" panose="020B0503020000020004" pitchFamily="50" charset="-127"/>
              </a:rPr>
              <a:t/>
            </a:r>
            <a:br>
              <a:rPr kumimoji="0" lang="en-US" altLang="ko-KR" sz="1600" dirty="0">
                <a:ea typeface="맑은 고딕" panose="020B0503020000020004" pitchFamily="50" charset="-127"/>
              </a:rPr>
            </a:br>
            <a:r>
              <a:rPr kumimoji="0" lang="ko-KR" altLang="en-US" sz="1600" dirty="0">
                <a:ea typeface="맑은 고딕" panose="020B0503020000020004" pitchFamily="50" charset="-127"/>
              </a:rPr>
              <a:t>급여를 출력</a:t>
            </a:r>
            <a:endParaRPr kumimoji="0"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67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F3FD-59F4-40B1-8E2C-0A3D1D83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 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BETWEEN</a:t>
            </a:r>
            <a:r>
              <a:rPr lang="ko-KR" altLang="en-US" sz="2400" dirty="0"/>
              <a:t> 연습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D400C-9082-44A7-B23A-0DCAB0FA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BETWEEN </a:t>
            </a:r>
            <a:r>
              <a:rPr lang="ko-KR" altLang="en-US" dirty="0"/>
              <a:t>연산자를 이용한 특정 구간의 값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앞서 비교 연산자를 이용한 쿼리문과 비교해 봅시다</a:t>
            </a:r>
            <a:endParaRPr lang="en-US" altLang="ko-KR" dirty="0"/>
          </a:p>
          <a:p>
            <a:pPr lvl="1"/>
            <a:r>
              <a:rPr lang="ko-KR" altLang="en-US" dirty="0"/>
              <a:t>작은 값을 앞쪽에</a:t>
            </a:r>
            <a:r>
              <a:rPr lang="en-US" altLang="ko-KR" dirty="0"/>
              <a:t>, </a:t>
            </a:r>
            <a:r>
              <a:rPr lang="ko-KR" altLang="en-US" dirty="0"/>
              <a:t>큰 값을 뒤쪽에 부여</a:t>
            </a:r>
            <a:endParaRPr lang="en-US" altLang="ko-KR" dirty="0"/>
          </a:p>
          <a:p>
            <a:pPr lvl="1"/>
            <a:r>
              <a:rPr lang="ko-KR" altLang="en-US" dirty="0"/>
              <a:t>유용하지만 느린 연산자에 속함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ECD9D87-143E-4287-9B90-19667FFAB0E6}"/>
              </a:ext>
            </a:extLst>
          </p:cNvPr>
          <p:cNvSpPr/>
          <p:nvPr/>
        </p:nvSpPr>
        <p:spPr>
          <a:xfrm>
            <a:off x="832686" y="2190500"/>
            <a:ext cx="9206664" cy="1409950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emp_no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salaries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salary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BETWEEN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150000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		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AND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160000;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351BACA-9487-4ED7-832F-8C39D204DD91}"/>
              </a:ext>
            </a:extLst>
          </p:cNvPr>
          <p:cNvSpPr txBox="1">
            <a:spLocks/>
          </p:cNvSpPr>
          <p:nvPr/>
        </p:nvSpPr>
        <p:spPr bwMode="auto">
          <a:xfrm>
            <a:off x="5438775" y="2791454"/>
            <a:ext cx="4351338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anchor="ctr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92075" indent="-920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80975" indent="8572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6381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10953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15525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2009775" indent="85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ea typeface="맑은 고딕" panose="020B0503020000020004" pitchFamily="50" charset="-127"/>
              </a:rPr>
              <a:t>급여가 </a:t>
            </a:r>
            <a:r>
              <a:rPr kumimoji="0" lang="en-US" altLang="ko-KR" sz="1600" dirty="0">
                <a:ea typeface="맑은 고딕" panose="020B0503020000020004" pitchFamily="50" charset="-127"/>
              </a:rPr>
              <a:t>150000 </a:t>
            </a:r>
            <a:r>
              <a:rPr kumimoji="0" lang="ko-KR" altLang="en-US" sz="1600" dirty="0">
                <a:ea typeface="맑은 고딕" panose="020B0503020000020004" pitchFamily="50" charset="-127"/>
              </a:rPr>
              <a:t>이상</a:t>
            </a:r>
            <a:r>
              <a:rPr kumimoji="0" lang="en-US" altLang="ko-KR" sz="1600" dirty="0">
                <a:ea typeface="맑은 고딕" panose="020B0503020000020004" pitchFamily="50" charset="-127"/>
              </a:rPr>
              <a:t> 160000</a:t>
            </a:r>
            <a:r>
              <a:rPr kumimoji="0" lang="ko-KR" altLang="en-US" sz="1600" dirty="0">
                <a:ea typeface="맑은 고딕" panose="020B0503020000020004" pitchFamily="50" charset="-127"/>
              </a:rPr>
              <a:t>이하인 사원의</a:t>
            </a:r>
            <a:r>
              <a:rPr kumimoji="0" lang="en-US" altLang="ko-KR" sz="1600" dirty="0">
                <a:ea typeface="맑은 고딕" panose="020B0503020000020004" pitchFamily="50" charset="-127"/>
              </a:rPr>
              <a:t/>
            </a:r>
            <a:br>
              <a:rPr kumimoji="0" lang="en-US" altLang="ko-KR" sz="1600" dirty="0">
                <a:ea typeface="맑은 고딕" panose="020B0503020000020004" pitchFamily="50" charset="-127"/>
              </a:rPr>
            </a:br>
            <a:r>
              <a:rPr kumimoji="0" lang="ko-KR" altLang="en-US" sz="1600" dirty="0">
                <a:ea typeface="맑은 고딕" panose="020B0503020000020004" pitchFamily="50" charset="-127"/>
              </a:rPr>
              <a:t>급여를 출력</a:t>
            </a:r>
            <a:endParaRPr kumimoji="0"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596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F3FD-59F4-40B1-8E2C-0A3D1D83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 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IN</a:t>
            </a:r>
            <a:r>
              <a:rPr lang="ko-KR" altLang="en-US" sz="2400" dirty="0"/>
              <a:t> 연습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D400C-9082-44A7-B23A-0DCAB0FA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여러 조건을 검사하기 위해 </a:t>
            </a:r>
            <a:r>
              <a:rPr lang="en-US" altLang="ko-KR" dirty="0"/>
              <a:t>IN </a:t>
            </a:r>
            <a:r>
              <a:rPr lang="ko-KR" altLang="en-US" dirty="0"/>
              <a:t>연산자를 활용합니다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동일 내용의 쿼리를 단순 비교 연산자로 작성해 보고 그 차이점을 비교해 봅시다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47ED0AB2-A559-410D-9D63-6B3097DD369C}"/>
              </a:ext>
            </a:extLst>
          </p:cNvPr>
          <p:cNvSpPr/>
          <p:nvPr/>
        </p:nvSpPr>
        <p:spPr>
          <a:xfrm>
            <a:off x="912896" y="2301792"/>
            <a:ext cx="7446963" cy="1042987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hire_date</a:t>
            </a:r>
            <a:endParaRPr lang="en-US" altLang="ko-KR" b="1" dirty="0">
              <a:solidFill>
                <a:schemeClr val="tx1"/>
              </a:solidFill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IN ('Steve', 'Adam');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6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F3FD-59F4-40B1-8E2C-0A3D1D83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 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Like</a:t>
            </a:r>
            <a:r>
              <a:rPr lang="ko-KR" altLang="en-US" sz="2400" dirty="0"/>
              <a:t> 연습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D400C-9082-44A7-B23A-0DCAB0FA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SQL Recap:</a:t>
            </a:r>
          </a:p>
          <a:p>
            <a:pPr lvl="1"/>
            <a:r>
              <a:rPr lang="en-US" altLang="ko-KR" dirty="0"/>
              <a:t>% : </a:t>
            </a:r>
            <a:r>
              <a:rPr lang="ko-KR" altLang="en-US" dirty="0"/>
              <a:t>임의의 길이의 문자열</a:t>
            </a:r>
            <a:r>
              <a:rPr lang="en-US" altLang="ko-KR" dirty="0"/>
              <a:t>(</a:t>
            </a:r>
            <a:r>
              <a:rPr lang="ko-KR" altLang="en-US" dirty="0"/>
              <a:t>공백 문자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_ : </a:t>
            </a:r>
            <a:r>
              <a:rPr lang="ko-KR" altLang="en-US" dirty="0"/>
              <a:t>임의의 한 글자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ko-KR" altLang="en-US" dirty="0"/>
              <a:t>이름에 </a:t>
            </a:r>
            <a:r>
              <a:rPr lang="en-US" altLang="ko-KR" dirty="0"/>
              <a:t>am</a:t>
            </a:r>
            <a:r>
              <a:rPr lang="ko-KR" altLang="en-US" dirty="0"/>
              <a:t>을 포함하고 있는 사원의 이름과 연봉을 출력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ko-KR" altLang="en-US" dirty="0"/>
              <a:t>이름의 두 번째 글자가 </a:t>
            </a:r>
            <a:r>
              <a:rPr lang="en-US" altLang="ko-KR" dirty="0"/>
              <a:t>a</a:t>
            </a:r>
            <a:r>
              <a:rPr lang="ko-KR" altLang="en-US" dirty="0"/>
              <a:t>인 사원의 이름과 연봉을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5942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8C9F-5127-4DA9-AF5D-B738C700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6F06C-55C2-4EEE-BE4E-19D26840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dirty="0"/>
              <a:t>Arithmetic Operators</a:t>
            </a:r>
          </a:p>
          <a:p>
            <a:pPr>
              <a:buAutoNum type="arabicPeriod"/>
            </a:pPr>
            <a:r>
              <a:rPr lang="en-US" altLang="ko-KR" dirty="0"/>
              <a:t>Concatenation Operators</a:t>
            </a:r>
          </a:p>
          <a:p>
            <a:pPr>
              <a:buAutoNum type="arabicPeriod"/>
            </a:pPr>
            <a:r>
              <a:rPr lang="en-US" altLang="ko-KR" dirty="0"/>
              <a:t>Comparison Conditions</a:t>
            </a:r>
          </a:p>
          <a:p>
            <a:pPr>
              <a:buAutoNum type="arabicPeriod"/>
            </a:pPr>
            <a:r>
              <a:rPr lang="en-US" altLang="ko-KR" dirty="0"/>
              <a:t>IS [NOT] NULL, LIKE, [NOT] IN</a:t>
            </a:r>
          </a:p>
          <a:p>
            <a:pPr>
              <a:buAutoNum type="arabicPeriod"/>
            </a:pPr>
            <a:r>
              <a:rPr lang="en-US" altLang="ko-KR" dirty="0"/>
              <a:t>[NOT] BETWEEN</a:t>
            </a:r>
          </a:p>
          <a:p>
            <a:pPr>
              <a:buAutoNum type="arabicPeriod"/>
            </a:pPr>
            <a:r>
              <a:rPr lang="en-US" altLang="ko-KR" dirty="0"/>
              <a:t>NOT Logical condition</a:t>
            </a:r>
          </a:p>
          <a:p>
            <a:pPr>
              <a:buAutoNum type="arabicPeriod"/>
            </a:pPr>
            <a:r>
              <a:rPr lang="en-US" altLang="ko-KR" dirty="0"/>
              <a:t>AND Logical condition</a:t>
            </a:r>
          </a:p>
          <a:p>
            <a:pPr>
              <a:buAutoNum type="arabicPeriod"/>
            </a:pPr>
            <a:r>
              <a:rPr lang="en-US" altLang="ko-KR" dirty="0"/>
              <a:t>OR logical condition</a:t>
            </a:r>
          </a:p>
        </p:txBody>
      </p:sp>
    </p:spTree>
    <p:extLst>
      <p:ext uri="{BB962C8B-B14F-4D97-AF65-F5344CB8AC3E}">
        <p14:creationId xmlns:p14="http://schemas.microsoft.com/office/powerpoint/2010/main" val="20939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5745-2D73-41EF-9CF8-C0CED90B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B9F37-279B-41A5-A106-2AAA3D84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데이터베이스에서 원하는 데이터를 검색</a:t>
            </a:r>
            <a:r>
              <a:rPr lang="en-US" altLang="ko-KR" dirty="0"/>
              <a:t>, </a:t>
            </a:r>
            <a:r>
              <a:rPr lang="ko-KR" altLang="en-US" dirty="0"/>
              <a:t>추출</a:t>
            </a:r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Projection : </a:t>
            </a:r>
            <a:r>
              <a:rPr lang="ko-KR" altLang="en-US" dirty="0"/>
              <a:t>원하는 컬럼 선택</a:t>
            </a:r>
            <a:endParaRPr lang="en-US" altLang="ko-KR" dirty="0"/>
          </a:p>
          <a:p>
            <a:pPr lvl="1"/>
            <a:r>
              <a:rPr lang="en-US" altLang="ko-KR" dirty="0"/>
              <a:t>Selection : </a:t>
            </a:r>
            <a:r>
              <a:rPr lang="ko-KR" altLang="en-US" dirty="0"/>
              <a:t>원하는 </a:t>
            </a:r>
            <a:r>
              <a:rPr lang="ko-KR" altLang="en-US" dirty="0" err="1"/>
              <a:t>튜플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en-US" altLang="ko-KR" dirty="0"/>
              <a:t>Join	: </a:t>
            </a:r>
            <a:r>
              <a:rPr lang="ko-KR" altLang="en-US" dirty="0"/>
              <a:t>두 개의 테이블 결합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r>
              <a:rPr lang="en-US" altLang="ko-KR" dirty="0"/>
              <a:t>	: </a:t>
            </a:r>
            <a:r>
              <a:rPr lang="ko-KR" altLang="en-US" dirty="0"/>
              <a:t>각종 계산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r>
              <a:rPr lang="en-US" altLang="ko-KR" dirty="0"/>
              <a:t>(Aggregation)</a:t>
            </a:r>
            <a:endParaRPr lang="ko-KR" altLang="en-US" dirty="0"/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64BCE68F-5CBB-4A55-A2E6-EE1EEF16D0FC}"/>
              </a:ext>
            </a:extLst>
          </p:cNvPr>
          <p:cNvSpPr/>
          <p:nvPr/>
        </p:nvSpPr>
        <p:spPr>
          <a:xfrm>
            <a:off x="1142827" y="2298533"/>
            <a:ext cx="8131175" cy="171199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[ALL|DISTINCT]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열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리스트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FROM	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테이블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리스트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[WHERE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조건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  <a:b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[GROUP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BY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열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리스트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[HAVING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그룹 조건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]]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[ORDER BY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열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리스트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[ASC | DESC]];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09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954A-17ED-4798-B381-4BE878F3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155-264D-47B2-A7BD-FA8A643D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주어진 컬럼 리스트의 순서로 결과를 정렬</a:t>
            </a:r>
            <a:endParaRPr lang="en-US" altLang="ko-KR" dirty="0"/>
          </a:p>
          <a:p>
            <a:r>
              <a:rPr lang="ko-KR" altLang="en-US" dirty="0"/>
              <a:t>결과 정렬 방법</a:t>
            </a:r>
            <a:endParaRPr lang="en-US" altLang="ko-KR" dirty="0"/>
          </a:p>
          <a:p>
            <a:pPr lvl="1"/>
            <a:r>
              <a:rPr lang="en-US" altLang="ko-KR" dirty="0"/>
              <a:t>ASC : </a:t>
            </a:r>
            <a:r>
              <a:rPr lang="ko-KR" altLang="en-US" dirty="0"/>
              <a:t>오름차순 </a:t>
            </a:r>
            <a:r>
              <a:rPr lang="en-US" altLang="ko-KR" dirty="0"/>
              <a:t>(</a:t>
            </a:r>
            <a:r>
              <a:rPr lang="ko-KR" altLang="en-US" dirty="0" err="1"/>
              <a:t>작은값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큰값</a:t>
            </a:r>
            <a:r>
              <a:rPr lang="en-US" altLang="ko-KR" dirty="0"/>
              <a:t>) – default</a:t>
            </a:r>
          </a:p>
          <a:p>
            <a:pPr lvl="1"/>
            <a:r>
              <a:rPr lang="en-US" altLang="ko-KR" dirty="0"/>
              <a:t>DESC : </a:t>
            </a:r>
            <a:r>
              <a:rPr lang="ko-KR" altLang="en-US" dirty="0"/>
              <a:t>내림차순 </a:t>
            </a:r>
            <a:r>
              <a:rPr lang="en-US" altLang="ko-KR" dirty="0"/>
              <a:t>(</a:t>
            </a:r>
            <a:r>
              <a:rPr lang="ko-KR" altLang="en-US" dirty="0"/>
              <a:t>큰 값 </a:t>
            </a:r>
            <a:r>
              <a:rPr lang="en-US" altLang="ko-KR" dirty="0"/>
              <a:t>-&gt; </a:t>
            </a:r>
            <a:r>
              <a:rPr lang="ko-KR" altLang="en-US" dirty="0"/>
              <a:t>작은 값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정렬 기준은 여러 컬럼에 지정 가능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SELECT * FROM employees ORDER BY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hire_date</a:t>
            </a:r>
            <a:r>
              <a:rPr lang="en-US" altLang="ko-KR" dirty="0"/>
              <a:t> DESC LIMIT 10;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의미 해석 </a:t>
            </a:r>
            <a:r>
              <a:rPr lang="en-US" altLang="ko-KR" dirty="0"/>
              <a:t>= </a:t>
            </a:r>
            <a:r>
              <a:rPr lang="ko-KR" altLang="en-US" dirty="0"/>
              <a:t>이름 순으로 정렬한 후</a:t>
            </a:r>
            <a:r>
              <a:rPr lang="en-US" altLang="ko-KR" dirty="0"/>
              <a:t>, </a:t>
            </a:r>
            <a:r>
              <a:rPr lang="en-US" altLang="ko-KR" dirty="0" err="1"/>
              <a:t>hire_date</a:t>
            </a:r>
            <a:r>
              <a:rPr lang="ko-KR" altLang="en-US" dirty="0"/>
              <a:t>가 최신인 사람부터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MySQL Tip: </a:t>
            </a:r>
            <a:r>
              <a:rPr lang="ko-KR" altLang="en-US" dirty="0"/>
              <a:t>결과를 무작위 순으로 배열하고자 할 때</a:t>
            </a:r>
            <a:r>
              <a:rPr lang="en-US" altLang="ko-KR" dirty="0"/>
              <a:t>, ORDER BY RAND() 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153876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954A-17ED-4798-B381-4BE878F3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155-264D-47B2-A7BD-FA8A643D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270499"/>
          </a:xfrm>
        </p:spPr>
        <p:txBody>
          <a:bodyPr>
            <a:normAutofit/>
          </a:bodyPr>
          <a:lstStyle/>
          <a:p>
            <a:r>
              <a:rPr lang="en-US" altLang="ko-KR" dirty="0"/>
              <a:t>ORDER BY </a:t>
            </a:r>
            <a:r>
              <a:rPr lang="ko-KR" altLang="en-US" dirty="0"/>
              <a:t>절을 이용하여 데이터를 사용하기 편리하게 정렬하기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오름차순 </a:t>
            </a:r>
            <a:r>
              <a:rPr lang="en-US" altLang="ko-KR" dirty="0"/>
              <a:t>(ASC: </a:t>
            </a:r>
            <a:r>
              <a:rPr lang="ko-KR" altLang="en-US" dirty="0"/>
              <a:t>작은 값 </a:t>
            </a:r>
            <a:r>
              <a:rPr lang="en-US" altLang="ko-KR" dirty="0"/>
              <a:t>-&gt; </a:t>
            </a:r>
            <a:r>
              <a:rPr lang="ko-KR" altLang="en-US" dirty="0"/>
              <a:t>큰 값 순</a:t>
            </a:r>
            <a:r>
              <a:rPr lang="en-US" altLang="ko-KR" dirty="0"/>
              <a:t>) &lt;-&gt; </a:t>
            </a:r>
            <a:r>
              <a:rPr lang="ko-KR" altLang="en-US" dirty="0"/>
              <a:t>내림차순</a:t>
            </a:r>
            <a:r>
              <a:rPr lang="en-US" altLang="ko-KR" dirty="0"/>
              <a:t>(DESC)</a:t>
            </a:r>
            <a:r>
              <a:rPr lang="ko-KR" altLang="en-US" dirty="0"/>
              <a:t>은 반대</a:t>
            </a:r>
            <a:endParaRPr lang="en-US" altLang="ko-KR" dirty="0"/>
          </a:p>
          <a:p>
            <a:pPr lvl="1"/>
            <a:r>
              <a:rPr lang="ko-KR" altLang="en-US" dirty="0"/>
              <a:t>한글</a:t>
            </a:r>
            <a:r>
              <a:rPr lang="en-US" altLang="ko-KR" dirty="0"/>
              <a:t>: 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나</a:t>
            </a:r>
            <a:r>
              <a:rPr lang="en-US" altLang="ko-KR" dirty="0"/>
              <a:t>, </a:t>
            </a:r>
            <a:r>
              <a:rPr lang="ko-KR" altLang="en-US" dirty="0"/>
              <a:t>다</a:t>
            </a:r>
            <a:r>
              <a:rPr lang="en-US" altLang="ko-KR" dirty="0"/>
              <a:t>, </a:t>
            </a:r>
            <a:r>
              <a:rPr lang="ko-KR" altLang="en-US" dirty="0"/>
              <a:t>라 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: A, B, C, D</a:t>
            </a:r>
          </a:p>
          <a:p>
            <a:pPr lvl="1"/>
            <a:r>
              <a:rPr lang="ko-KR" altLang="en-US" dirty="0"/>
              <a:t>숫자</a:t>
            </a:r>
            <a:r>
              <a:rPr lang="en-US" altLang="ko-KR" dirty="0"/>
              <a:t>: 1, 2, 3, 4</a:t>
            </a:r>
          </a:p>
          <a:p>
            <a:pPr lvl="1"/>
            <a:r>
              <a:rPr lang="ko-KR" altLang="en-US" dirty="0"/>
              <a:t>날짜 </a:t>
            </a:r>
            <a:r>
              <a:rPr lang="en-US" altLang="ko-KR" dirty="0"/>
              <a:t>: </a:t>
            </a:r>
            <a:r>
              <a:rPr lang="ko-KR" altLang="en-US" dirty="0"/>
              <a:t>오래된 날짜 </a:t>
            </a:r>
            <a:r>
              <a:rPr lang="en-US" altLang="ko-KR" dirty="0"/>
              <a:t>-&gt; </a:t>
            </a:r>
            <a:r>
              <a:rPr lang="ko-KR" altLang="en-US" dirty="0"/>
              <a:t>최근 날짜 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정렬 조건이 복수일 경우는 </a:t>
            </a:r>
            <a:r>
              <a:rPr lang="en-US" altLang="ko-KR" dirty="0"/>
              <a:t>,</a:t>
            </a:r>
            <a:r>
              <a:rPr lang="ko-KR" altLang="en-US" dirty="0"/>
              <a:t>로 구분하여 명시</a:t>
            </a: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4F80825B-267E-4018-8EB5-DEB47B028792}"/>
              </a:ext>
            </a:extLst>
          </p:cNvPr>
          <p:cNvSpPr/>
          <p:nvPr/>
        </p:nvSpPr>
        <p:spPr>
          <a:xfrm>
            <a:off x="966166" y="1842084"/>
            <a:ext cx="9397034" cy="1672641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concat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 AS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이름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gender AS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성별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hire_date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AS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입사일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ORDER BY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hire_date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68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BE727-8C18-4FA0-BFA1-BED2D8FC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절의 처리</a:t>
            </a:r>
          </a:p>
        </p:txBody>
      </p:sp>
      <p:sp>
        <p:nvSpPr>
          <p:cNvPr id="4" name="순서도: 처리 8">
            <a:extLst>
              <a:ext uri="{FF2B5EF4-FFF2-40B4-BE49-F238E27FC236}">
                <a16:creationId xmlns:a16="http://schemas.microsoft.com/office/drawing/2014/main" id="{221C5104-AD41-4D69-8536-BC48BE598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2108199"/>
            <a:ext cx="3286125" cy="500062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테이블로부터 한 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를 읽는다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순서도: 판단 10">
            <a:extLst>
              <a:ext uri="{FF2B5EF4-FFF2-40B4-BE49-F238E27FC236}">
                <a16:creationId xmlns:a16="http://schemas.microsoft.com/office/drawing/2014/main" id="{4DD2FBFA-50B6-43B2-8820-C9246545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3036886"/>
            <a:ext cx="3143250" cy="750888"/>
          </a:xfrm>
          <a:prstGeom prst="flowChartDecision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Where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절의 조건을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만족하는가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순서도: 처리 11">
            <a:extLst>
              <a:ext uri="{FF2B5EF4-FFF2-40B4-BE49-F238E27FC236}">
                <a16:creationId xmlns:a16="http://schemas.microsoft.com/office/drawing/2014/main" id="{9EE9F453-522F-42EF-8285-746A2560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4108449"/>
            <a:ext cx="3286125" cy="428625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임시 결과 생성</a:t>
            </a:r>
          </a:p>
        </p:txBody>
      </p:sp>
      <p:cxnSp>
        <p:nvCxnSpPr>
          <p:cNvPr id="7" name="꺾인 연결선 13">
            <a:extLst>
              <a:ext uri="{FF2B5EF4-FFF2-40B4-BE49-F238E27FC236}">
                <a16:creationId xmlns:a16="http://schemas.microsoft.com/office/drawing/2014/main" id="{E53D1204-6FE3-452B-B45F-F3EF628AD4A9}"/>
              </a:ext>
            </a:extLst>
          </p:cNvPr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5881687" y="2822574"/>
            <a:ext cx="427037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꺾인 연결선 15">
            <a:extLst>
              <a:ext uri="{FF2B5EF4-FFF2-40B4-BE49-F238E27FC236}">
                <a16:creationId xmlns:a16="http://schemas.microsoft.com/office/drawing/2014/main" id="{A1A9A287-B62B-4BC1-9AB2-54E99A77F3AB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5934868" y="3948905"/>
            <a:ext cx="3206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hape 19">
            <a:extLst>
              <a:ext uri="{FF2B5EF4-FFF2-40B4-BE49-F238E27FC236}">
                <a16:creationId xmlns:a16="http://schemas.microsoft.com/office/drawing/2014/main" id="{0118708C-9679-4F90-A276-E474717091A8}"/>
              </a:ext>
            </a:extLst>
          </p:cNvPr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7667625" y="2359024"/>
            <a:ext cx="71437" cy="1054100"/>
          </a:xfrm>
          <a:prstGeom prst="bentConnector3">
            <a:avLst>
              <a:gd name="adj1" fmla="val 42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hape 23">
            <a:extLst>
              <a:ext uri="{FF2B5EF4-FFF2-40B4-BE49-F238E27FC236}">
                <a16:creationId xmlns:a16="http://schemas.microsoft.com/office/drawing/2014/main" id="{E9A2A663-06E4-4C39-A1A1-F6D1525DE5C1}"/>
              </a:ext>
            </a:extLst>
          </p:cNvPr>
          <p:cNvCxnSpPr>
            <a:cxnSpLocks noChangeShapeType="1"/>
            <a:stCxn id="6" idx="1"/>
            <a:endCxn id="4" idx="1"/>
          </p:cNvCxnSpPr>
          <p:nvPr/>
        </p:nvCxnSpPr>
        <p:spPr bwMode="auto">
          <a:xfrm rot="10800000">
            <a:off x="4452937" y="2359024"/>
            <a:ext cx="1588" cy="1963737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순서도: 처리 35">
            <a:extLst>
              <a:ext uri="{FF2B5EF4-FFF2-40B4-BE49-F238E27FC236}">
                <a16:creationId xmlns:a16="http://schemas.microsoft.com/office/drawing/2014/main" id="{EF2F9217-7CEC-4523-9510-99E01BF0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1320799"/>
            <a:ext cx="3286125" cy="501650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FROM 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절의 테이블 이용</a:t>
            </a:r>
          </a:p>
        </p:txBody>
      </p:sp>
      <p:cxnSp>
        <p:nvCxnSpPr>
          <p:cNvPr id="12" name="직선 화살표 연결선 37">
            <a:extLst>
              <a:ext uri="{FF2B5EF4-FFF2-40B4-BE49-F238E27FC236}">
                <a16:creationId xmlns:a16="http://schemas.microsoft.com/office/drawing/2014/main" id="{9475D015-5281-419C-9206-1C2D844846B7}"/>
              </a:ext>
            </a:extLst>
          </p:cNvPr>
          <p:cNvCxnSpPr>
            <a:cxnSpLocks noChangeShapeType="1"/>
            <a:stCxn id="11" idx="2"/>
            <a:endCxn id="4" idx="0"/>
          </p:cNvCxnSpPr>
          <p:nvPr/>
        </p:nvCxnSpPr>
        <p:spPr bwMode="auto">
          <a:xfrm rot="5400000">
            <a:off x="5952331" y="1964530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40">
            <a:extLst>
              <a:ext uri="{FF2B5EF4-FFF2-40B4-BE49-F238E27FC236}">
                <a16:creationId xmlns:a16="http://schemas.microsoft.com/office/drawing/2014/main" id="{9EB7FD80-B67E-4782-9C09-BF34F58F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2" y="3965574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테이블의 모든 </a:t>
            </a:r>
            <a: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</a:p>
          <a:p>
            <a:pPr algn="ctr" eaLnBrk="1" hangingPunct="1"/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처리할 때까지 반복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65606-37DE-4724-B270-E8EF22018FD9}"/>
              </a:ext>
            </a:extLst>
          </p:cNvPr>
          <p:cNvSpPr txBox="1"/>
          <p:nvPr/>
        </p:nvSpPr>
        <p:spPr>
          <a:xfrm>
            <a:off x="5310187" y="3751261"/>
            <a:ext cx="22860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n-ea"/>
                <a:ea typeface="+mn-ea"/>
              </a:rPr>
              <a:t>TRUE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E5060-5032-4884-9E93-0B2507ACFF3B}"/>
              </a:ext>
            </a:extLst>
          </p:cNvPr>
          <p:cNvSpPr txBox="1"/>
          <p:nvPr/>
        </p:nvSpPr>
        <p:spPr>
          <a:xfrm>
            <a:off x="7091362" y="2816224"/>
            <a:ext cx="1152525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n-ea"/>
                <a:ea typeface="+mn-ea"/>
              </a:rPr>
              <a:t>FALSE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" name="순서도: 처리 49">
            <a:extLst>
              <a:ext uri="{FF2B5EF4-FFF2-40B4-BE49-F238E27FC236}">
                <a16:creationId xmlns:a16="http://schemas.microsoft.com/office/drawing/2014/main" id="{432550EB-E8FA-48E6-9C46-1B728103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5537199"/>
            <a:ext cx="3286125" cy="750887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SELECT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절을 이용하여 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Projection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순서도: 처리 53">
            <a:extLst>
              <a:ext uri="{FF2B5EF4-FFF2-40B4-BE49-F238E27FC236}">
                <a16:creationId xmlns:a16="http://schemas.microsoft.com/office/drawing/2014/main" id="{90D36B70-BCA4-451A-AB46-EB3932B9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4751386"/>
            <a:ext cx="3286125" cy="500063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ORDER BY 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절을 이용 정렬</a:t>
            </a:r>
          </a:p>
        </p:txBody>
      </p:sp>
      <p:cxnSp>
        <p:nvCxnSpPr>
          <p:cNvPr id="18" name="직선 화살표 연결선 55">
            <a:extLst>
              <a:ext uri="{FF2B5EF4-FFF2-40B4-BE49-F238E27FC236}">
                <a16:creationId xmlns:a16="http://schemas.microsoft.com/office/drawing/2014/main" id="{C63C562F-E8EB-4EA4-94B3-CC9FA1F4EB2C}"/>
              </a:ext>
            </a:extLst>
          </p:cNvPr>
          <p:cNvCxnSpPr>
            <a:cxnSpLocks noChangeShapeType="1"/>
            <a:stCxn id="6" idx="2"/>
            <a:endCxn id="17" idx="0"/>
          </p:cNvCxnSpPr>
          <p:nvPr/>
        </p:nvCxnSpPr>
        <p:spPr bwMode="auto">
          <a:xfrm rot="5400000">
            <a:off x="5988049" y="4645024"/>
            <a:ext cx="214313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57">
            <a:extLst>
              <a:ext uri="{FF2B5EF4-FFF2-40B4-BE49-F238E27FC236}">
                <a16:creationId xmlns:a16="http://schemas.microsoft.com/office/drawing/2014/main" id="{FFF5EB31-4B6D-46E2-9C3F-ACAEA8A71508}"/>
              </a:ext>
            </a:extLst>
          </p:cNvPr>
          <p:cNvCxnSpPr>
            <a:cxnSpLocks noChangeShapeType="1"/>
            <a:stCxn id="17" idx="2"/>
            <a:endCxn id="16" idx="0"/>
          </p:cNvCxnSpPr>
          <p:nvPr/>
        </p:nvCxnSpPr>
        <p:spPr bwMode="auto">
          <a:xfrm rot="5400000">
            <a:off x="5952331" y="5395117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829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3575-62DD-4B87-8FB4-87B0A80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6BE73-812C-4464-BB47-E2A8641C0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 </a:t>
            </a:r>
            <a:r>
              <a:rPr lang="en-US" altLang="ko-KR" dirty="0"/>
              <a:t>(Single Row 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46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8C8BC-B46A-42F8-BCA5-43278C21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FDEAD-C693-4BAF-8E05-947A40FF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Single-Row Function : </a:t>
            </a:r>
            <a:r>
              <a:rPr lang="ko-KR" altLang="en-US" dirty="0"/>
              <a:t>하나의 </a:t>
            </a:r>
            <a:r>
              <a:rPr lang="en-US" altLang="ko-KR" dirty="0"/>
              <a:t>Row</a:t>
            </a:r>
            <a:r>
              <a:rPr lang="ko-KR" altLang="en-US" dirty="0"/>
              <a:t>를 입력으로 받는 함수</a:t>
            </a:r>
            <a:endParaRPr lang="en-US" altLang="ko-KR" dirty="0"/>
          </a:p>
          <a:p>
            <a:pPr lvl="1"/>
            <a:r>
              <a:rPr lang="ko-KR" altLang="en-US" dirty="0"/>
              <a:t>숫자 함수</a:t>
            </a:r>
            <a:endParaRPr lang="en-US" altLang="ko-KR" dirty="0"/>
          </a:p>
          <a:p>
            <a:pPr lvl="1"/>
            <a:r>
              <a:rPr lang="ko-KR" altLang="en-US" dirty="0"/>
              <a:t>문자 함수</a:t>
            </a:r>
            <a:endParaRPr lang="en-US" altLang="ko-KR" dirty="0"/>
          </a:p>
          <a:p>
            <a:pPr lvl="1"/>
            <a:r>
              <a:rPr lang="ko-KR" altLang="en-US" dirty="0"/>
              <a:t>날짜 함수</a:t>
            </a:r>
            <a:endParaRPr lang="en-US" altLang="ko-KR" dirty="0"/>
          </a:p>
          <a:p>
            <a:pPr lvl="1"/>
            <a:r>
              <a:rPr lang="ko-KR" altLang="en-US" dirty="0"/>
              <a:t>변환 함수</a:t>
            </a:r>
            <a:endParaRPr lang="en-US" altLang="ko-KR" dirty="0"/>
          </a:p>
          <a:p>
            <a:pPr lvl="1"/>
            <a:r>
              <a:rPr lang="ko-KR" altLang="en-US" dirty="0"/>
              <a:t>기타 함수</a:t>
            </a:r>
            <a:endParaRPr lang="en-US" altLang="ko-KR" dirty="0"/>
          </a:p>
          <a:p>
            <a:r>
              <a:rPr lang="en-US" altLang="ko-KR" dirty="0"/>
              <a:t>Aggregation Function : </a:t>
            </a:r>
            <a:r>
              <a:rPr lang="ko-KR" altLang="en-US" dirty="0"/>
              <a:t>집합 함수</a:t>
            </a:r>
            <a:endParaRPr lang="en-US" altLang="ko-KR" dirty="0"/>
          </a:p>
          <a:p>
            <a:r>
              <a:rPr lang="en-US" altLang="ko-KR" dirty="0"/>
              <a:t>Analytic Function : </a:t>
            </a:r>
            <a:r>
              <a:rPr lang="ko-KR" altLang="en-US" dirty="0"/>
              <a:t>분석 함수</a:t>
            </a:r>
            <a:endParaRPr lang="en-US" altLang="ko-KR" dirty="0"/>
          </a:p>
          <a:p>
            <a:r>
              <a:rPr lang="en-US" altLang="ko-KR" dirty="0"/>
              <a:t>Regular Expression : </a:t>
            </a:r>
            <a:r>
              <a:rPr lang="ko-KR" altLang="en-US" dirty="0"/>
              <a:t>정규표현식 </a:t>
            </a:r>
            <a:r>
              <a:rPr lang="en-US" altLang="ko-KR" dirty="0"/>
              <a:t>(Oracle 10g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206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문자열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UCASE(s), UPPER(s) :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를 대문자로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LCASE(s), LOWER(s) :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를 소문자로 변환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E4FC7C-6A19-49C7-8FCD-5383D74740B8}"/>
              </a:ext>
            </a:extLst>
          </p:cNvPr>
          <p:cNvSpPr/>
          <p:nvPr/>
        </p:nvSpPr>
        <p:spPr>
          <a:xfrm>
            <a:off x="1050335" y="17526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UCASE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UPPER("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 | UCASE("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SEOUL          | SEOUL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E0F6A-9516-46E2-B8AC-13363554E3E7}"/>
              </a:ext>
            </a:extLst>
          </p:cNvPr>
          <p:cNvSpPr/>
          <p:nvPr/>
        </p:nvSpPr>
        <p:spPr>
          <a:xfrm>
            <a:off x="1050335" y="4174463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LCASE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LOWER("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 | LCASE("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")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          | </a:t>
            </a:r>
            <a:r>
              <a:rPr lang="en-US" altLang="ko-KR" sz="1600" dirty="0" err="1">
                <a:latin typeface="Consolas" panose="020B0609020204030204" pitchFamily="49" charset="0"/>
              </a:rPr>
              <a:t>seoul</a:t>
            </a:r>
            <a:r>
              <a:rPr lang="en-US" altLang="ko-KR" sz="1600" dirty="0">
                <a:latin typeface="Consolas" panose="020B0609020204030204" pitchFamily="49" charset="0"/>
              </a:rPr>
              <a:t>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1441631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문자열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SUBSTRING(s, m, n) : </a:t>
            </a:r>
            <a:r>
              <a:rPr lang="ko-KR" altLang="en-US" dirty="0"/>
              <a:t>문자열 일부를 추출 </a:t>
            </a:r>
            <a:r>
              <a:rPr lang="en-US" altLang="ko-KR" dirty="0"/>
              <a:t>m</a:t>
            </a:r>
            <a:r>
              <a:rPr lang="ko-KR" altLang="en-US" dirty="0"/>
              <a:t>번째 문자부터 </a:t>
            </a:r>
            <a:r>
              <a:rPr lang="en-US" altLang="ko-KR" dirty="0"/>
              <a:t>n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: employees </a:t>
            </a:r>
            <a:r>
              <a:rPr lang="ko-KR" altLang="en-US" dirty="0"/>
              <a:t>테이블에서 </a:t>
            </a:r>
            <a:r>
              <a:rPr lang="en-US" altLang="ko-KR" dirty="0"/>
              <a:t>1989</a:t>
            </a:r>
            <a:r>
              <a:rPr lang="ko-KR" altLang="en-US" dirty="0"/>
              <a:t>년 입사한 직원의 이름</a:t>
            </a:r>
            <a:r>
              <a:rPr lang="en-US" altLang="ko-KR" dirty="0"/>
              <a:t>, </a:t>
            </a:r>
            <a:r>
              <a:rPr lang="ko-KR" altLang="en-US" dirty="0"/>
              <a:t>입사일을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E4FC7C-6A19-49C7-8FCD-5383D74740B8}"/>
              </a:ext>
            </a:extLst>
          </p:cNvPr>
          <p:cNvSpPr/>
          <p:nvPr/>
        </p:nvSpPr>
        <p:spPr>
          <a:xfrm>
            <a:off x="1050335" y="17526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SUBSTRING</a:t>
            </a:r>
            <a:r>
              <a:rPr lang="en-US" altLang="ko-KR" sz="1600" dirty="0">
                <a:latin typeface="Consolas" panose="020B0609020204030204" pitchFamily="49" charset="0"/>
              </a:rPr>
              <a:t>("Happy Day", 3, 2);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SUBSTRING("Happy Day", 3, 2)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pp              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0A70FB-0390-4CB6-828F-926D00F7C969}"/>
              </a:ext>
            </a:extLst>
          </p:cNvPr>
          <p:cNvSpPr/>
          <p:nvPr/>
        </p:nvSpPr>
        <p:spPr>
          <a:xfrm>
            <a:off x="1050335" y="4225481"/>
            <a:ext cx="785066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</a:rPr>
              <a:t>concat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600" dirty="0">
                <a:latin typeface="Consolas" panose="020B0609020204030204" pitchFamily="49" charset="0"/>
              </a:rPr>
              <a:t>, ' ', </a:t>
            </a:r>
            <a:r>
              <a:rPr lang="en-US" altLang="ko-KR" sz="1600" dirty="0" err="1">
                <a:latin typeface="Consolas" panose="020B0609020204030204" pitchFamily="49" charset="0"/>
              </a:rPr>
              <a:t>last_name</a:t>
            </a:r>
            <a:r>
              <a:rPr lang="en-US" altLang="ko-KR" sz="1600" dirty="0">
                <a:latin typeface="Consolas" panose="020B0609020204030204" pitchFamily="49" charset="0"/>
              </a:rPr>
              <a:t>) AS name,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	   </a:t>
            </a:r>
            <a:r>
              <a:rPr lang="en-US" altLang="ko-KR" sz="1600" dirty="0" err="1">
                <a:latin typeface="Consolas" panose="020B0609020204030204" pitchFamily="49" charset="0"/>
              </a:rPr>
              <a:t>hire_date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FROM employees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WHERE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SUBSTRING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hire_date</a:t>
            </a:r>
            <a:r>
              <a:rPr lang="en-US" altLang="ko-KR" sz="1600" dirty="0">
                <a:latin typeface="Consolas" panose="020B0609020204030204" pitchFamily="49" charset="0"/>
              </a:rPr>
              <a:t>, 1, 4) = "1989";</a:t>
            </a:r>
          </a:p>
        </p:txBody>
      </p:sp>
    </p:spTree>
    <p:extLst>
      <p:ext uri="{BB962C8B-B14F-4D97-AF65-F5344CB8AC3E}">
        <p14:creationId xmlns:p14="http://schemas.microsoft.com/office/powerpoint/2010/main" val="277018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문자열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447741" cy="4720562"/>
          </a:xfrm>
        </p:spPr>
        <p:txBody>
          <a:bodyPr/>
          <a:lstStyle/>
          <a:p>
            <a:r>
              <a:rPr lang="en-US" altLang="ko-KR" dirty="0"/>
              <a:t>REPLACE(s, p, r) : </a:t>
            </a:r>
            <a:r>
              <a:rPr lang="ko-KR" altLang="en-US" dirty="0"/>
              <a:t>문자열 </a:t>
            </a:r>
            <a:r>
              <a:rPr lang="en-US" altLang="ko-KR" dirty="0"/>
              <a:t>s </a:t>
            </a:r>
            <a:r>
              <a:rPr lang="ko-KR" altLang="en-US" dirty="0"/>
              <a:t>일부를 다른 문자열로 치환 </a:t>
            </a:r>
            <a:r>
              <a:rPr lang="en-US" altLang="ko-KR" dirty="0"/>
              <a:t>– p </a:t>
            </a:r>
            <a:r>
              <a:rPr lang="ko-KR" altLang="en-US" dirty="0"/>
              <a:t>문자열을 </a:t>
            </a:r>
            <a:r>
              <a:rPr lang="en-US" altLang="ko-KR" dirty="0"/>
              <a:t>r </a:t>
            </a:r>
            <a:r>
              <a:rPr lang="ko-KR" altLang="en-US" dirty="0"/>
              <a:t>문자열로 대치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E4FC7C-6A19-49C7-8FCD-5383D74740B8}"/>
              </a:ext>
            </a:extLst>
          </p:cNvPr>
          <p:cNvSpPr/>
          <p:nvPr/>
        </p:nvSpPr>
        <p:spPr>
          <a:xfrm>
            <a:off x="1050335" y="17526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600" dirty="0">
                <a:latin typeface="Consolas" panose="020B0609020204030204" pitchFamily="49" charset="0"/>
              </a:rPr>
              <a:t>("Happy Day", "Happy", "Sad");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REPLACE("Happy Day", "Happy", "Sad")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Sad Day                 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827979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문자열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485841" cy="4720562"/>
          </a:xfrm>
        </p:spPr>
        <p:txBody>
          <a:bodyPr/>
          <a:lstStyle/>
          <a:p>
            <a:r>
              <a:rPr lang="en-US" altLang="ko-KR" dirty="0"/>
              <a:t>LPAD(s1,</a:t>
            </a:r>
            <a:r>
              <a:rPr lang="ko-KR" altLang="en-US" dirty="0"/>
              <a:t> </a:t>
            </a:r>
            <a:r>
              <a:rPr lang="en-US" altLang="ko-KR" dirty="0"/>
              <a:t>n,</a:t>
            </a:r>
            <a:r>
              <a:rPr lang="ko-KR" altLang="en-US" dirty="0"/>
              <a:t> </a:t>
            </a:r>
            <a:r>
              <a:rPr lang="en-US" altLang="ko-KR" dirty="0"/>
              <a:t>s2), RPAD(s1, n, s2) : </a:t>
            </a:r>
            <a:r>
              <a:rPr lang="ko-KR" altLang="en-US" dirty="0"/>
              <a:t>문자열 </a:t>
            </a:r>
            <a:r>
              <a:rPr lang="en-US" altLang="ko-KR" dirty="0"/>
              <a:t>s1</a:t>
            </a:r>
            <a:r>
              <a:rPr lang="ko-KR" altLang="en-US" dirty="0"/>
              <a:t>의 좌</a:t>
            </a:r>
            <a:r>
              <a:rPr lang="en-US" altLang="ko-KR" dirty="0"/>
              <a:t>, </a:t>
            </a:r>
            <a:r>
              <a:rPr lang="ko-KR" altLang="en-US" dirty="0"/>
              <a:t>우 빈 공간을 지정한 문자 </a:t>
            </a:r>
            <a:r>
              <a:rPr lang="en-US" altLang="ko-KR" dirty="0"/>
              <a:t>s2</a:t>
            </a:r>
            <a:r>
              <a:rPr lang="ko-KR" altLang="en-US" dirty="0"/>
              <a:t>로 채움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은 총 출력 문자열 자릿수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쿼리를 보고 출력 결과를 예측해 봅시다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E4FC7C-6A19-49C7-8FCD-5383D74740B8}"/>
              </a:ext>
            </a:extLst>
          </p:cNvPr>
          <p:cNvSpPr/>
          <p:nvPr/>
        </p:nvSpPr>
        <p:spPr>
          <a:xfrm>
            <a:off x="1040810" y="211455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600" dirty="0">
                <a:latin typeface="Consolas" panose="020B0609020204030204" pitchFamily="49" charset="0"/>
              </a:rPr>
              <a:t>('hi', 5, '?'),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600" dirty="0">
                <a:latin typeface="Consolas" panose="020B0609020204030204" pitchFamily="49" charset="0"/>
              </a:rPr>
              <a:t>('joe', 7, '*');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LPAD('hi', 5, '?') | LPAD('joe', 7, '*')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???hi              | ****joe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0A70FB-0390-4CB6-828F-926D00F7C969}"/>
              </a:ext>
            </a:extLst>
          </p:cNvPr>
          <p:cNvSpPr/>
          <p:nvPr/>
        </p:nvSpPr>
        <p:spPr>
          <a:xfrm>
            <a:off x="1040810" y="4587431"/>
            <a:ext cx="78506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RPAD</a:t>
            </a:r>
            <a:r>
              <a:rPr lang="en-US" altLang="ko-KR" sz="1600" dirty="0">
                <a:latin typeface="Consolas" panose="020B0609020204030204" pitchFamily="49" charset="0"/>
              </a:rPr>
              <a:t>('hi', 5, '?'),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RPAD</a:t>
            </a:r>
            <a:r>
              <a:rPr lang="en-US" altLang="ko-KR" sz="1600" dirty="0">
                <a:latin typeface="Consolas" panose="020B0609020204030204" pitchFamily="49" charset="0"/>
              </a:rPr>
              <a:t>('joe', 7, '*');</a:t>
            </a:r>
          </a:p>
        </p:txBody>
      </p:sp>
    </p:spTree>
    <p:extLst>
      <p:ext uri="{BB962C8B-B14F-4D97-AF65-F5344CB8AC3E}">
        <p14:creationId xmlns:p14="http://schemas.microsoft.com/office/powerpoint/2010/main" val="1850385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문자열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LPAD, RPAD</a:t>
            </a:r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: salaries </a:t>
            </a:r>
            <a:r>
              <a:rPr lang="ko-KR" altLang="en-US" dirty="0"/>
              <a:t>테이블에서 </a:t>
            </a:r>
            <a:r>
              <a:rPr lang="en-US" altLang="ko-KR" dirty="0"/>
              <a:t>2001</a:t>
            </a:r>
            <a:r>
              <a:rPr lang="ko-KR" altLang="en-US" dirty="0"/>
              <a:t>년 급여가 </a:t>
            </a:r>
            <a:r>
              <a:rPr lang="en-US" altLang="ko-KR" dirty="0"/>
              <a:t>70000</a:t>
            </a:r>
            <a:r>
              <a:rPr lang="ko-KR" altLang="en-US" dirty="0"/>
              <a:t>불 이하인 직원만 사번</a:t>
            </a:r>
            <a:r>
              <a:rPr lang="en-US" altLang="ko-KR" dirty="0"/>
              <a:t>, </a:t>
            </a:r>
            <a:r>
              <a:rPr lang="ko-KR" altLang="en-US" dirty="0"/>
              <a:t>급여를 출력하되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급여는 </a:t>
            </a:r>
            <a:r>
              <a:rPr lang="en-US" altLang="ko-KR" dirty="0"/>
              <a:t>10</a:t>
            </a:r>
            <a:r>
              <a:rPr lang="ko-KR" altLang="en-US" dirty="0"/>
              <a:t>자리로 부족한 자릿수는 </a:t>
            </a:r>
            <a:r>
              <a:rPr lang="en-US" altLang="ko-KR" dirty="0"/>
              <a:t>*</a:t>
            </a:r>
            <a:r>
              <a:rPr lang="ko-KR" altLang="en-US" dirty="0"/>
              <a:t>로 출력하십시오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E4FC7C-6A19-49C7-8FCD-5383D74740B8}"/>
              </a:ext>
            </a:extLst>
          </p:cNvPr>
          <p:cNvSpPr/>
          <p:nvPr/>
        </p:nvSpPr>
        <p:spPr>
          <a:xfrm>
            <a:off x="1271084" y="2592166"/>
            <a:ext cx="785066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dirty="0" err="1">
                <a:latin typeface="Consolas" panose="020B0609020204030204" pitchFamily="49" charset="0"/>
              </a:rPr>
              <a:t>emp_no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600" dirty="0">
                <a:latin typeface="Consolas" panose="020B0609020204030204" pitchFamily="49" charset="0"/>
              </a:rPr>
              <a:t>(salary, 10, '*')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    -&gt; FROM salaries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    -&gt; WHERE </a:t>
            </a:r>
            <a:r>
              <a:rPr lang="en-US" altLang="ko-KR" sz="1600" dirty="0" err="1">
                <a:latin typeface="Consolas" panose="020B0609020204030204" pitchFamily="49" charset="0"/>
              </a:rPr>
              <a:t>from_date</a:t>
            </a:r>
            <a:r>
              <a:rPr lang="en-US" altLang="ko-KR" sz="1600" dirty="0">
                <a:latin typeface="Consolas" panose="020B0609020204030204" pitchFamily="49" charset="0"/>
              </a:rPr>
              <a:t> like '2001-%'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    -&gt; 		AND salary =&lt; 70000;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+--------+-----------------------+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emp_no</a:t>
            </a:r>
            <a:r>
              <a:rPr lang="en-US" altLang="ko-KR" sz="1600" dirty="0">
                <a:latin typeface="Consolas" panose="020B0609020204030204" pitchFamily="49" charset="0"/>
              </a:rPr>
              <a:t> | LPAD(salary, 10, '*')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+--------+-----------------------+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10003 | *****43311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10006 | *****59755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10012 | *****54423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10013 | *****68901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10014 | *****60598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pPr latinLnBrk="1">
              <a:defRPr/>
            </a:pP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0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464E6-2B25-4169-BDD4-4941E68F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E91174-218F-45D1-9980-F728CD2136B6}"/>
              </a:ext>
            </a:extLst>
          </p:cNvPr>
          <p:cNvPicPr/>
          <p:nvPr/>
        </p:nvPicPr>
        <p:blipFill>
          <a:blip r:embed="rId2">
            <a:lum contrast="40000"/>
          </a:blip>
          <a:stretch>
            <a:fillRect/>
          </a:stretch>
        </p:blipFill>
        <p:spPr bwMode="auto">
          <a:xfrm>
            <a:off x="1566612" y="1764883"/>
            <a:ext cx="5143500" cy="23574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4" name="모서리가 둥근 직사각형 50">
            <a:extLst>
              <a:ext uri="{FF2B5EF4-FFF2-40B4-BE49-F238E27FC236}">
                <a16:creationId xmlns:a16="http://schemas.microsoft.com/office/drawing/2014/main" id="{D86A15D4-8EAD-4AD0-950A-28B55D1B11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68250" y="1606133"/>
            <a:ext cx="1374775" cy="2646362"/>
          </a:xfrm>
          <a:prstGeom prst="roundRect">
            <a:avLst>
              <a:gd name="adj" fmla="val 8356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모서리가 둥근 직사각형 50">
            <a:extLst>
              <a:ext uri="{FF2B5EF4-FFF2-40B4-BE49-F238E27FC236}">
                <a16:creationId xmlns:a16="http://schemas.microsoft.com/office/drawing/2014/main" id="{69E49EB7-01E5-4987-894A-9E38257EB8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52300" y="2490370"/>
            <a:ext cx="5643562" cy="725488"/>
          </a:xfrm>
          <a:prstGeom prst="roundRect">
            <a:avLst>
              <a:gd name="adj" fmla="val 8356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r" eaLnBrk="1" hangingPunct="1"/>
            <a:r>
              <a:rPr lang="en-US" altLang="ko-KR" sz="2000"/>
              <a:t>Selection</a:t>
            </a:r>
            <a:endParaRPr lang="ko-KR" altLang="en-US" sz="20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87BB75D-3701-4B64-84CD-05642D99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487" y="1193383"/>
            <a:ext cx="300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/>
              <a:t>Projection</a:t>
            </a:r>
            <a:endParaRPr lang="ko-KR" altLang="en-US" sz="20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DEB82E-2A2D-4447-A4E6-91BC7093F71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5987" y="2479258"/>
            <a:ext cx="2135188" cy="85566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18" name="Shape 9">
            <a:extLst>
              <a:ext uri="{FF2B5EF4-FFF2-40B4-BE49-F238E27FC236}">
                <a16:creationId xmlns:a16="http://schemas.microsoft.com/office/drawing/2014/main" id="{63DDB204-049E-4841-90B9-06763AAB9ED3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 rot="5400000">
            <a:off x="7325268" y="2868990"/>
            <a:ext cx="1273175" cy="2201862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3CCF7632-6E83-4631-BA53-C56C78C5D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737" y="4408070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/>
              <a:t>Join</a:t>
            </a:r>
            <a:endParaRPr lang="ko-KR" altLang="en-US" sz="2000"/>
          </a:p>
        </p:txBody>
      </p:sp>
      <p:cxnSp>
        <p:nvCxnSpPr>
          <p:cNvPr id="20" name="Shape 15">
            <a:extLst>
              <a:ext uri="{FF2B5EF4-FFF2-40B4-BE49-F238E27FC236}">
                <a16:creationId xmlns:a16="http://schemas.microsoft.com/office/drawing/2014/main" id="{BB9FBD4E-2F29-4EAF-B896-A8EC68D3AE3F}"/>
              </a:ext>
            </a:extLst>
          </p:cNvPr>
          <p:cNvCxnSpPr>
            <a:cxnSpLocks noChangeShapeType="1"/>
            <a:endCxn id="19" idx="1"/>
          </p:cNvCxnSpPr>
          <p:nvPr/>
        </p:nvCxnSpPr>
        <p:spPr bwMode="auto">
          <a:xfrm rot="16200000" flipH="1">
            <a:off x="4824162" y="3434933"/>
            <a:ext cx="485775" cy="1857375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E2DC5DA-3A97-4AE9-A638-B8418A5E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65671"/>
              </p:ext>
            </p:extLst>
          </p:nvPr>
        </p:nvGraphicFramePr>
        <p:xfrm>
          <a:off x="4051050" y="5408195"/>
          <a:ext cx="4730750" cy="1257301"/>
        </p:xfrm>
        <a:graphic>
          <a:graphicData uri="http://schemas.openxmlformats.org/drawingml/2006/table">
            <a:tbl>
              <a:tblPr/>
              <a:tblGrid>
                <a:gridCol w="47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9">
            <a:extLst>
              <a:ext uri="{FF2B5EF4-FFF2-40B4-BE49-F238E27FC236}">
                <a16:creationId xmlns:a16="http://schemas.microsoft.com/office/drawing/2014/main" id="{887AAD63-F0BE-4150-9E30-281902D681A1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5400000">
            <a:off x="6198144" y="5031163"/>
            <a:ext cx="457200" cy="47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0715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문자열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TRIM(s),</a:t>
            </a:r>
            <a:r>
              <a:rPr lang="ko-KR" altLang="en-US" dirty="0"/>
              <a:t> </a:t>
            </a:r>
            <a:r>
              <a:rPr lang="en-US" altLang="ko-KR" dirty="0"/>
              <a:t>LTRIM(s),</a:t>
            </a:r>
            <a:r>
              <a:rPr lang="ko-KR" altLang="en-US" dirty="0"/>
              <a:t> </a:t>
            </a:r>
            <a:r>
              <a:rPr lang="en-US" altLang="ko-KR" dirty="0"/>
              <a:t>RTRIM(s)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 좌우의 지정한 문자열 제거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공백문자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E4FC7C-6A19-49C7-8FCD-5383D74740B8}"/>
              </a:ext>
            </a:extLst>
          </p:cNvPr>
          <p:cNvSpPr/>
          <p:nvPr/>
        </p:nvSpPr>
        <p:spPr>
          <a:xfrm>
            <a:off x="1271084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LTRIM(' hello '), RTRIM(' hello ');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+------------------+------------------+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LTRIM(' hello ') | RTRIM(' hello ')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+------------------+------------------+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hello            |  hello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+------------------+------------------+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72319D-A297-4C91-A1C7-94F3517DD1B2}"/>
              </a:ext>
            </a:extLst>
          </p:cNvPr>
          <p:cNvSpPr/>
          <p:nvPr/>
        </p:nvSpPr>
        <p:spPr>
          <a:xfrm>
            <a:off x="1271084" y="3953281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TRIM</a:t>
            </a:r>
            <a:r>
              <a:rPr lang="en-US" altLang="ko-KR" sz="1600" dirty="0">
                <a:latin typeface="Consolas" panose="020B0609020204030204" pitchFamily="49" charset="0"/>
              </a:rPr>
              <a:t>(' hello '),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TRIM</a:t>
            </a:r>
            <a:r>
              <a:rPr lang="en-US" altLang="ko-KR" sz="1600" dirty="0">
                <a:latin typeface="Consolas" panose="020B0609020204030204" pitchFamily="49" charset="0"/>
              </a:rPr>
              <a:t>(BOTH 'x' FROM '</a:t>
            </a:r>
            <a:r>
              <a:rPr lang="en-US" altLang="ko-KR" sz="1600" dirty="0" err="1">
                <a:latin typeface="Consolas" panose="020B0609020204030204" pitchFamily="49" charset="0"/>
              </a:rPr>
              <a:t>xxxxhelloxxxx</a:t>
            </a:r>
            <a:r>
              <a:rPr lang="en-US" altLang="ko-KR" sz="1600" dirty="0">
                <a:latin typeface="Consolas" panose="020B0609020204030204" pitchFamily="49" charset="0"/>
              </a:rPr>
              <a:t>');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TRIM(' hello ') | TRIM(BOTH 'x' FROM '</a:t>
            </a:r>
            <a:r>
              <a:rPr lang="en-US" altLang="ko-KR" sz="1600" dirty="0" err="1">
                <a:latin typeface="Consolas" panose="020B0609020204030204" pitchFamily="49" charset="0"/>
              </a:rPr>
              <a:t>xxxxhelloxxxx</a:t>
            </a:r>
            <a:r>
              <a:rPr lang="en-US" altLang="ko-KR" sz="1600" dirty="0">
                <a:latin typeface="Consolas" panose="020B0609020204030204" pitchFamily="49" charset="0"/>
              </a:rPr>
              <a:t>')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hello           | hello                  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C99D2-4F89-4A89-9850-FB122676A80F}"/>
              </a:ext>
            </a:extLst>
          </p:cNvPr>
          <p:cNvSpPr txBox="1"/>
          <p:nvPr/>
        </p:nvSpPr>
        <p:spPr>
          <a:xfrm>
            <a:off x="4510184" y="5885567"/>
            <a:ext cx="700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BOTH </a:t>
            </a:r>
            <a:r>
              <a:rPr lang="ko-KR" altLang="en-US" b="1" dirty="0">
                <a:solidFill>
                  <a:srgbClr val="7030A0"/>
                </a:solidFill>
              </a:rPr>
              <a:t>대신</a:t>
            </a:r>
            <a:r>
              <a:rPr lang="en-US" altLang="ko-KR" b="1" dirty="0">
                <a:solidFill>
                  <a:srgbClr val="7030A0"/>
                </a:solidFill>
              </a:rPr>
              <a:t>, LEADING, TRAILING</a:t>
            </a:r>
            <a:r>
              <a:rPr lang="ko-KR" altLang="en-US" b="1" dirty="0">
                <a:solidFill>
                  <a:srgbClr val="7030A0"/>
                </a:solidFill>
              </a:rPr>
              <a:t>으로 바꾸어 각각 테스트 해 봅시다</a:t>
            </a:r>
          </a:p>
        </p:txBody>
      </p:sp>
    </p:spTree>
    <p:extLst>
      <p:ext uri="{BB962C8B-B14F-4D97-AF65-F5344CB8AC3E}">
        <p14:creationId xmlns:p14="http://schemas.microsoft.com/office/powerpoint/2010/main" val="3291161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문자열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String Functions </a:t>
            </a:r>
            <a:r>
              <a:rPr lang="en-US" altLang="ko-KR" dirty="0" err="1"/>
              <a:t>ReCap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>
                <a:hlinkClick r:id="rId2"/>
              </a:rPr>
              <a:t>https://dev.mysql.com/doc/refman/8.0/en/string-functions.html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B920F2C2-9D6F-45E4-BB82-22825AA4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31219"/>
              </p:ext>
            </p:extLst>
          </p:nvPr>
        </p:nvGraphicFramePr>
        <p:xfrm>
          <a:off x="1381125" y="2212009"/>
          <a:ext cx="9429750" cy="3688014"/>
        </p:xfrm>
        <a:graphic>
          <a:graphicData uri="http://schemas.openxmlformats.org/drawingml/2006/table">
            <a:tbl>
              <a:tblPr/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Function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설명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CONCAT(s1,s2)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결함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LOWER(s), LCASE(s)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소문자로 변경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UPPER(s), UCASE(s)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대문자로 변경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LPAD(s1,n,s2)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문자열의 왼쪽 채움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길이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:n,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채움문자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s2)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RPAD(s1,n,s2)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오른쪽 채움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길이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:n,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채움문자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s2)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LTRIM(s,c)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왼쪽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제거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RTRIM(s,c)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오른쪽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제거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REPLACE(s,p,r)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치환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, 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속의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로 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SUBSTRING(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s,m,n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부분 문자열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, m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번째부터 길이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n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인 문자열 반환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LENGTH(s)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문자열 길이 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06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수치형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ABS(x) : x</a:t>
            </a:r>
            <a:r>
              <a:rPr lang="ko-KR" altLang="en-US" dirty="0"/>
              <a:t>의 절대값을 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MOD(n, m) : n</a:t>
            </a:r>
            <a:r>
              <a:rPr lang="ko-KR" altLang="en-US" dirty="0"/>
              <a:t>을 </a:t>
            </a:r>
            <a:r>
              <a:rPr lang="en-US" altLang="ko-KR" dirty="0"/>
              <a:t>m</a:t>
            </a:r>
            <a:r>
              <a:rPr lang="ko-KR" altLang="en-US" dirty="0"/>
              <a:t>으로 나눈 나머지 값을 반환 </a:t>
            </a:r>
            <a:r>
              <a:rPr lang="en-US" altLang="ko-KR" dirty="0"/>
              <a:t>= %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271084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600" dirty="0">
                <a:latin typeface="Consolas" panose="020B0609020204030204" pitchFamily="49" charset="0"/>
              </a:rPr>
              <a:t>(2),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600" dirty="0">
                <a:latin typeface="Consolas" panose="020B0609020204030204" pitchFamily="49" charset="0"/>
              </a:rPr>
              <a:t>(-2);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+--------+---------+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ABS(2) | ABS(-2)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+--------+---------+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2 |       2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+--------+---------+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ED569-1B28-4790-8740-C9F2D1B1BD4A}"/>
              </a:ext>
            </a:extLst>
          </p:cNvPr>
          <p:cNvSpPr/>
          <p:nvPr/>
        </p:nvSpPr>
        <p:spPr>
          <a:xfrm>
            <a:off x="1271084" y="4549737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MOD</a:t>
            </a:r>
            <a:r>
              <a:rPr lang="en-US" altLang="ko-KR" sz="1600" dirty="0">
                <a:latin typeface="Consolas" panose="020B0609020204030204" pitchFamily="49" charset="0"/>
              </a:rPr>
              <a:t>(234, 10), 253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600" dirty="0">
                <a:latin typeface="Consolas" panose="020B0609020204030204" pitchFamily="49" charset="0"/>
              </a:rPr>
              <a:t> 7,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MOD</a:t>
            </a:r>
            <a:r>
              <a:rPr lang="en-US" altLang="ko-KR" sz="1600" dirty="0">
                <a:latin typeface="Consolas" panose="020B0609020204030204" pitchFamily="49" charset="0"/>
              </a:rPr>
              <a:t>(29, 9);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+--------------+---------+------------+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MOD(234, 10) | 253 % 7 | MOD(29, 9)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+--------------+---------+------------+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 4 |       1 |          2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+--------------+---------+------------+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735080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수치형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FLOOR(x) : x </a:t>
            </a:r>
            <a:r>
              <a:rPr lang="ko-KR" altLang="en-US" dirty="0"/>
              <a:t>보다 크지 않은 가장 큰 정수를 반환</a:t>
            </a:r>
            <a:r>
              <a:rPr lang="en-US" altLang="ko-KR" dirty="0"/>
              <a:t>. BIGINT</a:t>
            </a:r>
            <a:r>
              <a:rPr lang="ko-KR" altLang="en-US" dirty="0"/>
              <a:t>로 자동 변환됨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CEILING(x) : x </a:t>
            </a:r>
            <a:r>
              <a:rPr lang="ko-KR" altLang="en-US" dirty="0"/>
              <a:t>보다 작지 않은 가장 작은 정수를 반환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271084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600" dirty="0">
                <a:latin typeface="Consolas" panose="020B0609020204030204" pitchFamily="49" charset="0"/>
              </a:rPr>
              <a:t>(1.23),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600" dirty="0">
                <a:latin typeface="Consolas" panose="020B0609020204030204" pitchFamily="49" charset="0"/>
              </a:rPr>
              <a:t>(-1.23);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FLOOR(1.23) | FLOOR(-1.23)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1 |           -2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ED569-1B28-4790-8740-C9F2D1B1BD4A}"/>
              </a:ext>
            </a:extLst>
          </p:cNvPr>
          <p:cNvSpPr/>
          <p:nvPr/>
        </p:nvSpPr>
        <p:spPr>
          <a:xfrm>
            <a:off x="1271084" y="4549737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CEILING</a:t>
            </a:r>
            <a:r>
              <a:rPr lang="en-US" altLang="ko-KR" sz="1600" dirty="0">
                <a:latin typeface="Consolas" panose="020B0609020204030204" pitchFamily="49" charset="0"/>
              </a:rPr>
              <a:t>(1.23),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CEILING</a:t>
            </a:r>
            <a:r>
              <a:rPr lang="en-US" altLang="ko-KR" sz="1600" dirty="0">
                <a:latin typeface="Consolas" panose="020B0609020204030204" pitchFamily="49" charset="0"/>
              </a:rPr>
              <a:t>(-1.23);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CEILING(1.23) | CEILING(-1.23)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  2 |             -1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+---------------+----------------+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63193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수치형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ROUND(x) : x </a:t>
            </a:r>
            <a:r>
              <a:rPr lang="ko-KR" altLang="en-US" dirty="0"/>
              <a:t>에 가장 근접한 정수를 반환 </a:t>
            </a:r>
            <a:r>
              <a:rPr lang="en-US" altLang="ko-KR" dirty="0"/>
              <a:t>(</a:t>
            </a:r>
            <a:r>
              <a:rPr lang="ko-KR" altLang="en-US" dirty="0"/>
              <a:t>반올림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ROUND(x, d) : x </a:t>
            </a:r>
            <a:r>
              <a:rPr lang="ko-KR" altLang="en-US" dirty="0"/>
              <a:t>값 중에서 소수점 </a:t>
            </a:r>
            <a:r>
              <a:rPr lang="en-US" altLang="ko-KR" dirty="0"/>
              <a:t>d </a:t>
            </a:r>
            <a:r>
              <a:rPr lang="ko-KR" altLang="en-US" dirty="0"/>
              <a:t>자리에</a:t>
            </a:r>
            <a:r>
              <a:rPr lang="en-US" altLang="ko-KR" dirty="0"/>
              <a:t> </a:t>
            </a:r>
            <a:r>
              <a:rPr lang="ko-KR" altLang="en-US" dirty="0"/>
              <a:t>가장 근접한 수를 반환 </a:t>
            </a:r>
            <a:r>
              <a:rPr lang="en-US" altLang="ko-KR" dirty="0"/>
              <a:t>(</a:t>
            </a:r>
            <a:r>
              <a:rPr lang="ko-KR" altLang="en-US" dirty="0"/>
              <a:t>소수점 반올림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271084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600" dirty="0">
                <a:latin typeface="Consolas" panose="020B0609020204030204" pitchFamily="49" charset="0"/>
              </a:rPr>
              <a:t>(-1.23),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600" dirty="0">
                <a:latin typeface="Consolas" panose="020B0609020204030204" pitchFamily="49" charset="0"/>
              </a:rPr>
              <a:t>(-1.58),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600" dirty="0">
                <a:latin typeface="Consolas" panose="020B0609020204030204" pitchFamily="49" charset="0"/>
              </a:rPr>
              <a:t>(1.58);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+--------------+--------------+-------------+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ROUND(-1.23) | ROUND(-1.58) | ROUND(1.58)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+--------------+--------------+-------------+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-1 |           -2 |           2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+--------------+--------------+-------------+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ED569-1B28-4790-8740-C9F2D1B1BD4A}"/>
              </a:ext>
            </a:extLst>
          </p:cNvPr>
          <p:cNvSpPr/>
          <p:nvPr/>
        </p:nvSpPr>
        <p:spPr>
          <a:xfrm>
            <a:off x="1271084" y="4549737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600" dirty="0">
                <a:latin typeface="Consolas" panose="020B0609020204030204" pitchFamily="49" charset="0"/>
              </a:rPr>
              <a:t>(1.298, 1),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600" dirty="0">
                <a:latin typeface="Consolas" panose="020B0609020204030204" pitchFamily="49" charset="0"/>
              </a:rPr>
              <a:t>(1.298, 0);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ROUND(1.298, 1) | ROUND(1.298, 0)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  1.3 |               1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3491176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수치형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TRUNCATE(x, d) : x</a:t>
            </a:r>
            <a:r>
              <a:rPr lang="ko-KR" altLang="en-US" dirty="0"/>
              <a:t>의 소수점 </a:t>
            </a:r>
            <a:r>
              <a:rPr lang="en-US" altLang="ko-KR" dirty="0"/>
              <a:t>d </a:t>
            </a:r>
            <a:r>
              <a:rPr lang="ko-KR" altLang="en-US" dirty="0"/>
              <a:t>자리 아래 값을 버림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271084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ROUND(1.298, 1),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TRUNCATE</a:t>
            </a:r>
            <a:r>
              <a:rPr lang="en-US" altLang="ko-KR" sz="1600" dirty="0">
                <a:latin typeface="Consolas" panose="020B0609020204030204" pitchFamily="49" charset="0"/>
              </a:rPr>
              <a:t>(1.298, 1);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ROUND(1.298, 1) | TRUNCATE(1.298, 1)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  1.3 |                1.2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+-----------------+--------------------+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40113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수치형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SIGN(x) : x </a:t>
            </a:r>
            <a:r>
              <a:rPr lang="ko-KR" altLang="en-US" dirty="0"/>
              <a:t>가 음수이면 </a:t>
            </a:r>
            <a:r>
              <a:rPr lang="en-US" altLang="ko-KR" dirty="0"/>
              <a:t>-1, 0</a:t>
            </a:r>
            <a:r>
              <a:rPr lang="ko-KR" altLang="en-US" dirty="0"/>
              <a:t>이면 </a:t>
            </a:r>
            <a:r>
              <a:rPr lang="en-US" altLang="ko-KR" dirty="0"/>
              <a:t>0, </a:t>
            </a:r>
            <a:r>
              <a:rPr lang="ko-KR" altLang="en-US" dirty="0"/>
              <a:t>양수이면 </a:t>
            </a:r>
            <a:r>
              <a:rPr lang="en-US" altLang="ko-KR" dirty="0"/>
              <a:t>1</a:t>
            </a:r>
            <a:r>
              <a:rPr lang="ko-KR" altLang="en-US" dirty="0"/>
              <a:t>을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POW(x, y), POWER(x,</a:t>
            </a:r>
            <a:r>
              <a:rPr lang="ko-KR" altLang="en-US" dirty="0"/>
              <a:t> </a:t>
            </a:r>
            <a:r>
              <a:rPr lang="en-US" altLang="ko-KR" dirty="0"/>
              <a:t>y) : x</a:t>
            </a:r>
            <a:r>
              <a:rPr lang="ko-KR" altLang="en-US" dirty="0"/>
              <a:t>의 </a:t>
            </a:r>
            <a:r>
              <a:rPr lang="en-US" altLang="ko-KR" dirty="0"/>
              <a:t>y </a:t>
            </a:r>
            <a:r>
              <a:rPr lang="ko-KR" altLang="en-US" dirty="0"/>
              <a:t>제곱을 반환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271084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SIGN</a:t>
            </a:r>
            <a:r>
              <a:rPr lang="en-US" altLang="ko-KR" sz="1600" dirty="0">
                <a:latin typeface="Consolas" panose="020B0609020204030204" pitchFamily="49" charset="0"/>
              </a:rPr>
              <a:t>(-32),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SIGN</a:t>
            </a:r>
            <a:r>
              <a:rPr lang="en-US" altLang="ko-KR" sz="1600" dirty="0">
                <a:latin typeface="Consolas" panose="020B0609020204030204" pitchFamily="49" charset="0"/>
              </a:rPr>
              <a:t>(0),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SIGN</a:t>
            </a:r>
            <a:r>
              <a:rPr lang="en-US" altLang="ko-KR" sz="1600" dirty="0">
                <a:latin typeface="Consolas" panose="020B0609020204030204" pitchFamily="49" charset="0"/>
              </a:rPr>
              <a:t>(32);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+-----------+---------+----------+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SIGN(-32) | SIGN(0) | SIGN(32)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+-----------+---------+----------+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-1 |       0 |        1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+-----------+---------+----------+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A9E68-6C0F-407A-93DF-7A87416EB32C}"/>
              </a:ext>
            </a:extLst>
          </p:cNvPr>
          <p:cNvSpPr/>
          <p:nvPr/>
        </p:nvSpPr>
        <p:spPr>
          <a:xfrm>
            <a:off x="1271084" y="4629258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POW</a:t>
            </a:r>
            <a:r>
              <a:rPr lang="en-US" altLang="ko-KR" sz="1600" dirty="0">
                <a:latin typeface="Consolas" panose="020B0609020204030204" pitchFamily="49" charset="0"/>
              </a:rPr>
              <a:t>(2, 2),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POWER</a:t>
            </a:r>
            <a:r>
              <a:rPr lang="en-US" altLang="ko-KR" sz="1600" dirty="0">
                <a:latin typeface="Consolas" panose="020B0609020204030204" pitchFamily="49" charset="0"/>
              </a:rPr>
              <a:t>(2, -2);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POW(2, 2) | POWER(2, -2)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4 |         0.25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3447920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수치형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GREATEST(x, y, ...) : </a:t>
            </a:r>
            <a:r>
              <a:rPr lang="ko-KR" altLang="en-US" dirty="0"/>
              <a:t>주어진 값 중에서 가장 큰 값을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LEAST(x, y, ...) : </a:t>
            </a:r>
            <a:r>
              <a:rPr lang="ko-KR" altLang="en-US" dirty="0"/>
              <a:t>주어진 값 중에서 가장 작은 값을 반환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271084" y="1865200"/>
            <a:ext cx="981601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GREATEST</a:t>
            </a:r>
            <a:r>
              <a:rPr lang="en-US" altLang="ko-KR" sz="1600" dirty="0">
                <a:latin typeface="Consolas" panose="020B0609020204030204" pitchFamily="49" charset="0"/>
              </a:rPr>
              <a:t>(2, 1, 0),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GREATEST</a:t>
            </a:r>
            <a:r>
              <a:rPr lang="en-US" altLang="ko-KR" sz="1600" dirty="0">
                <a:latin typeface="Consolas" panose="020B0609020204030204" pitchFamily="49" charset="0"/>
              </a:rPr>
              <a:t>(4.0, 5.0, 3.0),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GREATEST</a:t>
            </a:r>
            <a:r>
              <a:rPr lang="en-US" altLang="ko-KR" sz="1600" dirty="0">
                <a:latin typeface="Consolas" panose="020B0609020204030204" pitchFamily="49" charset="0"/>
              </a:rPr>
              <a:t>('B', 'A', 'C');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+-------------------+-------------------------+-------------------------+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GREATEST(2, 1, 0) | GREATEST(4.0, 5.0, 3.0) | GREATEST('B', 'A', 'C')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+-------------------+-------------------------+-------------------------+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      2 |                     5.0 | C          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+-------------------+-------------------------+-------------------------+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A9E68-6C0F-407A-93DF-7A87416EB32C}"/>
              </a:ext>
            </a:extLst>
          </p:cNvPr>
          <p:cNvSpPr/>
          <p:nvPr/>
        </p:nvSpPr>
        <p:spPr>
          <a:xfrm>
            <a:off x="1271084" y="4629258"/>
            <a:ext cx="981601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LEAST</a:t>
            </a:r>
            <a:r>
              <a:rPr lang="en-US" altLang="ko-KR" sz="1600" dirty="0">
                <a:latin typeface="Consolas" panose="020B0609020204030204" pitchFamily="49" charset="0"/>
              </a:rPr>
              <a:t>(2, 1, 0),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LEAST</a:t>
            </a:r>
            <a:r>
              <a:rPr lang="en-US" altLang="ko-KR" sz="1600" dirty="0">
                <a:latin typeface="Consolas" panose="020B0609020204030204" pitchFamily="49" charset="0"/>
              </a:rPr>
              <a:t>(4.0, 5.0, 3.0),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LEAST</a:t>
            </a:r>
            <a:r>
              <a:rPr lang="en-US" altLang="ko-KR" sz="1600" dirty="0">
                <a:latin typeface="Consolas" panose="020B0609020204030204" pitchFamily="49" charset="0"/>
              </a:rPr>
              <a:t>('B', 'A', 'C');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+----------------+----------------------+----------------------+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LEAST(2, 1, 0) | LEAST(4.0, 5.0, 3.0) | LEAST('B', 'A', 'C')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+----------------+----------------------+----------------------+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   0 |                  3.0 | A       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+----------------+----------------------+----------------------+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474923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수치형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38166" cy="4720562"/>
          </a:xfrm>
        </p:spPr>
        <p:txBody>
          <a:bodyPr/>
          <a:lstStyle/>
          <a:p>
            <a:r>
              <a:rPr lang="en-US" altLang="ko-KR" dirty="0"/>
              <a:t>Numeric Functions </a:t>
            </a:r>
            <a:r>
              <a:rPr lang="en-US" altLang="ko-KR" dirty="0" err="1"/>
              <a:t>ReCap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>
                <a:hlinkClick r:id="rId2"/>
              </a:rPr>
              <a:t>https://dev.mysql.com/doc/refman/8.0/en/numeric-functions.html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Group 57">
            <a:extLst>
              <a:ext uri="{FF2B5EF4-FFF2-40B4-BE49-F238E27FC236}">
                <a16:creationId xmlns:a16="http://schemas.microsoft.com/office/drawing/2014/main" id="{37849F5E-5A7D-43C3-BE1D-4F0AEA83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7618"/>
              </p:ext>
            </p:extLst>
          </p:nvPr>
        </p:nvGraphicFramePr>
        <p:xfrm>
          <a:off x="1452562" y="2175800"/>
          <a:ext cx="9286875" cy="4065588"/>
        </p:xfrm>
        <a:graphic>
          <a:graphicData uri="http://schemas.openxmlformats.org/drawingml/2006/table">
            <a:tbl>
              <a:tblPr/>
              <a:tblGrid>
                <a:gridCol w="1630362">
                  <a:extLst>
                    <a:ext uri="{9D8B030D-6E8A-4147-A177-3AD203B41FA5}">
                      <a16:colId xmlns:a16="http://schemas.microsoft.com/office/drawing/2014/main" val="3577417892"/>
                    </a:ext>
                  </a:extLst>
                </a:gridCol>
                <a:gridCol w="4254500">
                  <a:extLst>
                    <a:ext uri="{9D8B030D-6E8A-4147-A177-3AD203B41FA5}">
                      <a16:colId xmlns:a16="http://schemas.microsoft.com/office/drawing/2014/main" val="2574543931"/>
                    </a:ext>
                  </a:extLst>
                </a:gridCol>
                <a:gridCol w="1912938">
                  <a:extLst>
                    <a:ext uri="{9D8B030D-6E8A-4147-A177-3AD203B41FA5}">
                      <a16:colId xmlns:a16="http://schemas.microsoft.com/office/drawing/2014/main" val="1943952685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1626508102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Function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DF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설명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DF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Example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DF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Result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59469"/>
                  </a:ext>
                </a:extLst>
              </a:tr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ABS(n)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절대값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ABS(-5)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16939"/>
                  </a:ext>
                </a:extLst>
              </a:tr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CEILING(n)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n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보다 크거나 같은 최소 정수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CEIL(-2.4)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72564"/>
                  </a:ext>
                </a:extLst>
              </a:tr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FLOOR(n)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n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보다 작거나 같은 최대 정수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FLOOR(-2.4)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5768"/>
                  </a:ext>
                </a:extLst>
              </a:tr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MOD(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m,n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나머지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MOD(13,2)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183250"/>
                  </a:ext>
                </a:extLst>
              </a:tr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POWER(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m,n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m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의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n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승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POWER(2,3)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95176"/>
                  </a:ext>
                </a:extLst>
              </a:tr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ROUND(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m,n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소수점아래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n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자리까지 반올림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ROUND(4.567,2)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4.57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93520"/>
                  </a:ext>
                </a:extLst>
              </a:tr>
              <a:tr h="450850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TRUNCATE(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m,n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소수점아래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n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자리미만 버림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TRUNC(4.567,2)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4.56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42255"/>
                  </a:ext>
                </a:extLst>
              </a:tr>
              <a:tr h="458788"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SIGN(n)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부호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(1, 0, 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SIGN(-10)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돋움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돋움체" panose="020B0609000101010101" pitchFamily="49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2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064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날짜형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485841" cy="4720562"/>
          </a:xfrm>
        </p:spPr>
        <p:txBody>
          <a:bodyPr/>
          <a:lstStyle/>
          <a:p>
            <a:r>
              <a:rPr lang="en-US" altLang="ko-KR" dirty="0"/>
              <a:t>CURDATE(), CURRENT_DATE : </a:t>
            </a:r>
            <a:r>
              <a:rPr lang="ko-KR" altLang="en-US" dirty="0"/>
              <a:t>오늘 날짜를 </a:t>
            </a:r>
            <a:r>
              <a:rPr lang="en-US" altLang="ko-KR" dirty="0"/>
              <a:t>YYYY-MM-DD</a:t>
            </a:r>
            <a:r>
              <a:rPr lang="ko-KR" altLang="en-US" dirty="0"/>
              <a:t>나 </a:t>
            </a:r>
            <a:r>
              <a:rPr lang="en-US" altLang="ko-KR" dirty="0"/>
              <a:t>YYYYMMDD </a:t>
            </a:r>
            <a:r>
              <a:rPr lang="ko-KR" altLang="en-US" dirty="0"/>
              <a:t>형식으로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CURTIME(), CURRENT_TIME : </a:t>
            </a:r>
            <a:r>
              <a:rPr lang="ko-KR" altLang="en-US" dirty="0"/>
              <a:t>현재 시간을 </a:t>
            </a:r>
            <a:r>
              <a:rPr lang="en-US" altLang="ko-KR" dirty="0"/>
              <a:t>HH:MM:SS</a:t>
            </a:r>
            <a:r>
              <a:rPr lang="ko-KR" altLang="en-US" dirty="0"/>
              <a:t>나 </a:t>
            </a:r>
            <a:r>
              <a:rPr lang="en-US" altLang="ko-KR" dirty="0"/>
              <a:t>HHMMSS </a:t>
            </a:r>
            <a:r>
              <a:rPr lang="ko-KR" altLang="en-US" dirty="0"/>
              <a:t>형식으로 반환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271084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CURDATE()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CURDATE()  | CURRENT_DATE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2018-10-21 | 2018-10-21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A9E68-6C0F-407A-93DF-7A87416EB32C}"/>
              </a:ext>
            </a:extLst>
          </p:cNvPr>
          <p:cNvSpPr/>
          <p:nvPr/>
        </p:nvSpPr>
        <p:spPr>
          <a:xfrm>
            <a:off x="1271084" y="4629258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CURTIME()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CURRENT_TIME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CURTIME() | CURRENT_TIME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17:17:09  | 17:17:09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+-----------+--------------+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346297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DBF3-3656-40AB-AE3F-424F9871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SELECT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5031B-8113-4EF5-AAA2-27EE024F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 설명</a:t>
            </a:r>
            <a:endParaRPr lang="en-US" altLang="ko-KR" dirty="0"/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모든 컬럼 반환</a:t>
            </a:r>
            <a:endParaRPr lang="en-US" altLang="ko-KR" dirty="0"/>
          </a:p>
          <a:p>
            <a:pPr lvl="1"/>
            <a:r>
              <a:rPr lang="en-US" altLang="ko-KR" dirty="0"/>
              <a:t>DISTINCT : </a:t>
            </a:r>
            <a:r>
              <a:rPr lang="ko-KR" altLang="en-US" dirty="0"/>
              <a:t>중복된 결과 제거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: Projection</a:t>
            </a:r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대상 테이블</a:t>
            </a:r>
            <a:endParaRPr lang="en-US" altLang="ko-KR" dirty="0"/>
          </a:p>
          <a:p>
            <a:pPr lvl="1"/>
            <a:r>
              <a:rPr lang="en-US" altLang="ko-KR" dirty="0"/>
              <a:t>ALIAS :</a:t>
            </a:r>
            <a:r>
              <a:rPr lang="ko-KR" altLang="en-US" dirty="0"/>
              <a:t> 컬럼 이름 변경</a:t>
            </a:r>
            <a:r>
              <a:rPr lang="en-US" altLang="ko-KR" dirty="0"/>
              <a:t>(</a:t>
            </a:r>
            <a:r>
              <a:rPr lang="ko-KR" altLang="en-US" dirty="0"/>
              <a:t>표시용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Expression : </a:t>
            </a:r>
            <a:r>
              <a:rPr lang="ko-KR" altLang="en-US" dirty="0"/>
              <a:t>기본적인 연산 및 함수 사용 가능</a:t>
            </a: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5359F5DF-204B-4E50-8BFB-EBB39DFBEF99}"/>
              </a:ext>
            </a:extLst>
          </p:cNvPr>
          <p:cNvSpPr/>
          <p:nvPr/>
        </p:nvSpPr>
        <p:spPr>
          <a:xfrm>
            <a:off x="1142827" y="1717008"/>
            <a:ext cx="8131175" cy="801604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SELECT * | {[DISTINCT]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column|expression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[alias], …}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	FROM	table</a:t>
            </a:r>
          </a:p>
        </p:txBody>
      </p:sp>
    </p:spTree>
    <p:extLst>
      <p:ext uri="{BB962C8B-B14F-4D97-AF65-F5344CB8AC3E}">
        <p14:creationId xmlns:p14="http://schemas.microsoft.com/office/powerpoint/2010/main" val="3040572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날짜형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485841" cy="4720562"/>
          </a:xfrm>
        </p:spPr>
        <p:txBody>
          <a:bodyPr/>
          <a:lstStyle/>
          <a:p>
            <a:r>
              <a:rPr lang="en-US" altLang="ko-KR" dirty="0"/>
              <a:t>NOW(), </a:t>
            </a:r>
            <a:br>
              <a:rPr lang="en-US" altLang="ko-KR" dirty="0"/>
            </a:br>
            <a:r>
              <a:rPr lang="en-US" altLang="ko-KR" dirty="0"/>
              <a:t>SYSDATE(),</a:t>
            </a:r>
            <a:br>
              <a:rPr lang="en-US" altLang="ko-KR" dirty="0"/>
            </a:br>
            <a:r>
              <a:rPr lang="en-US" altLang="ko-KR" dirty="0"/>
              <a:t>CURRENT_DATE : </a:t>
            </a:r>
            <a:r>
              <a:rPr lang="ko-KR" altLang="en-US" dirty="0"/>
              <a:t>오늘 현재 시간을 </a:t>
            </a:r>
            <a:r>
              <a:rPr lang="en-US" altLang="ko-KR" dirty="0"/>
              <a:t>YYYY-MM-DD HH:MM:SS</a:t>
            </a:r>
            <a:r>
              <a:rPr lang="ko-KR" altLang="en-US" dirty="0"/>
              <a:t>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				YYYYMMDDHHMMSS</a:t>
            </a:r>
            <a:r>
              <a:rPr lang="ko-KR" altLang="en-US" dirty="0"/>
              <a:t> 형식으로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050335" y="2654409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NOW()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SYSDATE()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+---------------------+---------------------+---------------------+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NOW()               | SYSDATE()           | CURRENT_TIMESTAMP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+---------------------+---------------------+---------------------+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2018-10-21 17:19:58 | 2018-10-21 17:19:58 | 2018-10-21 17:19:58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+---------------------+---------------------+---------------------+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1878100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날짜형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485841" cy="4720562"/>
          </a:xfrm>
        </p:spPr>
        <p:txBody>
          <a:bodyPr/>
          <a:lstStyle/>
          <a:p>
            <a:r>
              <a:rPr lang="en-US" altLang="ko-KR" dirty="0"/>
              <a:t>DATE_FORMAT(date, format) : </a:t>
            </a:r>
            <a:r>
              <a:rPr lang="ko-KR" altLang="en-US" dirty="0"/>
              <a:t>입력된 </a:t>
            </a:r>
            <a:r>
              <a:rPr lang="en-US" altLang="ko-KR" dirty="0"/>
              <a:t>date</a:t>
            </a:r>
            <a:r>
              <a:rPr lang="ko-KR" altLang="en-US" dirty="0"/>
              <a:t>를 </a:t>
            </a:r>
            <a:r>
              <a:rPr lang="en-US" altLang="ko-KR" dirty="0"/>
              <a:t>format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050335" y="1865200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DATE_FORMAT</a:t>
            </a:r>
            <a:r>
              <a:rPr lang="en-US" altLang="ko-KR" sz="1600" dirty="0">
                <a:latin typeface="Consolas" panose="020B0609020204030204" pitchFamily="49" charset="0"/>
              </a:rPr>
              <a:t>(CURDATE(), "%W %M %Y");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DATE_FORMAT(CURDATE(), "%W %M %Y")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Sunday October 2018   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(0.01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91AC4-C6B5-4C99-A009-25CE15BBDCAD}"/>
              </a:ext>
            </a:extLst>
          </p:cNvPr>
          <p:cNvSpPr/>
          <p:nvPr/>
        </p:nvSpPr>
        <p:spPr>
          <a:xfrm>
            <a:off x="1050335" y="3953281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DATE_FORMAT</a:t>
            </a:r>
            <a:r>
              <a:rPr lang="en-US" altLang="ko-KR" sz="1600" dirty="0">
                <a:latin typeface="Consolas" panose="020B0609020204030204" pitchFamily="49" charset="0"/>
              </a:rPr>
              <a:t>(CURDATE(), "%</a:t>
            </a:r>
            <a:r>
              <a:rPr lang="en-US" altLang="ko-KR" sz="1600" dirty="0" err="1">
                <a:latin typeface="Consolas" panose="020B0609020204030204" pitchFamily="49" charset="0"/>
              </a:rPr>
              <a:t>Y.%m.%d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DATE_FORMAT(CURDATE(), "%</a:t>
            </a:r>
            <a:r>
              <a:rPr lang="en-US" altLang="ko-KR" sz="1600" dirty="0" err="1">
                <a:latin typeface="Consolas" panose="020B0609020204030204" pitchFamily="49" charset="0"/>
              </a:rPr>
              <a:t>Y.%m.%d</a:t>
            </a:r>
            <a:r>
              <a:rPr lang="en-US" altLang="ko-KR" sz="1600" dirty="0">
                <a:latin typeface="Consolas" panose="020B0609020204030204" pitchFamily="49" charset="0"/>
              </a:rPr>
              <a:t>")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2018.10.21               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1641704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날짜형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485841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PERIOD_DIFF(p1, p2) : YYMM</a:t>
            </a:r>
            <a:r>
              <a:rPr lang="ko-KR" altLang="en-US" dirty="0"/>
              <a:t>이나 </a:t>
            </a:r>
            <a:r>
              <a:rPr lang="en-US" altLang="ko-KR" dirty="0"/>
              <a:t>YYYYMM</a:t>
            </a:r>
            <a:r>
              <a:rPr lang="ko-KR" altLang="en-US" dirty="0"/>
              <a:t>으로 표기되는 </a:t>
            </a:r>
            <a:r>
              <a:rPr lang="en-US" altLang="ko-KR" dirty="0"/>
              <a:t>p1</a:t>
            </a:r>
            <a:r>
              <a:rPr lang="ko-KR" altLang="en-US" dirty="0"/>
              <a:t>과 </a:t>
            </a:r>
            <a:r>
              <a:rPr lang="en-US" altLang="ko-KR" dirty="0"/>
              <a:t>p2</a:t>
            </a:r>
            <a:r>
              <a:rPr lang="ko-KR" altLang="en-US" dirty="0"/>
              <a:t>의 차이 개월을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각 직원들에 대해 직원 이름과 근무 개월 수를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050335" y="3006834"/>
            <a:ext cx="785066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SELECT CONCAT(</a:t>
            </a:r>
            <a:r>
              <a:rPr lang="en-US" altLang="ko-KR" sz="16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600" dirty="0">
                <a:latin typeface="Consolas" panose="020B0609020204030204" pitchFamily="49" charset="0"/>
              </a:rPr>
              <a:t>, ' ', </a:t>
            </a:r>
            <a:r>
              <a:rPr lang="en-US" altLang="ko-KR" sz="1600" dirty="0" err="1">
                <a:latin typeface="Consolas" panose="020B0609020204030204" pitchFamily="49" charset="0"/>
              </a:rPr>
              <a:t>last_name</a:t>
            </a:r>
            <a:r>
              <a:rPr lang="en-US" altLang="ko-KR" sz="1600" dirty="0">
                <a:latin typeface="Consolas" panose="020B0609020204030204" pitchFamily="49" charset="0"/>
              </a:rPr>
              <a:t>) AS name,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	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PERIOD_DIFF</a:t>
            </a:r>
            <a:r>
              <a:rPr lang="en-US" altLang="ko-KR" sz="1600" dirty="0">
                <a:latin typeface="Consolas" panose="020B0609020204030204" pitchFamily="49" charset="0"/>
              </a:rPr>
              <a:t>(DATE_FORMAT(CURDATE(), '%</a:t>
            </a:r>
            <a:r>
              <a:rPr lang="en-US" altLang="ko-KR" sz="1600" dirty="0" err="1">
                <a:latin typeface="Consolas" panose="020B0609020204030204" pitchFamily="49" charset="0"/>
              </a:rPr>
              <a:t>Y%m</a:t>
            </a:r>
            <a:r>
              <a:rPr lang="en-US" altLang="ko-KR" sz="1600" dirty="0">
                <a:latin typeface="Consolas" panose="020B0609020204030204" pitchFamily="49" charset="0"/>
              </a:rPr>
              <a:t>'),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				   DATE_FORMAT(</a:t>
            </a:r>
            <a:r>
              <a:rPr lang="en-US" altLang="ko-KR" sz="1600" dirty="0" err="1">
                <a:latin typeface="Consolas" panose="020B0609020204030204" pitchFamily="49" charset="0"/>
              </a:rPr>
              <a:t>hire_date</a:t>
            </a:r>
            <a:r>
              <a:rPr lang="en-US" altLang="ko-KR" sz="1600" dirty="0">
                <a:latin typeface="Consolas" panose="020B0609020204030204" pitchFamily="49" charset="0"/>
              </a:rPr>
              <a:t>, '%</a:t>
            </a:r>
            <a:r>
              <a:rPr lang="en-US" altLang="ko-KR" sz="1600" dirty="0" err="1">
                <a:latin typeface="Consolas" panose="020B0609020204030204" pitchFamily="49" charset="0"/>
              </a:rPr>
              <a:t>Y%m</a:t>
            </a:r>
            <a:r>
              <a:rPr lang="en-US" altLang="ko-KR" sz="1600" dirty="0">
                <a:latin typeface="Consolas" panose="020B0609020204030204" pitchFamily="49" charset="0"/>
              </a:rPr>
              <a:t>'))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1284198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날짜형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247842" cy="51942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DATE_ADD(date, INTERVAL expr type)</a:t>
            </a:r>
            <a:br>
              <a:rPr lang="en-US" altLang="ko-KR" dirty="0"/>
            </a:br>
            <a:r>
              <a:rPr lang="en-US" altLang="ko-KR" dirty="0"/>
              <a:t>DATE_SUB(date, INTERVAL expr type)</a:t>
            </a:r>
            <a:br>
              <a:rPr lang="en-US" altLang="ko-KR" dirty="0"/>
            </a:br>
            <a:r>
              <a:rPr lang="en-US" altLang="ko-KR" dirty="0"/>
              <a:t>ADDDATE(date, INTERVAL expr type)</a:t>
            </a:r>
            <a:br>
              <a:rPr lang="en-US" altLang="ko-KR" dirty="0"/>
            </a:br>
            <a:r>
              <a:rPr lang="en-US" altLang="ko-KR" dirty="0"/>
              <a:t>SUBDATE(date, INTERVAL expr type)</a:t>
            </a:r>
          </a:p>
          <a:p>
            <a:pPr lvl="1"/>
            <a:r>
              <a:rPr lang="ko-KR" altLang="en-US" dirty="0"/>
              <a:t>날짜 </a:t>
            </a:r>
            <a:r>
              <a:rPr lang="en-US" altLang="ko-KR" dirty="0"/>
              <a:t>date</a:t>
            </a:r>
            <a:r>
              <a:rPr lang="ko-KR" altLang="en-US" dirty="0"/>
              <a:t>에 </a:t>
            </a:r>
            <a:r>
              <a:rPr lang="en-US" altLang="ko-KR" dirty="0"/>
              <a:t>type </a:t>
            </a:r>
            <a:r>
              <a:rPr lang="ko-KR" altLang="en-US" dirty="0"/>
              <a:t>형식으로 지정한 </a:t>
            </a:r>
            <a:r>
              <a:rPr lang="en-US" altLang="ko-KR" dirty="0"/>
              <a:t>expr </a:t>
            </a:r>
            <a:r>
              <a:rPr lang="ko-KR" altLang="en-US" dirty="0"/>
              <a:t>값을 더하거나 뺀다</a:t>
            </a:r>
            <a:endParaRPr lang="en-US" altLang="ko-KR" dirty="0"/>
          </a:p>
          <a:p>
            <a:pPr lvl="1"/>
            <a:r>
              <a:rPr lang="en-US" altLang="ko-KR" dirty="0"/>
              <a:t>DATE_ADD()</a:t>
            </a:r>
            <a:r>
              <a:rPr lang="ko-KR" altLang="en-US" dirty="0"/>
              <a:t>와 </a:t>
            </a:r>
            <a:r>
              <a:rPr lang="en-US" altLang="ko-KR" dirty="0"/>
              <a:t>ADDDATE()</a:t>
            </a:r>
            <a:r>
              <a:rPr lang="ko-KR" altLang="en-US" dirty="0"/>
              <a:t>는 같은 의미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DATE_SUB()</a:t>
            </a:r>
            <a:r>
              <a:rPr lang="ko-KR" altLang="en-US" dirty="0"/>
              <a:t>와 </a:t>
            </a:r>
            <a:r>
              <a:rPr lang="en-US" altLang="ko-KR" dirty="0"/>
              <a:t>SUBDATE()</a:t>
            </a:r>
            <a:r>
              <a:rPr lang="ko-KR" altLang="en-US" dirty="0"/>
              <a:t>는 같은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각 직원들의 이름과 입사일</a:t>
            </a:r>
            <a:r>
              <a:rPr lang="en-US" altLang="ko-KR" dirty="0"/>
              <a:t>, </a:t>
            </a:r>
            <a:r>
              <a:rPr lang="ko-KR" altLang="en-US" dirty="0"/>
              <a:t>입사 후 </a:t>
            </a:r>
            <a:r>
              <a:rPr lang="en-US" altLang="ko-KR" dirty="0"/>
              <a:t>1</a:t>
            </a:r>
            <a:r>
              <a:rPr lang="ko-KR" altLang="en-US" dirty="0"/>
              <a:t>개월 후 날짜를 출력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날짜형 함수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https://dev.mysql.com/doc/refman/8.0/en/date-and-time-functions.html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050335" y="4854684"/>
            <a:ext cx="785066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SELECT </a:t>
            </a:r>
            <a:r>
              <a:rPr lang="en-US" altLang="ko-KR" sz="16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hire_date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DATE_ADD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hire_date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1600" dirty="0">
                <a:latin typeface="Consolas" panose="020B0609020204030204" pitchFamily="49" charset="0"/>
              </a:rPr>
              <a:t> 1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851480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변환함수 </a:t>
            </a:r>
            <a:r>
              <a:rPr lang="en-US" altLang="ko-KR" sz="2400" dirty="0"/>
              <a:t>- 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247842" cy="5194299"/>
          </a:xfrm>
        </p:spPr>
        <p:txBody>
          <a:bodyPr>
            <a:normAutofit/>
          </a:bodyPr>
          <a:lstStyle/>
          <a:p>
            <a:r>
              <a:rPr lang="en-US" altLang="ko-KR" dirty="0"/>
              <a:t>CAST </a:t>
            </a:r>
            <a:r>
              <a:rPr lang="ko-KR" altLang="en-US" dirty="0"/>
              <a:t>함수 </a:t>
            </a:r>
            <a:r>
              <a:rPr lang="en-US" altLang="ko-KR" dirty="0"/>
              <a:t>: type</a:t>
            </a:r>
            <a:r>
              <a:rPr lang="ko-KR" altLang="en-US" dirty="0"/>
              <a:t>을 변경</a:t>
            </a:r>
            <a:r>
              <a:rPr lang="en-US" altLang="ko-KR" dirty="0"/>
              <a:t>(</a:t>
            </a:r>
            <a:r>
              <a:rPr lang="ko-KR" altLang="en-US" dirty="0"/>
              <a:t>지정</a:t>
            </a:r>
            <a:r>
              <a:rPr lang="en-US" altLang="ko-KR" dirty="0"/>
              <a:t>)</a:t>
            </a:r>
            <a:r>
              <a:rPr lang="ko-KR" altLang="en-US" dirty="0"/>
              <a:t>하는데 활용하는 함수</a:t>
            </a:r>
            <a:endParaRPr lang="en-US" altLang="ko-KR" dirty="0"/>
          </a:p>
          <a:p>
            <a:r>
              <a:rPr lang="en-US" altLang="ko-KR" dirty="0"/>
              <a:t>CAST </a:t>
            </a:r>
            <a:r>
              <a:rPr lang="ko-KR" altLang="en-US" dirty="0"/>
              <a:t>함수의 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의 주요 </a:t>
            </a:r>
            <a:r>
              <a:rPr lang="en-US" altLang="ko-KR" dirty="0"/>
              <a:t>Type</a:t>
            </a:r>
          </a:p>
          <a:p>
            <a:pPr lvl="1"/>
            <a:r>
              <a:rPr lang="en-US" altLang="ko-KR" dirty="0"/>
              <a:t>BINARY</a:t>
            </a:r>
          </a:p>
          <a:p>
            <a:pPr lvl="1"/>
            <a:r>
              <a:rPr lang="en-US" altLang="ko-KR" dirty="0"/>
              <a:t>CHAR</a:t>
            </a:r>
          </a:p>
          <a:p>
            <a:pPr lvl="1"/>
            <a:r>
              <a:rPr lang="en-US" altLang="ko-KR" dirty="0"/>
              <a:t>DATE</a:t>
            </a:r>
          </a:p>
          <a:p>
            <a:pPr lvl="1"/>
            <a:r>
              <a:rPr lang="en-US" altLang="ko-KR" dirty="0"/>
              <a:t>DATETIME</a:t>
            </a:r>
          </a:p>
          <a:p>
            <a:pPr lvl="1"/>
            <a:r>
              <a:rPr lang="en-US" altLang="ko-KR"/>
              <a:t>TIME</a:t>
            </a:r>
          </a:p>
          <a:p>
            <a:pPr lvl="1"/>
            <a:r>
              <a:rPr lang="en-US" altLang="ko-KR" dirty="0"/>
              <a:t>SIGNED {INTEGER}</a:t>
            </a:r>
          </a:p>
          <a:p>
            <a:pPr lvl="1"/>
            <a:r>
              <a:rPr lang="en-US" altLang="ko-KR" dirty="0"/>
              <a:t>UNSIGNED {INTEGER}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050335" y="2187684"/>
            <a:ext cx="785066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600" dirty="0">
                <a:latin typeface="Consolas" panose="020B0609020204030204" pitchFamily="49" charset="0"/>
              </a:rPr>
              <a:t>(expression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type) </a:t>
            </a:r>
          </a:p>
          <a:p>
            <a:pPr latinLnBrk="1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CONVERT</a:t>
            </a:r>
            <a:r>
              <a:rPr lang="en-US" altLang="ko-KR" sz="1600" dirty="0">
                <a:latin typeface="Consolas" panose="020B0609020204030204" pitchFamily="49" charset="0"/>
              </a:rPr>
              <a:t>(expression, type)</a:t>
            </a:r>
          </a:p>
        </p:txBody>
      </p:sp>
    </p:spTree>
    <p:extLst>
      <p:ext uri="{BB962C8B-B14F-4D97-AF65-F5344CB8AC3E}">
        <p14:creationId xmlns:p14="http://schemas.microsoft.com/office/powerpoint/2010/main" val="1434971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828D-CE35-4799-84BF-B4FD3EE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변환함수 </a:t>
            </a:r>
            <a:r>
              <a:rPr lang="en-US" altLang="ko-KR" sz="2400" dirty="0"/>
              <a:t>- 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3C55E-C72D-4B20-85A8-92F34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247842" cy="51942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96B9D-37EF-4A0C-8C6C-4F34575BCA9F}"/>
              </a:ext>
            </a:extLst>
          </p:cNvPr>
          <p:cNvSpPr/>
          <p:nvPr/>
        </p:nvSpPr>
        <p:spPr>
          <a:xfrm>
            <a:off x="1050335" y="2187684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600" dirty="0">
                <a:latin typeface="Consolas" panose="020B0609020204030204" pitchFamily="49" charset="0"/>
              </a:rPr>
              <a:t>(now()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latin typeface="Consolas" panose="020B0609020204030204" pitchFamily="49" charset="0"/>
              </a:rPr>
              <a:t> DATE);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CAST(now</a:t>
            </a:r>
            <a:r>
              <a:rPr lang="en-US" altLang="ko-KR" sz="1600">
                <a:latin typeface="Consolas" panose="020B0609020204030204" pitchFamily="49" charset="0"/>
              </a:rPr>
              <a:t>() AS </a:t>
            </a:r>
            <a:r>
              <a:rPr lang="en-US" altLang="ko-KR" sz="1600" dirty="0">
                <a:latin typeface="Consolas" panose="020B0609020204030204" pitchFamily="49" charset="0"/>
              </a:rPr>
              <a:t>DATE)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2018-10-22         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1C9CDE-1C01-4453-8496-15B93F0877A7}"/>
              </a:ext>
            </a:extLst>
          </p:cNvPr>
          <p:cNvSpPr/>
          <p:nvPr/>
        </p:nvSpPr>
        <p:spPr>
          <a:xfrm>
            <a:off x="1050335" y="4351391"/>
            <a:ext cx="78506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600" dirty="0">
                <a:latin typeface="Consolas" panose="020B0609020204030204" pitchFamily="49" charset="0"/>
              </a:rPr>
              <a:t>("123"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latin typeface="Consolas" panose="020B0609020204030204" pitchFamily="49" charset="0"/>
              </a:rPr>
              <a:t> UNSIGNED);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CAST("123" AS UNSIGNED)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|                     123 |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+-------------------------+</a:t>
            </a:r>
          </a:p>
          <a:p>
            <a:pPr latinLnBrk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183567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DBF3-3656-40AB-AE3F-424F9871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SELECT </a:t>
            </a:r>
            <a:r>
              <a:rPr lang="ko-KR" altLang="en-US" dirty="0"/>
              <a:t>문의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5031B-8113-4EF5-AAA2-27EE024F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SELECT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*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FROM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employees;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SELECT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first_name</a:t>
            </a:r>
            <a:r>
              <a:rPr lang="en-US" altLang="ko-KR" dirty="0">
                <a:latin typeface="Consolas" panose="020B0609020204030204" pitchFamily="49" charset="0"/>
              </a:rPr>
              <a:t> FROM employees;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SELECT </a:t>
            </a:r>
            <a:r>
              <a:rPr lang="en-US" altLang="ko-KR" dirty="0" err="1">
                <a:latin typeface="Consolas" panose="020B0609020204030204" pitchFamily="49" charset="0"/>
              </a:rPr>
              <a:t>first_name</a:t>
            </a:r>
            <a:r>
              <a:rPr lang="en-US" altLang="ko-KR" dirty="0">
                <a:latin typeface="Consolas" panose="020B0609020204030204" pitchFamily="49" charset="0"/>
              </a:rPr>
              <a:t>, gender FROM employees;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SELECT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first_name</a:t>
            </a:r>
            <a:r>
              <a:rPr lang="ko-KR" altLang="en-US" dirty="0">
                <a:latin typeface="Consolas" panose="020B0609020204030204" pitchFamily="49" charset="0"/>
              </a:rPr>
              <a:t> 이름 </a:t>
            </a:r>
            <a:r>
              <a:rPr lang="en-US" altLang="ko-KR" dirty="0">
                <a:latin typeface="Consolas" panose="020B0609020204030204" pitchFamily="49" charset="0"/>
              </a:rPr>
              <a:t>FROM employees;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0C42C5-E21A-42C2-AF7A-6A237ADCF515}"/>
              </a:ext>
            </a:extLst>
          </p:cNvPr>
          <p:cNvSpPr/>
          <p:nvPr/>
        </p:nvSpPr>
        <p:spPr>
          <a:xfrm>
            <a:off x="1050335" y="3179041"/>
            <a:ext cx="1009133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* FROM employees;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emp_no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birth_date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first_name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last_name</a:t>
            </a:r>
            <a:r>
              <a:rPr lang="en-US" altLang="ko-KR" dirty="0">
                <a:latin typeface="Consolas" panose="020B0609020204030204" pitchFamily="49" charset="0"/>
              </a:rPr>
              <a:t> | gender | </a:t>
            </a:r>
            <a:r>
              <a:rPr lang="en-US" altLang="ko-KR" dirty="0" err="1">
                <a:latin typeface="Consolas" panose="020B0609020204030204" pitchFamily="49" charset="0"/>
              </a:rPr>
              <a:t>hire_date</a:t>
            </a:r>
            <a:r>
              <a:rPr lang="en-US" altLang="ko-KR" dirty="0">
                <a:latin typeface="Consolas" panose="020B0609020204030204" pitchFamily="49" charset="0"/>
              </a:rPr>
              <a:t> 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10001 | 1953-09-02 | Georgi     | </a:t>
            </a:r>
            <a:r>
              <a:rPr lang="en-US" altLang="ko-KR" dirty="0" err="1">
                <a:latin typeface="Consolas" panose="020B0609020204030204" pitchFamily="49" charset="0"/>
              </a:rPr>
              <a:t>Facello</a:t>
            </a:r>
            <a:r>
              <a:rPr lang="en-US" altLang="ko-KR" dirty="0">
                <a:latin typeface="Consolas" panose="020B0609020204030204" pitchFamily="49" charset="0"/>
              </a:rPr>
              <a:t>   | M      | 1986-06-26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10002 | 1964-06-02 | Bezalel    | Simmel    | F      | 1985-11-21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10003 | 1959-12-03 | </a:t>
            </a:r>
            <a:r>
              <a:rPr lang="en-US" altLang="ko-KR" dirty="0" err="1">
                <a:latin typeface="Consolas" panose="020B0609020204030204" pitchFamily="49" charset="0"/>
              </a:rPr>
              <a:t>Parto</a:t>
            </a:r>
            <a:r>
              <a:rPr lang="en-US" altLang="ko-KR" dirty="0">
                <a:latin typeface="Consolas" panose="020B0609020204030204" pitchFamily="49" charset="0"/>
              </a:rPr>
              <a:t>      | Bamford   | M      | 1986-08-28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10004 | 1954-05-01 | </a:t>
            </a:r>
            <a:r>
              <a:rPr lang="en-US" altLang="ko-KR" dirty="0" err="1">
                <a:latin typeface="Consolas" panose="020B0609020204030204" pitchFamily="49" charset="0"/>
              </a:rPr>
              <a:t>Chirstian</a:t>
            </a:r>
            <a:r>
              <a:rPr lang="en-US" altLang="ko-KR" dirty="0">
                <a:latin typeface="Consolas" panose="020B0609020204030204" pitchFamily="49" charset="0"/>
              </a:rPr>
              <a:t>  | </a:t>
            </a:r>
            <a:r>
              <a:rPr lang="en-US" altLang="ko-KR" dirty="0" err="1">
                <a:latin typeface="Consolas" panose="020B0609020204030204" pitchFamily="49" charset="0"/>
              </a:rPr>
              <a:t>Koblick</a:t>
            </a:r>
            <a:r>
              <a:rPr lang="en-US" altLang="ko-KR" dirty="0">
                <a:latin typeface="Consolas" panose="020B0609020204030204" pitchFamily="49" charset="0"/>
              </a:rPr>
              <a:t>   | M      | 1986-12-01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|  10005 | 1955-01-21 | </a:t>
            </a:r>
            <a:r>
              <a:rPr lang="en-US" altLang="ko-KR" dirty="0" err="1">
                <a:latin typeface="Consolas" panose="020B0609020204030204" pitchFamily="49" charset="0"/>
              </a:rPr>
              <a:t>Kyoichi</a:t>
            </a:r>
            <a:r>
              <a:rPr lang="en-US" altLang="ko-KR" dirty="0">
                <a:latin typeface="Consolas" panose="020B0609020204030204" pitchFamily="49" charset="0"/>
              </a:rPr>
              <a:t>    | </a:t>
            </a:r>
            <a:r>
              <a:rPr lang="en-US" altLang="ko-KR" dirty="0" err="1">
                <a:latin typeface="Consolas" panose="020B0609020204030204" pitchFamily="49" charset="0"/>
              </a:rPr>
              <a:t>Maliniak</a:t>
            </a:r>
            <a:r>
              <a:rPr lang="en-US" altLang="ko-KR" dirty="0">
                <a:latin typeface="Consolas" panose="020B0609020204030204" pitchFamily="49" charset="0"/>
              </a:rPr>
              <a:t>  | M      | 1989-09-12 |</a:t>
            </a:r>
          </a:p>
          <a:p>
            <a:pPr latinLnBrk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4533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5D1F8-1183-4876-9C17-0760E5B0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… FROM </a:t>
            </a:r>
            <a:r>
              <a:rPr lang="ko-KR" altLang="en-US" dirty="0"/>
              <a:t>절의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: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CE7BA-272C-409A-9C4A-CCA82B02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127F99F-63E3-4057-A8EA-62C9F55E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2" y="3322636"/>
            <a:ext cx="3571875" cy="571500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b="1">
                <a:latin typeface="돋움" panose="020B0600000101010101" pitchFamily="50" charset="-127"/>
                <a:ea typeface="돋움" panose="020B0600000101010101" pitchFamily="50" charset="-127"/>
              </a:rPr>
              <a:t>테이블로부터 한 </a:t>
            </a: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b="1">
                <a:latin typeface="돋움" panose="020B0600000101010101" pitchFamily="50" charset="-127"/>
                <a:ea typeface="돋움" panose="020B0600000101010101" pitchFamily="50" charset="-127"/>
              </a:rPr>
              <a:t>를 읽는다</a:t>
            </a: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순서도: 처리 5">
            <a:extLst>
              <a:ext uri="{FF2B5EF4-FFF2-40B4-BE49-F238E27FC236}">
                <a16:creationId xmlns:a16="http://schemas.microsoft.com/office/drawing/2014/main" id="{FE00A354-68EB-4F7D-9081-8D80985C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2" y="4679949"/>
            <a:ext cx="3571875" cy="857250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SELECT</a:t>
            </a:r>
            <a:r>
              <a:rPr lang="ko-KR" altLang="en-US" b="1">
                <a:latin typeface="돋움" panose="020B0600000101010101" pitchFamily="50" charset="-127"/>
                <a:ea typeface="돋움" panose="020B0600000101010101" pitchFamily="50" charset="-127"/>
              </a:rPr>
              <a:t>절을 이용하여 </a:t>
            </a: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b="1">
                <a:latin typeface="돋움" panose="020B0600000101010101" pitchFamily="50" charset="-127"/>
                <a:ea typeface="돋움" panose="020B0600000101010101" pitchFamily="50" charset="-127"/>
              </a:rPr>
              <a:t>Projection</a:t>
            </a:r>
            <a:endParaRPr lang="ko-KR" alt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" name="꺾인 연결선 6">
            <a:extLst>
              <a:ext uri="{FF2B5EF4-FFF2-40B4-BE49-F238E27FC236}">
                <a16:creationId xmlns:a16="http://schemas.microsoft.com/office/drawing/2014/main" id="{9F826AB7-4E2B-4F0E-AB13-F90DBCBD580E}"/>
              </a:ext>
            </a:extLst>
          </p:cNvPr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5701506" y="4287042"/>
            <a:ext cx="787400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hape 9">
            <a:extLst>
              <a:ext uri="{FF2B5EF4-FFF2-40B4-BE49-F238E27FC236}">
                <a16:creationId xmlns:a16="http://schemas.microsoft.com/office/drawing/2014/main" id="{9FA5BCDB-3755-4497-83D1-B4CC93EB7F3C}"/>
              </a:ext>
            </a:extLst>
          </p:cNvPr>
          <p:cNvCxnSpPr>
            <a:cxnSpLocks noChangeShapeType="1"/>
            <a:stCxn id="5" idx="2"/>
            <a:endCxn id="4" idx="1"/>
          </p:cNvCxnSpPr>
          <p:nvPr/>
        </p:nvCxnSpPr>
        <p:spPr bwMode="auto">
          <a:xfrm rot="5400000" flipH="1">
            <a:off x="4238624" y="3679824"/>
            <a:ext cx="1928813" cy="1785937"/>
          </a:xfrm>
          <a:prstGeom prst="bentConnector4">
            <a:avLst>
              <a:gd name="adj1" fmla="val -29157"/>
              <a:gd name="adj2" fmla="val 171315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순서도: 처리 10">
            <a:extLst>
              <a:ext uri="{FF2B5EF4-FFF2-40B4-BE49-F238E27FC236}">
                <a16:creationId xmlns:a16="http://schemas.microsoft.com/office/drawing/2014/main" id="{2E87BD7C-9FB0-4369-BCF2-E317719C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2" y="1963736"/>
            <a:ext cx="3571875" cy="571500"/>
          </a:xfrm>
          <a:prstGeom prst="flowChartProcess">
            <a:avLst/>
          </a:prstGeom>
          <a:solidFill>
            <a:srgbClr val="FFFFCC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FROM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절의 테이블 이용</a:t>
            </a:r>
          </a:p>
        </p:txBody>
      </p:sp>
      <p:cxnSp>
        <p:nvCxnSpPr>
          <p:cNvPr id="9" name="직선 화살표 연결선 11">
            <a:extLst>
              <a:ext uri="{FF2B5EF4-FFF2-40B4-BE49-F238E27FC236}">
                <a16:creationId xmlns:a16="http://schemas.microsoft.com/office/drawing/2014/main" id="{B3BFBE78-A7C3-469D-92AF-5C62ECF75A86}"/>
              </a:ext>
            </a:extLst>
          </p:cNvPr>
          <p:cNvCxnSpPr>
            <a:cxnSpLocks noChangeShapeType="1"/>
            <a:stCxn id="8" idx="2"/>
            <a:endCxn id="4" idx="0"/>
          </p:cNvCxnSpPr>
          <p:nvPr/>
        </p:nvCxnSpPr>
        <p:spPr bwMode="auto">
          <a:xfrm rot="5400000">
            <a:off x="5702300" y="2928936"/>
            <a:ext cx="785812" cy="158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2">
            <a:extLst>
              <a:ext uri="{FF2B5EF4-FFF2-40B4-BE49-F238E27FC236}">
                <a16:creationId xmlns:a16="http://schemas.microsoft.com/office/drawing/2014/main" id="{A4D4D7CD-983C-4C0F-9591-960351128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1" y="4495799"/>
            <a:ext cx="228600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테이블의 모든 </a:t>
            </a:r>
            <a:r>
              <a:rPr lang="en-US" altLang="ko-KR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</a:p>
          <a:p>
            <a:pPr algn="ctr" eaLnBrk="1" hangingPunct="1"/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처리할 때까지 반복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A9E5-BD61-4772-B625-77150C69CE60}"/>
              </a:ext>
            </a:extLst>
          </p:cNvPr>
          <p:cNvSpPr txBox="1"/>
          <p:nvPr/>
        </p:nvSpPr>
        <p:spPr>
          <a:xfrm>
            <a:off x="7530220" y="2039009"/>
            <a:ext cx="20955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Georgia" pitchFamily="18" charset="0"/>
                <a:ea typeface="+mn-ea"/>
              </a:rPr>
              <a:t>FROM</a:t>
            </a:r>
            <a:endParaRPr lang="ko-KR" altLang="en-US" sz="2000" b="1" dirty="0">
              <a:latin typeface="Georgia" pitchFamily="18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C0BD1-6425-4F8E-A501-3D020FDFE3C0}"/>
              </a:ext>
            </a:extLst>
          </p:cNvPr>
          <p:cNvSpPr txBox="1"/>
          <p:nvPr/>
        </p:nvSpPr>
        <p:spPr>
          <a:xfrm>
            <a:off x="7633227" y="4846636"/>
            <a:ext cx="20955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Georgia" pitchFamily="18" charset="0"/>
                <a:ea typeface="+mn-ea"/>
              </a:rPr>
              <a:t>SELECT</a:t>
            </a:r>
            <a:endParaRPr lang="ko-KR" altLang="en-US" sz="2000" b="1" dirty="0">
              <a:latin typeface="Georgia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90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D1151-3CEC-4B48-811E-588486DB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4AD4B-D318-4A60-9776-A8A112D1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컬럼의 조회</a:t>
            </a:r>
            <a:endParaRPr lang="en-US" altLang="ko-KR" dirty="0"/>
          </a:p>
          <a:p>
            <a:pPr lvl="1"/>
            <a:r>
              <a:rPr lang="ko-KR" altLang="en-US" dirty="0"/>
              <a:t>컬럼 목록에 </a:t>
            </a:r>
            <a:r>
              <a:rPr lang="en-US" altLang="ko-KR" dirty="0"/>
              <a:t>*</a:t>
            </a:r>
            <a:r>
              <a:rPr lang="ko-KR" altLang="en-US" dirty="0"/>
              <a:t>를 표시하면 테이블 내 모든 컬럼을 </a:t>
            </a:r>
            <a:r>
              <a:rPr lang="en-US" altLang="ko-KR" dirty="0"/>
              <a:t>Projection 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SQL Recap:</a:t>
            </a:r>
          </a:p>
          <a:p>
            <a:pPr lvl="2"/>
            <a:r>
              <a:rPr lang="ko-KR" altLang="en-US" dirty="0"/>
              <a:t>마지막은 세미콜론</a:t>
            </a:r>
            <a:r>
              <a:rPr lang="en-US" altLang="ko-KR" dirty="0"/>
              <a:t>(;)</a:t>
            </a:r>
          </a:p>
          <a:p>
            <a:pPr lvl="2"/>
            <a:r>
              <a:rPr lang="ko-KR" altLang="en-US" dirty="0"/>
              <a:t>대소문자 구분하지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en-US" altLang="ko-KR" dirty="0"/>
              <a:t>employees</a:t>
            </a:r>
            <a:r>
              <a:rPr lang="ko-KR" altLang="en-US" dirty="0"/>
              <a:t>의 모든 </a:t>
            </a:r>
            <a:r>
              <a:rPr lang="ko-KR" altLang="en-US" dirty="0" err="1"/>
              <a:t>튜플을</a:t>
            </a:r>
            <a:r>
              <a:rPr lang="ko-KR" altLang="en-US" dirty="0"/>
              <a:t> 불러와 모든 컬럼을 </a:t>
            </a:r>
            <a:r>
              <a:rPr lang="en-US" altLang="ko-KR" dirty="0"/>
              <a:t>Projection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en-US" altLang="ko-KR" dirty="0"/>
              <a:t>departments</a:t>
            </a:r>
            <a:r>
              <a:rPr lang="ko-KR" altLang="en-US" dirty="0"/>
              <a:t>의 모든 </a:t>
            </a:r>
            <a:r>
              <a:rPr lang="ko-KR" altLang="en-US" dirty="0" err="1"/>
              <a:t>튜플을</a:t>
            </a:r>
            <a:r>
              <a:rPr lang="ko-KR" altLang="en-US" dirty="0"/>
              <a:t> 불러와 모든 컬럼을 </a:t>
            </a:r>
            <a:r>
              <a:rPr lang="en-US" altLang="ko-KR" dirty="0"/>
              <a:t>Projection </a:t>
            </a:r>
            <a:r>
              <a:rPr lang="ko-KR" altLang="en-US" dirty="0"/>
              <a:t>한다</a:t>
            </a:r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5C2C9C63-4BF8-4E39-8680-DCCC8F585DAB}"/>
              </a:ext>
            </a:extLst>
          </p:cNvPr>
          <p:cNvSpPr/>
          <p:nvPr/>
        </p:nvSpPr>
        <p:spPr>
          <a:xfrm>
            <a:off x="1237105" y="2154154"/>
            <a:ext cx="5629584" cy="499555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* FROM {TABLE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명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};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C84AAFFF-7704-412D-A93B-FAC3ED084AF4}"/>
              </a:ext>
            </a:extLst>
          </p:cNvPr>
          <p:cNvSpPr/>
          <p:nvPr/>
        </p:nvSpPr>
        <p:spPr>
          <a:xfrm>
            <a:off x="1237105" y="4649535"/>
            <a:ext cx="5324117" cy="499555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* FROM employees;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0972FE2-ECAB-4909-AF21-F2209B91985A}"/>
              </a:ext>
            </a:extLst>
          </p:cNvPr>
          <p:cNvSpPr/>
          <p:nvPr/>
        </p:nvSpPr>
        <p:spPr>
          <a:xfrm>
            <a:off x="1237104" y="5788950"/>
            <a:ext cx="5324117" cy="499555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* FROM departments;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7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D1151-3CEC-4B48-811E-588486DB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4AD4B-D318-4A60-9776-A8A112D1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원하는 컬럼의 조회 </a:t>
            </a:r>
            <a:r>
              <a:rPr lang="en-US" altLang="ko-KR" dirty="0"/>
              <a:t>(Projection</a:t>
            </a:r>
            <a:r>
              <a:rPr lang="ko-KR" altLang="en-US" dirty="0"/>
              <a:t>을 원하는 컬럼명을 지정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컬럼 목록에 </a:t>
            </a:r>
            <a:r>
              <a:rPr lang="en-US" altLang="ko-KR" dirty="0"/>
              <a:t>*</a:t>
            </a:r>
            <a:r>
              <a:rPr lang="ko-KR" altLang="en-US" dirty="0"/>
              <a:t>를 표시하면 테이블 내 모든 컬럼을 </a:t>
            </a:r>
            <a:r>
              <a:rPr lang="en-US" altLang="ko-KR" dirty="0"/>
              <a:t>Projection 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다음 쿼리문을 보고 출력 결과를 예측해 봅시다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5C2C9C63-4BF8-4E39-8680-DCCC8F585DAB}"/>
              </a:ext>
            </a:extLst>
          </p:cNvPr>
          <p:cNvSpPr/>
          <p:nvPr/>
        </p:nvSpPr>
        <p:spPr>
          <a:xfrm>
            <a:off x="1237105" y="2154154"/>
            <a:ext cx="6190390" cy="79759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{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컬럼명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1}, {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컬럼명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2}, …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{TABLE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명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};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15E621F2-912C-40E8-9C08-53A3B5CA563E}"/>
              </a:ext>
            </a:extLst>
          </p:cNvPr>
          <p:cNvSpPr/>
          <p:nvPr/>
        </p:nvSpPr>
        <p:spPr>
          <a:xfrm>
            <a:off x="1237105" y="3681082"/>
            <a:ext cx="8131175" cy="828675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emp_no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hire_date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954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3521</TotalTime>
  <Words>3394</Words>
  <Application>Microsoft Office PowerPoint</Application>
  <PresentationFormat>와이드스크린</PresentationFormat>
  <Paragraphs>866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2" baseType="lpstr">
      <vt:lpstr>D2Coding</vt:lpstr>
      <vt:lpstr>HY견고딕</vt:lpstr>
      <vt:lpstr>HY그래픽M</vt:lpstr>
      <vt:lpstr>굴림</vt:lpstr>
      <vt:lpstr>돋움</vt:lpstr>
      <vt:lpstr>돋움체</vt:lpstr>
      <vt:lpstr>맑은 고딕</vt:lpstr>
      <vt:lpstr>바탕</vt:lpstr>
      <vt:lpstr>Arial</vt:lpstr>
      <vt:lpstr>Consolas</vt:lpstr>
      <vt:lpstr>Courier New</vt:lpstr>
      <vt:lpstr>Georgia</vt:lpstr>
      <vt:lpstr>Tahoma</vt:lpstr>
      <vt:lpstr>Times New Roman</vt:lpstr>
      <vt:lpstr>Trebuchet MS</vt:lpstr>
      <vt:lpstr>Wingdings 3</vt:lpstr>
      <vt:lpstr>패싯</vt:lpstr>
      <vt:lpstr>MySQL Database</vt:lpstr>
      <vt:lpstr>SQL</vt:lpstr>
      <vt:lpstr>SELECT</vt:lpstr>
      <vt:lpstr>SELECT의 기능 </vt:lpstr>
      <vt:lpstr>기본 SELECT 문</vt:lpstr>
      <vt:lpstr>기본 SELECT 문의 예</vt:lpstr>
      <vt:lpstr>SELECT … FROM 절의 처리 : Flow</vt:lpstr>
      <vt:lpstr>SELECT / FROM 절</vt:lpstr>
      <vt:lpstr>SELECT / FROM 절</vt:lpstr>
      <vt:lpstr>SELECT / FROM 절</vt:lpstr>
      <vt:lpstr>산술연산(Arithmetic Operation)</vt:lpstr>
      <vt:lpstr>SELECT / FROM 절 : 산술연산 연습</vt:lpstr>
      <vt:lpstr>NULL</vt:lpstr>
      <vt:lpstr>Column Alias</vt:lpstr>
      <vt:lpstr>Literal</vt:lpstr>
      <vt:lpstr>DISTINCT : 중복행의 제거</vt:lpstr>
      <vt:lpstr>WHERE</vt:lpstr>
      <vt:lpstr>WHERE 절의 처리 : Flow</vt:lpstr>
      <vt:lpstr>WHERE 절 : 비교 연산자</vt:lpstr>
      <vt:lpstr>WHERE 절 : 비교 연산자</vt:lpstr>
      <vt:lpstr>WHERE 절 : 비교 연산자</vt:lpstr>
      <vt:lpstr>LIKE 연산</vt:lpstr>
      <vt:lpstr>논리 연산자</vt:lpstr>
      <vt:lpstr>논리 연산자의 결과값</vt:lpstr>
      <vt:lpstr>WHERE 절 : 논리 연산자 연습</vt:lpstr>
      <vt:lpstr>WHERE 절 : BETWEEN 연습</vt:lpstr>
      <vt:lpstr>WHERE 절 : IN 연습</vt:lpstr>
      <vt:lpstr>WHERE 절 : Like 연습</vt:lpstr>
      <vt:lpstr>연산자 우선 순위</vt:lpstr>
      <vt:lpstr>ORDER BY</vt:lpstr>
      <vt:lpstr>ORDER BY</vt:lpstr>
      <vt:lpstr>ORDER BY 절의 처리</vt:lpstr>
      <vt:lpstr>Functions</vt:lpstr>
      <vt:lpstr>SQL Functions</vt:lpstr>
      <vt:lpstr>단일행 함수 : 문자열 함수</vt:lpstr>
      <vt:lpstr>단일행 함수 : 문자열 함수</vt:lpstr>
      <vt:lpstr>단일행 함수 : 문자열 함수</vt:lpstr>
      <vt:lpstr>단일행 함수 : 문자열 함수</vt:lpstr>
      <vt:lpstr>단일행 함수 : 문자열 함수</vt:lpstr>
      <vt:lpstr>단일행 함수 : 문자열 함수</vt:lpstr>
      <vt:lpstr>단일행 함수 : 문자열 함수</vt:lpstr>
      <vt:lpstr>단일행 함수 : 수치형 함수</vt:lpstr>
      <vt:lpstr>단일행 함수 : 수치형 함수</vt:lpstr>
      <vt:lpstr>단일행 함수 : 수치형 함수</vt:lpstr>
      <vt:lpstr>단일행 함수 : 수치형 함수</vt:lpstr>
      <vt:lpstr>단일행 함수 : 수치형 함수</vt:lpstr>
      <vt:lpstr>단일행 함수 : 수치형 함수</vt:lpstr>
      <vt:lpstr>단일행 함수 : 수치형 함수</vt:lpstr>
      <vt:lpstr>단일행 함수 : 날짜형 함수</vt:lpstr>
      <vt:lpstr>단일행 함수 : 날짜형 함수</vt:lpstr>
      <vt:lpstr>단일행 함수 : 날짜형 함수</vt:lpstr>
      <vt:lpstr>단일행 함수 : 날짜형 함수</vt:lpstr>
      <vt:lpstr>단일행 함수 : 날짜형 함수</vt:lpstr>
      <vt:lpstr>단일행 함수 : 변환함수 - CAST</vt:lpstr>
      <vt:lpstr>단일행 함수 : 변환함수 - 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BIT</cp:lastModifiedBy>
  <cp:revision>571</cp:revision>
  <cp:lastPrinted>2018-05-21T01:16:00Z</cp:lastPrinted>
  <dcterms:created xsi:type="dcterms:W3CDTF">2018-04-18T02:22:51Z</dcterms:created>
  <dcterms:modified xsi:type="dcterms:W3CDTF">2023-04-10T07:43:22Z</dcterms:modified>
</cp:coreProperties>
</file>