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95" r:id="rId11"/>
    <p:sldId id="263" r:id="rId12"/>
    <p:sldId id="264" r:id="rId13"/>
    <p:sldId id="298" r:id="rId14"/>
    <p:sldId id="297" r:id="rId15"/>
    <p:sldId id="299" r:id="rId16"/>
    <p:sldId id="300" r:id="rId17"/>
    <p:sldId id="301" r:id="rId18"/>
    <p:sldId id="312" r:id="rId19"/>
    <p:sldId id="266" r:id="rId20"/>
    <p:sldId id="302" r:id="rId21"/>
    <p:sldId id="269" r:id="rId22"/>
    <p:sldId id="270" r:id="rId23"/>
    <p:sldId id="271" r:id="rId24"/>
    <p:sldId id="289" r:id="rId25"/>
    <p:sldId id="290" r:id="rId26"/>
    <p:sldId id="291" r:id="rId27"/>
    <p:sldId id="292" r:id="rId28"/>
    <p:sldId id="272" r:id="rId29"/>
    <p:sldId id="273" r:id="rId30"/>
    <p:sldId id="274" r:id="rId31"/>
    <p:sldId id="275" r:id="rId32"/>
    <p:sldId id="293" r:id="rId33"/>
    <p:sldId id="294" r:id="rId34"/>
    <p:sldId id="276" r:id="rId35"/>
    <p:sldId id="279" r:id="rId36"/>
    <p:sldId id="280" r:id="rId37"/>
    <p:sldId id="303" r:id="rId38"/>
    <p:sldId id="281" r:id="rId39"/>
    <p:sldId id="304" r:id="rId40"/>
    <p:sldId id="282" r:id="rId41"/>
    <p:sldId id="306" r:id="rId42"/>
    <p:sldId id="307" r:id="rId43"/>
    <p:sldId id="308" r:id="rId44"/>
    <p:sldId id="309" r:id="rId45"/>
    <p:sldId id="310" r:id="rId46"/>
    <p:sldId id="311" r:id="rId47"/>
    <p:sldId id="285" r:id="rId48"/>
    <p:sldId id="28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40632"/>
            <a:ext cx="8596668" cy="108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83EBB9-6D9F-4D2A-8CDB-6E43F345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58E17-5138-43D4-AE2E-6006A833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BC07-FAEF-4628-B81D-7EEC840C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Equi</a:t>
            </a:r>
            <a:r>
              <a:rPr lang="en-US" altLang="ko-KR" dirty="0"/>
              <a:t>-Join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A731F-964F-4C6B-A254-9B67D075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r>
              <a:rPr lang="en-US" altLang="ko-KR" dirty="0"/>
              <a:t> and </a:t>
            </a:r>
            <a:r>
              <a:rPr lang="en-US" altLang="ko-KR" dirty="0" err="1"/>
              <a:t>hr.departments</a:t>
            </a:r>
            <a:endParaRPr lang="en-US" altLang="ko-KR" dirty="0"/>
          </a:p>
          <a:p>
            <a:pPr lvl="1"/>
            <a:r>
              <a:rPr lang="en-US" altLang="ko-KR" dirty="0"/>
              <a:t>employees</a:t>
            </a:r>
            <a:r>
              <a:rPr lang="ko-KR" altLang="en-US" dirty="0"/>
              <a:t>와 </a:t>
            </a:r>
            <a:r>
              <a:rPr lang="en-US" altLang="ko-KR" dirty="0"/>
              <a:t>departments</a:t>
            </a:r>
            <a:r>
              <a:rPr lang="ko-KR" altLang="en-US" dirty="0"/>
              <a:t>를 </a:t>
            </a:r>
            <a:r>
              <a:rPr lang="en-US" altLang="ko-KR" dirty="0" err="1"/>
              <a:t>department_id</a:t>
            </a:r>
            <a:r>
              <a:rPr lang="ko-KR" altLang="en-US" dirty="0"/>
              <a:t>를 기준으로 </a:t>
            </a:r>
            <a:r>
              <a:rPr lang="en-US" altLang="ko-KR" dirty="0"/>
              <a:t>Join 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department_id</a:t>
            </a:r>
            <a:r>
              <a:rPr lang="en-US" altLang="ko-KR" dirty="0"/>
              <a:t>, </a:t>
            </a:r>
            <a:r>
              <a:rPr lang="en-US" altLang="ko-KR" dirty="0" err="1"/>
              <a:t>department_name</a:t>
            </a:r>
            <a:r>
              <a:rPr lang="ko-KR" altLang="en-US" dirty="0"/>
              <a:t>을 출력해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총 몇 건의 </a:t>
            </a:r>
            <a:r>
              <a:rPr lang="en-US" altLang="ko-KR" dirty="0"/>
              <a:t>ROW</a:t>
            </a:r>
            <a:r>
              <a:rPr lang="ko-KR" altLang="en-US" dirty="0"/>
              <a:t>가 검색되는지 확인해 봅시다</a:t>
            </a:r>
            <a:endParaRPr lang="en-US" altLang="ko-KR" dirty="0"/>
          </a:p>
          <a:p>
            <a:pPr lvl="2"/>
            <a:r>
              <a:rPr lang="en-US" altLang="ko-KR" dirty="0"/>
              <a:t>null</a:t>
            </a:r>
            <a:r>
              <a:rPr lang="ko-KR" altLang="en-US" dirty="0"/>
              <a:t>은 조인되지 않음을 확인합니다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부서를 배정받지 못한 사원</a:t>
            </a:r>
            <a:r>
              <a:rPr lang="en-US" altLang="ko-KR" dirty="0"/>
              <a:t>(</a:t>
            </a:r>
            <a:r>
              <a:rPr lang="en-US" altLang="ko-KR" dirty="0" err="1"/>
              <a:t>department_id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NULL) </a:t>
            </a:r>
            <a:r>
              <a:rPr lang="ko-KR" altLang="en-US" dirty="0"/>
              <a:t>은 누구인지 확인해 봅시다</a:t>
            </a:r>
            <a:endParaRPr lang="en-US" altLang="ko-KR" dirty="0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220BD56C-F2D5-4C7F-B97B-3D8F3BA151ED}"/>
              </a:ext>
            </a:extLst>
          </p:cNvPr>
          <p:cNvSpPr/>
          <p:nvPr/>
        </p:nvSpPr>
        <p:spPr>
          <a:xfrm>
            <a:off x="1266652" y="2503157"/>
            <a:ext cx="8007350" cy="1177925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em.department_id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de.department_name</a:t>
            </a: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  employees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departments de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em.department_id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de.department_id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631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88C67-A521-462B-A33E-96A16A18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Theta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8056F-D17B-42CF-83FC-CF93BB14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임의의 조건을 </a:t>
            </a:r>
            <a:r>
              <a:rPr lang="en-US" altLang="ko-KR" dirty="0"/>
              <a:t>Join </a:t>
            </a:r>
            <a:r>
              <a:rPr lang="ko-KR" altLang="en-US" dirty="0"/>
              <a:t>조건으로 사용</a:t>
            </a:r>
            <a:endParaRPr lang="en-US" altLang="ko-KR" dirty="0"/>
          </a:p>
          <a:p>
            <a:pPr lvl="1"/>
            <a:r>
              <a:rPr lang="en-US" altLang="ko-KR" dirty="0"/>
              <a:t>Non-</a:t>
            </a:r>
            <a:r>
              <a:rPr lang="en-US" altLang="ko-KR" dirty="0" err="1"/>
              <a:t>Equi</a:t>
            </a:r>
            <a:r>
              <a:rPr lang="en-US" altLang="ko-KR" dirty="0"/>
              <a:t> Join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en-US" altLang="ko-KR" dirty="0"/>
              <a:t>Equal(=) </a:t>
            </a:r>
            <a:r>
              <a:rPr lang="ko-KR" altLang="en-US" dirty="0"/>
              <a:t>이외의 연산자를 사용하여</a:t>
            </a:r>
            <a:br>
              <a:rPr lang="en-US" altLang="ko-KR" dirty="0"/>
            </a:br>
            <a:r>
              <a:rPr lang="en-US" altLang="ko-KR" dirty="0"/>
              <a:t>Join Condition</a:t>
            </a:r>
            <a:r>
              <a:rPr lang="ko-KR" altLang="en-US" dirty="0"/>
              <a:t>을 작성한 경우를 일컬음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F837D0-02F1-451B-98B5-4FC6A4C3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360444"/>
            <a:ext cx="4883150" cy="20002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856AF38-0C70-4FD4-A029-0AAD4BFB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8882"/>
            <a:ext cx="2951162" cy="28860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E3EA1-E70B-4C85-A20E-FF5FF0AE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7" y="4431882"/>
            <a:ext cx="2322513" cy="12144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6942F-7BEC-4154-AF11-5B127A4029CE}"/>
              </a:ext>
            </a:extLst>
          </p:cNvPr>
          <p:cNvSpPr txBox="1"/>
          <p:nvPr/>
        </p:nvSpPr>
        <p:spPr>
          <a:xfrm>
            <a:off x="5332412" y="1975604"/>
            <a:ext cx="68018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e.ename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e.sal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s.grade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FROM emp e,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salgrade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s </a:t>
            </a:r>
            <a:b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WHERE 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e.sal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BETWEEN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s.losal</a:t>
            </a:r>
            <a:r>
              <a:rPr lang="en-US" altLang="ko-KR" sz="2000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 AND </a:t>
            </a:r>
            <a:r>
              <a:rPr lang="en-US" altLang="ko-KR" sz="2000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s.hisal</a:t>
            </a:r>
            <a:endParaRPr lang="ko-KR" altLang="en-US" sz="2000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8" name="Shape 9">
            <a:extLst>
              <a:ext uri="{FF2B5EF4-FFF2-40B4-BE49-F238E27FC236}">
                <a16:creationId xmlns:a16="http://schemas.microsoft.com/office/drawing/2014/main" id="{273C090E-22CB-4248-8820-E8A3D7C0F84A}"/>
              </a:ext>
            </a:extLst>
          </p:cNvPr>
          <p:cNvCxnSpPr/>
          <p:nvPr/>
        </p:nvCxnSpPr>
        <p:spPr bwMode="auto">
          <a:xfrm flipV="1">
            <a:off x="4475162" y="3646069"/>
            <a:ext cx="1714500" cy="714375"/>
          </a:xfrm>
          <a:prstGeom prst="bentConnector3">
            <a:avLst>
              <a:gd name="adj1" fmla="val 1746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hape 11">
            <a:extLst>
              <a:ext uri="{FF2B5EF4-FFF2-40B4-BE49-F238E27FC236}">
                <a16:creationId xmlns:a16="http://schemas.microsoft.com/office/drawing/2014/main" id="{954B187B-BCF2-4BFE-8BAD-03B1D22CB7FE}"/>
              </a:ext>
            </a:extLst>
          </p:cNvPr>
          <p:cNvCxnSpPr/>
          <p:nvPr/>
        </p:nvCxnSpPr>
        <p:spPr bwMode="auto">
          <a:xfrm rot="16200000" flipV="1">
            <a:off x="9520237" y="3315869"/>
            <a:ext cx="642938" cy="158908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9D8E-B157-4BB7-8D4D-16D93397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E2216-CB05-4FDA-9FAB-F2F7BE1B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Join </a:t>
            </a:r>
            <a:r>
              <a:rPr lang="ko-KR" altLang="en-US" dirty="0"/>
              <a:t>조건을 만족하지 않는</a:t>
            </a:r>
            <a:r>
              <a:rPr lang="en-US" altLang="ko-KR" dirty="0"/>
              <a:t>(</a:t>
            </a:r>
            <a:r>
              <a:rPr lang="ko-KR" altLang="en-US" dirty="0"/>
              <a:t>짝이 없는</a:t>
            </a:r>
            <a:r>
              <a:rPr lang="en-US" altLang="ko-KR" dirty="0"/>
              <a:t>) </a:t>
            </a:r>
            <a:r>
              <a:rPr lang="ko-KR" altLang="en-US" dirty="0" err="1"/>
              <a:t>튜플의</a:t>
            </a:r>
            <a:r>
              <a:rPr lang="ko-KR" altLang="en-US" dirty="0"/>
              <a:t> 경우 </a:t>
            </a:r>
            <a:r>
              <a:rPr lang="en-US" altLang="ko-KR" dirty="0"/>
              <a:t>Null </a:t>
            </a:r>
            <a:r>
              <a:rPr lang="ko-KR" altLang="en-US" dirty="0"/>
              <a:t>을 포함하여 결과를 생성</a:t>
            </a:r>
            <a:endParaRPr lang="en-US" altLang="ko-KR" dirty="0"/>
          </a:p>
          <a:p>
            <a:pPr lvl="1"/>
            <a:r>
              <a:rPr lang="ko-KR" altLang="en-US" dirty="0"/>
              <a:t>모든 행이 결과 테이블에 참여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Left Outer Join : </a:t>
            </a:r>
            <a:r>
              <a:rPr lang="ko-KR" altLang="en-US" dirty="0"/>
              <a:t>왼쪽의 모든 </a:t>
            </a:r>
            <a:r>
              <a:rPr lang="ko-KR" altLang="en-US" dirty="0" err="1"/>
              <a:t>튜플은</a:t>
            </a:r>
            <a:r>
              <a:rPr lang="ko-KR" altLang="en-US" dirty="0"/>
              <a:t> 결과 테이블에 나타남</a:t>
            </a:r>
            <a:endParaRPr lang="en-US" altLang="ko-KR" dirty="0"/>
          </a:p>
          <a:p>
            <a:pPr lvl="1"/>
            <a:r>
              <a:rPr lang="en-US" altLang="ko-KR" dirty="0"/>
              <a:t>Right Outer Join : </a:t>
            </a:r>
            <a:r>
              <a:rPr lang="ko-KR" altLang="en-US" dirty="0"/>
              <a:t>오른쪽의 모든 </a:t>
            </a:r>
            <a:r>
              <a:rPr lang="ko-KR" altLang="en-US" dirty="0" err="1"/>
              <a:t>튜플은</a:t>
            </a:r>
            <a:r>
              <a:rPr lang="ko-KR" altLang="en-US" dirty="0"/>
              <a:t> 결과 테이블에 나타남</a:t>
            </a:r>
            <a:endParaRPr lang="en-US" altLang="ko-KR" dirty="0"/>
          </a:p>
          <a:p>
            <a:pPr lvl="1"/>
            <a:r>
              <a:rPr lang="en-US" altLang="ko-KR" dirty="0"/>
              <a:t>Full Outer Join : </a:t>
            </a:r>
            <a:r>
              <a:rPr lang="ko-KR" altLang="en-US" dirty="0"/>
              <a:t>양쪽 모두 결과 테이블에 참여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986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A791-AA82-4E97-8069-92E4EB8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Left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1EF6-2286-4E5C-B851-21FB585F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왼쪽 테이블의 모든 </a:t>
            </a:r>
            <a:r>
              <a:rPr lang="en-US" altLang="ko-KR" dirty="0"/>
              <a:t>row</a:t>
            </a:r>
            <a:r>
              <a:rPr lang="ko-KR" altLang="en-US" dirty="0"/>
              <a:t>를 결과 테이블에 나타냄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4165FB6-3EAA-483F-8FD4-011EB88B9DC0}"/>
              </a:ext>
            </a:extLst>
          </p:cNvPr>
          <p:cNvSpPr/>
          <p:nvPr/>
        </p:nvSpPr>
        <p:spPr>
          <a:xfrm>
            <a:off x="1522627" y="2280698"/>
            <a:ext cx="8007350" cy="1253077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d.department_name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FROM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employees 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LEFT OUTER JOIN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departments d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; 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2052" name="Picture 4" descr="https://t1.daumcdn.net/cfile/tistory/224EFA4656EF49B309">
            <a:extLst>
              <a:ext uri="{FF2B5EF4-FFF2-40B4-BE49-F238E27FC236}">
                <a16:creationId xmlns:a16="http://schemas.microsoft.com/office/drawing/2014/main" id="{2FD08DB4-4C2A-4A6F-9BCF-5F4CB41F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65" y="238276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CEB58-7802-41F0-96DE-E8391CE8B623}"/>
              </a:ext>
            </a:extLst>
          </p:cNvPr>
          <p:cNvSpPr txBox="1"/>
          <p:nvPr/>
        </p:nvSpPr>
        <p:spPr>
          <a:xfrm>
            <a:off x="8965846" y="1903496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8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A791-AA82-4E97-8069-92E4EB8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Left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1EF6-2286-4E5C-B851-21FB585F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03D440-467E-4ABE-B5F5-D070F807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883" y="1844013"/>
            <a:ext cx="2474913" cy="202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0233D5-467D-4069-8806-CD1CBE0DEDD3}"/>
              </a:ext>
            </a:extLst>
          </p:cNvPr>
          <p:cNvSpPr/>
          <p:nvPr/>
        </p:nvSpPr>
        <p:spPr>
          <a:xfrm>
            <a:off x="1890546" y="2513938"/>
            <a:ext cx="8731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106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F503DDDD-5A4D-4F4D-8E88-A3ADEA5E1136}"/>
              </a:ext>
            </a:extLst>
          </p:cNvPr>
          <p:cNvSpPr/>
          <p:nvPr/>
        </p:nvSpPr>
        <p:spPr bwMode="auto">
          <a:xfrm>
            <a:off x="4159083" y="1802738"/>
            <a:ext cx="1060450" cy="2109787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71BCF991-E774-4997-B22D-D5B6E569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3" b="54160"/>
          <a:stretch>
            <a:fillRect/>
          </a:stretch>
        </p:blipFill>
        <p:spPr bwMode="auto">
          <a:xfrm>
            <a:off x="5876758" y="1826550"/>
            <a:ext cx="2747963" cy="231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89F648-DB30-45DE-977A-E0532557545F}"/>
              </a:ext>
            </a:extLst>
          </p:cNvPr>
          <p:cNvSpPr/>
          <p:nvPr/>
        </p:nvSpPr>
        <p:spPr>
          <a:xfrm>
            <a:off x="2047708" y="3553750"/>
            <a:ext cx="7540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78938-1635-4A68-AC88-9C378843D6F7}"/>
              </a:ext>
            </a:extLst>
          </p:cNvPr>
          <p:cNvSpPr txBox="1"/>
          <p:nvPr/>
        </p:nvSpPr>
        <p:spPr bwMode="auto">
          <a:xfrm>
            <a:off x="2579521" y="1531275"/>
            <a:ext cx="209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employees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FAA82-135E-446B-92C9-67E2793381CF}"/>
              </a:ext>
            </a:extLst>
          </p:cNvPr>
          <p:cNvSpPr txBox="1"/>
          <p:nvPr/>
        </p:nvSpPr>
        <p:spPr bwMode="auto">
          <a:xfrm>
            <a:off x="5803733" y="1507463"/>
            <a:ext cx="209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departments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59490510-636D-4DAB-B91A-D6C1A46E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08" y="4272888"/>
            <a:ext cx="4657725" cy="168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모서리가 둥근 직사각형 74">
            <a:extLst>
              <a:ext uri="{FF2B5EF4-FFF2-40B4-BE49-F238E27FC236}">
                <a16:creationId xmlns:a16="http://schemas.microsoft.com/office/drawing/2014/main" id="{3544029F-06E1-4D2A-AAB8-7B52A2D11FAA}"/>
              </a:ext>
            </a:extLst>
          </p:cNvPr>
          <p:cNvSpPr/>
          <p:nvPr/>
        </p:nvSpPr>
        <p:spPr bwMode="auto">
          <a:xfrm>
            <a:off x="3143083" y="5673063"/>
            <a:ext cx="4840288" cy="36830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15" name="모서리가 둥근 직사각형 77">
            <a:extLst>
              <a:ext uri="{FF2B5EF4-FFF2-40B4-BE49-F238E27FC236}">
                <a16:creationId xmlns:a16="http://schemas.microsoft.com/office/drawing/2014/main" id="{8C386B7D-3263-469E-A44A-E01B70D047B0}"/>
              </a:ext>
            </a:extLst>
          </p:cNvPr>
          <p:cNvSpPr/>
          <p:nvPr/>
        </p:nvSpPr>
        <p:spPr bwMode="auto">
          <a:xfrm>
            <a:off x="5845008" y="1802738"/>
            <a:ext cx="1366838" cy="238125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C1E8B7-3511-4047-ADBF-6BF190928814}"/>
              </a:ext>
            </a:extLst>
          </p:cNvPr>
          <p:cNvSpPr/>
          <p:nvPr/>
        </p:nvSpPr>
        <p:spPr>
          <a:xfrm>
            <a:off x="2331871" y="4896775"/>
            <a:ext cx="9413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107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C8A2AB-B720-47CE-B856-662E8A0F2326}"/>
              </a:ext>
            </a:extLst>
          </p:cNvPr>
          <p:cNvCxnSpPr/>
          <p:nvPr/>
        </p:nvCxnSpPr>
        <p:spPr bwMode="auto">
          <a:xfrm>
            <a:off x="5265571" y="2960025"/>
            <a:ext cx="53816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4" descr="https://t1.daumcdn.net/cfile/tistory/224EFA4656EF49B309">
            <a:extLst>
              <a:ext uri="{FF2B5EF4-FFF2-40B4-BE49-F238E27FC236}">
                <a16:creationId xmlns:a16="http://schemas.microsoft.com/office/drawing/2014/main" id="{AC71E22B-7BE9-E171-D28C-3FF4DD49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65" y="238276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E190E6-502D-7CFB-C086-5AAECFE54A1D}"/>
              </a:ext>
            </a:extLst>
          </p:cNvPr>
          <p:cNvSpPr txBox="1"/>
          <p:nvPr/>
        </p:nvSpPr>
        <p:spPr>
          <a:xfrm>
            <a:off x="8965846" y="1903496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A791-AA82-4E97-8069-92E4EB8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Right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1EF6-2286-4E5C-B851-21FB585F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오른쪽 테이블의 모든 </a:t>
            </a:r>
            <a:r>
              <a:rPr lang="en-US" altLang="ko-KR" dirty="0"/>
              <a:t>row</a:t>
            </a:r>
            <a:r>
              <a:rPr lang="ko-KR" altLang="en-US" dirty="0"/>
              <a:t>를 결과 테이블에 나타냄</a:t>
            </a:r>
            <a:endParaRPr lang="en-US" altLang="ko-KR" dirty="0"/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4165FB6-3EAA-483F-8FD4-011EB88B9DC0}"/>
              </a:ext>
            </a:extLst>
          </p:cNvPr>
          <p:cNvSpPr/>
          <p:nvPr/>
        </p:nvSpPr>
        <p:spPr>
          <a:xfrm>
            <a:off x="1475199" y="2391642"/>
            <a:ext cx="8007350" cy="1275483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d.department_name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FROM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employees 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RIGHT OUTER JOIN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departments d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; 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3074" name="Picture 2" descr="https://t1.daumcdn.net/cfile/tistory/2418A25056EF4BA912">
            <a:extLst>
              <a:ext uri="{FF2B5EF4-FFF2-40B4-BE49-F238E27FC236}">
                <a16:creationId xmlns:a16="http://schemas.microsoft.com/office/drawing/2014/main" id="{0639161E-6C9F-4721-A9F8-D7E63086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49" y="24063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245EE-CA5C-45A2-8292-47D80F413900}"/>
              </a:ext>
            </a:extLst>
          </p:cNvPr>
          <p:cNvSpPr txBox="1"/>
          <p:nvPr/>
        </p:nvSpPr>
        <p:spPr>
          <a:xfrm>
            <a:off x="9644796" y="1897982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3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A791-AA82-4E97-8069-92E4EB8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Right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1EF6-2286-4E5C-B851-21FB585F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2123F7-1E7D-4481-A21A-85B701DB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391" y="2852207"/>
            <a:ext cx="2476500" cy="202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5CB346EE-F38C-4AE8-99E3-665FE902FCCB}"/>
              </a:ext>
            </a:extLst>
          </p:cNvPr>
          <p:cNvSpPr/>
          <p:nvPr/>
        </p:nvSpPr>
        <p:spPr bwMode="auto">
          <a:xfrm>
            <a:off x="6506466" y="2836332"/>
            <a:ext cx="1100138" cy="2109788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170BDE61-6D34-4AC8-816B-D71286292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3" b="54160"/>
          <a:stretch>
            <a:fillRect/>
          </a:stretch>
        </p:blipFill>
        <p:spPr bwMode="auto">
          <a:xfrm>
            <a:off x="2156716" y="2852207"/>
            <a:ext cx="2747963" cy="231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9A69BB-1559-431D-BCF6-4635CA0C820F}"/>
              </a:ext>
            </a:extLst>
          </p:cNvPr>
          <p:cNvSpPr/>
          <p:nvPr/>
        </p:nvSpPr>
        <p:spPr>
          <a:xfrm>
            <a:off x="2302766" y="4346045"/>
            <a:ext cx="10175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16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사용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03C51-5092-4FB0-A9B9-131792DF5D62}"/>
              </a:ext>
            </a:extLst>
          </p:cNvPr>
          <p:cNvSpPr txBox="1"/>
          <p:nvPr/>
        </p:nvSpPr>
        <p:spPr bwMode="auto">
          <a:xfrm>
            <a:off x="4928491" y="2536295"/>
            <a:ext cx="209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employees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7668F-551F-4D41-A6A0-4ACD67B28872}"/>
              </a:ext>
            </a:extLst>
          </p:cNvPr>
          <p:cNvSpPr txBox="1"/>
          <p:nvPr/>
        </p:nvSpPr>
        <p:spPr bwMode="auto">
          <a:xfrm>
            <a:off x="2012254" y="2498195"/>
            <a:ext cx="209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departments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모서리가 둥근 직사각형 77">
            <a:extLst>
              <a:ext uri="{FF2B5EF4-FFF2-40B4-BE49-F238E27FC236}">
                <a16:creationId xmlns:a16="http://schemas.microsoft.com/office/drawing/2014/main" id="{034AA796-B043-446C-9A2A-8D2C0A59170D}"/>
              </a:ext>
            </a:extLst>
          </p:cNvPr>
          <p:cNvSpPr/>
          <p:nvPr/>
        </p:nvSpPr>
        <p:spPr bwMode="auto">
          <a:xfrm>
            <a:off x="2104329" y="2809345"/>
            <a:ext cx="1366837" cy="238125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9CC1F3-1C97-424B-9358-ED0A3B38F9DB}"/>
              </a:ext>
            </a:extLst>
          </p:cNvPr>
          <p:cNvSpPr/>
          <p:nvPr/>
        </p:nvSpPr>
        <p:spPr>
          <a:xfrm>
            <a:off x="4939604" y="3307820"/>
            <a:ext cx="942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106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B2D4D3-5B20-46D1-9768-EB44CA0A97AB}"/>
              </a:ext>
            </a:extLst>
          </p:cNvPr>
          <p:cNvSpPr/>
          <p:nvPr/>
        </p:nvSpPr>
        <p:spPr>
          <a:xfrm>
            <a:off x="2345629" y="3161770"/>
            <a:ext cx="8715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사용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o)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ADD52-C787-4940-B05F-987FA9079467}"/>
              </a:ext>
            </a:extLst>
          </p:cNvPr>
          <p:cNvCxnSpPr/>
          <p:nvPr/>
        </p:nvCxnSpPr>
        <p:spPr bwMode="auto">
          <a:xfrm>
            <a:off x="4503041" y="3892020"/>
            <a:ext cx="7556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F3983B-1867-4861-BC39-E0D9FAB35E56}"/>
              </a:ext>
            </a:extLst>
          </p:cNvPr>
          <p:cNvSpPr/>
          <p:nvPr/>
        </p:nvSpPr>
        <p:spPr>
          <a:xfrm>
            <a:off x="4995166" y="4484157"/>
            <a:ext cx="9413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그림 5">
            <a:extLst>
              <a:ext uri="{FF2B5EF4-FFF2-40B4-BE49-F238E27FC236}">
                <a16:creationId xmlns:a16="http://schemas.microsoft.com/office/drawing/2014/main" id="{A965C51C-7CC8-4753-93DB-07C50F3D7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29" y="2641070"/>
            <a:ext cx="3006725" cy="301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BDCBB5-A0C8-4848-A626-9901410B929F}"/>
              </a:ext>
            </a:extLst>
          </p:cNvPr>
          <p:cNvSpPr/>
          <p:nvPr/>
        </p:nvSpPr>
        <p:spPr>
          <a:xfrm>
            <a:off x="8233666" y="2696632"/>
            <a:ext cx="87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106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329B7-66F4-4AD2-B266-47FC5BE58FE4}"/>
              </a:ext>
            </a:extLst>
          </p:cNvPr>
          <p:cNvSpPr/>
          <p:nvPr/>
        </p:nvSpPr>
        <p:spPr>
          <a:xfrm>
            <a:off x="8233666" y="4096807"/>
            <a:ext cx="87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16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FAFBF1-6F6E-4782-8B1F-8B9F1F1D5636}"/>
              </a:ext>
            </a:extLst>
          </p:cNvPr>
          <p:cNvSpPr/>
          <p:nvPr/>
        </p:nvSpPr>
        <p:spPr>
          <a:xfrm>
            <a:off x="9040116" y="5628745"/>
            <a:ext cx="8715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122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1" name="Picture 2" descr="https://t1.daumcdn.net/cfile/tistory/2418A25056EF4BA912">
            <a:extLst>
              <a:ext uri="{FF2B5EF4-FFF2-40B4-BE49-F238E27FC236}">
                <a16:creationId xmlns:a16="http://schemas.microsoft.com/office/drawing/2014/main" id="{132A3891-8629-80F8-07A7-38F08566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49" y="24063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CC15A9-A08D-7E2B-22ED-4A64F2D672B4}"/>
              </a:ext>
            </a:extLst>
          </p:cNvPr>
          <p:cNvSpPr txBox="1"/>
          <p:nvPr/>
        </p:nvSpPr>
        <p:spPr>
          <a:xfrm>
            <a:off x="9644796" y="1897982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62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85F6-061B-445F-A76F-53BA242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Full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622F9-DDDC-4172-B6CA-9FB259C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dirty="0"/>
              <a:t>Full Outer Join</a:t>
            </a:r>
            <a:r>
              <a:rPr lang="ko-KR" altLang="en-US" dirty="0"/>
              <a:t>을 지원하지 않는다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Left Join</a:t>
            </a:r>
            <a:r>
              <a:rPr lang="ko-KR" altLang="en-US" dirty="0"/>
              <a:t>과 </a:t>
            </a:r>
            <a:r>
              <a:rPr lang="en-US" altLang="ko-KR" dirty="0"/>
              <a:t>Right Join</a:t>
            </a:r>
            <a:r>
              <a:rPr lang="ko-KR" altLang="en-US" dirty="0"/>
              <a:t>을 </a:t>
            </a:r>
            <a:r>
              <a:rPr lang="en-US" altLang="ko-KR" dirty="0"/>
              <a:t>Union </a:t>
            </a:r>
            <a:r>
              <a:rPr lang="ko-KR" altLang="en-US" dirty="0"/>
              <a:t>하여 </a:t>
            </a:r>
            <a:r>
              <a:rPr lang="en-US" altLang="ko-KR" dirty="0"/>
              <a:t>Full Outer Join</a:t>
            </a:r>
            <a:r>
              <a:rPr lang="ko-KR" altLang="en-US" dirty="0"/>
              <a:t>을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22">
            <a:extLst>
              <a:ext uri="{FF2B5EF4-FFF2-40B4-BE49-F238E27FC236}">
                <a16:creationId xmlns:a16="http://schemas.microsoft.com/office/drawing/2014/main" id="{BE25ADA1-15C6-43AF-B098-D0093A83B201}"/>
              </a:ext>
            </a:extLst>
          </p:cNvPr>
          <p:cNvSpPr/>
          <p:nvPr/>
        </p:nvSpPr>
        <p:spPr>
          <a:xfrm>
            <a:off x="546101" y="2405856"/>
            <a:ext cx="11222566" cy="2225411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d.department_name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FROM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employees 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LEFT OUTER JOIN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departments d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d.department_id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UNION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d.department_name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FROM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employees 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RIGHT OUTER JOIN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departments d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ON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d.department_id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; 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E4D6C7BC-AC7F-4C56-8BD7-091F968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4589230"/>
            <a:ext cx="3848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>
            <a:extLst>
              <a:ext uri="{FF2B5EF4-FFF2-40B4-BE49-F238E27FC236}">
                <a16:creationId xmlns:a16="http://schemas.microsoft.com/office/drawing/2014/main" id="{CA502EA9-79D6-4971-BC24-32367FB81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63" y="4461933"/>
            <a:ext cx="310673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77">
            <a:extLst>
              <a:ext uri="{FF2B5EF4-FFF2-40B4-BE49-F238E27FC236}">
                <a16:creationId xmlns:a16="http://schemas.microsoft.com/office/drawing/2014/main" id="{C455B8B3-32A8-4679-B2FA-77758D4854CA}"/>
              </a:ext>
            </a:extLst>
          </p:cNvPr>
          <p:cNvSpPr/>
          <p:nvPr/>
        </p:nvSpPr>
        <p:spPr bwMode="auto">
          <a:xfrm>
            <a:off x="5761149" y="5003538"/>
            <a:ext cx="3324113" cy="338866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8" name="모서리가 둥근 직사각형 77">
            <a:extLst>
              <a:ext uri="{FF2B5EF4-FFF2-40B4-BE49-F238E27FC236}">
                <a16:creationId xmlns:a16="http://schemas.microsoft.com/office/drawing/2014/main" id="{83D13F3C-961B-4E27-8C96-643861451CBB}"/>
              </a:ext>
            </a:extLst>
          </p:cNvPr>
          <p:cNvSpPr/>
          <p:nvPr/>
        </p:nvSpPr>
        <p:spPr bwMode="auto">
          <a:xfrm>
            <a:off x="9609248" y="4771495"/>
            <a:ext cx="2791294" cy="2617788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pic>
        <p:nvPicPr>
          <p:cNvPr id="4098" name="Picture 2" descr="https://t1.daumcdn.net/cfile/tistory/232EF54356EF4DA123">
            <a:extLst>
              <a:ext uri="{FF2B5EF4-FFF2-40B4-BE49-F238E27FC236}">
                <a16:creationId xmlns:a16="http://schemas.microsoft.com/office/drawing/2014/main" id="{0F63E69A-50B7-4E34-B0AE-F8EF1B2D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4063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8C4FC-70E1-464F-BB06-86EFFC5E6E7B}"/>
              </a:ext>
            </a:extLst>
          </p:cNvPr>
          <p:cNvSpPr txBox="1"/>
          <p:nvPr/>
        </p:nvSpPr>
        <p:spPr>
          <a:xfrm>
            <a:off x="9505787" y="1897982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85F6-061B-445F-A76F-53BA242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</a:t>
            </a:r>
            <a:br>
              <a:rPr lang="en-US" altLang="ko-KR" dirty="0"/>
            </a:br>
            <a:r>
              <a:rPr lang="en-US" altLang="ko-KR" sz="2700" dirty="0"/>
              <a:t>: Full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622F9-DDDC-4172-B6CA-9FB259C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E4D6C7BC-AC7F-4C56-8BD7-091F968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96" y="3105447"/>
            <a:ext cx="3848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>
            <a:extLst>
              <a:ext uri="{FF2B5EF4-FFF2-40B4-BE49-F238E27FC236}">
                <a16:creationId xmlns:a16="http://schemas.microsoft.com/office/drawing/2014/main" id="{CA502EA9-79D6-4971-BC24-32367FB81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96" y="2978150"/>
            <a:ext cx="310673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77">
            <a:extLst>
              <a:ext uri="{FF2B5EF4-FFF2-40B4-BE49-F238E27FC236}">
                <a16:creationId xmlns:a16="http://schemas.microsoft.com/office/drawing/2014/main" id="{C455B8B3-32A8-4679-B2FA-77758D4854CA}"/>
              </a:ext>
            </a:extLst>
          </p:cNvPr>
          <p:cNvSpPr/>
          <p:nvPr/>
        </p:nvSpPr>
        <p:spPr bwMode="auto">
          <a:xfrm>
            <a:off x="4698582" y="3519755"/>
            <a:ext cx="3324113" cy="338866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8" name="모서리가 둥근 직사각형 77">
            <a:extLst>
              <a:ext uri="{FF2B5EF4-FFF2-40B4-BE49-F238E27FC236}">
                <a16:creationId xmlns:a16="http://schemas.microsoft.com/office/drawing/2014/main" id="{83D13F3C-961B-4E27-8C96-643861451CBB}"/>
              </a:ext>
            </a:extLst>
          </p:cNvPr>
          <p:cNvSpPr/>
          <p:nvPr/>
        </p:nvSpPr>
        <p:spPr bwMode="auto">
          <a:xfrm>
            <a:off x="8546681" y="3287712"/>
            <a:ext cx="2791294" cy="2617788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pic>
        <p:nvPicPr>
          <p:cNvPr id="4098" name="Picture 2" descr="https://t1.daumcdn.net/cfile/tistory/232EF54356EF4DA123">
            <a:extLst>
              <a:ext uri="{FF2B5EF4-FFF2-40B4-BE49-F238E27FC236}">
                <a16:creationId xmlns:a16="http://schemas.microsoft.com/office/drawing/2014/main" id="{0F63E69A-50B7-4E34-B0AE-F8EF1B2D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4063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8C4FC-70E1-464F-BB06-86EFFC5E6E7B}"/>
              </a:ext>
            </a:extLst>
          </p:cNvPr>
          <p:cNvSpPr txBox="1"/>
          <p:nvPr/>
        </p:nvSpPr>
        <p:spPr>
          <a:xfrm>
            <a:off x="9505787" y="1897982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2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6EDE-EAC9-4A91-A607-A82F607B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45C80-1CCC-4D2D-90BF-EE0009DD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자기 자신과 </a:t>
            </a:r>
            <a:r>
              <a:rPr lang="en-US" altLang="ko-KR" dirty="0"/>
              <a:t>Join</a:t>
            </a:r>
          </a:p>
          <a:p>
            <a:pPr lvl="1"/>
            <a:r>
              <a:rPr lang="ko-KR" altLang="en-US" dirty="0"/>
              <a:t>동일한 테이블 명이 </a:t>
            </a:r>
            <a:r>
              <a:rPr lang="en-US" altLang="ko-KR" dirty="0"/>
              <a:t>2</a:t>
            </a:r>
            <a:r>
              <a:rPr lang="ko-KR" altLang="en-US" dirty="0"/>
              <a:t>번 이상 사용되므로</a:t>
            </a:r>
            <a:br>
              <a:rPr lang="en-US" altLang="ko-KR" dirty="0"/>
            </a:br>
            <a:r>
              <a:rPr lang="en-US" altLang="ko-KR" dirty="0"/>
              <a:t>Alias</a:t>
            </a:r>
            <a:r>
              <a:rPr lang="ko-KR" altLang="en-US" dirty="0"/>
              <a:t>를 사용할 수밖에 없음</a:t>
            </a:r>
          </a:p>
        </p:txBody>
      </p:sp>
      <p:sp>
        <p:nvSpPr>
          <p:cNvPr id="6" name="Text Box 140">
            <a:extLst>
              <a:ext uri="{FF2B5EF4-FFF2-40B4-BE49-F238E27FC236}">
                <a16:creationId xmlns:a16="http://schemas.microsoft.com/office/drawing/2014/main" id="{F3C07BE3-F58C-4A83-9735-5095DD3C5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187" y="769936"/>
            <a:ext cx="692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800" b="1">
                <a:latin typeface="Times New Roman" panose="02020603050405020304" pitchFamily="18" charset="0"/>
              </a:rPr>
              <a:t>EMP</a:t>
            </a:r>
          </a:p>
        </p:txBody>
      </p:sp>
      <p:sp>
        <p:nvSpPr>
          <p:cNvPr id="7" name="Text Box 207">
            <a:extLst>
              <a:ext uri="{FF2B5EF4-FFF2-40B4-BE49-F238E27FC236}">
                <a16:creationId xmlns:a16="http://schemas.microsoft.com/office/drawing/2014/main" id="{A63CD8C1-132C-4482-8994-E8A28D7A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925" y="841374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anose="02020603050405020304" pitchFamily="18" charset="0"/>
              </a:rPr>
              <a:t>PK</a:t>
            </a:r>
          </a:p>
        </p:txBody>
      </p:sp>
      <p:sp>
        <p:nvSpPr>
          <p:cNvPr id="8" name="Text Box 208">
            <a:extLst>
              <a:ext uri="{FF2B5EF4-FFF2-40B4-BE49-F238E27FC236}">
                <a16:creationId xmlns:a16="http://schemas.microsoft.com/office/drawing/2014/main" id="{3060F2F6-81DA-466A-8A68-2F0B4583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50" y="841374"/>
            <a:ext cx="4667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anose="02020603050405020304" pitchFamily="18" charset="0"/>
              </a:rPr>
              <a:t>FK</a:t>
            </a:r>
          </a:p>
        </p:txBody>
      </p:sp>
      <p:sp>
        <p:nvSpPr>
          <p:cNvPr id="9" name="모서리가 둥근 직사각형 50">
            <a:extLst>
              <a:ext uri="{FF2B5EF4-FFF2-40B4-BE49-F238E27FC236}">
                <a16:creationId xmlns:a16="http://schemas.microsoft.com/office/drawing/2014/main" id="{AE3C7187-C39B-477E-B4EC-8A0D11D48B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2597" y="1200150"/>
            <a:ext cx="1682577" cy="2325025"/>
          </a:xfrm>
          <a:prstGeom prst="roundRect">
            <a:avLst>
              <a:gd name="adj" fmla="val 8356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r" eaLnBrk="1" hangingPunct="1"/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655D8470-EC35-4161-A8EF-5FA783D067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324726" y="1216023"/>
            <a:ext cx="1600447" cy="2325025"/>
          </a:xfrm>
          <a:prstGeom prst="roundRect">
            <a:avLst>
              <a:gd name="adj" fmla="val 8356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r" eaLnBrk="1" hangingPunct="1"/>
            <a:endParaRPr lang="ko-KR" altLang="en-US" sz="2000">
              <a:solidFill>
                <a:srgbClr val="FF0000"/>
              </a:solidFill>
            </a:endParaRPr>
          </a:p>
        </p:txBody>
      </p:sp>
      <p:cxnSp>
        <p:nvCxnSpPr>
          <p:cNvPr id="11" name="꺾인 연결선 34">
            <a:extLst>
              <a:ext uri="{FF2B5EF4-FFF2-40B4-BE49-F238E27FC236}">
                <a16:creationId xmlns:a16="http://schemas.microsoft.com/office/drawing/2014/main" id="{15B66097-F4EB-4D35-8B90-3F42B86A34A5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 bwMode="auto">
          <a:xfrm rot="5400000" flipH="1">
            <a:off x="8256480" y="1672580"/>
            <a:ext cx="15873" cy="3721064"/>
          </a:xfrm>
          <a:prstGeom prst="bentConnector3">
            <a:avLst>
              <a:gd name="adj1" fmla="val -1440181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37">
            <a:extLst>
              <a:ext uri="{FF2B5EF4-FFF2-40B4-BE49-F238E27FC236}">
                <a16:creationId xmlns:a16="http://schemas.microsoft.com/office/drawing/2014/main" id="{0933F04D-859B-493C-BA5A-3A234576F70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95900" y="1871661"/>
            <a:ext cx="2028826" cy="39595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980C99-154E-4D8C-ACBA-6B37674C6019}"/>
              </a:ext>
            </a:extLst>
          </p:cNvPr>
          <p:cNvSpPr txBox="1"/>
          <p:nvPr/>
        </p:nvSpPr>
        <p:spPr>
          <a:xfrm>
            <a:off x="665611" y="3859211"/>
            <a:ext cx="596830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* FROM employees e1, employees e2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WHERE e1.manager_id=e2.employee_id;</a:t>
            </a:r>
            <a:endParaRPr lang="ko-KR" altLang="en-US" sz="20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4E13B7-C468-4DF8-BAE0-EA772B2F76C9}"/>
              </a:ext>
            </a:extLst>
          </p:cNvPr>
          <p:cNvSpPr/>
          <p:nvPr/>
        </p:nvSpPr>
        <p:spPr>
          <a:xfrm>
            <a:off x="5479005" y="1130300"/>
            <a:ext cx="6848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 err="1">
                <a:latin typeface="Consolas" panose="020B0609020204030204" pitchFamily="49" charset="0"/>
              </a:rPr>
              <a:t>employee_id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first_name</a:t>
            </a:r>
            <a:r>
              <a:rPr lang="ko-KR" altLang="en-US" sz="1600" dirty="0">
                <a:latin typeface="Consolas" panose="020B0609020204030204" pitchFamily="49" charset="0"/>
              </a:rPr>
              <a:t>  | ... | </a:t>
            </a:r>
            <a:r>
              <a:rPr lang="ko-KR" altLang="en-US" sz="1600" dirty="0" err="1">
                <a:latin typeface="Consolas" panose="020B0609020204030204" pitchFamily="49" charset="0"/>
              </a:rPr>
              <a:t>manager_id</a:t>
            </a:r>
            <a:r>
              <a:rPr lang="ko-KR" altLang="en-US" sz="1600" dirty="0">
                <a:latin typeface="Consolas" panose="020B0609020204030204" pitchFamily="49" charset="0"/>
              </a:rPr>
              <a:t>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100 | </a:t>
            </a:r>
            <a:r>
              <a:rPr lang="ko-KR" altLang="en-US" sz="1600" dirty="0" err="1">
                <a:latin typeface="Consolas" panose="020B0609020204030204" pitchFamily="49" charset="0"/>
              </a:rPr>
              <a:t>Steven</a:t>
            </a:r>
            <a:r>
              <a:rPr lang="ko-KR" altLang="en-US" sz="1600" dirty="0">
                <a:latin typeface="Consolas" panose="020B0609020204030204" pitchFamily="49" charset="0"/>
              </a:rPr>
              <a:t>      | ... |       NULL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101 | </a:t>
            </a:r>
            <a:r>
              <a:rPr lang="ko-KR" altLang="en-US" sz="1600" dirty="0" err="1">
                <a:latin typeface="Consolas" panose="020B0609020204030204" pitchFamily="49" charset="0"/>
              </a:rPr>
              <a:t>Neena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100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102 | </a:t>
            </a:r>
            <a:r>
              <a:rPr lang="ko-KR" altLang="en-US" sz="1600" dirty="0" err="1">
                <a:latin typeface="Consolas" panose="020B0609020204030204" pitchFamily="49" charset="0"/>
              </a:rPr>
              <a:t>Lex</a:t>
            </a:r>
            <a:r>
              <a:rPr lang="ko-KR" altLang="en-US" sz="1600" dirty="0">
                <a:latin typeface="Consolas" panose="020B0609020204030204" pitchFamily="49" charset="0"/>
              </a:rPr>
              <a:t>         | ... |        100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103 | </a:t>
            </a:r>
            <a:r>
              <a:rPr lang="ko-KR" altLang="en-US" sz="1600" dirty="0" err="1">
                <a:latin typeface="Consolas" panose="020B0609020204030204" pitchFamily="49" charset="0"/>
              </a:rPr>
              <a:t>Alexander</a:t>
            </a:r>
            <a:r>
              <a:rPr lang="ko-KR" altLang="en-US" sz="1600" dirty="0">
                <a:latin typeface="Consolas" panose="020B0609020204030204" pitchFamily="49" charset="0"/>
              </a:rPr>
              <a:t>   | ... |        102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104 | </a:t>
            </a:r>
            <a:r>
              <a:rPr lang="ko-KR" altLang="en-US" sz="1600" dirty="0" err="1">
                <a:latin typeface="Consolas" panose="020B0609020204030204" pitchFamily="49" charset="0"/>
              </a:rPr>
              <a:t>Bruce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103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105 | </a:t>
            </a:r>
            <a:r>
              <a:rPr lang="ko-KR" altLang="en-US" sz="1600" dirty="0" err="1">
                <a:latin typeface="Consolas" panose="020B0609020204030204" pitchFamily="49" charset="0"/>
              </a:rPr>
              <a:t>David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103 | ... |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DA184-9F22-4346-8ADF-BFCFA8976B4D}"/>
              </a:ext>
            </a:extLst>
          </p:cNvPr>
          <p:cNvSpPr/>
          <p:nvPr/>
        </p:nvSpPr>
        <p:spPr>
          <a:xfrm>
            <a:off x="2471487" y="4567097"/>
            <a:ext cx="96488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+-------------+-------------+-----+------------+-------------+------------+-----+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 err="1">
                <a:latin typeface="Consolas" panose="020B0609020204030204" pitchFamily="49" charset="0"/>
              </a:rPr>
              <a:t>employee_id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first_name</a:t>
            </a:r>
            <a:r>
              <a:rPr lang="ko-KR" altLang="en-US" sz="1600" dirty="0">
                <a:latin typeface="Consolas" panose="020B0609020204030204" pitchFamily="49" charset="0"/>
              </a:rPr>
              <a:t>  | ... | </a:t>
            </a:r>
            <a:r>
              <a:rPr lang="ko-KR" altLang="en-US" sz="1600" dirty="0" err="1">
                <a:latin typeface="Consolas" panose="020B0609020204030204" pitchFamily="49" charset="0"/>
              </a:rPr>
              <a:t>manager_id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employee_id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first_name</a:t>
            </a:r>
            <a:r>
              <a:rPr lang="ko-KR" altLang="en-US" sz="1600" dirty="0">
                <a:latin typeface="Consolas" panose="020B0609020204030204" pitchFamily="49" charset="0"/>
              </a:rPr>
              <a:t>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+-------------+-------------+-----+------------+-------------+------------+-----+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101 | </a:t>
            </a:r>
            <a:r>
              <a:rPr lang="ko-KR" altLang="en-US" sz="1600" dirty="0" err="1">
                <a:latin typeface="Consolas" panose="020B0609020204030204" pitchFamily="49" charset="0"/>
              </a:rPr>
              <a:t>Neena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100 |         100 | </a:t>
            </a:r>
            <a:r>
              <a:rPr lang="ko-KR" altLang="en-US" sz="1600" dirty="0" err="1">
                <a:latin typeface="Consolas" panose="020B0609020204030204" pitchFamily="49" charset="0"/>
              </a:rPr>
              <a:t>Steven</a:t>
            </a:r>
            <a:r>
              <a:rPr lang="ko-KR" altLang="en-US" sz="1600" dirty="0">
                <a:latin typeface="Consolas" panose="020B0609020204030204" pitchFamily="49" charset="0"/>
              </a:rPr>
              <a:t>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102 | </a:t>
            </a:r>
            <a:r>
              <a:rPr lang="ko-KR" altLang="en-US" sz="1600" dirty="0" err="1">
                <a:latin typeface="Consolas" panose="020B0609020204030204" pitchFamily="49" charset="0"/>
              </a:rPr>
              <a:t>Lex</a:t>
            </a:r>
            <a:r>
              <a:rPr lang="ko-KR" altLang="en-US" sz="1600" dirty="0">
                <a:latin typeface="Consolas" panose="020B0609020204030204" pitchFamily="49" charset="0"/>
              </a:rPr>
              <a:t>         | ... |        100 |         100 | </a:t>
            </a:r>
            <a:r>
              <a:rPr lang="ko-KR" altLang="en-US" sz="1600" dirty="0" err="1">
                <a:latin typeface="Consolas" panose="020B0609020204030204" pitchFamily="49" charset="0"/>
              </a:rPr>
              <a:t>Steven</a:t>
            </a:r>
            <a:r>
              <a:rPr lang="ko-KR" altLang="en-US" sz="1600" dirty="0">
                <a:latin typeface="Consolas" panose="020B0609020204030204" pitchFamily="49" charset="0"/>
              </a:rPr>
              <a:t>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103 | </a:t>
            </a:r>
            <a:r>
              <a:rPr lang="ko-KR" altLang="en-US" sz="1600" dirty="0" err="1">
                <a:latin typeface="Consolas" panose="020B0609020204030204" pitchFamily="49" charset="0"/>
              </a:rPr>
              <a:t>Alexander</a:t>
            </a:r>
            <a:r>
              <a:rPr lang="ko-KR" altLang="en-US" sz="1600" dirty="0">
                <a:latin typeface="Consolas" panose="020B0609020204030204" pitchFamily="49" charset="0"/>
              </a:rPr>
              <a:t>   | ... |        102 |         102 | </a:t>
            </a:r>
            <a:r>
              <a:rPr lang="ko-KR" altLang="en-US" sz="1600" dirty="0" err="1">
                <a:latin typeface="Consolas" panose="020B0609020204030204" pitchFamily="49" charset="0"/>
              </a:rPr>
              <a:t>Lex</a:t>
            </a:r>
            <a:r>
              <a:rPr lang="ko-KR" altLang="en-US" sz="1600" dirty="0">
                <a:latin typeface="Consolas" panose="020B0609020204030204" pitchFamily="49" charset="0"/>
              </a:rPr>
              <a:t>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104 | </a:t>
            </a:r>
            <a:r>
              <a:rPr lang="ko-KR" altLang="en-US" sz="1600" dirty="0" err="1">
                <a:latin typeface="Consolas" panose="020B0609020204030204" pitchFamily="49" charset="0"/>
              </a:rPr>
              <a:t>Bruce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103 |         103 | </a:t>
            </a:r>
            <a:r>
              <a:rPr lang="ko-KR" altLang="en-US" sz="1600" dirty="0" err="1">
                <a:latin typeface="Consolas" panose="020B0609020204030204" pitchFamily="49" charset="0"/>
              </a:rPr>
              <a:t>Alexander</a:t>
            </a:r>
            <a:r>
              <a:rPr lang="ko-KR" altLang="en-US" sz="1600" dirty="0">
                <a:latin typeface="Consolas" panose="020B0609020204030204" pitchFamily="49" charset="0"/>
              </a:rPr>
              <a:t>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105 | </a:t>
            </a:r>
            <a:r>
              <a:rPr lang="ko-KR" altLang="en-US" sz="1600" dirty="0" err="1">
                <a:latin typeface="Consolas" panose="020B0609020204030204" pitchFamily="49" charset="0"/>
              </a:rPr>
              <a:t>David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103 |         103 | </a:t>
            </a:r>
            <a:r>
              <a:rPr lang="ko-KR" altLang="en-US" sz="1600" dirty="0" err="1">
                <a:latin typeface="Consolas" panose="020B0609020204030204" pitchFamily="49" charset="0"/>
              </a:rPr>
              <a:t>Alexander</a:t>
            </a:r>
            <a:r>
              <a:rPr lang="ko-KR" altLang="en-US" sz="1600" dirty="0">
                <a:latin typeface="Consolas" panose="020B0609020204030204" pitchFamily="49" charset="0"/>
              </a:rPr>
              <a:t>  | ... |</a:t>
            </a:r>
          </a:p>
        </p:txBody>
      </p:sp>
    </p:spTree>
    <p:extLst>
      <p:ext uri="{BB962C8B-B14F-4D97-AF65-F5344CB8AC3E}">
        <p14:creationId xmlns:p14="http://schemas.microsoft.com/office/powerpoint/2010/main" val="35974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49397-F786-4BFC-970B-425574B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 Operator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EF81B-114E-4643-BDCE-2110DA8D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882320" cy="4720562"/>
          </a:xfrm>
        </p:spPr>
        <p:txBody>
          <a:bodyPr/>
          <a:lstStyle/>
          <a:p>
            <a:r>
              <a:rPr lang="ko-KR" altLang="en-US" dirty="0"/>
              <a:t>두 집합의 결과를 가지고 집합 연산을 수행</a:t>
            </a:r>
            <a:endParaRPr lang="en-US" altLang="ko-KR" dirty="0"/>
          </a:p>
          <a:p>
            <a:r>
              <a:rPr lang="en-US" altLang="ko-KR" dirty="0"/>
              <a:t>UNION, UNION ALL, </a:t>
            </a:r>
            <a:r>
              <a:rPr lang="en-US" altLang="ko-KR" strike="sngStrike" dirty="0"/>
              <a:t>INTERSECT, EXCEPT </a:t>
            </a:r>
            <a:r>
              <a:rPr lang="en-US" altLang="ko-KR" dirty="0"/>
              <a:t>(MySQL</a:t>
            </a:r>
            <a:r>
              <a:rPr lang="ko-KR" altLang="en-US" dirty="0"/>
              <a:t>에서는 </a:t>
            </a:r>
            <a:r>
              <a:rPr lang="en-US" altLang="ko-KR" dirty="0"/>
              <a:t>INTERSECT, EXCEPT </a:t>
            </a:r>
            <a:r>
              <a:rPr lang="ko-KR" altLang="en-US" dirty="0"/>
              <a:t>연산은 지원하지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은 중복 레코드 제거 작업을 진행해야 하기에 </a:t>
            </a:r>
            <a:r>
              <a:rPr lang="en-US" altLang="ko-KR" dirty="0"/>
              <a:t>UNION</a:t>
            </a:r>
            <a:r>
              <a:rPr lang="ko-KR" altLang="en-US" dirty="0"/>
              <a:t>보다 속도면에서 느리다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</a:t>
            </a:r>
            <a:r>
              <a:rPr lang="en-US" altLang="ko-KR" dirty="0"/>
              <a:t>INTERSECT, EXCEPT </a:t>
            </a:r>
            <a:r>
              <a:rPr lang="ko-KR" altLang="en-US" dirty="0"/>
              <a:t>개념을 활용하기 위해</a:t>
            </a:r>
            <a:br>
              <a:rPr lang="en-US" altLang="ko-KR" dirty="0"/>
            </a:br>
            <a:r>
              <a:rPr lang="en-US" altLang="ko-KR" dirty="0"/>
              <a:t>	JOIN</a:t>
            </a:r>
            <a:r>
              <a:rPr lang="ko-KR" altLang="en-US" dirty="0"/>
              <a:t>연산을 활용한다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타원 4">
            <a:extLst>
              <a:ext uri="{FF2B5EF4-FFF2-40B4-BE49-F238E27FC236}">
                <a16:creationId xmlns:a16="http://schemas.microsoft.com/office/drawing/2014/main" id="{40A5EE3D-95BF-49D6-A817-C3BEAAE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791" y="3204968"/>
            <a:ext cx="1857375" cy="1714500"/>
          </a:xfrm>
          <a:prstGeom prst="ellipse">
            <a:avLst/>
          </a:prstGeom>
          <a:solidFill>
            <a:srgbClr val="CCFF66">
              <a:alpha val="4196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latin typeface="Tahoma" panose="020B0604030504040204" pitchFamily="34" charset="0"/>
                <a:ea typeface="돋움" panose="020B0600000101010101" pitchFamily="50" charset="-127"/>
              </a:rPr>
              <a:t>a       b</a:t>
            </a:r>
            <a:endParaRPr lang="ko-KR" altLang="en-US" sz="2400" b="1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11" name="타원 6">
            <a:extLst>
              <a:ext uri="{FF2B5EF4-FFF2-40B4-BE49-F238E27FC236}">
                <a16:creationId xmlns:a16="http://schemas.microsoft.com/office/drawing/2014/main" id="{59C0A3DB-B0A2-4557-8FA0-F6FC6D79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353" y="3204968"/>
            <a:ext cx="1857375" cy="1714500"/>
          </a:xfrm>
          <a:prstGeom prst="ellipse">
            <a:avLst/>
          </a:prstGeom>
          <a:solidFill>
            <a:srgbClr val="FF9933">
              <a:alpha val="32156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latin typeface="Tahoma" panose="020B0604030504040204" pitchFamily="34" charset="0"/>
                <a:ea typeface="돋움" panose="020B0600000101010101" pitchFamily="50" charset="-127"/>
              </a:rPr>
              <a:t>b        c</a:t>
            </a:r>
            <a:endParaRPr lang="ko-KR" altLang="en-US" sz="2400" b="1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EC70479-C23E-4225-BF0B-A8A8FCED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316" y="270490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3200">
                <a:latin typeface="Georgia" panose="02040502050405020303" pitchFamily="18" charset="0"/>
                <a:ea typeface="돋움" panose="020B0600000101010101" pitchFamily="50" charset="-127"/>
              </a:rPr>
              <a:t>A</a:t>
            </a:r>
            <a:endParaRPr lang="ko-KR" altLang="en-US" sz="3200">
              <a:latin typeface="Georgia" panose="02040502050405020303" pitchFamily="18" charset="0"/>
              <a:ea typeface="돋움" panose="020B0600000101010101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F04D08E-AEC3-4866-8A5B-511F3EF7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878" y="2704905"/>
            <a:ext cx="44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3200">
                <a:latin typeface="Georgia" panose="02040502050405020303" pitchFamily="18" charset="0"/>
                <a:ea typeface="돋움" panose="020B0600000101010101" pitchFamily="50" charset="-127"/>
              </a:rPr>
              <a:t>B</a:t>
            </a:r>
            <a:endParaRPr lang="ko-KR" altLang="en-US" sz="3200">
              <a:latin typeface="Georgia" panose="02040502050405020303" pitchFamily="18" charset="0"/>
              <a:ea typeface="돋움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0D479-5F1D-41AB-94E1-C158656F47F2}"/>
              </a:ext>
            </a:extLst>
          </p:cNvPr>
          <p:cNvSpPr/>
          <p:nvPr/>
        </p:nvSpPr>
        <p:spPr bwMode="auto">
          <a:xfrm>
            <a:off x="7871353" y="2919218"/>
            <a:ext cx="3643313" cy="2000250"/>
          </a:xfrm>
          <a:prstGeom prst="rect">
            <a:avLst/>
          </a:prstGeom>
          <a:solidFill>
            <a:srgbClr val="386FB1">
              <a:lumMod val="20000"/>
              <a:lumOff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A UNION B = {a, b, c}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A UNION ALL B = {a, b, b, c}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A INTERSECT B = {b}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A </a:t>
            </a:r>
            <a:r>
              <a:rPr kumimoji="1" lang="en-US" altLang="ko-KR" strike="sngStrike" kern="0" dirty="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EXCEPT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B = {a}</a:t>
            </a:r>
            <a:endParaRPr kumimoji="1" lang="ko-KR" altLang="en-US" sz="1800" b="0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4B8D4-F62F-4BB6-AF70-D306C351C181}"/>
              </a:ext>
            </a:extLst>
          </p:cNvPr>
          <p:cNvSpPr txBox="1"/>
          <p:nvPr/>
        </p:nvSpPr>
        <p:spPr>
          <a:xfrm>
            <a:off x="4156603" y="5348093"/>
            <a:ext cx="7358063" cy="92392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 FROM employees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UNION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department_name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 FROM departments;</a:t>
            </a:r>
          </a:p>
        </p:txBody>
      </p:sp>
    </p:spTree>
    <p:extLst>
      <p:ext uri="{BB962C8B-B14F-4D97-AF65-F5344CB8AC3E}">
        <p14:creationId xmlns:p14="http://schemas.microsoft.com/office/powerpoint/2010/main" val="102654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6EDE-EAC9-4A91-A607-A82F607B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26231DA9-A39F-48D2-8E70-21E77194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en-US" altLang="ko-KR" dirty="0"/>
              <a:t>SELF JOIN</a:t>
            </a:r>
            <a:r>
              <a:rPr lang="ko-KR" altLang="en-US" dirty="0"/>
              <a:t>을 이용하여 다음의 값을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2"/>
            <a:r>
              <a:rPr lang="en-US" altLang="ko-KR" dirty="0"/>
              <a:t>EMPLOYEE_ID</a:t>
            </a:r>
          </a:p>
          <a:p>
            <a:pPr lvl="2"/>
            <a:r>
              <a:rPr lang="en-US" altLang="ko-KR" dirty="0"/>
              <a:t>FIRST_NAME</a:t>
            </a:r>
          </a:p>
          <a:p>
            <a:pPr lvl="2"/>
            <a:r>
              <a:rPr lang="en-US" altLang="ko-KR" dirty="0"/>
              <a:t>MANAGER</a:t>
            </a:r>
            <a:r>
              <a:rPr lang="ko-KR" altLang="en-US" dirty="0"/>
              <a:t>의 </a:t>
            </a:r>
            <a:r>
              <a:rPr lang="en-US" altLang="ko-KR" dirty="0"/>
              <a:t>EMPLOYEE ID</a:t>
            </a:r>
          </a:p>
          <a:p>
            <a:pPr lvl="2"/>
            <a:r>
              <a:rPr lang="en-US" altLang="ko-KR" dirty="0"/>
              <a:t>MANAGER</a:t>
            </a:r>
            <a:r>
              <a:rPr lang="ko-KR" altLang="en-US" dirty="0"/>
              <a:t>의 </a:t>
            </a:r>
            <a:r>
              <a:rPr lang="en-US" altLang="ko-KR" dirty="0"/>
              <a:t>FIRST_NAME</a:t>
            </a:r>
            <a:endParaRPr lang="ko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6648AD6-5ACD-4E6E-8143-FE39ACDC4D28}"/>
              </a:ext>
            </a:extLst>
          </p:cNvPr>
          <p:cNvSpPr txBox="1">
            <a:spLocks/>
          </p:cNvSpPr>
          <p:nvPr/>
        </p:nvSpPr>
        <p:spPr bwMode="auto">
          <a:xfrm>
            <a:off x="3802063" y="2291996"/>
            <a:ext cx="838993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grpSp>
        <p:nvGrpSpPr>
          <p:cNvPr id="30" name="그룹 1">
            <a:extLst>
              <a:ext uri="{FF2B5EF4-FFF2-40B4-BE49-F238E27FC236}">
                <a16:creationId xmlns:a16="http://schemas.microsoft.com/office/drawing/2014/main" id="{15F69852-BAB1-41F4-995D-615B3D9575B7}"/>
              </a:ext>
            </a:extLst>
          </p:cNvPr>
          <p:cNvGrpSpPr>
            <a:grpSpLocks/>
          </p:cNvGrpSpPr>
          <p:nvPr/>
        </p:nvGrpSpPr>
        <p:grpSpPr bwMode="auto">
          <a:xfrm>
            <a:off x="4344988" y="2215796"/>
            <a:ext cx="7524750" cy="4518025"/>
            <a:chOff x="827670" y="862936"/>
            <a:chExt cx="7524750" cy="4517337"/>
          </a:xfrm>
        </p:grpSpPr>
        <p:pic>
          <p:nvPicPr>
            <p:cNvPr id="31" name="Picture 7">
              <a:extLst>
                <a:ext uri="{FF2B5EF4-FFF2-40B4-BE49-F238E27FC236}">
                  <a16:creationId xmlns:a16="http://schemas.microsoft.com/office/drawing/2014/main" id="{722BEACB-4F9F-4B25-A0C4-EAAFE2357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2"/>
            <a:stretch>
              <a:fillRect/>
            </a:stretch>
          </p:blipFill>
          <p:spPr bwMode="auto">
            <a:xfrm>
              <a:off x="827670" y="1312503"/>
              <a:ext cx="2905125" cy="2081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657E12AD-9CDB-4058-9F44-C0979A0FE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2"/>
            <a:stretch>
              <a:fillRect/>
            </a:stretch>
          </p:blipFill>
          <p:spPr bwMode="auto">
            <a:xfrm>
              <a:off x="5256795" y="1312503"/>
              <a:ext cx="2905125" cy="2081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CFF22F-6AB4-49CB-8789-480503AD22FE}"/>
                </a:ext>
              </a:extLst>
            </p:cNvPr>
            <p:cNvSpPr/>
            <p:nvPr/>
          </p:nvSpPr>
          <p:spPr>
            <a:xfrm>
              <a:off x="1854782" y="862936"/>
              <a:ext cx="2135188" cy="4603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employees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400" b="1" dirty="0" err="1">
                  <a:solidFill>
                    <a:srgbClr val="7030A0"/>
                  </a:solidFill>
                  <a:latin typeface="+mn-ea"/>
                  <a:ea typeface="+mn-ea"/>
                </a:rPr>
                <a:t>emp</a:t>
              </a:r>
              <a:endParaRPr lang="en-US" altLang="ko-KR" sz="2400" b="1" dirty="0">
                <a:solidFill>
                  <a:srgbClr val="7030A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B680F36-C583-4624-A124-CCDE58F0F4A3}"/>
                </a:ext>
              </a:extLst>
            </p:cNvPr>
            <p:cNvSpPr/>
            <p:nvPr/>
          </p:nvSpPr>
          <p:spPr>
            <a:xfrm>
              <a:off x="5090107" y="880396"/>
              <a:ext cx="3019425" cy="4603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employees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400" b="1" dirty="0">
                  <a:solidFill>
                    <a:schemeClr val="accent5"/>
                  </a:solidFill>
                  <a:latin typeface="+mn-ea"/>
                  <a:ea typeface="+mn-ea"/>
                </a:rPr>
                <a:t>man</a:t>
              </a:r>
            </a:p>
          </p:txBody>
        </p:sp>
        <p:sp>
          <p:nvSpPr>
            <p:cNvPr id="35" name="모서리가 둥근 직사각형 16">
              <a:extLst>
                <a:ext uri="{FF2B5EF4-FFF2-40B4-BE49-F238E27FC236}">
                  <a16:creationId xmlns:a16="http://schemas.microsoft.com/office/drawing/2014/main" id="{6857F410-C50C-4988-ADBA-5A326C6EB935}"/>
                </a:ext>
              </a:extLst>
            </p:cNvPr>
            <p:cNvSpPr/>
            <p:nvPr/>
          </p:nvSpPr>
          <p:spPr>
            <a:xfrm>
              <a:off x="1188032" y="3904123"/>
              <a:ext cx="7164388" cy="1476150"/>
            </a:xfrm>
            <a:prstGeom prst="roundRect">
              <a:avLst>
                <a:gd name="adj" fmla="val 5998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/>
            <a:lstStyle/>
            <a:p>
              <a:pPr marL="0" lvl="4" eaLnBrk="1" latinLnBrk="1" hangingPunct="1">
                <a:tabLst>
                  <a:tab pos="630238" algn="l"/>
                </a:tabLst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SELECT 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emp.employee_id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, 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emp.first_name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, </a:t>
              </a:r>
            </a:p>
            <a:p>
              <a:pPr marL="0" lvl="4" eaLnBrk="1" latinLnBrk="1" hangingPunct="1">
                <a:tabLst>
                  <a:tab pos="630238" algn="l"/>
                </a:tabLst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       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emp.manager_id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, 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man.first_name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 manager </a:t>
              </a:r>
            </a:p>
            <a:p>
              <a:pPr marL="0" lvl="4" eaLnBrk="1" latinLnBrk="1" hangingPunct="1">
                <a:tabLst>
                  <a:tab pos="630238" algn="l"/>
                </a:tabLst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FROM employees </a:t>
              </a:r>
              <a:r>
                <a:rPr lang="en-US" altLang="ko-KR" b="1" dirty="0">
                  <a:solidFill>
                    <a:srgbClr val="7030A0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emp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, employees </a:t>
              </a:r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man</a:t>
              </a:r>
            </a:p>
            <a:p>
              <a:pPr marL="0" lvl="4" eaLnBrk="1" latinLnBrk="1" hangingPunct="1">
                <a:tabLst>
                  <a:tab pos="630238" algn="l"/>
                </a:tabLst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WHERE </a:t>
              </a:r>
              <a:r>
                <a:rPr lang="en-US" altLang="ko-KR" b="1" dirty="0" err="1">
                  <a:solidFill>
                    <a:srgbClr val="7030A0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emp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.manager_id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 = </a:t>
              </a:r>
              <a:r>
                <a:rPr lang="en-US" altLang="ko-KR" b="1" dirty="0" err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man</a:t>
              </a:r>
              <a:r>
                <a:rPr lang="en-US" altLang="ko-KR" b="1" dirty="0" err="1">
                  <a:solidFill>
                    <a:schemeClr val="tx1"/>
                  </a:solidFill>
                  <a:latin typeface="Consolas" panose="020B0609020204030204" pitchFamily="49" charset="0"/>
                  <a:ea typeface="D2Coding" panose="020B0609020101020101" pitchFamily="49" charset="-127"/>
                  <a:cs typeface="Courier New" panose="02070309020205020404" pitchFamily="49" charset="0"/>
                </a:rPr>
                <a:t>.employee_id</a:t>
              </a:r>
              <a:endPara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endParaRPr>
            </a:p>
          </p:txBody>
        </p:sp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48E7C466-5F84-4088-89A9-1EFE0ECA9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44009"/>
            <a:stretch>
              <a:fillRect/>
            </a:stretch>
          </p:blipFill>
          <p:spPr bwMode="auto">
            <a:xfrm>
              <a:off x="2592970" y="2427734"/>
              <a:ext cx="3914775" cy="1403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21074B0-D0C7-4244-9615-10119EFC7A5D}"/>
                </a:ext>
              </a:extLst>
            </p:cNvPr>
            <p:cNvCxnSpPr/>
            <p:nvPr/>
          </p:nvCxnSpPr>
          <p:spPr bwMode="auto">
            <a:xfrm>
              <a:off x="3750257" y="1778785"/>
              <a:ext cx="728663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F4D38BA-40B5-4C5D-AC5B-35E608E04D9D}"/>
                </a:ext>
              </a:extLst>
            </p:cNvPr>
            <p:cNvCxnSpPr/>
            <p:nvPr/>
          </p:nvCxnSpPr>
          <p:spPr bwMode="auto">
            <a:xfrm flipH="1">
              <a:off x="4858332" y="1572441"/>
              <a:ext cx="944563" cy="2158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BB5737-4FDE-403C-A33B-6C9E50A16A3F}"/>
                </a:ext>
              </a:extLst>
            </p:cNvPr>
            <p:cNvSpPr txBox="1"/>
            <p:nvPr/>
          </p:nvSpPr>
          <p:spPr>
            <a:xfrm>
              <a:off x="4367795" y="1340701"/>
              <a:ext cx="1000125" cy="768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400" dirty="0">
                  <a:solidFill>
                    <a:srgbClr val="FF0000"/>
                  </a:solidFill>
                  <a:latin typeface="Georgia" pitchFamily="18" charset="0"/>
                  <a:ea typeface="+mn-ea"/>
                </a:rPr>
                <a:t>=</a:t>
              </a:r>
              <a:endParaRPr lang="ko-KR" altLang="en-US" sz="4400" dirty="0">
                <a:solidFill>
                  <a:srgbClr val="FF0000"/>
                </a:solidFill>
                <a:latin typeface="Georgia" pitchFamily="18" charset="0"/>
                <a:ea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410B5CC-2546-483C-B048-7126A93208B7}"/>
                </a:ext>
              </a:extLst>
            </p:cNvPr>
            <p:cNvSpPr/>
            <p:nvPr/>
          </p:nvSpPr>
          <p:spPr>
            <a:xfrm>
              <a:off x="5261557" y="1769261"/>
              <a:ext cx="541338" cy="3698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PK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3B6111-E22E-496B-8EAF-81ACD7C23B8D}"/>
                </a:ext>
              </a:extLst>
            </p:cNvPr>
            <p:cNvSpPr/>
            <p:nvPr/>
          </p:nvSpPr>
          <p:spPr>
            <a:xfrm>
              <a:off x="2880307" y="1586726"/>
              <a:ext cx="541338" cy="369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FK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11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83EBB9-6D9F-4D2A-8CDB-6E43F345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58E17-5138-43D4-AE2E-6006A833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Group &amp; Aggregation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BD04D-DC7C-40CE-A830-77610EF4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 Function (</a:t>
            </a:r>
            <a:r>
              <a:rPr lang="ko-KR" altLang="en-US" dirty="0"/>
              <a:t>집계함수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5C5FC-0A4D-461B-9154-6BF07E4F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행으로부터 하나의 결과값을 반환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AVG</a:t>
            </a:r>
          </a:p>
          <a:p>
            <a:pPr lvl="1"/>
            <a:r>
              <a:rPr lang="en-US" altLang="ko-KR" dirty="0"/>
              <a:t>COUNT</a:t>
            </a:r>
          </a:p>
          <a:p>
            <a:pPr lvl="2"/>
            <a:r>
              <a:rPr lang="en-US" altLang="ko-KR" dirty="0"/>
              <a:t>COUNT(*) : </a:t>
            </a:r>
            <a:r>
              <a:rPr lang="ko-KR" altLang="en-US" dirty="0"/>
              <a:t>테이블 내의 행 수 </a:t>
            </a:r>
            <a:r>
              <a:rPr lang="en-US" altLang="ko-KR" dirty="0"/>
              <a:t>(NULL</a:t>
            </a:r>
            <a:r>
              <a:rPr lang="ko-KR" altLang="en-US" dirty="0"/>
              <a:t>도 카운트됨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COUNT(expr) : </a:t>
            </a:r>
            <a:r>
              <a:rPr lang="ko-KR" altLang="en-US" dirty="0"/>
              <a:t>테이블 내의 행 수 </a:t>
            </a:r>
            <a:r>
              <a:rPr lang="en-US" altLang="ko-KR" dirty="0"/>
              <a:t>(NULL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MAX</a:t>
            </a:r>
          </a:p>
          <a:p>
            <a:pPr lvl="1"/>
            <a:r>
              <a:rPr lang="en-US" altLang="ko-KR" dirty="0"/>
              <a:t>MIN</a:t>
            </a:r>
          </a:p>
          <a:p>
            <a:pPr lvl="1"/>
            <a:r>
              <a:rPr lang="en-US" altLang="ko-KR" dirty="0"/>
              <a:t>SUM</a:t>
            </a:r>
          </a:p>
          <a:p>
            <a:pPr lvl="1"/>
            <a:r>
              <a:rPr lang="en-US" altLang="ko-KR" dirty="0"/>
              <a:t>STDDEV</a:t>
            </a:r>
          </a:p>
          <a:p>
            <a:pPr lvl="1"/>
            <a:r>
              <a:rPr lang="en-US" altLang="ko-KR" dirty="0"/>
              <a:t>VARIANCE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E0E59-347C-4B93-B6E4-4AB2620F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569DA-CD66-45D2-856D-D7742D96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5C228FA-DA83-44BF-BD1A-E9D237FC006B}"/>
              </a:ext>
            </a:extLst>
          </p:cNvPr>
          <p:cNvSpPr/>
          <p:nvPr/>
        </p:nvSpPr>
        <p:spPr bwMode="auto">
          <a:xfrm rot="5400000">
            <a:off x="3659230" y="2121449"/>
            <a:ext cx="3500437" cy="428625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EF747-2BCA-4536-9166-FD07FCF27D57}"/>
              </a:ext>
            </a:extLst>
          </p:cNvPr>
          <p:cNvSpPr txBox="1"/>
          <p:nvPr/>
        </p:nvSpPr>
        <p:spPr>
          <a:xfrm>
            <a:off x="1337511" y="1395167"/>
            <a:ext cx="38571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salary FROM employees;</a:t>
            </a:r>
            <a:endParaRPr lang="ko-KR" altLang="en-US" sz="18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41E32-39B0-4DC3-91AC-938FD29AEE06}"/>
              </a:ext>
            </a:extLst>
          </p:cNvPr>
          <p:cNvSpPr txBox="1"/>
          <p:nvPr/>
        </p:nvSpPr>
        <p:spPr>
          <a:xfrm>
            <a:off x="5838074" y="2895355"/>
            <a:ext cx="44903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AVG(salary) FROM employees;</a:t>
            </a:r>
            <a:endParaRPr lang="ko-KR" altLang="en-US" sz="18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6BD2A-EACD-490A-9434-1BDD6D82B71F}"/>
              </a:ext>
            </a:extLst>
          </p:cNvPr>
          <p:cNvSpPr txBox="1"/>
          <p:nvPr/>
        </p:nvSpPr>
        <p:spPr>
          <a:xfrm>
            <a:off x="1388511" y="1754358"/>
            <a:ext cx="1704313" cy="42473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+----------+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salary  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24000.00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17000.00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17000.00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9000.00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6000.00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4800.00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4800.00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4200.00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12000.00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9000.00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8200.00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7700.00 |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C47B1-FDF4-482A-8AE2-3A7A659660B8}"/>
              </a:ext>
            </a:extLst>
          </p:cNvPr>
          <p:cNvSpPr/>
          <p:nvPr/>
        </p:nvSpPr>
        <p:spPr>
          <a:xfrm>
            <a:off x="7552574" y="3329585"/>
            <a:ext cx="196215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+-------------+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AVG(</a:t>
            </a:r>
            <a:r>
              <a:rPr lang="ko-KR" altLang="en-US" sz="1600" dirty="0" err="1">
                <a:latin typeface="Consolas" panose="020B0609020204030204" pitchFamily="49" charset="0"/>
              </a:rPr>
              <a:t>salary</a:t>
            </a:r>
            <a:r>
              <a:rPr lang="ko-KR" altLang="en-US" sz="1600" dirty="0">
                <a:latin typeface="Consolas" panose="020B0609020204030204" pitchFamily="49" charset="0"/>
              </a:rPr>
              <a:t>)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+-------------+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6461.682243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+-------------+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7801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4C4C-21EA-4482-980A-C5A5CDF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D9F2A-1D8C-4E1C-B870-EA35A00F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28603" cy="4720562"/>
          </a:xfrm>
        </p:spPr>
        <p:txBody>
          <a:bodyPr/>
          <a:lstStyle/>
          <a:p>
            <a:r>
              <a:rPr lang="en-US" altLang="ko-KR" dirty="0"/>
              <a:t>count()</a:t>
            </a:r>
          </a:p>
          <a:p>
            <a:pPr lvl="1"/>
            <a:r>
              <a:rPr lang="ko-KR" altLang="en-US" dirty="0"/>
              <a:t>함수에 입력되는 데이터의 총 건수를 구하는 함수</a:t>
            </a:r>
            <a:endParaRPr lang="en-US" altLang="ko-KR" dirty="0"/>
          </a:p>
          <a:p>
            <a:pPr lvl="1"/>
            <a:r>
              <a:rPr lang="en-US" altLang="ko-KR" dirty="0"/>
              <a:t>* </a:t>
            </a:r>
            <a:r>
              <a:rPr lang="ko-KR" altLang="en-US" dirty="0"/>
              <a:t>를 사용하면 </a:t>
            </a:r>
            <a:r>
              <a:rPr lang="en-US" altLang="ko-KR" dirty="0"/>
              <a:t>null</a:t>
            </a:r>
            <a:r>
              <a:rPr lang="ko-KR" altLang="en-US" dirty="0"/>
              <a:t>을 포함한 총 </a:t>
            </a:r>
            <a:r>
              <a:rPr lang="en-US" altLang="ko-KR" dirty="0"/>
              <a:t>Row</a:t>
            </a:r>
            <a:r>
              <a:rPr lang="ko-KR" altLang="en-US" dirty="0"/>
              <a:t>의 개수를 구하며</a:t>
            </a:r>
            <a:r>
              <a:rPr lang="en-US" altLang="ko-KR" dirty="0"/>
              <a:t>, </a:t>
            </a:r>
            <a:r>
              <a:rPr lang="ko-KR" altLang="en-US" dirty="0"/>
              <a:t>필드를 명시할 경우 </a:t>
            </a:r>
            <a:r>
              <a:rPr lang="en-US" altLang="ko-KR" dirty="0"/>
              <a:t>null </a:t>
            </a:r>
            <a:r>
              <a:rPr lang="ko-KR" altLang="en-US" dirty="0"/>
              <a:t>값을 제외한다</a:t>
            </a:r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CBB2796E-E9F5-40E7-BD13-BCC1A7F45B39}"/>
              </a:ext>
            </a:extLst>
          </p:cNvPr>
          <p:cNvSpPr/>
          <p:nvPr/>
        </p:nvSpPr>
        <p:spPr>
          <a:xfrm>
            <a:off x="3281530" y="3055936"/>
            <a:ext cx="6229350" cy="7921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COUNT(*), COUNT(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commission_pct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412712-01D8-47F4-A51E-7953E734CD85}"/>
              </a:ext>
            </a:extLst>
          </p:cNvPr>
          <p:cNvSpPr/>
          <p:nvPr/>
        </p:nvSpPr>
        <p:spPr>
          <a:xfrm>
            <a:off x="5134142" y="2466974"/>
            <a:ext cx="1392238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null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포함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D3E791-26E0-4F6C-BBB0-C0EE4E5A31A9}"/>
              </a:ext>
            </a:extLst>
          </p:cNvPr>
          <p:cNvSpPr/>
          <p:nvPr/>
        </p:nvSpPr>
        <p:spPr>
          <a:xfrm>
            <a:off x="8161505" y="4024311"/>
            <a:ext cx="13922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null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제외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BA86E4-DD7F-4330-89FA-D7BE13CB4061}"/>
              </a:ext>
            </a:extLst>
          </p:cNvPr>
          <p:cNvCxnSpPr/>
          <p:nvPr/>
        </p:nvCxnSpPr>
        <p:spPr>
          <a:xfrm flipH="1">
            <a:off x="4973805" y="2763836"/>
            <a:ext cx="215900" cy="4365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6F5107-847F-4D81-8847-AA247EE72189}"/>
              </a:ext>
            </a:extLst>
          </p:cNvPr>
          <p:cNvCxnSpPr/>
          <p:nvPr/>
        </p:nvCxnSpPr>
        <p:spPr>
          <a:xfrm flipH="1" flipV="1">
            <a:off x="7531267" y="3452811"/>
            <a:ext cx="935038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16">
            <a:extLst>
              <a:ext uri="{FF2B5EF4-FFF2-40B4-BE49-F238E27FC236}">
                <a16:creationId xmlns:a16="http://schemas.microsoft.com/office/drawing/2014/main" id="{15392D1A-D6EC-4127-8F3E-940EADEE35CC}"/>
              </a:ext>
            </a:extLst>
          </p:cNvPr>
          <p:cNvSpPr/>
          <p:nvPr/>
        </p:nvSpPr>
        <p:spPr>
          <a:xfrm>
            <a:off x="3281530" y="4529136"/>
            <a:ext cx="6229350" cy="10080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&gt; 16000;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9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4C4C-21EA-4482-980A-C5A5CDF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D9F2A-1D8C-4E1C-B870-EA35A00F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28603" cy="4720562"/>
          </a:xfrm>
        </p:spPr>
        <p:txBody>
          <a:bodyPr/>
          <a:lstStyle/>
          <a:p>
            <a:r>
              <a:rPr lang="en-US" altLang="ko-KR" dirty="0"/>
              <a:t>sum()</a:t>
            </a:r>
          </a:p>
          <a:p>
            <a:pPr lvl="1"/>
            <a:r>
              <a:rPr lang="ko-KR" altLang="en-US" dirty="0"/>
              <a:t>입력된 데이터들의 합계 값을 구하는 함수</a:t>
            </a: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BE435C79-7FAD-44A7-85AD-7BC1DE046AB8}"/>
              </a:ext>
            </a:extLst>
          </p:cNvPr>
          <p:cNvSpPr/>
          <p:nvPr/>
        </p:nvSpPr>
        <p:spPr>
          <a:xfrm>
            <a:off x="1860993" y="2233028"/>
            <a:ext cx="6229350" cy="7921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COUNT(*), SUM(salary)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6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4C4C-21EA-4482-980A-C5A5CDF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D9F2A-1D8C-4E1C-B870-EA35A00F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28603" cy="4720562"/>
          </a:xfrm>
        </p:spPr>
        <p:txBody>
          <a:bodyPr/>
          <a:lstStyle/>
          <a:p>
            <a:r>
              <a:rPr lang="en-US" altLang="ko-KR" dirty="0"/>
              <a:t>avg()</a:t>
            </a:r>
          </a:p>
          <a:p>
            <a:pPr lvl="1"/>
            <a:r>
              <a:rPr lang="ko-KR" altLang="en-US" dirty="0"/>
              <a:t>입력된 데이터들의 평균 값을 구하는 함수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null </a:t>
            </a:r>
            <a:r>
              <a:rPr lang="ko-KR" altLang="en-US" dirty="0"/>
              <a:t>값이 있는 경우 빼고 계산해야 함 </a:t>
            </a:r>
            <a:r>
              <a:rPr lang="en-US" altLang="ko-KR" dirty="0"/>
              <a:t>= IFNULL, COALEACE </a:t>
            </a:r>
            <a:r>
              <a:rPr lang="ko-KR" altLang="en-US" dirty="0"/>
              <a:t>함수와의 조합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 값을 포함시킬 것인지</a:t>
            </a:r>
            <a:r>
              <a:rPr lang="en-US" altLang="ko-KR" dirty="0"/>
              <a:t>, </a:t>
            </a:r>
            <a:r>
              <a:rPr lang="ko-KR" altLang="en-US" dirty="0"/>
              <a:t>뺄 것인지에 따라 통계 결과가 달라진다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어떤 값을 대상으로 통계 값을 잡을 것인지는 정책으로 결정</a:t>
            </a: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41566C7B-8086-410D-BDC0-E456E7720D48}"/>
              </a:ext>
            </a:extLst>
          </p:cNvPr>
          <p:cNvSpPr/>
          <p:nvPr/>
        </p:nvSpPr>
        <p:spPr>
          <a:xfrm>
            <a:off x="1179725" y="2636837"/>
            <a:ext cx="6199643" cy="7921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COUNT(*), SUM(salary), AVG(salary)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5580F58F-F37C-4243-AF8B-1242EB160E5C}"/>
              </a:ext>
            </a:extLst>
          </p:cNvPr>
          <p:cNvSpPr/>
          <p:nvPr/>
        </p:nvSpPr>
        <p:spPr>
          <a:xfrm>
            <a:off x="1179725" y="3792537"/>
            <a:ext cx="7802550" cy="7921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COUNT(*), SUM(salary), AVG(IFNULL(salary,0))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348ADB-4252-431D-A0D2-91DA48D85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69109"/>
              </p:ext>
            </p:extLst>
          </p:nvPr>
        </p:nvGraphicFramePr>
        <p:xfrm>
          <a:off x="8881850" y="1154113"/>
          <a:ext cx="212407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91433" marR="91433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일지매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유관순</a:t>
                      </a: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33" marR="91433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C35DC2F5-B159-42D3-BCE1-5E897BC6F85E}"/>
              </a:ext>
            </a:extLst>
          </p:cNvPr>
          <p:cNvSpPr txBox="1">
            <a:spLocks/>
          </p:cNvSpPr>
          <p:nvPr/>
        </p:nvSpPr>
        <p:spPr bwMode="auto">
          <a:xfrm>
            <a:off x="8851688" y="2593975"/>
            <a:ext cx="2160587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6450" indent="-1778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0975" indent="85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120 / 3 = 40</a:t>
            </a:r>
          </a:p>
          <a:p>
            <a:pPr marL="0" lvl="1" indent="0">
              <a:lnSpc>
                <a:spcPct val="100000"/>
              </a:lnSpc>
              <a:spcBef>
                <a:spcPct val="0"/>
              </a:spcBef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120 / 2 = 60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✓</a:t>
            </a:r>
            <a:endParaRPr kumimoji="0"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5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4C4C-21EA-4482-980A-C5A5CDF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D9F2A-1D8C-4E1C-B870-EA35A00F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28603" cy="4720562"/>
          </a:xfrm>
        </p:spPr>
        <p:txBody>
          <a:bodyPr/>
          <a:lstStyle/>
          <a:p>
            <a:r>
              <a:rPr lang="en-US" altLang="ko-KR" dirty="0"/>
              <a:t>min() / max()</a:t>
            </a:r>
          </a:p>
          <a:p>
            <a:pPr lvl="1"/>
            <a:r>
              <a:rPr lang="ko-KR" altLang="en-US" dirty="0"/>
              <a:t>입력된 값 중 가장 작은 값</a:t>
            </a:r>
            <a:r>
              <a:rPr lang="en-US" altLang="ko-KR" dirty="0"/>
              <a:t>/</a:t>
            </a:r>
            <a:r>
              <a:rPr lang="ko-KR" altLang="en-US" dirty="0"/>
              <a:t>큰 값을 구하는 함수</a:t>
            </a:r>
            <a:endParaRPr lang="en-US" altLang="ko-KR" dirty="0"/>
          </a:p>
          <a:p>
            <a:pPr lvl="1"/>
            <a:r>
              <a:rPr lang="ko-KR" altLang="en-US" dirty="0"/>
              <a:t>여러 건의 데이터를 순서대로 정렬 후 값을 구하기 때문에 데이터가 많을 </a:t>
            </a:r>
            <a:r>
              <a:rPr lang="ko-KR" altLang="en-US" dirty="0" err="1"/>
              <a:t>떄는</a:t>
            </a:r>
            <a:r>
              <a:rPr lang="ko-KR" altLang="en-US" dirty="0"/>
              <a:t> 느리다 </a:t>
            </a:r>
            <a:r>
              <a:rPr lang="en-US" altLang="ko-KR" dirty="0"/>
              <a:t>(</a:t>
            </a:r>
            <a:r>
              <a:rPr lang="ko-KR" altLang="en-US" dirty="0"/>
              <a:t>사용에 유의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75E3AB1D-2EE2-4919-B966-E33304E5BEA8}"/>
              </a:ext>
            </a:extLst>
          </p:cNvPr>
          <p:cNvSpPr/>
          <p:nvPr/>
        </p:nvSpPr>
        <p:spPr>
          <a:xfrm>
            <a:off x="1581067" y="2636837"/>
            <a:ext cx="6439986" cy="79216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COUNT(*), MAX(salary), MIN(salary)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72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0FE1F-5C2A-456A-B7BD-BB0D8FE6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7672D-AFE7-42C1-89F6-9DCA8736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5070474"/>
          </a:xfrm>
        </p:spPr>
        <p:txBody>
          <a:bodyPr>
            <a:normAutofit/>
          </a:bodyPr>
          <a:lstStyle/>
          <a:p>
            <a:r>
              <a:rPr lang="ko-KR" altLang="en-US" dirty="0"/>
              <a:t>부서의 평균 연봉을 구하고자 다음과 같은 </a:t>
            </a:r>
            <a:r>
              <a:rPr lang="en-US" altLang="ko-KR" dirty="0"/>
              <a:t>Query</a:t>
            </a:r>
            <a:r>
              <a:rPr lang="ko-KR" altLang="en-US" dirty="0"/>
              <a:t>를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ko-KR" altLang="en-US" dirty="0"/>
              <a:t>집계함수의 결과는 하나의 </a:t>
            </a:r>
            <a:r>
              <a:rPr lang="en-US" altLang="ko-KR" dirty="0"/>
              <a:t>ROW</a:t>
            </a:r>
          </a:p>
          <a:p>
            <a:pPr lvl="1"/>
            <a:r>
              <a:rPr lang="en-US" altLang="ko-KR" dirty="0" err="1"/>
              <a:t>department_id</a:t>
            </a:r>
            <a:r>
              <a:rPr lang="ko-KR" altLang="en-US" dirty="0"/>
              <a:t>는 하나의 </a:t>
            </a:r>
            <a:r>
              <a:rPr lang="en-US" altLang="ko-KR" dirty="0"/>
              <a:t>ROW</a:t>
            </a:r>
            <a:r>
              <a:rPr lang="ko-KR" altLang="en-US" dirty="0"/>
              <a:t>에 표현할 수 없음</a:t>
            </a:r>
            <a:endParaRPr lang="en-US" altLang="ko-KR" dirty="0"/>
          </a:p>
          <a:p>
            <a:pPr lvl="1"/>
            <a:r>
              <a:rPr lang="ko-KR" altLang="en-US" dirty="0"/>
              <a:t>부서별과 같은 내용이 필요할 때는 </a:t>
            </a:r>
            <a:r>
              <a:rPr lang="en-US" altLang="ko-KR" dirty="0"/>
              <a:t>GROUP BY </a:t>
            </a:r>
            <a:r>
              <a:rPr lang="ko-KR" altLang="en-US" dirty="0"/>
              <a:t>절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주의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Col </a:t>
            </a:r>
            <a:r>
              <a:rPr lang="ko-KR" altLang="en-US" dirty="0"/>
              <a:t>목록에는 </a:t>
            </a:r>
            <a:r>
              <a:rPr lang="en-US" altLang="ko-KR" dirty="0"/>
              <a:t>Group by</a:t>
            </a:r>
            <a:r>
              <a:rPr lang="ko-KR" altLang="en-US" dirty="0"/>
              <a:t>에 참여한 필드나 </a:t>
            </a:r>
            <a:r>
              <a:rPr lang="en-US" altLang="ko-KR" dirty="0"/>
              <a:t>aggregate </a:t>
            </a:r>
            <a:r>
              <a:rPr lang="ko-KR" altLang="en-US" dirty="0"/>
              <a:t>함수만 올 수 있다</a:t>
            </a:r>
            <a:endParaRPr lang="en-US" altLang="ko-KR" dirty="0"/>
          </a:p>
          <a:p>
            <a:pPr lvl="1"/>
            <a:r>
              <a:rPr lang="en-US" altLang="ko-KR" dirty="0"/>
              <a:t>Group by </a:t>
            </a:r>
            <a:r>
              <a:rPr lang="ko-KR" altLang="en-US" dirty="0"/>
              <a:t>이후에는 </a:t>
            </a:r>
            <a:r>
              <a:rPr lang="en-US" altLang="ko-KR" dirty="0"/>
              <a:t>Group by</a:t>
            </a:r>
            <a:r>
              <a:rPr lang="ko-KR" altLang="en-US" dirty="0"/>
              <a:t>에 참여한 필드나 </a:t>
            </a:r>
            <a:r>
              <a:rPr lang="en-US" altLang="ko-KR" dirty="0"/>
              <a:t>aggregate </a:t>
            </a:r>
            <a:r>
              <a:rPr lang="ko-KR" altLang="en-US" dirty="0"/>
              <a:t>함수만 남아있는 셈</a:t>
            </a:r>
            <a:endParaRPr lang="en-US" altLang="ko-KR" dirty="0"/>
          </a:p>
          <a:p>
            <a:pPr lvl="2"/>
            <a:r>
              <a:rPr lang="en-US" altLang="ko-KR" dirty="0"/>
              <a:t>HAVING, ORDER BY</a:t>
            </a:r>
            <a:r>
              <a:rPr lang="ko-KR" altLang="en-US" dirty="0"/>
              <a:t>도 마찬가지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50400-CB68-4186-BFBC-A42ED242C3EF}"/>
              </a:ext>
            </a:extLst>
          </p:cNvPr>
          <p:cNvSpPr txBox="1"/>
          <p:nvPr/>
        </p:nvSpPr>
        <p:spPr>
          <a:xfrm>
            <a:off x="1153779" y="1831307"/>
            <a:ext cx="582453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sz="2000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sz="20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, AVG(salary)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FROM employees;</a:t>
            </a:r>
            <a:endParaRPr lang="ko-KR" altLang="en-US" sz="20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56BD8FD2-66B0-4C16-8090-5D6FECC928AC}"/>
              </a:ext>
            </a:extLst>
          </p:cNvPr>
          <p:cNvSpPr/>
          <p:nvPr/>
        </p:nvSpPr>
        <p:spPr>
          <a:xfrm>
            <a:off x="6689558" y="1534528"/>
            <a:ext cx="577516" cy="5935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1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BBFC6D-52FD-49CC-9A47-308593408A5B}"/>
              </a:ext>
            </a:extLst>
          </p:cNvPr>
          <p:cNvSpPr/>
          <p:nvPr/>
        </p:nvSpPr>
        <p:spPr>
          <a:xfrm>
            <a:off x="7289482" y="3544946"/>
            <a:ext cx="422365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+---------------+--------------+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</a:t>
            </a:r>
            <a:r>
              <a:rPr lang="ko-KR" altLang="en-US" dirty="0" err="1">
                <a:latin typeface="Consolas" panose="020B0609020204030204" pitchFamily="49" charset="0"/>
              </a:rPr>
              <a:t>department_id</a:t>
            </a:r>
            <a:r>
              <a:rPr lang="ko-KR" altLang="en-US" dirty="0">
                <a:latin typeface="Consolas" panose="020B0609020204030204" pitchFamily="49" charset="0"/>
              </a:rPr>
              <a:t> | AVG(</a:t>
            </a:r>
            <a:r>
              <a:rPr lang="ko-KR" altLang="en-US" dirty="0" err="1">
                <a:latin typeface="Consolas" panose="020B0609020204030204" pitchFamily="49" charset="0"/>
              </a:rPr>
              <a:t>salary</a:t>
            </a:r>
            <a:r>
              <a:rPr lang="ko-KR" altLang="en-US" dirty="0">
                <a:latin typeface="Consolas" panose="020B0609020204030204" pitchFamily="49" charset="0"/>
              </a:rPr>
              <a:t>) 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+---------------+--------------+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NULL |  7000.000000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10 |  4400.000000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20 |  9500.000000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4150.000000 |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6A9B5-0B0A-423C-B624-3D7C324C3739}"/>
              </a:ext>
            </a:extLst>
          </p:cNvPr>
          <p:cNvSpPr/>
          <p:nvPr/>
        </p:nvSpPr>
        <p:spPr>
          <a:xfrm>
            <a:off x="1040261" y="2363192"/>
            <a:ext cx="375547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+---------------+----------+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</a:t>
            </a:r>
            <a:r>
              <a:rPr lang="ko-KR" altLang="en-US" dirty="0" err="1">
                <a:latin typeface="Consolas" panose="020B0609020204030204" pitchFamily="49" charset="0"/>
              </a:rPr>
              <a:t>department_id</a:t>
            </a:r>
            <a:r>
              <a:rPr lang="ko-KR" altLang="en-US" dirty="0">
                <a:latin typeface="Consolas" panose="020B0609020204030204" pitchFamily="49" charset="0"/>
              </a:rPr>
              <a:t> | </a:t>
            </a:r>
            <a:r>
              <a:rPr lang="ko-KR" altLang="en-US" dirty="0" err="1">
                <a:latin typeface="Consolas" panose="020B0609020204030204" pitchFamily="49" charset="0"/>
              </a:rPr>
              <a:t>salary</a:t>
            </a:r>
            <a:r>
              <a:rPr lang="ko-KR" altLang="en-US" dirty="0">
                <a:latin typeface="Consolas" panose="020B0609020204030204" pitchFamily="49" charset="0"/>
              </a:rPr>
              <a:t>  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+---------------+----------+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NULL |  7000.00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10 |  4400.00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20 | 13000.00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20 |  6000.00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11000.00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3100.00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2900.00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2800.00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2600.00 |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|            30 |  2500.00 |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3EA9CF-82F5-4D83-B5CC-DF78BD09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C4354-385B-4E08-A3D3-88FA7392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65267-4B7F-4DF9-918C-91FE441152F1}"/>
              </a:ext>
            </a:extLst>
          </p:cNvPr>
          <p:cNvSpPr txBox="1"/>
          <p:nvPr/>
        </p:nvSpPr>
        <p:spPr>
          <a:xfrm>
            <a:off x="677334" y="1320800"/>
            <a:ext cx="38571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, salary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	FROM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	ORDER BY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;</a:t>
            </a:r>
            <a:endParaRPr lang="ko-KR" altLang="en-US" sz="18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65E12-8EDC-49E8-86AF-AFCE2C1D1DD7}"/>
              </a:ext>
            </a:extLst>
          </p:cNvPr>
          <p:cNvSpPr txBox="1"/>
          <p:nvPr/>
        </p:nvSpPr>
        <p:spPr>
          <a:xfrm>
            <a:off x="7010400" y="2228850"/>
            <a:ext cx="44903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, AVG(salary)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	FROM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	GROUP BY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	ORDER BY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;</a:t>
            </a:r>
            <a:endParaRPr lang="ko-KR" altLang="en-US" sz="18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7799-D165-4316-ADD6-95A4319A672A}"/>
              </a:ext>
            </a:extLst>
          </p:cNvPr>
          <p:cNvSpPr/>
          <p:nvPr/>
        </p:nvSpPr>
        <p:spPr bwMode="auto">
          <a:xfrm>
            <a:off x="1040261" y="3258146"/>
            <a:ext cx="3612701" cy="2565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DC6536-65EC-4D95-B206-6CD160CD104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4652962" y="3386436"/>
            <a:ext cx="3901103" cy="11706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6E8F5-8D4C-4661-9BFD-446BEEDD845E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>
            <a:off x="4646993" y="4051176"/>
            <a:ext cx="3907072" cy="1035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29BC8-769A-4CA6-BF32-F643DA5F912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2962" y="5415911"/>
            <a:ext cx="3901103" cy="2419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6E8B11-61B2-4AD7-9A4E-B683A15A383B}"/>
              </a:ext>
            </a:extLst>
          </p:cNvPr>
          <p:cNvSpPr/>
          <p:nvPr/>
        </p:nvSpPr>
        <p:spPr bwMode="auto">
          <a:xfrm>
            <a:off x="1040260" y="3526930"/>
            <a:ext cx="3612701" cy="2565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3CC5D8-25FD-4989-A786-B2675DF9C6CC}"/>
              </a:ext>
            </a:extLst>
          </p:cNvPr>
          <p:cNvSpPr/>
          <p:nvPr/>
        </p:nvSpPr>
        <p:spPr bwMode="auto">
          <a:xfrm>
            <a:off x="1034292" y="3792587"/>
            <a:ext cx="3612701" cy="5171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311AF-218F-4E12-B709-01AF2BC08719}"/>
              </a:ext>
            </a:extLst>
          </p:cNvPr>
          <p:cNvSpPr/>
          <p:nvPr/>
        </p:nvSpPr>
        <p:spPr bwMode="auto">
          <a:xfrm>
            <a:off x="1034292" y="4318842"/>
            <a:ext cx="3612701" cy="16914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C12C08-F7A0-4BD4-9346-E1B0B14C70F0}"/>
              </a:ext>
            </a:extLst>
          </p:cNvPr>
          <p:cNvCxnSpPr>
            <a:cxnSpLocks/>
          </p:cNvCxnSpPr>
          <p:nvPr/>
        </p:nvCxnSpPr>
        <p:spPr bwMode="auto">
          <a:xfrm>
            <a:off x="4688680" y="3656852"/>
            <a:ext cx="3865385" cy="11588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6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EC7A9-E688-4142-ABF8-E0A9E3C1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C29E4-3961-42BB-BF98-B231B29E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750034" cy="4720562"/>
          </a:xfrm>
        </p:spPr>
        <p:txBody>
          <a:bodyPr/>
          <a:lstStyle/>
          <a:p>
            <a:r>
              <a:rPr lang="ko-KR" altLang="en-US" dirty="0"/>
              <a:t>둘 이상의 테이블을 합쳐 하나의 큰 테이블로 만드는 방법</a:t>
            </a:r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관계형 모델에서는 데이터의 일관성이나 효율을 위하여 데이터의 중복을 최소화 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Foreign Key</a:t>
            </a:r>
            <a:r>
              <a:rPr lang="ko-KR" altLang="en-US" dirty="0"/>
              <a:t>를 이용하여 참조</a:t>
            </a:r>
            <a:endParaRPr lang="en-US" altLang="ko-KR" dirty="0"/>
          </a:p>
          <a:p>
            <a:pPr lvl="1"/>
            <a:r>
              <a:rPr lang="ko-KR" altLang="en-US" dirty="0"/>
              <a:t>정규화 된 테이블로부터 결합된 형태의 정보를 추출할 필요가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직원의 이름과 직원이 속한 부서명을 함께 보고 싶다면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ECF60-DEA1-4AAD-B288-DC53E493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87" y="4467893"/>
            <a:ext cx="2917825" cy="12509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78E799C-29DA-40EA-B799-346EE9CE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62" y="3610643"/>
            <a:ext cx="2797175" cy="30067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F26E3E89-2B8A-4C21-B67F-A5FF0CA3EBFE}"/>
              </a:ext>
            </a:extLst>
          </p:cNvPr>
          <p:cNvSpPr/>
          <p:nvPr/>
        </p:nvSpPr>
        <p:spPr bwMode="auto">
          <a:xfrm>
            <a:off x="2822325" y="3574130"/>
            <a:ext cx="836612" cy="3024188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0C34F7EB-7328-4151-8B6A-7D3913FFB7AB}"/>
              </a:ext>
            </a:extLst>
          </p:cNvPr>
          <p:cNvSpPr/>
          <p:nvPr/>
        </p:nvSpPr>
        <p:spPr bwMode="auto">
          <a:xfrm>
            <a:off x="8443662" y="4396455"/>
            <a:ext cx="1082675" cy="142875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800" dirty="0" err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F4393-4410-4EA2-BE63-26235E8FCD36}"/>
              </a:ext>
            </a:extLst>
          </p:cNvPr>
          <p:cNvSpPr txBox="1"/>
          <p:nvPr/>
        </p:nvSpPr>
        <p:spPr>
          <a:xfrm>
            <a:off x="5871912" y="4539330"/>
            <a:ext cx="1000125" cy="1098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6600" dirty="0">
                <a:solidFill>
                  <a:srgbClr val="FF0000"/>
                </a:solidFill>
                <a:latin typeface="Georgia" pitchFamily="18" charset="0"/>
                <a:ea typeface="+mn-ea"/>
              </a:rPr>
              <a:t>?</a:t>
            </a:r>
            <a:endParaRPr lang="ko-KR" altLang="en-US" sz="6600" dirty="0">
              <a:solidFill>
                <a:srgbClr val="FF0000"/>
              </a:solidFill>
              <a:latin typeface="Georgia" pitchFamily="18" charset="0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896252-5736-45E7-B6C7-8626C0C2C2DF}"/>
              </a:ext>
            </a:extLst>
          </p:cNvPr>
          <p:cNvCxnSpPr>
            <a:endCxn id="8" idx="3"/>
          </p:cNvCxnSpPr>
          <p:nvPr/>
        </p:nvCxnSpPr>
        <p:spPr bwMode="auto">
          <a:xfrm rot="10800000" flipV="1">
            <a:off x="6872037" y="5088605"/>
            <a:ext cx="8572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3F6FD9-0AE8-4F8E-9B81-CD724D52FA61}"/>
              </a:ext>
            </a:extLst>
          </p:cNvPr>
          <p:cNvCxnSpPr>
            <a:endCxn id="8" idx="1"/>
          </p:cNvCxnSpPr>
          <p:nvPr/>
        </p:nvCxnSpPr>
        <p:spPr bwMode="auto">
          <a:xfrm flipV="1">
            <a:off x="4954337" y="5088605"/>
            <a:ext cx="917575" cy="206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9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FEF9-F43C-443C-9885-1FF97DDB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HAVING 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05774-C079-4846-B926-FF81B74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/>
          <a:lstStyle/>
          <a:p>
            <a:r>
              <a:rPr lang="en-US" altLang="ko-KR" dirty="0"/>
              <a:t>Aggregation </a:t>
            </a:r>
            <a:r>
              <a:rPr lang="ko-KR" altLang="en-US" dirty="0"/>
              <a:t>결과에 대해 다시 </a:t>
            </a:r>
            <a:r>
              <a:rPr lang="en-US" altLang="ko-KR" dirty="0"/>
              <a:t>condition</a:t>
            </a:r>
            <a:r>
              <a:rPr lang="ko-KR" altLang="en-US" dirty="0"/>
              <a:t>을 검사할 때</a:t>
            </a:r>
            <a:endParaRPr lang="en-US" altLang="ko-KR" dirty="0"/>
          </a:p>
          <a:p>
            <a:r>
              <a:rPr lang="ko-KR" altLang="en-US" dirty="0"/>
              <a:t>일반적 오류</a:t>
            </a:r>
            <a:endParaRPr lang="en-US" altLang="ko-KR" dirty="0"/>
          </a:p>
          <a:p>
            <a:pPr lvl="1"/>
            <a:r>
              <a:rPr lang="ko-KR" altLang="en-US" dirty="0"/>
              <a:t>평균 월급이 </a:t>
            </a:r>
            <a:r>
              <a:rPr lang="en-US" altLang="ko-KR" dirty="0"/>
              <a:t>2000 </a:t>
            </a:r>
            <a:r>
              <a:rPr lang="ko-KR" altLang="en-US" dirty="0"/>
              <a:t>이상인 부서는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</a:t>
            </a:r>
            <a:endParaRPr lang="en-US" altLang="ko-KR" dirty="0"/>
          </a:p>
          <a:p>
            <a:pPr lvl="2"/>
            <a:r>
              <a:rPr lang="en-US" altLang="ko-KR" dirty="0"/>
              <a:t>WHERE </a:t>
            </a:r>
            <a:r>
              <a:rPr lang="ko-KR" altLang="en-US" dirty="0"/>
              <a:t>절은 </a:t>
            </a:r>
            <a:r>
              <a:rPr lang="en-US" altLang="ko-KR" dirty="0"/>
              <a:t>Aggregation </a:t>
            </a:r>
            <a:r>
              <a:rPr lang="ko-KR" altLang="en-US" dirty="0"/>
              <a:t>이전</a:t>
            </a:r>
            <a:r>
              <a:rPr lang="en-US" altLang="ko-KR" dirty="0"/>
              <a:t>, HAVING </a:t>
            </a:r>
            <a:r>
              <a:rPr lang="ko-KR" altLang="en-US" dirty="0"/>
              <a:t>절은 </a:t>
            </a:r>
            <a:r>
              <a:rPr lang="en-US" altLang="ko-KR" dirty="0"/>
              <a:t>Aggregation </a:t>
            </a:r>
            <a:r>
              <a:rPr lang="ko-KR" altLang="en-US" dirty="0"/>
              <a:t>이후의 필터링</a:t>
            </a:r>
            <a:endParaRPr lang="en-US" altLang="ko-KR" dirty="0"/>
          </a:p>
          <a:p>
            <a:pPr lvl="2"/>
            <a:r>
              <a:rPr lang="en-US" altLang="ko-KR" dirty="0"/>
              <a:t>HAVING </a:t>
            </a:r>
            <a:r>
              <a:rPr lang="ko-KR" altLang="en-US" dirty="0"/>
              <a:t>절에는 </a:t>
            </a:r>
            <a:r>
              <a:rPr lang="en-US" altLang="ko-KR" dirty="0"/>
              <a:t>GROUP BY</a:t>
            </a:r>
            <a:r>
              <a:rPr lang="ko-KR" altLang="en-US" dirty="0"/>
              <a:t>에 참여한 컬럼이나 </a:t>
            </a:r>
            <a:r>
              <a:rPr lang="en-US" altLang="ko-KR" dirty="0"/>
              <a:t>Aggregation </a:t>
            </a:r>
            <a:r>
              <a:rPr lang="ko-KR" altLang="en-US" dirty="0"/>
              <a:t>함수만 사용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7808B-5146-496F-ACAF-DF95FED754C9}"/>
              </a:ext>
            </a:extLst>
          </p:cNvPr>
          <p:cNvSpPr txBox="1"/>
          <p:nvPr/>
        </p:nvSpPr>
        <p:spPr>
          <a:xfrm>
            <a:off x="2532088" y="2653385"/>
            <a:ext cx="5280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, AVG(salary)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FROM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WHERE AVG(salary) &gt; 2000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GROUP BY </a:t>
            </a:r>
            <a:r>
              <a:rPr lang="en-US" altLang="ko-KR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;</a:t>
            </a:r>
            <a:endParaRPr lang="ko-KR" altLang="en-US" sz="1800" b="1" dirty="0">
              <a:latin typeface="Consolas" panose="020B0609020204030204" pitchFamily="49" charset="0"/>
              <a:ea typeface="돋움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4B1739D9-A8D8-4BCE-8CFA-2625D4479209}"/>
              </a:ext>
            </a:extLst>
          </p:cNvPr>
          <p:cNvSpPr/>
          <p:nvPr/>
        </p:nvSpPr>
        <p:spPr>
          <a:xfrm>
            <a:off x="7475621" y="2438400"/>
            <a:ext cx="577516" cy="5935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9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A7A0-7302-4107-BDA3-4F05F596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en-US" altLang="ko-KR" dirty="0"/>
              <a:t>SQL</a:t>
            </a:r>
            <a:r>
              <a:rPr lang="ko-KR" altLang="en-US" dirty="0"/>
              <a:t>문의 실행</a:t>
            </a:r>
            <a:br>
              <a:rPr lang="en-US" altLang="ko-KR" dirty="0"/>
            </a:br>
            <a:r>
              <a:rPr lang="en-US" altLang="ko-KR" sz="2400" dirty="0"/>
              <a:t>: Flow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DAC37-2B8D-4783-A08E-CF44AADF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45A6164-22DD-41B8-9ED6-DCA6DD1B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2178050"/>
            <a:ext cx="5286375" cy="500063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테이블로부터 한 </a:t>
            </a:r>
            <a:r>
              <a:rPr lang="en-US" altLang="ko-KR" sz="1400" dirty="0">
                <a:latin typeface="+mn-ea"/>
                <a:ea typeface="+mn-ea"/>
              </a:rPr>
              <a:t>Row</a:t>
            </a:r>
            <a:r>
              <a:rPr lang="ko-KR" altLang="en-US" sz="1400" dirty="0">
                <a:latin typeface="+mn-ea"/>
                <a:ea typeface="+mn-ea"/>
              </a:rPr>
              <a:t>씩 읽어 조건을 만족하는 결과만 뽑는다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 err="1">
              <a:latin typeface="+mn-ea"/>
              <a:ea typeface="+mn-ea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8B6A587-B59C-42E3-A6EE-12B48DB4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1320800"/>
            <a:ext cx="5286375" cy="500063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400" dirty="0">
                <a:latin typeface="+mn-ea"/>
                <a:ea typeface="+mn-ea"/>
              </a:rPr>
              <a:t>JOIN</a:t>
            </a:r>
            <a:r>
              <a:rPr lang="ko-KR" altLang="en-US" sz="1400" dirty="0">
                <a:latin typeface="+mn-ea"/>
                <a:ea typeface="+mn-ea"/>
              </a:rPr>
              <a:t>을 통하여 큰 테이블을 만든다</a:t>
            </a:r>
          </a:p>
        </p:txBody>
      </p:sp>
      <p:cxnSp>
        <p:nvCxnSpPr>
          <p:cNvPr id="6" name="직선 화살표 연결선 37">
            <a:extLst>
              <a:ext uri="{FF2B5EF4-FFF2-40B4-BE49-F238E27FC236}">
                <a16:creationId xmlns:a16="http://schemas.microsoft.com/office/drawing/2014/main" id="{61F9D731-8DD7-46C0-8449-94B2B4B2FDA1}"/>
              </a:ext>
            </a:extLst>
          </p:cNvPr>
          <p:cNvCxnSpPr>
            <a:cxnSpLocks noChangeShapeType="1"/>
            <a:stCxn id="5" idx="2"/>
            <a:endCxn id="4" idx="0"/>
          </p:cNvCxnSpPr>
          <p:nvPr/>
        </p:nvCxnSpPr>
        <p:spPr bwMode="auto">
          <a:xfrm rot="5400000">
            <a:off x="4734761" y="1998663"/>
            <a:ext cx="357187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217A7C-5943-4F04-AAA7-236898B9E066}"/>
              </a:ext>
            </a:extLst>
          </p:cNvPr>
          <p:cNvSpPr txBox="1"/>
          <p:nvPr/>
        </p:nvSpPr>
        <p:spPr>
          <a:xfrm>
            <a:off x="7771649" y="1392238"/>
            <a:ext cx="209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FROM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A4C44-784F-4E2B-9164-ECCDB8B79162}"/>
              </a:ext>
            </a:extLst>
          </p:cNvPr>
          <p:cNvSpPr txBox="1"/>
          <p:nvPr/>
        </p:nvSpPr>
        <p:spPr>
          <a:xfrm>
            <a:off x="7771649" y="2249488"/>
            <a:ext cx="209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WHERE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A326EEC-F2AB-47E8-B7C6-087C60FD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2963863"/>
            <a:ext cx="5286375" cy="500062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원하는 그룹별로 행들을 </a:t>
            </a:r>
            <a:r>
              <a:rPr lang="en-US" altLang="ko-KR" sz="1400" dirty="0">
                <a:latin typeface="+mn-ea"/>
                <a:ea typeface="+mn-ea"/>
              </a:rPr>
              <a:t>Grouping</a:t>
            </a:r>
            <a:r>
              <a:rPr lang="ko-KR" altLang="en-US" sz="1400" dirty="0">
                <a:latin typeface="+mn-ea"/>
                <a:ea typeface="+mn-ea"/>
              </a:rPr>
              <a:t>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 err="1">
              <a:latin typeface="+mn-ea"/>
              <a:ea typeface="+mn-ea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51412E2C-CBB0-4E9C-9021-A1EFC4A9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3821113"/>
            <a:ext cx="5286375" cy="500062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원하는 조건을 만족하는 그룹만 남긴다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 err="1">
              <a:latin typeface="+mn-ea"/>
              <a:ea typeface="+mn-ea"/>
            </a:endParaRP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AB99224-5EA0-4AE0-BC36-A7CA9F7D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4749800"/>
            <a:ext cx="5286375" cy="500063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주어진 조건에 따라 정렬 한다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F028E5CE-EA3D-48EE-BB15-AED02DB2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61" y="5678488"/>
            <a:ext cx="5286375" cy="500062"/>
          </a:xfrm>
          <a:prstGeom prst="flowChartProcess">
            <a:avLst/>
          </a:prstGeom>
          <a:solidFill>
            <a:srgbClr val="E5EDF7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원하는 결과만 </a:t>
            </a:r>
            <a:r>
              <a:rPr lang="en-US" altLang="ko-KR" sz="1400" dirty="0">
                <a:latin typeface="+mn-ea"/>
                <a:ea typeface="+mn-ea"/>
              </a:rPr>
              <a:t>Projection</a:t>
            </a:r>
            <a:r>
              <a:rPr lang="ko-KR" altLang="en-US" sz="1400" dirty="0">
                <a:latin typeface="+mn-ea"/>
                <a:ea typeface="+mn-ea"/>
              </a:rPr>
              <a:t>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3" name="직선 화살표 연결선 51">
            <a:extLst>
              <a:ext uri="{FF2B5EF4-FFF2-40B4-BE49-F238E27FC236}">
                <a16:creationId xmlns:a16="http://schemas.microsoft.com/office/drawing/2014/main" id="{19E56C48-6179-4A91-B4DF-6D277D5040BB}"/>
              </a:ext>
            </a:extLst>
          </p:cNvPr>
          <p:cNvCxnSpPr>
            <a:cxnSpLocks noChangeShapeType="1"/>
            <a:stCxn id="4" idx="2"/>
            <a:endCxn id="9" idx="0"/>
          </p:cNvCxnSpPr>
          <p:nvPr/>
        </p:nvCxnSpPr>
        <p:spPr bwMode="auto">
          <a:xfrm rot="5400000">
            <a:off x="4770480" y="2820194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54">
            <a:extLst>
              <a:ext uri="{FF2B5EF4-FFF2-40B4-BE49-F238E27FC236}">
                <a16:creationId xmlns:a16="http://schemas.microsoft.com/office/drawing/2014/main" id="{71CF70E7-0A3A-4DD7-BE4A-C2E4FE8697E0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rot="5400000">
            <a:off x="4734761" y="3641725"/>
            <a:ext cx="357188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56">
            <a:extLst>
              <a:ext uri="{FF2B5EF4-FFF2-40B4-BE49-F238E27FC236}">
                <a16:creationId xmlns:a16="http://schemas.microsoft.com/office/drawing/2014/main" id="{E5D0719A-6065-4FE0-988F-E3EAC0E8E74F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4698248" y="4535488"/>
            <a:ext cx="430213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59">
            <a:extLst>
              <a:ext uri="{FF2B5EF4-FFF2-40B4-BE49-F238E27FC236}">
                <a16:creationId xmlns:a16="http://schemas.microsoft.com/office/drawing/2014/main" id="{CA6C90E6-6920-4ED9-8525-788053944578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 rot="5400000">
            <a:off x="4699042" y="5464969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B3C7F7-FA00-4852-B121-6F3A12BE09A3}"/>
              </a:ext>
            </a:extLst>
          </p:cNvPr>
          <p:cNvSpPr txBox="1"/>
          <p:nvPr/>
        </p:nvSpPr>
        <p:spPr>
          <a:xfrm>
            <a:off x="7771649" y="3035300"/>
            <a:ext cx="209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GROUP BY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524AF-0320-4E13-AC91-1C3F87A18BAB}"/>
              </a:ext>
            </a:extLst>
          </p:cNvPr>
          <p:cNvSpPr txBox="1"/>
          <p:nvPr/>
        </p:nvSpPr>
        <p:spPr>
          <a:xfrm>
            <a:off x="7771649" y="3892550"/>
            <a:ext cx="209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HAVING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544B-442C-4FBE-8E39-5A37A532EAC1}"/>
              </a:ext>
            </a:extLst>
          </p:cNvPr>
          <p:cNvSpPr txBox="1"/>
          <p:nvPr/>
        </p:nvSpPr>
        <p:spPr>
          <a:xfrm>
            <a:off x="7771649" y="4816475"/>
            <a:ext cx="20955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ORDER BY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0A38A-02AA-4903-974F-AC86C9C5573E}"/>
              </a:ext>
            </a:extLst>
          </p:cNvPr>
          <p:cNvSpPr txBox="1"/>
          <p:nvPr/>
        </p:nvSpPr>
        <p:spPr>
          <a:xfrm>
            <a:off x="7771649" y="5730875"/>
            <a:ext cx="20955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Georgia" pitchFamily="18" charset="0"/>
                <a:ea typeface="+mn-ea"/>
              </a:rPr>
              <a:t>SELECT</a:t>
            </a:r>
            <a:endParaRPr lang="ko-KR" altLang="en-US" sz="1800" b="1" dirty="0">
              <a:latin typeface="Georgia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91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E285-975E-4460-A16A-7154E3F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88B40-EC05-474B-949F-B9D681D1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ko-KR" altLang="en-US" dirty="0"/>
              <a:t>급여</a:t>
            </a:r>
            <a:r>
              <a:rPr lang="en-US" altLang="ko-KR" dirty="0"/>
              <a:t>(salary) </a:t>
            </a:r>
            <a:r>
              <a:rPr lang="ko-KR" altLang="en-US" dirty="0"/>
              <a:t>합계가 </a:t>
            </a:r>
            <a:r>
              <a:rPr lang="en-US" altLang="ko-KR" dirty="0"/>
              <a:t>20000 </a:t>
            </a:r>
            <a:r>
              <a:rPr lang="ko-KR" altLang="en-US" dirty="0"/>
              <a:t>이상인 부서의 부서 번호와 인원 수</a:t>
            </a:r>
            <a:r>
              <a:rPr lang="en-US" altLang="ko-KR" dirty="0"/>
              <a:t>, </a:t>
            </a:r>
            <a:r>
              <a:rPr lang="ko-KR" altLang="en-US" dirty="0"/>
              <a:t>급여 합계를 출력하기 위해 다음과 같은 쿼리를 작성했다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쿼리를 살펴보고 문제점이 무엇인지 생각해 봅시다</a:t>
            </a:r>
          </a:p>
        </p:txBody>
      </p:sp>
      <p:sp>
        <p:nvSpPr>
          <p:cNvPr id="4" name="모서리가 둥근 직사각형 22">
            <a:extLst>
              <a:ext uri="{FF2B5EF4-FFF2-40B4-BE49-F238E27FC236}">
                <a16:creationId xmlns:a16="http://schemas.microsoft.com/office/drawing/2014/main" id="{142C2118-6B79-4BA9-B594-29643A9FB67D}"/>
              </a:ext>
            </a:extLst>
          </p:cNvPr>
          <p:cNvSpPr/>
          <p:nvPr/>
        </p:nvSpPr>
        <p:spPr>
          <a:xfrm>
            <a:off x="1725579" y="2600908"/>
            <a:ext cx="6228692" cy="1393576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COUNT(*), SUM(salary)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FROM employees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WHERE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SUM(salary) &gt; 20000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GROUP BY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164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E285-975E-4460-A16A-7154E3F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88B40-EC05-474B-949F-B9D681D1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[SOLUTION]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en-US" altLang="ko-KR" dirty="0"/>
              <a:t>GROUP </a:t>
            </a:r>
            <a:r>
              <a:rPr lang="ko-KR" altLang="en-US" dirty="0"/>
              <a:t>함수는 </a:t>
            </a:r>
            <a:r>
              <a:rPr lang="en-US" altLang="ko-KR" dirty="0"/>
              <a:t>WHERE </a:t>
            </a:r>
            <a:r>
              <a:rPr lang="ko-KR" altLang="en-US" dirty="0"/>
              <a:t>절 이후에 처리되므로 </a:t>
            </a:r>
            <a:r>
              <a:rPr lang="en-US" altLang="ko-KR" dirty="0"/>
              <a:t>SUM(salary)</a:t>
            </a:r>
            <a:r>
              <a:rPr lang="ko-KR" altLang="en-US" dirty="0"/>
              <a:t>는 </a:t>
            </a:r>
            <a:r>
              <a:rPr lang="en-US" altLang="ko-KR" dirty="0"/>
              <a:t>WHERE </a:t>
            </a:r>
            <a:r>
              <a:rPr lang="ko-KR" altLang="en-US" dirty="0"/>
              <a:t>절에 사용할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Having </a:t>
            </a:r>
            <a:r>
              <a:rPr lang="ko-KR" altLang="en-US" dirty="0"/>
              <a:t>절에는 그룹함수와 </a:t>
            </a:r>
            <a:r>
              <a:rPr lang="en-US" altLang="ko-KR" dirty="0"/>
              <a:t>GROUP BY</a:t>
            </a:r>
            <a:r>
              <a:rPr lang="ko-KR" altLang="en-US" dirty="0"/>
              <a:t>에 참여한 컬럼만 사용할 수 있음</a:t>
            </a:r>
            <a:endParaRPr lang="en-US" altLang="ko-KR" dirty="0"/>
          </a:p>
        </p:txBody>
      </p:sp>
      <p:sp>
        <p:nvSpPr>
          <p:cNvPr id="4" name="모서리가 둥근 직사각형 22">
            <a:extLst>
              <a:ext uri="{FF2B5EF4-FFF2-40B4-BE49-F238E27FC236}">
                <a16:creationId xmlns:a16="http://schemas.microsoft.com/office/drawing/2014/main" id="{142C2118-6B79-4BA9-B594-29643A9FB67D}"/>
              </a:ext>
            </a:extLst>
          </p:cNvPr>
          <p:cNvSpPr/>
          <p:nvPr/>
        </p:nvSpPr>
        <p:spPr>
          <a:xfrm>
            <a:off x="1709537" y="2470483"/>
            <a:ext cx="6228692" cy="1684422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COUNT(*), SUM(salary)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FROM employees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b="1" strike="sngStrike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</a:t>
            </a:r>
            <a:r>
              <a:rPr lang="ko-KR" altLang="en-US" b="1" strike="sngStrike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strike="sngStrike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SUM(salary) &gt; 20000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GROUP BY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HAVING SUM(salary) &gt; 20000</a:t>
            </a:r>
          </a:p>
        </p:txBody>
      </p:sp>
    </p:spTree>
    <p:extLst>
      <p:ext uri="{BB962C8B-B14F-4D97-AF65-F5344CB8AC3E}">
        <p14:creationId xmlns:p14="http://schemas.microsoft.com/office/powerpoint/2010/main" val="4199396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38468-8BA4-4DDA-A128-28C95ADF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en-US" altLang="ko-KR" dirty="0"/>
              <a:t>SQL </a:t>
            </a:r>
            <a:r>
              <a:rPr lang="ko-KR" altLang="en-US" dirty="0"/>
              <a:t>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19D88-FAE0-4895-912C-A249D88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/>
              <a:t>최종 출력될 정보에 따라 원하는 컬럼을 </a:t>
            </a:r>
            <a:r>
              <a:rPr lang="en-US" altLang="ko-KR" dirty="0"/>
              <a:t>SELECT </a:t>
            </a:r>
            <a:r>
              <a:rPr lang="ko-KR" altLang="en-US" dirty="0"/>
              <a:t>절에 추가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원하는 정보를 가진 테이블들을 </a:t>
            </a:r>
            <a:r>
              <a:rPr lang="en-US" altLang="ko-KR" dirty="0"/>
              <a:t>FROM </a:t>
            </a:r>
            <a:r>
              <a:rPr lang="ko-KR" altLang="en-US" dirty="0"/>
              <a:t>절에 추가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 알맞은 </a:t>
            </a:r>
            <a:r>
              <a:rPr lang="en-US" altLang="ko-KR" dirty="0"/>
              <a:t>JOIN </a:t>
            </a:r>
            <a:r>
              <a:rPr lang="ko-KR" altLang="en-US" dirty="0"/>
              <a:t>조건 추가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 알맞은 검색 조건 추가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필요에 따라 </a:t>
            </a:r>
            <a:r>
              <a:rPr lang="en-US" altLang="ko-KR" dirty="0"/>
              <a:t>GROUP BY, HAVING </a:t>
            </a:r>
            <a:r>
              <a:rPr lang="ko-KR" altLang="en-US" dirty="0"/>
              <a:t>등을 통해 </a:t>
            </a:r>
            <a:r>
              <a:rPr lang="en-US" altLang="ko-KR" dirty="0"/>
              <a:t>Grouping</a:t>
            </a:r>
            <a:r>
              <a:rPr lang="ko-KR" altLang="en-US" dirty="0"/>
              <a:t>하고 </a:t>
            </a:r>
            <a:r>
              <a:rPr lang="en-US" altLang="ko-KR" dirty="0"/>
              <a:t>Aggregate</a:t>
            </a:r>
          </a:p>
          <a:p>
            <a:pPr>
              <a:buAutoNum type="arabicPeriod"/>
            </a:pPr>
            <a:r>
              <a:rPr lang="ko-KR" altLang="en-US" dirty="0"/>
              <a:t>정렬 조건 </a:t>
            </a:r>
            <a:r>
              <a:rPr lang="en-US" altLang="ko-KR" dirty="0"/>
              <a:t>ORDER BY</a:t>
            </a:r>
            <a:r>
              <a:rPr lang="ko-KR" altLang="en-US" dirty="0"/>
              <a:t>에 추가</a:t>
            </a:r>
          </a:p>
        </p:txBody>
      </p:sp>
    </p:spTree>
    <p:extLst>
      <p:ext uri="{BB962C8B-B14F-4D97-AF65-F5344CB8AC3E}">
        <p14:creationId xmlns:p14="http://schemas.microsoft.com/office/powerpoint/2010/main" val="336786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83EBB9-6D9F-4D2A-8CDB-6E43F345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58E17-5138-43D4-AE2E-6006A833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SUBQUERY, SET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EF71-230D-4C26-80C3-3683C32A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EBB6D-B885-43DD-BC13-17E9CB73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 err="1"/>
              <a:t>질의문</a:t>
            </a:r>
            <a:r>
              <a:rPr lang="ko-KR" altLang="en-US" dirty="0"/>
              <a:t> 속에 다른 </a:t>
            </a:r>
            <a:r>
              <a:rPr lang="en-US" altLang="ko-KR" dirty="0"/>
              <a:t>SQL </a:t>
            </a:r>
            <a:r>
              <a:rPr lang="ko-KR" altLang="en-US" dirty="0"/>
              <a:t>질의문이 포함되어 있는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'Susan'</a:t>
            </a:r>
            <a:r>
              <a:rPr lang="ko-KR" altLang="en-US" dirty="0"/>
              <a:t> 보다 급여가 많은 사람은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급여가 많은 사람의 이름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SELECT </a:t>
            </a:r>
            <a:r>
              <a:rPr lang="en-US" altLang="ko-KR" dirty="0" err="1"/>
              <a:t>first_name</a:t>
            </a:r>
            <a:r>
              <a:rPr lang="en-US" altLang="ko-KR" dirty="0"/>
              <a:t> FROM employees WHERE salary &gt; ???</a:t>
            </a:r>
          </a:p>
          <a:p>
            <a:pPr lvl="1"/>
            <a:r>
              <a:rPr lang="en-US" altLang="ko-KR" dirty="0"/>
              <a:t>'Susan'</a:t>
            </a:r>
            <a:r>
              <a:rPr lang="ko-KR" altLang="en-US" dirty="0"/>
              <a:t>의 급여는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SELECT salary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='Susan'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17A08-A0E9-403E-A7EB-DC9B474B9326}"/>
              </a:ext>
            </a:extLst>
          </p:cNvPr>
          <p:cNvSpPr txBox="1"/>
          <p:nvPr/>
        </p:nvSpPr>
        <p:spPr>
          <a:xfrm>
            <a:off x="1987377" y="4223586"/>
            <a:ext cx="84139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FROM employees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WHERE salary &gt; ( SELECT salary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						FROM employees </a:t>
            </a:r>
          </a:p>
          <a:p>
            <a:pPr>
              <a:defRPr/>
            </a:pP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						WHERE </a:t>
            </a:r>
            <a:r>
              <a:rPr lang="en-US" altLang="ko-KR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ko-KR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'Susan');</a:t>
            </a:r>
          </a:p>
        </p:txBody>
      </p:sp>
    </p:spTree>
    <p:extLst>
      <p:ext uri="{BB962C8B-B14F-4D97-AF65-F5344CB8AC3E}">
        <p14:creationId xmlns:p14="http://schemas.microsoft.com/office/powerpoint/2010/main" val="385643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EF71-230D-4C26-80C3-3683C32A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EBB6D-B885-43DD-BC13-17E9CB73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en-US" altLang="ko-KR" dirty="0"/>
              <a:t>'Den' </a:t>
            </a:r>
            <a:r>
              <a:rPr lang="ko-KR" altLang="en-US" dirty="0"/>
              <a:t>보다 급여를 많이 받는 사원의 이름과 급여는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모서리가 둥근 직사각형 19">
            <a:extLst>
              <a:ext uri="{FF2B5EF4-FFF2-40B4-BE49-F238E27FC236}">
                <a16:creationId xmlns:a16="http://schemas.microsoft.com/office/drawing/2014/main" id="{3F22CA36-154D-41A4-98DC-0C3AC77D0184}"/>
              </a:ext>
            </a:extLst>
          </p:cNvPr>
          <p:cNvSpPr/>
          <p:nvPr/>
        </p:nvSpPr>
        <p:spPr>
          <a:xfrm>
            <a:off x="3760320" y="2457450"/>
            <a:ext cx="3362325" cy="971550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ctr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salary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='Den'</a:t>
            </a:r>
          </a:p>
        </p:txBody>
      </p:sp>
      <p:sp>
        <p:nvSpPr>
          <p:cNvPr id="6" name="모서리가 둥근 직사각형 23">
            <a:extLst>
              <a:ext uri="{FF2B5EF4-FFF2-40B4-BE49-F238E27FC236}">
                <a16:creationId xmlns:a16="http://schemas.microsoft.com/office/drawing/2014/main" id="{CEC672BC-ADD1-4643-B548-519C179074AA}"/>
              </a:ext>
            </a:extLst>
          </p:cNvPr>
          <p:cNvSpPr/>
          <p:nvPr/>
        </p:nvSpPr>
        <p:spPr>
          <a:xfrm>
            <a:off x="6547859" y="4515643"/>
            <a:ext cx="5436534" cy="1789113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&gt; (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salary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from employees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where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='Den'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9656D2-EF81-48A5-8D0A-DF852ED228A5}"/>
              </a:ext>
            </a:extLst>
          </p:cNvPr>
          <p:cNvSpPr/>
          <p:nvPr/>
        </p:nvSpPr>
        <p:spPr>
          <a:xfrm>
            <a:off x="6186020" y="2440454"/>
            <a:ext cx="9366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04090AC5-61FE-463A-B7C5-AF4C11710F02}"/>
              </a:ext>
            </a:extLst>
          </p:cNvPr>
          <p:cNvSpPr/>
          <p:nvPr/>
        </p:nvSpPr>
        <p:spPr>
          <a:xfrm>
            <a:off x="1439395" y="4364038"/>
            <a:ext cx="3362325" cy="1189037"/>
          </a:xfrm>
          <a:prstGeom prst="roundRect">
            <a:avLst>
              <a:gd name="adj" fmla="val 25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 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spcBef>
                <a:spcPts val="600"/>
              </a:spcBef>
              <a:tabLst>
                <a:tab pos="630238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&gt; ??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1736A-25B2-443B-9E5B-B2F699E650EB}"/>
              </a:ext>
            </a:extLst>
          </p:cNvPr>
          <p:cNvSpPr/>
          <p:nvPr/>
        </p:nvSpPr>
        <p:spPr>
          <a:xfrm>
            <a:off x="3722220" y="5041900"/>
            <a:ext cx="9366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664684-6128-43D7-A433-8861A6E67BBC}"/>
              </a:ext>
            </a:extLst>
          </p:cNvPr>
          <p:cNvCxnSpPr/>
          <p:nvPr/>
        </p:nvCxnSpPr>
        <p:spPr>
          <a:xfrm flipH="1">
            <a:off x="4190533" y="3429000"/>
            <a:ext cx="1044575" cy="1612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E6953C-9ECA-4DBF-8800-2E01D575A730}"/>
              </a:ext>
            </a:extLst>
          </p:cNvPr>
          <p:cNvSpPr/>
          <p:nvPr/>
        </p:nvSpPr>
        <p:spPr>
          <a:xfrm>
            <a:off x="8299446" y="5238022"/>
            <a:ext cx="3257381" cy="935037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47ACDD-DB7C-4FC6-AA3A-1A04016113CE}"/>
              </a:ext>
            </a:extLst>
          </p:cNvPr>
          <p:cNvSpPr/>
          <p:nvPr/>
        </p:nvSpPr>
        <p:spPr>
          <a:xfrm>
            <a:off x="5926146" y="3770154"/>
            <a:ext cx="577925" cy="131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3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A01-B5E6-4184-8DC4-B0D7F8FE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Single-Row Subquery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65437-5CEE-4591-95DB-5073FA2B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r>
              <a:rPr lang="ko-KR" altLang="en-US" dirty="0"/>
              <a:t>의 결과가 한 </a:t>
            </a:r>
            <a:r>
              <a:rPr lang="en-US" altLang="ko-KR" dirty="0"/>
              <a:t>ROW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Single-Row Operator</a:t>
            </a:r>
            <a:r>
              <a:rPr lang="ko-KR" altLang="en-US" dirty="0"/>
              <a:t>를 사용해야 함</a:t>
            </a:r>
            <a:r>
              <a:rPr lang="en-US" altLang="ko-KR" dirty="0"/>
              <a:t>: =, &gt;, &gt;=, &lt;, &lt;=, &lt;&gt;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06E8A-44BE-4825-B21D-64B20FAE05BA}"/>
              </a:ext>
            </a:extLst>
          </p:cNvPr>
          <p:cNvSpPr txBox="1"/>
          <p:nvPr/>
        </p:nvSpPr>
        <p:spPr>
          <a:xfrm>
            <a:off x="2113298" y="2426626"/>
            <a:ext cx="843419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, salary,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FROM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WHERE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= ( SELECT MIN(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)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						FROM employees );</a:t>
            </a:r>
            <a:endParaRPr lang="en-US" altLang="ko-KR" sz="1800" b="1" dirty="0">
              <a:latin typeface="Consolas" panose="020B06090202040302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CFC4-84FC-4169-9CF7-AD95B029640F}"/>
              </a:ext>
            </a:extLst>
          </p:cNvPr>
          <p:cNvSpPr txBox="1"/>
          <p:nvPr/>
        </p:nvSpPr>
        <p:spPr>
          <a:xfrm>
            <a:off x="2113297" y="3808855"/>
            <a:ext cx="84341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, salary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FROM employees WHERE salary &lt; (SELECT AVG(salary) 														FROM employees);</a:t>
            </a:r>
            <a:endParaRPr lang="en-US" altLang="ko-KR" sz="1800" b="1" dirty="0">
              <a:latin typeface="Consolas" panose="020B06090202040302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0E40D-980A-4E9D-973E-13DC8C3ACD49}"/>
              </a:ext>
            </a:extLst>
          </p:cNvPr>
          <p:cNvSpPr txBox="1"/>
          <p:nvPr/>
        </p:nvSpPr>
        <p:spPr>
          <a:xfrm>
            <a:off x="2113298" y="4914680"/>
            <a:ext cx="8434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FROM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WHERE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= (SELECT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							FROM departments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							WHERE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= "SALES");</a:t>
            </a:r>
            <a:endParaRPr lang="en-US" altLang="ko-KR" sz="1800" b="1" dirty="0">
              <a:latin typeface="Consolas" panose="020B06090202040302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0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A01-B5E6-4184-8DC4-B0D7F8FE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Single-Row Subquery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65437-5CEE-4591-95DB-5073FA2B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ko-KR" altLang="en-US" dirty="0"/>
              <a:t>급여를 가장 적게 받는 사람의 이름</a:t>
            </a:r>
            <a:r>
              <a:rPr lang="en-US" altLang="ko-KR" dirty="0"/>
              <a:t>,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ko-KR" altLang="en-US" dirty="0"/>
              <a:t>사원 번호를 출력하십시오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평균 급여보다 적게 받는 사원의 이름</a:t>
            </a:r>
            <a:r>
              <a:rPr lang="en-US" altLang="ko-KR" dirty="0"/>
              <a:t>, </a:t>
            </a:r>
            <a:r>
              <a:rPr lang="ko-KR" altLang="en-US" dirty="0"/>
              <a:t>급여를 출력해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A10CA309-774E-4450-B8C1-4D149EBF9F1A}"/>
              </a:ext>
            </a:extLst>
          </p:cNvPr>
          <p:cNvSpPr/>
          <p:nvPr/>
        </p:nvSpPr>
        <p:spPr>
          <a:xfrm>
            <a:off x="1868675" y="2133600"/>
            <a:ext cx="7164387" cy="1295400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= (SELECT MIN(salary)</a:t>
            </a:r>
          </a:p>
          <a:p>
            <a:pPr marL="0" lvl="4" eaLnBrk="1" latinLnBrk="1" hangingPunct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FROM employees);</a:t>
            </a:r>
          </a:p>
        </p:txBody>
      </p:sp>
    </p:spTree>
    <p:extLst>
      <p:ext uri="{BB962C8B-B14F-4D97-AF65-F5344CB8AC3E}">
        <p14:creationId xmlns:p14="http://schemas.microsoft.com/office/powerpoint/2010/main" val="133920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584B-9B87-4A5D-BAC8-211EF655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카티젼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8C526-D4E0-46C0-BB0B-874A9954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테이블에서 그냥 결과를 선택한다면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department_name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FROM employees, departments;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두 테이블 행들의 가능한 모든 쌍이 추출</a:t>
            </a:r>
            <a:endParaRPr lang="en-US" altLang="ko-KR" dirty="0"/>
          </a:p>
          <a:p>
            <a:pPr lvl="1"/>
            <a:r>
              <a:rPr lang="ko-KR" altLang="en-US" dirty="0"/>
              <a:t>일반적으로 사용자가 원하는 결과가 아님</a:t>
            </a:r>
            <a:endParaRPr lang="en-US" altLang="ko-KR" dirty="0"/>
          </a:p>
          <a:p>
            <a:r>
              <a:rPr lang="en-US" altLang="ko-KR" dirty="0"/>
              <a:t>Cartesian Product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Cartesian Product</a:t>
            </a:r>
            <a:r>
              <a:rPr lang="ko-KR" altLang="en-US" dirty="0"/>
              <a:t>를 막기 위해서는</a:t>
            </a:r>
            <a:br>
              <a:rPr lang="en-US" altLang="ko-KR" dirty="0"/>
            </a:br>
            <a:r>
              <a:rPr lang="ko-KR" altLang="en-US" dirty="0"/>
              <a:t>올바른 </a:t>
            </a:r>
            <a:r>
              <a:rPr lang="en-US" altLang="ko-KR" dirty="0"/>
              <a:t>JOIN </a:t>
            </a:r>
            <a:r>
              <a:rPr lang="ko-KR" altLang="en-US" dirty="0"/>
              <a:t>조건을 </a:t>
            </a:r>
            <a:r>
              <a:rPr lang="en-US" altLang="ko-KR" dirty="0"/>
              <a:t>WHERE </a:t>
            </a:r>
            <a:r>
              <a:rPr lang="ko-KR" altLang="en-US" dirty="0"/>
              <a:t>절에 부여해야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양쪽 테이블로부터 조합 가능한 모든 쌍이 선택되기 때문에</a:t>
            </a:r>
            <a:br>
              <a:rPr lang="en-US" altLang="ko-KR" dirty="0"/>
            </a:br>
            <a:r>
              <a:rPr lang="en-US" altLang="ko-KR" dirty="0"/>
              <a:t>Cross Join</a:t>
            </a:r>
            <a:r>
              <a:rPr lang="ko-KR" altLang="en-US" dirty="0"/>
              <a:t>이라 불리기도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EA468E-08D5-4FE9-8B9C-EC71DA80BBB0}"/>
              </a:ext>
            </a:extLst>
          </p:cNvPr>
          <p:cNvCxnSpPr/>
          <p:nvPr/>
        </p:nvCxnSpPr>
        <p:spPr bwMode="auto">
          <a:xfrm>
            <a:off x="6096000" y="1844091"/>
            <a:ext cx="135731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64BF63B9-E54D-4163-B7C6-AF2B4BAE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91" y="3681082"/>
            <a:ext cx="45910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4C7CA4-924D-446C-8175-C3C4473DE883}"/>
              </a:ext>
            </a:extLst>
          </p:cNvPr>
          <p:cNvSpPr/>
          <p:nvPr/>
        </p:nvSpPr>
        <p:spPr>
          <a:xfrm>
            <a:off x="7551208" y="1320800"/>
            <a:ext cx="39634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+-------------+----------------------+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first_name</a:t>
            </a:r>
            <a:r>
              <a:rPr lang="ko-KR" altLang="en-US" sz="1400" dirty="0">
                <a:latin typeface="Consolas" panose="020B0609020204030204" pitchFamily="49" charset="0"/>
              </a:rPr>
              <a:t>  | </a:t>
            </a:r>
            <a:r>
              <a:rPr lang="ko-KR" altLang="en-US" sz="1400" dirty="0" err="1">
                <a:latin typeface="Consolas" panose="020B0609020204030204" pitchFamily="49" charset="0"/>
              </a:rPr>
              <a:t>department_name</a:t>
            </a:r>
            <a:r>
              <a:rPr lang="ko-KR" altLang="en-US" sz="1400" dirty="0">
                <a:latin typeface="Consolas" panose="020B0609020204030204" pitchFamily="49" charset="0"/>
              </a:rPr>
              <a:t>     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+-------------+----------------------+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Steven</a:t>
            </a:r>
            <a:r>
              <a:rPr lang="ko-KR" altLang="en-US" sz="1400" dirty="0">
                <a:latin typeface="Consolas" panose="020B0609020204030204" pitchFamily="49" charset="0"/>
              </a:rPr>
              <a:t>      | </a:t>
            </a:r>
            <a:r>
              <a:rPr lang="ko-KR" altLang="en-US" sz="1400" dirty="0" err="1">
                <a:latin typeface="Consolas" panose="020B0609020204030204" pitchFamily="49" charset="0"/>
              </a:rPr>
              <a:t>Administration</a:t>
            </a:r>
            <a:r>
              <a:rPr lang="ko-KR" altLang="en-US" sz="1400" dirty="0">
                <a:latin typeface="Consolas" panose="020B0609020204030204" pitchFamily="49" charset="0"/>
              </a:rPr>
              <a:t>      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Steven</a:t>
            </a:r>
            <a:r>
              <a:rPr lang="ko-KR" altLang="en-US" sz="1400" dirty="0">
                <a:latin typeface="Consolas" panose="020B0609020204030204" pitchFamily="49" charset="0"/>
              </a:rPr>
              <a:t>      | </a:t>
            </a:r>
            <a:r>
              <a:rPr lang="ko-KR" altLang="en-US" sz="1400" dirty="0" err="1">
                <a:latin typeface="Consolas" panose="020B0609020204030204" pitchFamily="49" charset="0"/>
              </a:rPr>
              <a:t>Marketing</a:t>
            </a:r>
            <a:r>
              <a:rPr lang="ko-KR" altLang="en-US" sz="1400" dirty="0">
                <a:latin typeface="Consolas" panose="020B0609020204030204" pitchFamily="49" charset="0"/>
              </a:rPr>
              <a:t>           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Steven</a:t>
            </a:r>
            <a:r>
              <a:rPr lang="ko-KR" altLang="en-US" sz="1400" dirty="0">
                <a:latin typeface="Consolas" panose="020B0609020204030204" pitchFamily="49" charset="0"/>
              </a:rPr>
              <a:t>      | </a:t>
            </a:r>
            <a:r>
              <a:rPr lang="ko-KR" altLang="en-US" sz="1400" dirty="0" err="1">
                <a:latin typeface="Consolas" panose="020B0609020204030204" pitchFamily="49" charset="0"/>
              </a:rPr>
              <a:t>Purchasing</a:t>
            </a:r>
            <a:r>
              <a:rPr lang="ko-KR" altLang="en-US" sz="1400" dirty="0">
                <a:latin typeface="Consolas" panose="020B0609020204030204" pitchFamily="49" charset="0"/>
              </a:rPr>
              <a:t>          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Steven</a:t>
            </a:r>
            <a:r>
              <a:rPr lang="ko-KR" altLang="en-US" sz="1400" dirty="0">
                <a:latin typeface="Consolas" panose="020B0609020204030204" pitchFamily="49" charset="0"/>
              </a:rPr>
              <a:t>      | </a:t>
            </a:r>
            <a:r>
              <a:rPr lang="ko-KR" altLang="en-US" sz="1400" dirty="0" err="1">
                <a:latin typeface="Consolas" panose="020B0609020204030204" pitchFamily="49" charset="0"/>
              </a:rPr>
              <a:t>Human</a:t>
            </a:r>
            <a:r>
              <a:rPr lang="ko-KR" altLang="en-US" sz="1400" dirty="0">
                <a:latin typeface="Consolas" panose="020B0609020204030204" pitchFamily="49" charset="0"/>
              </a:rPr>
              <a:t> Resources     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Steven</a:t>
            </a:r>
            <a:r>
              <a:rPr lang="ko-KR" altLang="en-US" sz="1400" dirty="0">
                <a:latin typeface="Consolas" panose="020B0609020204030204" pitchFamily="49" charset="0"/>
              </a:rPr>
              <a:t>      | </a:t>
            </a:r>
            <a:r>
              <a:rPr lang="ko-KR" altLang="en-US" sz="1400" dirty="0" err="1">
                <a:latin typeface="Consolas" panose="020B0609020204030204" pitchFamily="49" charset="0"/>
              </a:rPr>
              <a:t>Shipping</a:t>
            </a:r>
            <a:r>
              <a:rPr lang="ko-KR" altLang="en-US" sz="1400" dirty="0">
                <a:latin typeface="Consolas" panose="020B0609020204030204" pitchFamily="49" charset="0"/>
              </a:rPr>
              <a:t>             |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| William     | IT Helpdesk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William     | Government Sales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William     | Retail Sales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William     | Recruiting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William     | Payroll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+-------------+----------------------+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2889 rows in set (0.01 sec)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56D2C-D434-4908-8AAD-C4E7DDC1EC54}"/>
              </a:ext>
            </a:extLst>
          </p:cNvPr>
          <p:cNvSpPr txBox="1"/>
          <p:nvPr/>
        </p:nvSpPr>
        <p:spPr>
          <a:xfrm>
            <a:off x="7551208" y="5373853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employees (107) </a:t>
            </a:r>
            <a:r>
              <a:rPr lang="ko-KR" altLang="en-US" sz="1600" dirty="0">
                <a:latin typeface="Consolas" panose="020B0609020204030204" pitchFamily="49" charset="0"/>
              </a:rPr>
              <a:t>* </a:t>
            </a:r>
            <a:r>
              <a:rPr lang="en-US" altLang="ko-KR" sz="1600" dirty="0">
                <a:latin typeface="Consolas" panose="020B0609020204030204" pitchFamily="49" charset="0"/>
              </a:rPr>
              <a:t>departments (27)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= 2,889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3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200A-C097-4B2A-8FCE-41062BC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Multi-Row Subquery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3C7D5-2059-4575-9037-3886E86E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Subquery</a:t>
            </a:r>
            <a:r>
              <a:rPr lang="ko-KR" altLang="en-US" dirty="0"/>
              <a:t>의 결과가 둘 이상의 </a:t>
            </a:r>
            <a:r>
              <a:rPr lang="en-US" altLang="ko-KR" dirty="0"/>
              <a:t>Row</a:t>
            </a:r>
          </a:p>
          <a:p>
            <a:r>
              <a:rPr lang="en-US" altLang="ko-KR" dirty="0"/>
              <a:t>Multi-Row</a:t>
            </a:r>
            <a:r>
              <a:rPr lang="ko-KR" altLang="en-US" dirty="0"/>
              <a:t>에 대한 연산을 사용해야 함</a:t>
            </a:r>
            <a:r>
              <a:rPr lang="en-US" altLang="ko-KR" dirty="0"/>
              <a:t>: ANY, ALL, IN, EXIST …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B547-C05C-4E12-80CD-39692A5B78DB}"/>
              </a:ext>
            </a:extLst>
          </p:cNvPr>
          <p:cNvSpPr txBox="1"/>
          <p:nvPr/>
        </p:nvSpPr>
        <p:spPr>
          <a:xfrm>
            <a:off x="1265274" y="2151061"/>
            <a:ext cx="9037675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, salary,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FROM employees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WHERE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 = (SELECT MIN(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)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	FROM employees GROUP BY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);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돋움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7E6D-1278-4F6C-BF9E-F6DE27EE6399}"/>
              </a:ext>
            </a:extLst>
          </p:cNvPr>
          <p:cNvSpPr txBox="1"/>
          <p:nvPr/>
        </p:nvSpPr>
        <p:spPr>
          <a:xfrm>
            <a:off x="1265273" y="3544092"/>
            <a:ext cx="9037675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SELECT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, salary,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FROM employees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WHERE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IN (SELECT MIN(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)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	FROM employees GROUP BY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);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06BF2-73AD-4719-8D7A-F6F64CB480D5}"/>
              </a:ext>
            </a:extLst>
          </p:cNvPr>
          <p:cNvSpPr txBox="1"/>
          <p:nvPr/>
        </p:nvSpPr>
        <p:spPr>
          <a:xfrm>
            <a:off x="1265274" y="4937124"/>
            <a:ext cx="9037675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SELECT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, salary,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FROM employees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WHERE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=ANY (SELECT MIN(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)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		FROM employees GROUP BY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department_id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);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13" name="곱셈 기호 8">
            <a:extLst>
              <a:ext uri="{FF2B5EF4-FFF2-40B4-BE49-F238E27FC236}">
                <a16:creationId xmlns:a16="http://schemas.microsoft.com/office/drawing/2014/main" id="{5DE76996-A442-4E8F-A9A2-B74C7B2DE58D}"/>
              </a:ext>
            </a:extLst>
          </p:cNvPr>
          <p:cNvSpPr/>
          <p:nvPr/>
        </p:nvSpPr>
        <p:spPr bwMode="auto">
          <a:xfrm>
            <a:off x="9274002" y="1994077"/>
            <a:ext cx="1285884" cy="1143008"/>
          </a:xfrm>
          <a:prstGeom prst="mathMultiply">
            <a:avLst/>
          </a:prstGeom>
          <a:gradFill rotWithShape="1">
            <a:gsLst>
              <a:gs pos="0">
                <a:srgbClr val="CB5B07">
                  <a:shade val="51000"/>
                  <a:satMod val="130000"/>
                </a:srgbClr>
              </a:gs>
              <a:gs pos="80000">
                <a:srgbClr val="CB5B07">
                  <a:shade val="93000"/>
                  <a:satMod val="130000"/>
                </a:srgbClr>
              </a:gs>
              <a:gs pos="100000">
                <a:srgbClr val="CB5B0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4" name="도넛 9">
            <a:extLst>
              <a:ext uri="{FF2B5EF4-FFF2-40B4-BE49-F238E27FC236}">
                <a16:creationId xmlns:a16="http://schemas.microsoft.com/office/drawing/2014/main" id="{280EE770-603B-4A30-8D0F-E10DCD89F1D6}"/>
              </a:ext>
            </a:extLst>
          </p:cNvPr>
          <p:cNvSpPr/>
          <p:nvPr/>
        </p:nvSpPr>
        <p:spPr bwMode="auto">
          <a:xfrm>
            <a:off x="9397594" y="3552447"/>
            <a:ext cx="928694" cy="857256"/>
          </a:xfrm>
          <a:prstGeom prst="donut">
            <a:avLst/>
          </a:prstGeom>
          <a:gradFill rotWithShape="1">
            <a:gsLst>
              <a:gs pos="0">
                <a:srgbClr val="CB5B07">
                  <a:shade val="51000"/>
                  <a:satMod val="130000"/>
                </a:srgbClr>
              </a:gs>
              <a:gs pos="80000">
                <a:srgbClr val="CB5B07">
                  <a:shade val="93000"/>
                  <a:satMod val="130000"/>
                </a:srgbClr>
              </a:gs>
              <a:gs pos="100000">
                <a:srgbClr val="CB5B0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도넛 10">
            <a:extLst>
              <a:ext uri="{FF2B5EF4-FFF2-40B4-BE49-F238E27FC236}">
                <a16:creationId xmlns:a16="http://schemas.microsoft.com/office/drawing/2014/main" id="{5CDC0885-543F-47EA-97BD-275C6EBB5B00}"/>
              </a:ext>
            </a:extLst>
          </p:cNvPr>
          <p:cNvSpPr/>
          <p:nvPr/>
        </p:nvSpPr>
        <p:spPr bwMode="auto">
          <a:xfrm>
            <a:off x="9401492" y="4953747"/>
            <a:ext cx="928694" cy="857256"/>
          </a:xfrm>
          <a:prstGeom prst="donut">
            <a:avLst/>
          </a:prstGeom>
          <a:gradFill rotWithShape="1">
            <a:gsLst>
              <a:gs pos="0">
                <a:srgbClr val="CB5B07">
                  <a:shade val="51000"/>
                  <a:satMod val="130000"/>
                </a:srgbClr>
              </a:gs>
              <a:gs pos="80000">
                <a:srgbClr val="CB5B07">
                  <a:shade val="93000"/>
                  <a:satMod val="130000"/>
                </a:srgbClr>
              </a:gs>
              <a:gs pos="100000">
                <a:srgbClr val="CB5B0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98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200A-C097-4B2A-8FCE-41062BC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Multi-Row Subquery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CC7FCB6-5F3A-4238-BFF9-F77BB274F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35151"/>
              </p:ext>
            </p:extLst>
          </p:nvPr>
        </p:nvGraphicFramePr>
        <p:xfrm>
          <a:off x="677863" y="1320800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1833019985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92420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9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리턴되는</a:t>
                      </a:r>
                      <a:r>
                        <a:rPr lang="ko-KR" altLang="en-US" dirty="0"/>
                        <a:t> 값 중에서 조건에 해당하는 값이 있으면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ANY, SOME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서브쿼리에</a:t>
                      </a:r>
                      <a:r>
                        <a:rPr lang="ko-KR" altLang="en-US" dirty="0"/>
                        <a:t> 의해 </a:t>
                      </a:r>
                      <a:r>
                        <a:rPr lang="ko-KR" altLang="en-US" dirty="0" err="1"/>
                        <a:t>리턴되는</a:t>
                      </a:r>
                      <a:r>
                        <a:rPr lang="ko-KR" altLang="en-US" dirty="0"/>
                        <a:t> 각각의 값과 조건을 비교하여 하나 이상을 만족하면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값을 </a:t>
                      </a:r>
                      <a:r>
                        <a:rPr lang="ko-KR" altLang="en-US" dirty="0" err="1"/>
                        <a:t>서브쿼리에</a:t>
                      </a:r>
                      <a:r>
                        <a:rPr lang="ko-KR" altLang="en-US" dirty="0"/>
                        <a:t> 의해 </a:t>
                      </a:r>
                      <a:r>
                        <a:rPr lang="ko-KR" altLang="en-US" dirty="0" err="1"/>
                        <a:t>리톤되는</a:t>
                      </a:r>
                      <a:r>
                        <a:rPr lang="ko-KR" altLang="en-US" dirty="0"/>
                        <a:t> 모든 값을 비교하여 모두 만족해야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EXISTS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쿼리의 비교 조건이 </a:t>
                      </a:r>
                      <a:r>
                        <a:rPr lang="ko-KR" altLang="en-US" dirty="0" err="1"/>
                        <a:t>서브쿼리의</a:t>
                      </a:r>
                      <a:r>
                        <a:rPr lang="ko-KR" altLang="en-US" dirty="0"/>
                        <a:t> 결과 중에서 만족하는 값이 하나라도 존재하면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78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55B915-8FE9-4739-981C-316EAD002FCC}"/>
              </a:ext>
            </a:extLst>
          </p:cNvPr>
          <p:cNvSpPr txBox="1"/>
          <p:nvPr/>
        </p:nvSpPr>
        <p:spPr>
          <a:xfrm>
            <a:off x="677334" y="4105275"/>
            <a:ext cx="231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ANY</a:t>
            </a:r>
            <a:r>
              <a:rPr lang="ko-KR" altLang="en-US" dirty="0"/>
              <a:t>는 </a:t>
            </a:r>
            <a:r>
              <a:rPr lang="en-US" altLang="ko-KR" dirty="0"/>
              <a:t>OR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ALL</a:t>
            </a:r>
            <a:r>
              <a:rPr lang="ko-KR" altLang="en-US" dirty="0"/>
              <a:t>은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4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200A-C097-4B2A-8FCE-41062BC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Multi-Row Subquery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2750D3E-F8D7-49D3-9EC8-979B1F9B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CA121EED-E3DF-408D-A092-190697BF6804}"/>
              </a:ext>
            </a:extLst>
          </p:cNvPr>
          <p:cNvSpPr/>
          <p:nvPr/>
        </p:nvSpPr>
        <p:spPr>
          <a:xfrm>
            <a:off x="1492077" y="2249488"/>
            <a:ext cx="7164387" cy="1800225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23C47-D26C-4652-A760-5C807BEB877B}"/>
              </a:ext>
            </a:extLst>
          </p:cNvPr>
          <p:cNvSpPr/>
          <p:nvPr/>
        </p:nvSpPr>
        <p:spPr bwMode="auto">
          <a:xfrm>
            <a:off x="1584152" y="2979738"/>
            <a:ext cx="634064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(select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from employees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where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110);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E5B10B-7779-4E83-B378-D7A53582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1" r="6226"/>
          <a:stretch>
            <a:fillRect/>
          </a:stretch>
        </p:blipFill>
        <p:spPr bwMode="auto">
          <a:xfrm>
            <a:off x="7048500" y="4411122"/>
            <a:ext cx="876300" cy="85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956E0-1C35-4EAB-B234-4977BBD702A2}"/>
              </a:ext>
            </a:extLst>
          </p:cNvPr>
          <p:cNvSpPr/>
          <p:nvPr/>
        </p:nvSpPr>
        <p:spPr>
          <a:xfrm>
            <a:off x="1585739" y="4410075"/>
            <a:ext cx="522128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= 12008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or salary = 8300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8DA3D72-4F74-4439-B119-ED2B95DD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11" y="2249488"/>
            <a:ext cx="2308225" cy="94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15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200A-C097-4B2A-8FCE-41062BC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Multi-Row Subquery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2750D3E-F8D7-49D3-9EC8-979B1F9B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ALL (AND)</a:t>
            </a:r>
            <a:endParaRPr lang="ko-KR" altLang="en-US" dirty="0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CA121EED-E3DF-408D-A092-190697BF6804}"/>
              </a:ext>
            </a:extLst>
          </p:cNvPr>
          <p:cNvSpPr/>
          <p:nvPr/>
        </p:nvSpPr>
        <p:spPr>
          <a:xfrm>
            <a:off x="1492077" y="2249488"/>
            <a:ext cx="7164387" cy="1800225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23C47-D26C-4652-A760-5C807BEB877B}"/>
              </a:ext>
            </a:extLst>
          </p:cNvPr>
          <p:cNvSpPr/>
          <p:nvPr/>
        </p:nvSpPr>
        <p:spPr bwMode="auto">
          <a:xfrm>
            <a:off x="1584152" y="2979738"/>
            <a:ext cx="634064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 ALL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(select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from employees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where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110);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E5B10B-7779-4E83-B378-D7A53582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1" r="6226"/>
          <a:stretch>
            <a:fillRect/>
          </a:stretch>
        </p:blipFill>
        <p:spPr bwMode="auto">
          <a:xfrm>
            <a:off x="6927763" y="4410075"/>
            <a:ext cx="876300" cy="85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956E0-1C35-4EAB-B234-4977BBD702A2}"/>
              </a:ext>
            </a:extLst>
          </p:cNvPr>
          <p:cNvSpPr/>
          <p:nvPr/>
        </p:nvSpPr>
        <p:spPr>
          <a:xfrm>
            <a:off x="1585739" y="4410075"/>
            <a:ext cx="522128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12008</a:t>
            </a:r>
          </a:p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and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salary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8300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ADDD072-5ED6-401B-8C97-F53532986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92600"/>
            <a:ext cx="205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31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200A-C097-4B2A-8FCE-41062BC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Multi-Row Subquery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2750D3E-F8D7-49D3-9EC8-979B1F9B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연습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ANY (OR)</a:t>
            </a:r>
            <a:endParaRPr lang="ko-KR" altLang="en-US" dirty="0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CA121EED-E3DF-408D-A092-190697BF6804}"/>
              </a:ext>
            </a:extLst>
          </p:cNvPr>
          <p:cNvSpPr/>
          <p:nvPr/>
        </p:nvSpPr>
        <p:spPr>
          <a:xfrm>
            <a:off x="1492077" y="2249488"/>
            <a:ext cx="7164387" cy="1800225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23C47-D26C-4652-A760-5C807BEB877B}"/>
              </a:ext>
            </a:extLst>
          </p:cNvPr>
          <p:cNvSpPr/>
          <p:nvPr/>
        </p:nvSpPr>
        <p:spPr bwMode="auto">
          <a:xfrm>
            <a:off x="1584152" y="2979738"/>
            <a:ext cx="634064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 ANY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(select salary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from employees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where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110);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E5B10B-7779-4E83-B378-D7A53582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1" r="6226"/>
          <a:stretch>
            <a:fillRect/>
          </a:stretch>
        </p:blipFill>
        <p:spPr bwMode="auto">
          <a:xfrm>
            <a:off x="7077695" y="4410075"/>
            <a:ext cx="876300" cy="85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956E0-1C35-4EAB-B234-4977BBD702A2}"/>
              </a:ext>
            </a:extLst>
          </p:cNvPr>
          <p:cNvSpPr/>
          <p:nvPr/>
        </p:nvSpPr>
        <p:spPr>
          <a:xfrm>
            <a:off x="1585739" y="4410075"/>
            <a:ext cx="5221288" cy="93662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12008</a:t>
            </a:r>
          </a:p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salary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&gt;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8300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0472FDD5-FF80-4EF4-88C7-387728183AB6}"/>
              </a:ext>
            </a:extLst>
          </p:cNvPr>
          <p:cNvGrpSpPr>
            <a:grpSpLocks/>
          </p:cNvGrpSpPr>
          <p:nvPr/>
        </p:nvGrpSpPr>
        <p:grpSpPr bwMode="auto">
          <a:xfrm>
            <a:off x="8224664" y="1867568"/>
            <a:ext cx="2098675" cy="4749800"/>
            <a:chOff x="6732240" y="219447"/>
            <a:chExt cx="2098675" cy="474884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0883D9-81AD-4371-8D94-67788844E7E9}"/>
                </a:ext>
              </a:extLst>
            </p:cNvPr>
            <p:cNvSpPr/>
            <p:nvPr/>
          </p:nvSpPr>
          <p:spPr>
            <a:xfrm>
              <a:off x="6732240" y="219447"/>
              <a:ext cx="2098675" cy="474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100" b="1" dirty="0">
                <a:solidFill>
                  <a:prstClr val="black"/>
                </a:solidFill>
              </a:endParaRPr>
            </a:p>
          </p:txBody>
        </p: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33F2798-B4B8-41E2-BF1A-9A24946CF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41"/>
            <a:stretch>
              <a:fillRect/>
            </a:stretch>
          </p:blipFill>
          <p:spPr bwMode="auto">
            <a:xfrm>
              <a:off x="6744940" y="219447"/>
              <a:ext cx="2085975" cy="250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4CB32FB0-1BA3-49FD-BDA8-62F59FB2E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11"/>
            <a:stretch>
              <a:fillRect/>
            </a:stretch>
          </p:blipFill>
          <p:spPr bwMode="auto">
            <a:xfrm>
              <a:off x="6744940" y="3060700"/>
              <a:ext cx="2085975" cy="19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4605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9FFFB-FF0C-4F58-810D-711B873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Subquery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D33EE-CCCE-4848-BFF5-8337F127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각 부서별로 최고급여를 받는 사원을 출력하세요 </a:t>
            </a:r>
            <a:r>
              <a:rPr lang="en-US" altLang="ko-KR" dirty="0">
                <a:latin typeface="+mn-ea"/>
              </a:rPr>
              <a:t>– (</a:t>
            </a:r>
            <a:r>
              <a:rPr lang="ko-KR" altLang="en-US" dirty="0">
                <a:latin typeface="+mn-ea"/>
              </a:rPr>
              <a:t>조건절에서 비교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F321-3778-4AEE-B8EE-C8BD4AAC2EDC}"/>
              </a:ext>
            </a:extLst>
          </p:cNvPr>
          <p:cNvSpPr txBox="1"/>
          <p:nvPr/>
        </p:nvSpPr>
        <p:spPr>
          <a:xfrm>
            <a:off x="1247775" y="2298038"/>
            <a:ext cx="1015364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(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salary) in (SELECT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MAX(salary)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                FROM employees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                GROUP BY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43B2F59-FDD2-4A4D-BA81-2A15D123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2"/>
          <a:stretch>
            <a:fillRect/>
          </a:stretch>
        </p:blipFill>
        <p:spPr bwMode="auto">
          <a:xfrm>
            <a:off x="6680200" y="4061751"/>
            <a:ext cx="218122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EEAE8000-D361-41F0-A20A-6C5941F8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7"/>
          <a:stretch>
            <a:fillRect/>
          </a:stretch>
        </p:blipFill>
        <p:spPr bwMode="auto">
          <a:xfrm>
            <a:off x="2154238" y="4052226"/>
            <a:ext cx="4095750" cy="196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56F39E-1FB2-4ECA-8123-586AD3EFDC22}"/>
              </a:ext>
            </a:extLst>
          </p:cNvPr>
          <p:cNvSpPr/>
          <p:nvPr/>
        </p:nvSpPr>
        <p:spPr>
          <a:xfrm>
            <a:off x="2141538" y="3737901"/>
            <a:ext cx="2130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employees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테이블</a:t>
            </a:r>
            <a:endParaRPr lang="en-US" altLang="ko-KR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55BEFC-C96A-4697-8D84-152B431EC3C3}"/>
              </a:ext>
            </a:extLst>
          </p:cNvPr>
          <p:cNvCxnSpPr/>
          <p:nvPr/>
        </p:nvCxnSpPr>
        <p:spPr>
          <a:xfrm flipH="1" flipV="1">
            <a:off x="6249988" y="4341151"/>
            <a:ext cx="1312862" cy="349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212B4E-263B-494E-8601-6F402D85B622}"/>
              </a:ext>
            </a:extLst>
          </p:cNvPr>
          <p:cNvCxnSpPr/>
          <p:nvPr/>
        </p:nvCxnSpPr>
        <p:spPr>
          <a:xfrm flipH="1" flipV="1">
            <a:off x="6249988" y="4520538"/>
            <a:ext cx="1312862" cy="365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188662-130D-4A17-A6F4-4ABF93651E63}"/>
              </a:ext>
            </a:extLst>
          </p:cNvPr>
          <p:cNvCxnSpPr/>
          <p:nvPr/>
        </p:nvCxnSpPr>
        <p:spPr>
          <a:xfrm flipH="1">
            <a:off x="6246813" y="4774538"/>
            <a:ext cx="1316037" cy="904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D1A56E82-A658-4EB1-A8A1-393F2FE7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8" b="56358"/>
          <a:stretch>
            <a:fillRect/>
          </a:stretch>
        </p:blipFill>
        <p:spPr bwMode="auto">
          <a:xfrm>
            <a:off x="2154238" y="5204751"/>
            <a:ext cx="4095750" cy="836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7CBCD4-9DEA-44D7-9EAC-E46F5843A277}"/>
              </a:ext>
            </a:extLst>
          </p:cNvPr>
          <p:cNvCxnSpPr/>
          <p:nvPr/>
        </p:nvCxnSpPr>
        <p:spPr>
          <a:xfrm flipH="1">
            <a:off x="6189663" y="5033301"/>
            <a:ext cx="1373187" cy="4413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718D37-DE4C-476E-8334-AD385FF62FCB}"/>
              </a:ext>
            </a:extLst>
          </p:cNvPr>
          <p:cNvCxnSpPr/>
          <p:nvPr/>
        </p:nvCxnSpPr>
        <p:spPr>
          <a:xfrm flipH="1">
            <a:off x="6189663" y="5209513"/>
            <a:ext cx="1373187" cy="4429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C55AD571-F237-45F1-9F84-08DD32FBE2FB}"/>
              </a:ext>
            </a:extLst>
          </p:cNvPr>
          <p:cNvSpPr/>
          <p:nvPr/>
        </p:nvSpPr>
        <p:spPr bwMode="auto">
          <a:xfrm>
            <a:off x="2066925" y="4260188"/>
            <a:ext cx="4211638" cy="18097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21" name="모서리가 둥근 직사각형 27">
            <a:extLst>
              <a:ext uri="{FF2B5EF4-FFF2-40B4-BE49-F238E27FC236}">
                <a16:creationId xmlns:a16="http://schemas.microsoft.com/office/drawing/2014/main" id="{6DF62213-14CA-41CB-9553-C1AAFFFE3BE8}"/>
              </a:ext>
            </a:extLst>
          </p:cNvPr>
          <p:cNvSpPr/>
          <p:nvPr/>
        </p:nvSpPr>
        <p:spPr bwMode="auto">
          <a:xfrm>
            <a:off x="2066925" y="4450688"/>
            <a:ext cx="4211638" cy="17938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A8765DA0-695E-44D1-B69F-F43A238F8376}"/>
              </a:ext>
            </a:extLst>
          </p:cNvPr>
          <p:cNvSpPr/>
          <p:nvPr/>
        </p:nvSpPr>
        <p:spPr bwMode="auto">
          <a:xfrm>
            <a:off x="2066925" y="4833276"/>
            <a:ext cx="4211638" cy="17938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23" name="모서리가 둥근 직사각형 29">
            <a:extLst>
              <a:ext uri="{FF2B5EF4-FFF2-40B4-BE49-F238E27FC236}">
                <a16:creationId xmlns:a16="http://schemas.microsoft.com/office/drawing/2014/main" id="{5AE04064-F609-4410-9F45-68B399932C0E}"/>
              </a:ext>
            </a:extLst>
          </p:cNvPr>
          <p:cNvSpPr/>
          <p:nvPr/>
        </p:nvSpPr>
        <p:spPr bwMode="auto">
          <a:xfrm>
            <a:off x="2066925" y="5388901"/>
            <a:ext cx="4211638" cy="18097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F88DCCB9-D2D9-4F9E-BCEB-EF7EDBBF2DD4}"/>
              </a:ext>
            </a:extLst>
          </p:cNvPr>
          <p:cNvSpPr/>
          <p:nvPr/>
        </p:nvSpPr>
        <p:spPr bwMode="auto">
          <a:xfrm>
            <a:off x="2066925" y="5566701"/>
            <a:ext cx="4211638" cy="17938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528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9FFFB-FF0C-4F58-810D-711B873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Subquery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D33EE-CCCE-4848-BFF5-8337F127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en-US" altLang="ko-KR" dirty="0" err="1"/>
              <a:t>hr.employees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각 부서별로 최고급여를 받는 사원을 출력하세요 </a:t>
            </a:r>
            <a:r>
              <a:rPr lang="en-US" altLang="ko-KR" dirty="0">
                <a:latin typeface="+mn-ea"/>
              </a:rPr>
              <a:t>– (</a:t>
            </a:r>
            <a:r>
              <a:rPr lang="ko-KR" altLang="en-US" dirty="0">
                <a:latin typeface="+mn-ea"/>
              </a:rPr>
              <a:t>테이블에서 조인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AA2543-322C-41A5-A2E7-6EBB56F69CA1}"/>
              </a:ext>
            </a:extLst>
          </p:cNvPr>
          <p:cNvSpPr txBox="1"/>
          <p:nvPr/>
        </p:nvSpPr>
        <p:spPr>
          <a:xfrm>
            <a:off x="1409700" y="2008855"/>
            <a:ext cx="938212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e.employee_id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e.first_name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e.salary</a:t>
            </a:r>
            <a:endParaRPr lang="en-US" altLang="ko-KR" b="1" dirty="0"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employees e, (SELECT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max(salary) salary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 FROM employees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       GROUP BY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s </a:t>
            </a: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WHERE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e.department_id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s.department_id</a:t>
            </a:r>
            <a:endParaRPr lang="en-US" altLang="ko-KR" b="1" dirty="0">
              <a:latin typeface="Consolas" panose="020B06090202040302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eaLnBrk="1" latinLnBrk="1" hangingPunct="1">
              <a:defRPr/>
            </a:pP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AND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e.salary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s.salary</a:t>
            </a:r>
            <a:r>
              <a:rPr lang="en-US" altLang="ko-KR" b="1" dirty="0">
                <a:latin typeface="Consolas" panose="020B06090202040302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5553E2A-E8B6-4347-8639-A4E56FEB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7878"/>
          <a:stretch>
            <a:fillRect/>
          </a:stretch>
        </p:blipFill>
        <p:spPr bwMode="auto">
          <a:xfrm>
            <a:off x="2600325" y="4090068"/>
            <a:ext cx="4095750" cy="248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B3260D-20F0-42EF-B85F-CC8BF5B98C19}"/>
              </a:ext>
            </a:extLst>
          </p:cNvPr>
          <p:cNvSpPr/>
          <p:nvPr/>
        </p:nvSpPr>
        <p:spPr>
          <a:xfrm>
            <a:off x="2513013" y="3775743"/>
            <a:ext cx="15668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employees e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31708B2-5F8D-4215-A990-D923B697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82130"/>
            <a:ext cx="1819275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B0DF84-7F5C-4FAF-90F3-3BCA24D377E4}"/>
              </a:ext>
            </a:extLst>
          </p:cNvPr>
          <p:cNvSpPr/>
          <p:nvPr/>
        </p:nvSpPr>
        <p:spPr>
          <a:xfrm>
            <a:off x="7497763" y="3775743"/>
            <a:ext cx="1019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salary s</a:t>
            </a:r>
          </a:p>
        </p:txBody>
      </p:sp>
      <p:sp>
        <p:nvSpPr>
          <p:cNvPr id="30" name="모서리가 둥근 직사각형 21">
            <a:extLst>
              <a:ext uri="{FF2B5EF4-FFF2-40B4-BE49-F238E27FC236}">
                <a16:creationId xmlns:a16="http://schemas.microsoft.com/office/drawing/2014/main" id="{465FE0FD-4419-4E08-9D10-4CE9B47A9A71}"/>
              </a:ext>
            </a:extLst>
          </p:cNvPr>
          <p:cNvSpPr/>
          <p:nvPr/>
        </p:nvSpPr>
        <p:spPr bwMode="auto">
          <a:xfrm>
            <a:off x="6042025" y="4051968"/>
            <a:ext cx="684213" cy="25654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31" name="모서리가 둥근 직사각형 22">
            <a:extLst>
              <a:ext uri="{FF2B5EF4-FFF2-40B4-BE49-F238E27FC236}">
                <a16:creationId xmlns:a16="http://schemas.microsoft.com/office/drawing/2014/main" id="{4B77FBB7-D37D-47A2-910A-D1E7CFDC2A6C}"/>
              </a:ext>
            </a:extLst>
          </p:cNvPr>
          <p:cNvSpPr/>
          <p:nvPr/>
        </p:nvSpPr>
        <p:spPr bwMode="auto">
          <a:xfrm>
            <a:off x="8699500" y="4051968"/>
            <a:ext cx="655638" cy="25654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32" name="모서리가 둥근 직사각형 23">
            <a:extLst>
              <a:ext uri="{FF2B5EF4-FFF2-40B4-BE49-F238E27FC236}">
                <a16:creationId xmlns:a16="http://schemas.microsoft.com/office/drawing/2014/main" id="{3E1490AC-4E8A-4F0A-AF4C-D3101D1D42DB}"/>
              </a:ext>
            </a:extLst>
          </p:cNvPr>
          <p:cNvSpPr/>
          <p:nvPr/>
        </p:nvSpPr>
        <p:spPr bwMode="auto">
          <a:xfrm>
            <a:off x="3017838" y="4051968"/>
            <a:ext cx="1187450" cy="256540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33" name="모서리가 둥근 직사각형 24">
            <a:extLst>
              <a:ext uri="{FF2B5EF4-FFF2-40B4-BE49-F238E27FC236}">
                <a16:creationId xmlns:a16="http://schemas.microsoft.com/office/drawing/2014/main" id="{8FEDE01A-CD6C-4564-B176-57372FEC4B46}"/>
              </a:ext>
            </a:extLst>
          </p:cNvPr>
          <p:cNvSpPr/>
          <p:nvPr/>
        </p:nvSpPr>
        <p:spPr bwMode="auto">
          <a:xfrm>
            <a:off x="7485063" y="4051968"/>
            <a:ext cx="1187450" cy="256540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  <a:alpha val="3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eaLnBrk="1" latinLnBrk="1" hangingPunct="1">
              <a:defRPr/>
            </a:pPr>
            <a:endParaRPr lang="ko-KR" altLang="en-US" dirty="0" err="1">
              <a:latin typeface="+mn-ea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831EBC-9E98-402F-B88E-62A642F90BCB}"/>
              </a:ext>
            </a:extLst>
          </p:cNvPr>
          <p:cNvSpPr/>
          <p:nvPr/>
        </p:nvSpPr>
        <p:spPr>
          <a:xfrm>
            <a:off x="3611563" y="2324382"/>
            <a:ext cx="5900737" cy="8116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61BFB5-FB42-4416-97A5-5D3B77C603E0}"/>
              </a:ext>
            </a:extLst>
          </p:cNvPr>
          <p:cNvSpPr/>
          <p:nvPr/>
        </p:nvSpPr>
        <p:spPr>
          <a:xfrm>
            <a:off x="7016750" y="4102768"/>
            <a:ext cx="35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+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80986C-F1BF-42AE-A756-CA2FCED2A546}"/>
              </a:ext>
            </a:extLst>
          </p:cNvPr>
          <p:cNvSpPr/>
          <p:nvPr/>
        </p:nvSpPr>
        <p:spPr>
          <a:xfrm>
            <a:off x="7016750" y="4302793"/>
            <a:ext cx="3524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+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C97272-50F0-4020-8445-5140D025CA52}"/>
              </a:ext>
            </a:extLst>
          </p:cNvPr>
          <p:cNvSpPr/>
          <p:nvPr/>
        </p:nvSpPr>
        <p:spPr>
          <a:xfrm>
            <a:off x="7016750" y="4602830"/>
            <a:ext cx="35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+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83C714-143A-4CBB-B4E8-E6C621C966C5}"/>
              </a:ext>
            </a:extLst>
          </p:cNvPr>
          <p:cNvSpPr/>
          <p:nvPr/>
        </p:nvSpPr>
        <p:spPr>
          <a:xfrm>
            <a:off x="7016750" y="5498180"/>
            <a:ext cx="35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+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6B5A3F-9C37-48CD-A873-27ED017D0B68}"/>
              </a:ext>
            </a:extLst>
          </p:cNvPr>
          <p:cNvCxnSpPr/>
          <p:nvPr/>
        </p:nvCxnSpPr>
        <p:spPr>
          <a:xfrm flipH="1">
            <a:off x="6696075" y="4364705"/>
            <a:ext cx="1749425" cy="3492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89F0976-96E4-4632-9868-0ADAD071C438}"/>
              </a:ext>
            </a:extLst>
          </p:cNvPr>
          <p:cNvCxnSpPr/>
          <p:nvPr/>
        </p:nvCxnSpPr>
        <p:spPr>
          <a:xfrm flipH="1">
            <a:off x="6696075" y="4567905"/>
            <a:ext cx="1749425" cy="17463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66C5E0-610A-4702-8057-07BFA7663F1E}"/>
              </a:ext>
            </a:extLst>
          </p:cNvPr>
          <p:cNvCxnSpPr/>
          <p:nvPr/>
        </p:nvCxnSpPr>
        <p:spPr>
          <a:xfrm flipH="1">
            <a:off x="6696075" y="4783805"/>
            <a:ext cx="1749425" cy="16192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63B842-4157-4532-ABFE-614C63A77D21}"/>
              </a:ext>
            </a:extLst>
          </p:cNvPr>
          <p:cNvCxnSpPr/>
          <p:nvPr/>
        </p:nvCxnSpPr>
        <p:spPr>
          <a:xfrm flipH="1">
            <a:off x="6696075" y="4950493"/>
            <a:ext cx="1749425" cy="116522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DD1EFD-86D2-4335-84DE-24F68E5538BC}"/>
              </a:ext>
            </a:extLst>
          </p:cNvPr>
          <p:cNvCxnSpPr/>
          <p:nvPr/>
        </p:nvCxnSpPr>
        <p:spPr>
          <a:xfrm flipH="1">
            <a:off x="6696075" y="5144168"/>
            <a:ext cx="1749425" cy="116522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29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CF3B-5A94-451D-8B96-80E5F55D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(MySQL)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090BD-2634-4471-A6D4-A0EB1274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838806" cy="4720562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로 받아온 결과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  <a:r>
              <a:rPr lang="ko-KR" altLang="en-US" dirty="0"/>
              <a:t>의 출력 개수를 제한하고자 할 때 </a:t>
            </a:r>
            <a:r>
              <a:rPr lang="en-US" altLang="ko-KR" dirty="0"/>
              <a:t>SQL </a:t>
            </a:r>
            <a:r>
              <a:rPr lang="ko-KR" altLang="en-US" dirty="0"/>
              <a:t>문장의 제일 마지막에 사용</a:t>
            </a:r>
            <a:endParaRPr lang="en-US" altLang="ko-KR" dirty="0"/>
          </a:p>
          <a:p>
            <a:pPr lvl="1"/>
            <a:r>
              <a:rPr lang="en-US" altLang="ko-KR" dirty="0"/>
              <a:t>LIMIT n : </a:t>
            </a:r>
            <a:r>
              <a:rPr lang="ko-KR" altLang="en-US" dirty="0"/>
              <a:t>첫 번째 행부터 </a:t>
            </a:r>
            <a:r>
              <a:rPr lang="en-US" altLang="ko-KR" dirty="0"/>
              <a:t>n</a:t>
            </a:r>
            <a:r>
              <a:rPr lang="ko-KR" altLang="en-US" dirty="0"/>
              <a:t>개를 출력</a:t>
            </a:r>
            <a:endParaRPr lang="en-US" altLang="ko-KR" dirty="0"/>
          </a:p>
          <a:p>
            <a:pPr lvl="1"/>
            <a:r>
              <a:rPr lang="en-US" altLang="ko-KR" dirty="0"/>
              <a:t>LIMIT s, n : s </a:t>
            </a:r>
            <a:r>
              <a:rPr lang="ko-KR" altLang="en-US" dirty="0"/>
              <a:t>번째 행부터 </a:t>
            </a:r>
            <a:r>
              <a:rPr lang="en-US" altLang="ko-KR" dirty="0"/>
              <a:t>n</a:t>
            </a:r>
            <a:r>
              <a:rPr lang="ko-KR" altLang="en-US" dirty="0"/>
              <a:t>개를 출력 </a:t>
            </a:r>
            <a:r>
              <a:rPr lang="en-US" altLang="ko-KR" dirty="0"/>
              <a:t>(s </a:t>
            </a:r>
            <a:r>
              <a:rPr lang="ko-KR" altLang="en-US" dirty="0"/>
              <a:t>개의 행을 </a:t>
            </a:r>
            <a:r>
              <a:rPr lang="en-US" altLang="ko-KR" dirty="0"/>
              <a:t>SKIP)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51F61-DC8F-48BE-B178-F13B7EED7096}"/>
              </a:ext>
            </a:extLst>
          </p:cNvPr>
          <p:cNvSpPr txBox="1"/>
          <p:nvPr/>
        </p:nvSpPr>
        <p:spPr>
          <a:xfrm>
            <a:off x="1915939" y="3083593"/>
            <a:ext cx="8197052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, salary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FROM employees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ORDER BY salary DESC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</a:t>
            </a:r>
            <a:r>
              <a:rPr kumimoji="1" lang="en-US" altLang="ko-KR" b="1" kern="0" dirty="0">
                <a:solidFill>
                  <a:srgbClr val="C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LIMIT 3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;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돋움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17166-6AD2-4752-8B4E-E75563E8F8C7}"/>
              </a:ext>
            </a:extLst>
          </p:cNvPr>
          <p:cNvSpPr txBox="1"/>
          <p:nvPr/>
        </p:nvSpPr>
        <p:spPr>
          <a:xfrm>
            <a:off x="1915939" y="4440906"/>
            <a:ext cx="8197052" cy="12003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b="1" kern="0" dirty="0" err="1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, salary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FROM employees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ORDER BY salary DESC </a:t>
            </a:r>
          </a:p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	</a:t>
            </a:r>
            <a:r>
              <a:rPr kumimoji="1" lang="en-US" altLang="ko-KR" b="1" kern="0" dirty="0">
                <a:solidFill>
                  <a:srgbClr val="C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LIMIT 10, 3</a:t>
            </a:r>
            <a:r>
              <a:rPr kumimoji="1"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돋움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06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49397-F786-4BFC-970B-425574B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 Operator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EF81B-114E-4643-BDCE-2110DA8D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882320" cy="4720562"/>
          </a:xfrm>
        </p:spPr>
        <p:txBody>
          <a:bodyPr/>
          <a:lstStyle/>
          <a:p>
            <a:r>
              <a:rPr lang="ko-KR" altLang="en-US" dirty="0"/>
              <a:t>두 집합의 결과를 가지고 집합 연산을 수행</a:t>
            </a:r>
            <a:endParaRPr lang="en-US" altLang="ko-KR" dirty="0"/>
          </a:p>
          <a:p>
            <a:r>
              <a:rPr lang="en-US" altLang="ko-KR" dirty="0"/>
              <a:t>UNION, UNION ALL, </a:t>
            </a:r>
            <a:r>
              <a:rPr lang="en-US" altLang="ko-KR" strike="sngStrike" dirty="0"/>
              <a:t>INTERSECT, EXCEPT </a:t>
            </a:r>
            <a:r>
              <a:rPr lang="en-US" altLang="ko-KR" dirty="0"/>
              <a:t>(MySQL</a:t>
            </a:r>
            <a:r>
              <a:rPr lang="ko-KR" altLang="en-US" dirty="0"/>
              <a:t>에서는 </a:t>
            </a:r>
            <a:r>
              <a:rPr lang="en-US" altLang="ko-KR" dirty="0"/>
              <a:t>INTERSECT, EXCEPT </a:t>
            </a:r>
            <a:r>
              <a:rPr lang="ko-KR" altLang="en-US" dirty="0"/>
              <a:t>연산은 지원하지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은 중복 레코드 제거 작업을 진행해야 하기에 </a:t>
            </a:r>
            <a:r>
              <a:rPr lang="en-US" altLang="ko-KR" dirty="0"/>
              <a:t>UNION</a:t>
            </a:r>
            <a:r>
              <a:rPr lang="ko-KR" altLang="en-US" dirty="0"/>
              <a:t>보다 속도면에서 느리다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</a:t>
            </a:r>
            <a:r>
              <a:rPr lang="en-US" altLang="ko-KR" dirty="0"/>
              <a:t>INTERSECT, EXCEPT </a:t>
            </a:r>
            <a:r>
              <a:rPr lang="ko-KR" altLang="en-US" dirty="0"/>
              <a:t>개념을 활용하기 위해</a:t>
            </a:r>
            <a:br>
              <a:rPr lang="en-US" altLang="ko-KR" dirty="0"/>
            </a:br>
            <a:r>
              <a:rPr lang="en-US" altLang="ko-KR" dirty="0"/>
              <a:t>	JOIN</a:t>
            </a:r>
            <a:r>
              <a:rPr lang="ko-KR" altLang="en-US" dirty="0"/>
              <a:t>연산을 활용한다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타원 4">
            <a:extLst>
              <a:ext uri="{FF2B5EF4-FFF2-40B4-BE49-F238E27FC236}">
                <a16:creationId xmlns:a16="http://schemas.microsoft.com/office/drawing/2014/main" id="{40A5EE3D-95BF-49D6-A817-C3BEAAE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791" y="3204968"/>
            <a:ext cx="1857375" cy="1714500"/>
          </a:xfrm>
          <a:prstGeom prst="ellipse">
            <a:avLst/>
          </a:prstGeom>
          <a:solidFill>
            <a:srgbClr val="CCFF66">
              <a:alpha val="4196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latin typeface="Tahoma" panose="020B0604030504040204" pitchFamily="34" charset="0"/>
                <a:ea typeface="돋움" panose="020B0600000101010101" pitchFamily="50" charset="-127"/>
              </a:rPr>
              <a:t>a       b</a:t>
            </a:r>
            <a:endParaRPr lang="ko-KR" altLang="en-US" sz="2400" b="1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11" name="타원 6">
            <a:extLst>
              <a:ext uri="{FF2B5EF4-FFF2-40B4-BE49-F238E27FC236}">
                <a16:creationId xmlns:a16="http://schemas.microsoft.com/office/drawing/2014/main" id="{59C0A3DB-B0A2-4557-8FA0-F6FC6D79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353" y="3204968"/>
            <a:ext cx="1857375" cy="1714500"/>
          </a:xfrm>
          <a:prstGeom prst="ellipse">
            <a:avLst/>
          </a:prstGeom>
          <a:solidFill>
            <a:srgbClr val="FF9933">
              <a:alpha val="32156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latin typeface="Tahoma" panose="020B0604030504040204" pitchFamily="34" charset="0"/>
                <a:ea typeface="돋움" panose="020B0600000101010101" pitchFamily="50" charset="-127"/>
              </a:rPr>
              <a:t>b        c</a:t>
            </a:r>
            <a:endParaRPr lang="ko-KR" altLang="en-US" sz="2400" b="1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EC70479-C23E-4225-BF0B-A8A8FCED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316" y="270490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3200">
                <a:latin typeface="Georgia" panose="02040502050405020303" pitchFamily="18" charset="0"/>
                <a:ea typeface="돋움" panose="020B0600000101010101" pitchFamily="50" charset="-127"/>
              </a:rPr>
              <a:t>A</a:t>
            </a:r>
            <a:endParaRPr lang="ko-KR" altLang="en-US" sz="3200">
              <a:latin typeface="Georgia" panose="02040502050405020303" pitchFamily="18" charset="0"/>
              <a:ea typeface="돋움" panose="020B0600000101010101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F04D08E-AEC3-4866-8A5B-511F3EF7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878" y="2704905"/>
            <a:ext cx="44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3200">
                <a:latin typeface="Georgia" panose="02040502050405020303" pitchFamily="18" charset="0"/>
                <a:ea typeface="돋움" panose="020B0600000101010101" pitchFamily="50" charset="-127"/>
              </a:rPr>
              <a:t>B</a:t>
            </a:r>
            <a:endParaRPr lang="ko-KR" altLang="en-US" sz="3200">
              <a:latin typeface="Georgia" panose="02040502050405020303" pitchFamily="18" charset="0"/>
              <a:ea typeface="돋움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0D479-5F1D-41AB-94E1-C158656F47F2}"/>
              </a:ext>
            </a:extLst>
          </p:cNvPr>
          <p:cNvSpPr/>
          <p:nvPr/>
        </p:nvSpPr>
        <p:spPr bwMode="auto">
          <a:xfrm>
            <a:off x="7871353" y="2919218"/>
            <a:ext cx="3643313" cy="2000250"/>
          </a:xfrm>
          <a:prstGeom prst="rect">
            <a:avLst/>
          </a:prstGeom>
          <a:solidFill>
            <a:srgbClr val="386FB1">
              <a:lumMod val="20000"/>
              <a:lumOff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A UNION B = {a, b, c}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A UNION ALL B = {a, b, b, c}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A INTERSECT B = {b}</a:t>
            </a:r>
          </a:p>
          <a:p>
            <a:pPr marL="174625" marR="0" lvl="0" indent="0" defTabSz="91440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A </a:t>
            </a:r>
            <a:r>
              <a:rPr kumimoji="1" lang="en-US" altLang="ko-KR" strike="sngStrike" kern="0" dirty="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EXCEPT</a:t>
            </a:r>
            <a:r>
              <a:rPr kumimoji="1" lang="en-US" altLang="ko-KR" sz="1800" b="0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돋움" pitchFamily="50" charset="-127"/>
              </a:rPr>
              <a:t> B = {a}</a:t>
            </a:r>
            <a:endParaRPr kumimoji="1" lang="ko-KR" altLang="en-US" sz="1800" b="0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4B8D4-F62F-4BB6-AF70-D306C351C181}"/>
              </a:ext>
            </a:extLst>
          </p:cNvPr>
          <p:cNvSpPr txBox="1"/>
          <p:nvPr/>
        </p:nvSpPr>
        <p:spPr>
          <a:xfrm>
            <a:off x="4156603" y="5348093"/>
            <a:ext cx="7358063" cy="92392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first_name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 FROM employees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UNION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SELECT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department_name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돋움"/>
                <a:cs typeface="Courier New" pitchFamily="49" charset="0"/>
              </a:rPr>
              <a:t> FROM departments;</a:t>
            </a:r>
          </a:p>
        </p:txBody>
      </p:sp>
    </p:spTree>
    <p:extLst>
      <p:ext uri="{BB962C8B-B14F-4D97-AF65-F5344CB8AC3E}">
        <p14:creationId xmlns:p14="http://schemas.microsoft.com/office/powerpoint/2010/main" val="102703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C5A58-0FE6-4B7C-9EE2-C0BAE25F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310F-EEC2-4CFF-9368-7C4CFD39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990667" cy="4720562"/>
          </a:xfrm>
        </p:spPr>
        <p:txBody>
          <a:bodyPr/>
          <a:lstStyle/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절에 필요한 테이블을 모두 적는다</a:t>
            </a:r>
            <a:endParaRPr lang="en-US" altLang="ko-KR" dirty="0"/>
          </a:p>
          <a:p>
            <a:pPr lvl="1"/>
            <a:r>
              <a:rPr lang="ko-KR" altLang="en-US" dirty="0"/>
              <a:t>컬럼 이름의 모호성</a:t>
            </a:r>
            <a:r>
              <a:rPr lang="en-US" altLang="ko-KR" dirty="0"/>
              <a:t> (</a:t>
            </a:r>
            <a:r>
              <a:rPr lang="ko-KR" altLang="en-US" dirty="0"/>
              <a:t>어느 테이블에 속하는지 불명확</a:t>
            </a:r>
            <a:r>
              <a:rPr lang="en-US" altLang="ko-KR" dirty="0"/>
              <a:t>) </a:t>
            </a:r>
            <a:r>
              <a:rPr lang="ko-KR" altLang="en-US" dirty="0"/>
              <a:t>을 피하기 위해</a:t>
            </a:r>
            <a:br>
              <a:rPr lang="en-US" altLang="ko-KR" dirty="0"/>
            </a:br>
            <a:r>
              <a:rPr lang="en-US" altLang="ko-KR" dirty="0"/>
              <a:t>Table</a:t>
            </a:r>
            <a:r>
              <a:rPr lang="ko-KR" altLang="en-US" dirty="0"/>
              <a:t> 명에 </a:t>
            </a:r>
            <a:r>
              <a:rPr lang="en-US" altLang="ko-KR" dirty="0"/>
              <a:t>alias</a:t>
            </a:r>
            <a:r>
              <a:rPr lang="ko-KR" altLang="en-US" dirty="0"/>
              <a:t>를 사용 </a:t>
            </a:r>
            <a:r>
              <a:rPr lang="en-US" altLang="ko-KR" dirty="0"/>
              <a:t>(</a:t>
            </a:r>
            <a:r>
              <a:rPr lang="ko-KR" altLang="en-US" dirty="0"/>
              <a:t>테이블 이름으로 직접 지칭도 가능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적절한 </a:t>
            </a:r>
            <a:r>
              <a:rPr lang="en-US" altLang="ko-KR" dirty="0"/>
              <a:t>Join </a:t>
            </a:r>
            <a:r>
              <a:rPr lang="ko-KR" altLang="en-US" dirty="0"/>
              <a:t>조건을 </a:t>
            </a:r>
            <a:r>
              <a:rPr lang="en-US" altLang="ko-KR" dirty="0"/>
              <a:t>WHERE </a:t>
            </a:r>
            <a:r>
              <a:rPr lang="ko-KR" altLang="en-US" dirty="0"/>
              <a:t>절에 부여 </a:t>
            </a:r>
            <a:r>
              <a:rPr lang="en-US" altLang="ko-KR" dirty="0"/>
              <a:t>(</a:t>
            </a:r>
            <a:r>
              <a:rPr lang="ko-KR" altLang="en-US" dirty="0"/>
              <a:t>일반적으로 테이블 개수 </a:t>
            </a:r>
            <a:r>
              <a:rPr lang="en-US" altLang="ko-KR" dirty="0"/>
              <a:t>-1 </a:t>
            </a:r>
            <a:r>
              <a:rPr lang="ko-KR" altLang="en-US" dirty="0"/>
              <a:t>개의 조인 조건이 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간의 </a:t>
            </a:r>
            <a:r>
              <a:rPr lang="en-US" altLang="ko-KR" dirty="0"/>
              <a:t>= </a:t>
            </a:r>
            <a:r>
              <a:rPr lang="ko-KR" altLang="en-US" dirty="0"/>
              <a:t>조건이 붙는 경우가 많음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C6F4A-E72D-4C61-BED0-2E332A21D499}"/>
              </a:ext>
            </a:extLst>
          </p:cNvPr>
          <p:cNvSpPr txBox="1"/>
          <p:nvPr/>
        </p:nvSpPr>
        <p:spPr>
          <a:xfrm>
            <a:off x="1092618" y="1819275"/>
            <a:ext cx="58696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 t1.col1, t1.col2, t2.col1 …</a:t>
            </a:r>
          </a:p>
          <a:p>
            <a:pPr algn="l"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	FROM Table1 t1, Table2 t2</a:t>
            </a:r>
          </a:p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WHERE t1.col3 = t2.col3</a:t>
            </a:r>
          </a:p>
          <a:p>
            <a:pPr algn="l">
              <a:defRPr/>
            </a:pP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FCEC-DF1E-4322-A2A5-55C7C217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의 처리</a:t>
            </a:r>
            <a:br>
              <a:rPr lang="en-US" altLang="ko-KR" dirty="0"/>
            </a:br>
            <a:r>
              <a:rPr lang="en-US" altLang="ko-KR" sz="2700" dirty="0"/>
              <a:t>: Flow</a:t>
            </a:r>
            <a:endParaRPr lang="ko-KR" altLang="en-US" dirty="0"/>
          </a:p>
        </p:txBody>
      </p:sp>
      <p:sp>
        <p:nvSpPr>
          <p:cNvPr id="4" name="순서도: 처리 8">
            <a:extLst>
              <a:ext uri="{FF2B5EF4-FFF2-40B4-BE49-F238E27FC236}">
                <a16:creationId xmlns:a16="http://schemas.microsoft.com/office/drawing/2014/main" id="{8378F616-ADBF-4454-B79D-D8289AB2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39" y="1994562"/>
            <a:ext cx="3286125" cy="500063"/>
          </a:xfrm>
          <a:prstGeom prst="flowChartProcess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테이블로부터 한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를 읽는다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순서도: 판단 10">
            <a:extLst>
              <a:ext uri="{FF2B5EF4-FFF2-40B4-BE49-F238E27FC236}">
                <a16:creationId xmlns:a16="http://schemas.microsoft.com/office/drawing/2014/main" id="{5CF45113-A649-4EB2-9F85-DB11EB8C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577" y="2923250"/>
            <a:ext cx="3143250" cy="750887"/>
          </a:xfrm>
          <a:prstGeom prst="flowChartDecision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Where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절의 조건을</a:t>
            </a:r>
            <a:b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만족하는가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순서도: 처리 11">
            <a:extLst>
              <a:ext uri="{FF2B5EF4-FFF2-40B4-BE49-F238E27FC236}">
                <a16:creationId xmlns:a16="http://schemas.microsoft.com/office/drawing/2014/main" id="{02FA49C6-58D8-4193-A972-8D15E9D9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39" y="3994812"/>
            <a:ext cx="3286125" cy="428625"/>
          </a:xfrm>
          <a:prstGeom prst="flowChartProcess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임시 결과 생성</a:t>
            </a:r>
          </a:p>
        </p:txBody>
      </p:sp>
      <p:cxnSp>
        <p:nvCxnSpPr>
          <p:cNvPr id="7" name="꺾인 연결선 13">
            <a:extLst>
              <a:ext uri="{FF2B5EF4-FFF2-40B4-BE49-F238E27FC236}">
                <a16:creationId xmlns:a16="http://schemas.microsoft.com/office/drawing/2014/main" id="{BB41D610-BFBC-4DC6-B7C5-5EA932AB434F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6976889" y="2708937"/>
            <a:ext cx="427038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꺾인 연결선 15">
            <a:extLst>
              <a:ext uri="{FF2B5EF4-FFF2-40B4-BE49-F238E27FC236}">
                <a16:creationId xmlns:a16="http://schemas.microsoft.com/office/drawing/2014/main" id="{30E60B5B-5087-44B1-9400-C3BD697268E6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7030070" y="3835269"/>
            <a:ext cx="3206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19">
            <a:extLst>
              <a:ext uri="{FF2B5EF4-FFF2-40B4-BE49-F238E27FC236}">
                <a16:creationId xmlns:a16="http://schemas.microsoft.com/office/drawing/2014/main" id="{63FB20D4-BE76-426E-A51F-82CF866BED57}"/>
              </a:ext>
            </a:extLst>
          </p:cNvPr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8762827" y="2245387"/>
            <a:ext cx="71437" cy="1054100"/>
          </a:xfrm>
          <a:prstGeom prst="bentConnector3">
            <a:avLst>
              <a:gd name="adj1" fmla="val 420000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23">
            <a:extLst>
              <a:ext uri="{FF2B5EF4-FFF2-40B4-BE49-F238E27FC236}">
                <a16:creationId xmlns:a16="http://schemas.microsoft.com/office/drawing/2014/main" id="{8F9F9A61-A1FE-4B63-9515-9E00ADEBBA37}"/>
              </a:ext>
            </a:extLst>
          </p:cNvPr>
          <p:cNvCxnSpPr>
            <a:cxnSpLocks noChangeShapeType="1"/>
            <a:stCxn id="6" idx="1"/>
            <a:endCxn id="4" idx="1"/>
          </p:cNvCxnSpPr>
          <p:nvPr/>
        </p:nvCxnSpPr>
        <p:spPr bwMode="auto">
          <a:xfrm rot="10800000">
            <a:off x="5548139" y="2245387"/>
            <a:ext cx="1588" cy="1963738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순서도: 처리 35">
            <a:extLst>
              <a:ext uri="{FF2B5EF4-FFF2-40B4-BE49-F238E27FC236}">
                <a16:creationId xmlns:a16="http://schemas.microsoft.com/office/drawing/2014/main" id="{92713A49-6E0A-4C5D-B3CC-49B7B77F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39" y="816637"/>
            <a:ext cx="3286125" cy="787400"/>
          </a:xfrm>
          <a:prstGeom prst="flowChartProcess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Where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절의 조인 조건을 이용</a:t>
            </a:r>
            <a:b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From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절의 테이블들을 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Join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하여 </a:t>
            </a:r>
            <a:endParaRPr lang="en-US" altLang="ko-KR" sz="14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 eaLnBrk="1" hangingPunct="1"/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임시 테이블을 만든다</a:t>
            </a: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..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직선 화살표 연결선 37">
            <a:extLst>
              <a:ext uri="{FF2B5EF4-FFF2-40B4-BE49-F238E27FC236}">
                <a16:creationId xmlns:a16="http://schemas.microsoft.com/office/drawing/2014/main" id="{5321C1F4-4F30-49A5-BB13-C87C757CC545}"/>
              </a:ext>
            </a:extLst>
          </p:cNvPr>
          <p:cNvCxnSpPr>
            <a:cxnSpLocks noChangeShapeType="1"/>
            <a:stCxn id="11" idx="2"/>
            <a:endCxn id="4" idx="0"/>
          </p:cNvCxnSpPr>
          <p:nvPr/>
        </p:nvCxnSpPr>
        <p:spPr bwMode="auto">
          <a:xfrm rot="16200000" flipH="1">
            <a:off x="6995939" y="1799300"/>
            <a:ext cx="390525" cy="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40">
            <a:extLst>
              <a:ext uri="{FF2B5EF4-FFF2-40B4-BE49-F238E27FC236}">
                <a16:creationId xmlns:a16="http://schemas.microsoft.com/office/drawing/2014/main" id="{22BAD087-2E00-456A-BC11-8661A1743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64" y="3851937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테이블의 모든 </a:t>
            </a:r>
            <a:r>
              <a:rPr lang="en-US" altLang="ko-KR" sz="1500" b="1">
                <a:latin typeface="돋움" panose="020B0600000101010101" pitchFamily="50" charset="-127"/>
                <a:ea typeface="돋움" panose="020B0600000101010101" pitchFamily="50" charset="-127"/>
              </a:rPr>
              <a:t>Row</a:t>
            </a:r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</a:p>
          <a:p>
            <a:pPr algn="ctr" eaLnBrk="1" hangingPunct="1"/>
            <a:r>
              <a:rPr lang="ko-KR" altLang="en-US" sz="1500" b="1">
                <a:latin typeface="돋움" panose="020B0600000101010101" pitchFamily="50" charset="-127"/>
                <a:ea typeface="돋움" panose="020B0600000101010101" pitchFamily="50" charset="-127"/>
              </a:rPr>
              <a:t>처리할 때까지 반복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460C2-AF1E-4140-BC6D-FC9A2054E9B0}"/>
              </a:ext>
            </a:extLst>
          </p:cNvPr>
          <p:cNvSpPr txBox="1"/>
          <p:nvPr/>
        </p:nvSpPr>
        <p:spPr>
          <a:xfrm>
            <a:off x="6405389" y="3637625"/>
            <a:ext cx="2286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n-ea"/>
                <a:ea typeface="+mn-ea"/>
              </a:rPr>
              <a:t>TRUE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73DC6-68A7-4CCB-9B60-AC79353594BD}"/>
              </a:ext>
            </a:extLst>
          </p:cNvPr>
          <p:cNvSpPr txBox="1"/>
          <p:nvPr/>
        </p:nvSpPr>
        <p:spPr>
          <a:xfrm>
            <a:off x="8145289" y="2708937"/>
            <a:ext cx="1128713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n-ea"/>
                <a:ea typeface="+mn-ea"/>
              </a:rPr>
              <a:t>FALSE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순서도: 처리 49">
            <a:extLst>
              <a:ext uri="{FF2B5EF4-FFF2-40B4-BE49-F238E27FC236}">
                <a16:creationId xmlns:a16="http://schemas.microsoft.com/office/drawing/2014/main" id="{59CAE99E-0481-46AA-B665-C31BA2F6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39" y="5423562"/>
            <a:ext cx="3286125" cy="750888"/>
          </a:xfrm>
          <a:prstGeom prst="flowChartProcess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SELECT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절을 이용하여 </a:t>
            </a:r>
            <a:b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Projection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순서도: 처리 53">
            <a:extLst>
              <a:ext uri="{FF2B5EF4-FFF2-40B4-BE49-F238E27FC236}">
                <a16:creationId xmlns:a16="http://schemas.microsoft.com/office/drawing/2014/main" id="{1153BB88-E9CD-4024-AB6B-B3415B6D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139" y="4637750"/>
            <a:ext cx="3286125" cy="500062"/>
          </a:xfrm>
          <a:prstGeom prst="flowChartProcess">
            <a:avLst/>
          </a:prstGeom>
          <a:solidFill>
            <a:srgbClr val="FFFFE1"/>
          </a:solidFill>
          <a:ln w="3175" algn="ctr">
            <a:solidFill>
              <a:srgbClr val="000099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돋움" panose="020B0600000101010101" pitchFamily="50" charset="-127"/>
                <a:ea typeface="돋움" panose="020B0600000101010101" pitchFamily="50" charset="-127"/>
              </a:rPr>
              <a:t>ORDER BY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절을 이용 정렬</a:t>
            </a:r>
          </a:p>
        </p:txBody>
      </p:sp>
      <p:cxnSp>
        <p:nvCxnSpPr>
          <p:cNvPr id="18" name="직선 화살표 연결선 55">
            <a:extLst>
              <a:ext uri="{FF2B5EF4-FFF2-40B4-BE49-F238E27FC236}">
                <a16:creationId xmlns:a16="http://schemas.microsoft.com/office/drawing/2014/main" id="{67EBFA5B-81CA-480B-94D8-3DE1C8C941AA}"/>
              </a:ext>
            </a:extLst>
          </p:cNvPr>
          <p:cNvCxnSpPr>
            <a:cxnSpLocks noChangeShapeType="1"/>
            <a:stCxn id="6" idx="2"/>
            <a:endCxn id="17" idx="0"/>
          </p:cNvCxnSpPr>
          <p:nvPr/>
        </p:nvCxnSpPr>
        <p:spPr bwMode="auto">
          <a:xfrm rot="5400000">
            <a:off x="7083252" y="4531387"/>
            <a:ext cx="214312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57">
            <a:extLst>
              <a:ext uri="{FF2B5EF4-FFF2-40B4-BE49-F238E27FC236}">
                <a16:creationId xmlns:a16="http://schemas.microsoft.com/office/drawing/2014/main" id="{C6563405-AB25-4E06-A489-06726393230A}"/>
              </a:ext>
            </a:extLst>
          </p:cNvPr>
          <p:cNvCxnSpPr>
            <a:cxnSpLocks noChangeShapeType="1"/>
            <a:stCxn id="17" idx="2"/>
            <a:endCxn id="16" idx="0"/>
          </p:cNvCxnSpPr>
          <p:nvPr/>
        </p:nvCxnSpPr>
        <p:spPr bwMode="auto">
          <a:xfrm rot="5400000">
            <a:off x="7047533" y="5281481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7069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BE309-B5E3-4DA3-BFFC-6C5A3767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D2BD1-20B6-4A87-B8B1-85D4FCF9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  <a:endParaRPr lang="en-US" altLang="ko-KR" dirty="0"/>
          </a:p>
          <a:p>
            <a:pPr lvl="1"/>
            <a:r>
              <a:rPr lang="en-US" altLang="ko-KR" dirty="0"/>
              <a:t>Cross Join (Cartesian Product) : </a:t>
            </a:r>
            <a:r>
              <a:rPr lang="ko-KR" altLang="en-US" dirty="0"/>
              <a:t>모든 가능한 쌍이 나타남</a:t>
            </a:r>
            <a:endParaRPr lang="en-US" altLang="ko-KR" dirty="0"/>
          </a:p>
          <a:p>
            <a:pPr lvl="1"/>
            <a:r>
              <a:rPr lang="en-US" altLang="ko-KR" dirty="0"/>
              <a:t>Inner Join : Join </a:t>
            </a:r>
            <a:r>
              <a:rPr lang="ko-KR" altLang="en-US" dirty="0"/>
              <a:t>조건을 만족하는 </a:t>
            </a:r>
            <a:r>
              <a:rPr lang="ko-KR" altLang="en-US" dirty="0" err="1"/>
              <a:t>튜플만</a:t>
            </a:r>
            <a:r>
              <a:rPr lang="ko-KR" altLang="en-US" dirty="0"/>
              <a:t> 나타남</a:t>
            </a:r>
            <a:endParaRPr lang="en-US" altLang="ko-KR" dirty="0"/>
          </a:p>
          <a:p>
            <a:pPr lvl="2"/>
            <a:r>
              <a:rPr lang="en-US" altLang="ko-KR" dirty="0"/>
              <a:t>Theta Join : </a:t>
            </a:r>
            <a:r>
              <a:rPr lang="ko-KR" altLang="en-US" dirty="0"/>
              <a:t>조건</a:t>
            </a:r>
            <a:r>
              <a:rPr lang="en-US" altLang="ko-KR" dirty="0"/>
              <a:t>(Theta)</a:t>
            </a:r>
            <a:r>
              <a:rPr lang="ko-KR" altLang="en-US" dirty="0"/>
              <a:t>에 의한 조인</a:t>
            </a:r>
            <a:endParaRPr lang="en-US" altLang="ko-KR" dirty="0"/>
          </a:p>
          <a:p>
            <a:pPr lvl="2"/>
            <a:r>
              <a:rPr lang="en-US" altLang="ko-KR" dirty="0" err="1"/>
              <a:t>Equi</a:t>
            </a:r>
            <a:r>
              <a:rPr lang="en-US" altLang="ko-KR" dirty="0"/>
              <a:t>-Join : Theta Join &amp; </a:t>
            </a:r>
            <a:r>
              <a:rPr lang="ko-KR" altLang="en-US" dirty="0"/>
              <a:t>조건이 </a:t>
            </a:r>
            <a:r>
              <a:rPr lang="en-US" altLang="ko-KR" dirty="0"/>
              <a:t>Equal (=)</a:t>
            </a:r>
          </a:p>
          <a:p>
            <a:pPr lvl="2"/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Equi</a:t>
            </a:r>
            <a:r>
              <a:rPr lang="en-US" altLang="ko-KR" dirty="0"/>
              <a:t>-Join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동일한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ko-KR" altLang="en-US" dirty="0" err="1"/>
              <a:t>합쳐짐</a:t>
            </a:r>
            <a:endParaRPr lang="en-US" altLang="ko-KR" dirty="0"/>
          </a:p>
          <a:p>
            <a:pPr lvl="1"/>
            <a:r>
              <a:rPr lang="en-US" altLang="ko-KR" dirty="0"/>
              <a:t>Outer Join : </a:t>
            </a:r>
            <a:r>
              <a:rPr lang="ko-KR" altLang="en-US" dirty="0"/>
              <a:t>조건을 만족하지 않는 </a:t>
            </a:r>
            <a:r>
              <a:rPr lang="ko-KR" altLang="en-US" dirty="0" err="1"/>
              <a:t>튜플</a:t>
            </a:r>
            <a:r>
              <a:rPr lang="en-US" altLang="ko-KR" dirty="0"/>
              <a:t>(</a:t>
            </a:r>
            <a:r>
              <a:rPr lang="ko-KR" altLang="en-US" dirty="0"/>
              <a:t>짝이 없는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null</a:t>
            </a:r>
            <a:r>
              <a:rPr lang="ko-KR" altLang="en-US" dirty="0"/>
              <a:t>과 함께 나타남</a:t>
            </a:r>
            <a:endParaRPr lang="en-US" altLang="ko-KR" dirty="0"/>
          </a:p>
          <a:p>
            <a:pPr lvl="1"/>
            <a:r>
              <a:rPr lang="en-US" altLang="ko-KR" dirty="0"/>
              <a:t>Self Join : </a:t>
            </a:r>
            <a:r>
              <a:rPr lang="ko-KR" altLang="en-US" dirty="0"/>
              <a:t>자기 자신과 조인</a:t>
            </a:r>
          </a:p>
        </p:txBody>
      </p:sp>
      <p:pic>
        <p:nvPicPr>
          <p:cNvPr id="1026" name="Picture 2" descr="https://t1.daumcdn.net/cfile/tistory/251A374456EB994D13">
            <a:extLst>
              <a:ext uri="{FF2B5EF4-FFF2-40B4-BE49-F238E27FC236}">
                <a16:creationId xmlns:a16="http://schemas.microsoft.com/office/drawing/2014/main" id="{98A8326C-F87B-451E-8D75-A60A9EB1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545" y="4384013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18E16-6809-4C60-BAF8-3FA055CF782E}"/>
              </a:ext>
            </a:extLst>
          </p:cNvPr>
          <p:cNvSpPr txBox="1"/>
          <p:nvPr/>
        </p:nvSpPr>
        <p:spPr>
          <a:xfrm>
            <a:off x="9315047" y="610856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845F-0124-4A0F-BBFF-7E0362C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E14E-5E0D-4C53-B67E-6C5C1269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990792" cy="5537200"/>
          </a:xfrm>
        </p:spPr>
        <p:txBody>
          <a:bodyPr>
            <a:normAutofit/>
          </a:bodyPr>
          <a:lstStyle/>
          <a:p>
            <a:r>
              <a:rPr lang="en-US" altLang="ko-KR" dirty="0"/>
              <a:t>FROM </a:t>
            </a:r>
            <a:r>
              <a:rPr lang="ko-KR" altLang="en-US" dirty="0"/>
              <a:t>절에서 바로 </a:t>
            </a:r>
            <a:r>
              <a:rPr lang="en-US" altLang="ko-KR" dirty="0"/>
              <a:t>Join</a:t>
            </a:r>
            <a:r>
              <a:rPr lang="ko-KR" altLang="en-US" dirty="0"/>
              <a:t>을 명시적으로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departments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emp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departments dept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emp.department_id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dept.department_id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emp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OUTER 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departments dept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emp.department_id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dept.department_id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1317-2D04-4350-A51D-F59CFD3DFAE6}"/>
              </a:ext>
            </a:extLst>
          </p:cNvPr>
          <p:cNvSpPr txBox="1"/>
          <p:nvPr/>
        </p:nvSpPr>
        <p:spPr>
          <a:xfrm>
            <a:off x="1339014" y="1824038"/>
            <a:ext cx="843062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table1.column, table2.column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 table1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[CROSS JOIN table2] |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[NATURAL JOIN table2] |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[JOIN table2 USING 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)] |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[JOIN table2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ON(table1.column_name = table2.column_name)] |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[LEFT|RIGHT|FULL OUTER JOIN table2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ON (table1.column_name = table2.column_name)];</a:t>
            </a:r>
          </a:p>
        </p:txBody>
      </p:sp>
    </p:spTree>
    <p:extLst>
      <p:ext uri="{BB962C8B-B14F-4D97-AF65-F5344CB8AC3E}">
        <p14:creationId xmlns:p14="http://schemas.microsoft.com/office/powerpoint/2010/main" val="175372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96247B-5497-437C-9FF4-7C5B22A26DBD}"/>
              </a:ext>
            </a:extLst>
          </p:cNvPr>
          <p:cNvSpPr/>
          <p:nvPr/>
        </p:nvSpPr>
        <p:spPr>
          <a:xfrm>
            <a:off x="1581150" y="4245651"/>
            <a:ext cx="902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+-------------+-------------+-----+---------------+------------------+-----+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</a:t>
            </a:r>
            <a:r>
              <a:rPr lang="ko-KR" altLang="en-US" sz="1600" dirty="0" err="1">
                <a:latin typeface="Consolas" panose="020B0609020204030204" pitchFamily="49" charset="0"/>
              </a:rPr>
              <a:t>employee_id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first_name</a:t>
            </a:r>
            <a:r>
              <a:rPr lang="ko-KR" altLang="en-US" sz="1600" dirty="0">
                <a:latin typeface="Consolas" panose="020B0609020204030204" pitchFamily="49" charset="0"/>
              </a:rPr>
              <a:t>  | ... | </a:t>
            </a:r>
            <a:r>
              <a:rPr lang="ko-KR" altLang="en-US" sz="1600" dirty="0" err="1">
                <a:latin typeface="Consolas" panose="020B0609020204030204" pitchFamily="49" charset="0"/>
              </a:rPr>
              <a:t>department_id</a:t>
            </a:r>
            <a:r>
              <a:rPr lang="ko-KR" altLang="en-US" sz="1600" dirty="0">
                <a:latin typeface="Consolas" panose="020B0609020204030204" pitchFamily="49" charset="0"/>
              </a:rPr>
              <a:t> | </a:t>
            </a:r>
            <a:r>
              <a:rPr lang="ko-KR" altLang="en-US" sz="1600" dirty="0" err="1">
                <a:latin typeface="Consolas" panose="020B0609020204030204" pitchFamily="49" charset="0"/>
              </a:rPr>
              <a:t>department_name</a:t>
            </a:r>
            <a:r>
              <a:rPr lang="ko-KR" altLang="en-US" sz="1600" dirty="0">
                <a:latin typeface="Consolas" panose="020B0609020204030204" pitchFamily="49" charset="0"/>
              </a:rPr>
              <a:t>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+-------------+-------------+-----+---------------+------------------+-----+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100 | </a:t>
            </a:r>
            <a:r>
              <a:rPr lang="ko-KR" altLang="en-US" sz="1600" dirty="0" err="1">
                <a:latin typeface="Consolas" panose="020B0609020204030204" pitchFamily="49" charset="0"/>
              </a:rPr>
              <a:t>Steven</a:t>
            </a:r>
            <a:r>
              <a:rPr lang="ko-KR" altLang="en-US" sz="1600" dirty="0">
                <a:latin typeface="Consolas" panose="020B0609020204030204" pitchFamily="49" charset="0"/>
              </a:rPr>
              <a:t>      | ... |            90 | </a:t>
            </a:r>
            <a:r>
              <a:rPr lang="ko-KR" altLang="en-US" sz="1600" dirty="0" err="1">
                <a:latin typeface="Consolas" panose="020B0609020204030204" pitchFamily="49" charset="0"/>
              </a:rPr>
              <a:t>Executive</a:t>
            </a:r>
            <a:r>
              <a:rPr lang="ko-KR" altLang="en-US" sz="1600" dirty="0">
                <a:latin typeface="Consolas" panose="020B0609020204030204" pitchFamily="49" charset="0"/>
              </a:rPr>
              <a:t>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101 | </a:t>
            </a:r>
            <a:r>
              <a:rPr lang="ko-KR" altLang="en-US" sz="1600" dirty="0" err="1">
                <a:latin typeface="Consolas" panose="020B0609020204030204" pitchFamily="49" charset="0"/>
              </a:rPr>
              <a:t>Neena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    90 | </a:t>
            </a:r>
            <a:r>
              <a:rPr lang="ko-KR" altLang="en-US" sz="1600" dirty="0" err="1">
                <a:latin typeface="Consolas" panose="020B0609020204030204" pitchFamily="49" charset="0"/>
              </a:rPr>
              <a:t>Executive</a:t>
            </a:r>
            <a:r>
              <a:rPr lang="ko-KR" altLang="en-US" sz="1600" dirty="0">
                <a:latin typeface="Consolas" panose="020B0609020204030204" pitchFamily="49" charset="0"/>
              </a:rPr>
              <a:t>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102 | </a:t>
            </a:r>
            <a:r>
              <a:rPr lang="ko-KR" altLang="en-US" sz="1600" dirty="0" err="1">
                <a:latin typeface="Consolas" panose="020B0609020204030204" pitchFamily="49" charset="0"/>
              </a:rPr>
              <a:t>Lex</a:t>
            </a:r>
            <a:r>
              <a:rPr lang="ko-KR" altLang="en-US" sz="1600" dirty="0">
                <a:latin typeface="Consolas" panose="020B0609020204030204" pitchFamily="49" charset="0"/>
              </a:rPr>
              <a:t>         | ... |            90 | </a:t>
            </a:r>
            <a:r>
              <a:rPr lang="ko-KR" altLang="en-US" sz="1600" dirty="0" err="1">
                <a:latin typeface="Consolas" panose="020B0609020204030204" pitchFamily="49" charset="0"/>
              </a:rPr>
              <a:t>Executive</a:t>
            </a:r>
            <a:r>
              <a:rPr lang="ko-KR" altLang="en-US" sz="1600" dirty="0">
                <a:latin typeface="Consolas" panose="020B0609020204030204" pitchFamily="49" charset="0"/>
              </a:rPr>
              <a:t>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103 | </a:t>
            </a:r>
            <a:r>
              <a:rPr lang="ko-KR" altLang="en-US" sz="1600" dirty="0" err="1">
                <a:latin typeface="Consolas" panose="020B0609020204030204" pitchFamily="49" charset="0"/>
              </a:rPr>
              <a:t>Alexander</a:t>
            </a:r>
            <a:r>
              <a:rPr lang="ko-KR" altLang="en-US" sz="1600" dirty="0">
                <a:latin typeface="Consolas" panose="020B0609020204030204" pitchFamily="49" charset="0"/>
              </a:rPr>
              <a:t>   | ... |            60 | IT       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104 | </a:t>
            </a:r>
            <a:r>
              <a:rPr lang="ko-KR" altLang="en-US" sz="1600" dirty="0" err="1">
                <a:latin typeface="Consolas" panose="020B0609020204030204" pitchFamily="49" charset="0"/>
              </a:rPr>
              <a:t>Bruce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    60 | IT               | ... |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|         105 | </a:t>
            </a:r>
            <a:r>
              <a:rPr lang="ko-KR" altLang="en-US" sz="1600" dirty="0" err="1">
                <a:latin typeface="Consolas" panose="020B0609020204030204" pitchFamily="49" charset="0"/>
              </a:rPr>
              <a:t>David</a:t>
            </a:r>
            <a:r>
              <a:rPr lang="ko-KR" altLang="en-US" sz="1600" dirty="0">
                <a:latin typeface="Consolas" panose="020B0609020204030204" pitchFamily="49" charset="0"/>
              </a:rPr>
              <a:t>       | ... |            60 | IT               | ... |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6E26B1-36F4-41AF-BAA7-D8E266A3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Equi</a:t>
            </a:r>
            <a:r>
              <a:rPr lang="en-US" altLang="ko-KR" dirty="0"/>
              <a:t>-Join</a:t>
            </a:r>
            <a:endParaRPr lang="ko-KR" altLang="en-US" dirty="0"/>
          </a:p>
        </p:txBody>
      </p:sp>
      <p:sp>
        <p:nvSpPr>
          <p:cNvPr id="6" name="Text Box 169">
            <a:extLst>
              <a:ext uri="{FF2B5EF4-FFF2-40B4-BE49-F238E27FC236}">
                <a16:creationId xmlns:a16="http://schemas.microsoft.com/office/drawing/2014/main" id="{0C4E3DC1-06A6-4CA0-9E67-48B3390B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117" y="3258799"/>
            <a:ext cx="4667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Times New Roman" panose="02020603050405020304" pitchFamily="18" charset="0"/>
              </a:rPr>
              <a:t>PK</a:t>
            </a:r>
          </a:p>
        </p:txBody>
      </p:sp>
      <p:sp>
        <p:nvSpPr>
          <p:cNvPr id="7" name="Text Box 170">
            <a:extLst>
              <a:ext uri="{FF2B5EF4-FFF2-40B4-BE49-F238E27FC236}">
                <a16:creationId xmlns:a16="http://schemas.microsoft.com/office/drawing/2014/main" id="{80DB9C1F-FFFB-45B7-A0A1-88613DD1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684" y="3508457"/>
            <a:ext cx="4667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Times New Roman" panose="02020603050405020304" pitchFamily="18" charset="0"/>
              </a:rPr>
              <a:t>FK</a:t>
            </a:r>
          </a:p>
        </p:txBody>
      </p:sp>
      <p:grpSp>
        <p:nvGrpSpPr>
          <p:cNvPr id="13" name="Group 176">
            <a:extLst>
              <a:ext uri="{FF2B5EF4-FFF2-40B4-BE49-F238E27FC236}">
                <a16:creationId xmlns:a16="http://schemas.microsoft.com/office/drawing/2014/main" id="{733A256F-F44D-4F9D-8B43-B2D230966591}"/>
              </a:ext>
            </a:extLst>
          </p:cNvPr>
          <p:cNvGrpSpPr>
            <a:grpSpLocks/>
          </p:cNvGrpSpPr>
          <p:nvPr/>
        </p:nvGrpSpPr>
        <p:grpSpPr bwMode="auto">
          <a:xfrm>
            <a:off x="6813202" y="1378844"/>
            <a:ext cx="1740241" cy="1815882"/>
            <a:chOff x="2879" y="2831"/>
            <a:chExt cx="577" cy="1345"/>
          </a:xfrm>
        </p:grpSpPr>
        <p:sp>
          <p:nvSpPr>
            <p:cNvPr id="14" name="Line 177">
              <a:extLst>
                <a:ext uri="{FF2B5EF4-FFF2-40B4-BE49-F238E27FC236}">
                  <a16:creationId xmlns:a16="http://schemas.microsoft.com/office/drawing/2014/main" id="{CF6F50DA-C069-4909-B3AD-576BAEAA7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831"/>
              <a:ext cx="0" cy="134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78">
              <a:extLst>
                <a:ext uri="{FF2B5EF4-FFF2-40B4-BE49-F238E27FC236}">
                  <a16:creationId xmlns:a16="http://schemas.microsoft.com/office/drawing/2014/main" id="{58FC2F6A-3798-495D-BD0D-5AE6C711D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32"/>
              <a:ext cx="0" cy="134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79">
              <a:extLst>
                <a:ext uri="{FF2B5EF4-FFF2-40B4-BE49-F238E27FC236}">
                  <a16:creationId xmlns:a16="http://schemas.microsoft.com/office/drawing/2014/main" id="{5B826E97-E79B-4C64-86D9-EE1CA30D7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576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80">
              <a:extLst>
                <a:ext uri="{FF2B5EF4-FFF2-40B4-BE49-F238E27FC236}">
                  <a16:creationId xmlns:a16="http://schemas.microsoft.com/office/drawing/2014/main" id="{2901A0E9-77A8-4F28-B392-E14F3AF1D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176"/>
              <a:ext cx="576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Text Box 443">
            <a:extLst>
              <a:ext uri="{FF2B5EF4-FFF2-40B4-BE49-F238E27FC236}">
                <a16:creationId xmlns:a16="http://schemas.microsoft.com/office/drawing/2014/main" id="{8DF4D56F-BE39-4CB6-B04B-2012E343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443" y="3252195"/>
            <a:ext cx="1929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800" b="1" dirty="0">
                <a:latin typeface="Times New Roman" panose="02020603050405020304" pitchFamily="18" charset="0"/>
              </a:rPr>
              <a:t>DEPARTMENTS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5578A9B-F8F5-4021-B44C-3613E9C05D06}"/>
              </a:ext>
            </a:extLst>
          </p:cNvPr>
          <p:cNvSpPr/>
          <p:nvPr/>
        </p:nvSpPr>
        <p:spPr bwMode="auto">
          <a:xfrm>
            <a:off x="6183437" y="3517918"/>
            <a:ext cx="71438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2800" b="1" dirty="0">
                <a:latin typeface="+mn-ea"/>
              </a:rPr>
              <a:t>=</a:t>
            </a:r>
            <a:endParaRPr lang="ko-KR" altLang="en-US" sz="2800" b="1" dirty="0" err="1">
              <a:latin typeface="+mn-ea"/>
            </a:endParaRPr>
          </a:p>
        </p:txBody>
      </p:sp>
      <p:cxnSp>
        <p:nvCxnSpPr>
          <p:cNvPr id="21" name="Shape 21">
            <a:extLst>
              <a:ext uri="{FF2B5EF4-FFF2-40B4-BE49-F238E27FC236}">
                <a16:creationId xmlns:a16="http://schemas.microsoft.com/office/drawing/2014/main" id="{D26ADF85-3120-4757-85A8-7E088BB56ECA}"/>
              </a:ext>
            </a:extLst>
          </p:cNvPr>
          <p:cNvCxnSpPr>
            <a:endCxn id="20" idx="6"/>
          </p:cNvCxnSpPr>
          <p:nvPr/>
        </p:nvCxnSpPr>
        <p:spPr bwMode="auto">
          <a:xfrm rot="5400000">
            <a:off x="6736684" y="3321862"/>
            <a:ext cx="679450" cy="35718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꺾인 연결선 23">
            <a:extLst>
              <a:ext uri="{FF2B5EF4-FFF2-40B4-BE49-F238E27FC236}">
                <a16:creationId xmlns:a16="http://schemas.microsoft.com/office/drawing/2014/main" id="{B2BE499D-3D72-46BA-85B0-78F259A28823}"/>
              </a:ext>
            </a:extLst>
          </p:cNvPr>
          <p:cNvCxnSpPr>
            <a:cxnSpLocks/>
          </p:cNvCxnSpPr>
          <p:nvPr/>
        </p:nvCxnSpPr>
        <p:spPr bwMode="auto">
          <a:xfrm>
            <a:off x="5054731" y="3160731"/>
            <a:ext cx="1092988" cy="692109"/>
          </a:xfrm>
          <a:prstGeom prst="bentConnector3">
            <a:avLst>
              <a:gd name="adj1" fmla="val 32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74CD48-C92F-4E1E-866B-2C3846887FD9}"/>
              </a:ext>
            </a:extLst>
          </p:cNvPr>
          <p:cNvCxnSpPr/>
          <p:nvPr/>
        </p:nvCxnSpPr>
        <p:spPr bwMode="auto">
          <a:xfrm rot="5400000">
            <a:off x="6289803" y="4338656"/>
            <a:ext cx="50006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 Box 442">
            <a:extLst>
              <a:ext uri="{FF2B5EF4-FFF2-40B4-BE49-F238E27FC236}">
                <a16:creationId xmlns:a16="http://schemas.microsoft.com/office/drawing/2014/main" id="{4164A075-70CA-4591-939A-B444B0F4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324" y="3288666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800" b="1">
                <a:latin typeface="Times New Roman" panose="02020603050405020304" pitchFamily="18" charset="0"/>
              </a:rPr>
              <a:t>EMPLOYEES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DF6FA-D659-41EB-AE59-F0C9C85E2A51}"/>
              </a:ext>
            </a:extLst>
          </p:cNvPr>
          <p:cNvSpPr txBox="1"/>
          <p:nvPr/>
        </p:nvSpPr>
        <p:spPr>
          <a:xfrm>
            <a:off x="2600380" y="5263595"/>
            <a:ext cx="667362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  <a:ea typeface="돋움" pitchFamily="50" charset="-127"/>
              </a:rPr>
              <a:t>SELECT * FROM employees emp, departments dept </a:t>
            </a:r>
          </a:p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  <a:ea typeface="돋움" pitchFamily="50" charset="-127"/>
              </a:rPr>
              <a:t>WHERE </a:t>
            </a:r>
            <a:r>
              <a:rPr lang="en-US" altLang="ko-KR" sz="2000" dirty="0" err="1">
                <a:latin typeface="Consolas" panose="020B0609020204030204" pitchFamily="49" charset="0"/>
                <a:ea typeface="돋움" pitchFamily="50" charset="-127"/>
              </a:rPr>
              <a:t>emp.department_id</a:t>
            </a:r>
            <a:r>
              <a:rPr lang="en-US" altLang="ko-KR" sz="2000" dirty="0">
                <a:latin typeface="Consolas" panose="020B0609020204030204" pitchFamily="49" charset="0"/>
                <a:ea typeface="돋움" pitchFamily="50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돋움" pitchFamily="50" charset="-127"/>
              </a:rPr>
              <a:t>dept.department_id</a:t>
            </a:r>
            <a:r>
              <a:rPr lang="en-US" altLang="ko-KR" sz="2000" dirty="0">
                <a:latin typeface="Consolas" panose="020B0609020204030204" pitchFamily="49" charset="0"/>
                <a:ea typeface="돋움" pitchFamily="50" charset="-127"/>
              </a:rPr>
              <a:t>;</a:t>
            </a:r>
            <a:endParaRPr lang="ko-KR" altLang="en-US" sz="2000" dirty="0">
              <a:latin typeface="Consolas" panose="020B0609020204030204" pitchFamily="49" charset="0"/>
              <a:ea typeface="돋움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99433-1D02-465D-B5B4-E332F6A48C92}"/>
              </a:ext>
            </a:extLst>
          </p:cNvPr>
          <p:cNvSpPr/>
          <p:nvPr/>
        </p:nvSpPr>
        <p:spPr>
          <a:xfrm>
            <a:off x="653877" y="1322725"/>
            <a:ext cx="6915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+-------------+-------------+-----+---------------+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employee_id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latin typeface="Consolas" panose="020B0609020204030204" pitchFamily="49" charset="0"/>
              </a:rPr>
              <a:t>  | ... |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department_id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+-------------+-------------+-----+---------------+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100 | Steven      | ... |            90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101 | </a:t>
            </a:r>
            <a:r>
              <a:rPr lang="en-US" altLang="ko-KR" sz="1400" dirty="0" err="1">
                <a:latin typeface="Consolas" panose="020B0609020204030204" pitchFamily="49" charset="0"/>
              </a:rPr>
              <a:t>Neena</a:t>
            </a:r>
            <a:r>
              <a:rPr lang="en-US" altLang="ko-KR" sz="1400" dirty="0">
                <a:latin typeface="Consolas" panose="020B0609020204030204" pitchFamily="49" charset="0"/>
              </a:rPr>
              <a:t>       | ... |            90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102 | Lex         | ... |            90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103 | Alexander   | ... |            60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104 | Bruce       | ... |            60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       105 | David       | ... |            60 |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27541D-8CDA-49F1-A4C6-8D366CE7911D}"/>
              </a:ext>
            </a:extLst>
          </p:cNvPr>
          <p:cNvSpPr/>
          <p:nvPr/>
        </p:nvSpPr>
        <p:spPr>
          <a:xfrm>
            <a:off x="6777221" y="13208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+---------------+----------------------+-----+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</a:t>
            </a:r>
            <a:r>
              <a:rPr lang="ko-KR" altLang="en-US" sz="1400" dirty="0" err="1">
                <a:latin typeface="Consolas" panose="020B0609020204030204" pitchFamily="49" charset="0"/>
              </a:rPr>
              <a:t>department_id</a:t>
            </a:r>
            <a:r>
              <a:rPr lang="ko-KR" altLang="en-US" sz="1400" dirty="0">
                <a:latin typeface="Consolas" panose="020B0609020204030204" pitchFamily="49" charset="0"/>
              </a:rPr>
              <a:t> | </a:t>
            </a:r>
            <a:r>
              <a:rPr lang="ko-KR" altLang="en-US" sz="1400" dirty="0" err="1">
                <a:latin typeface="Consolas" panose="020B0609020204030204" pitchFamily="49" charset="0"/>
              </a:rPr>
              <a:t>department_name</a:t>
            </a:r>
            <a:r>
              <a:rPr lang="ko-KR" altLang="en-US" sz="1400" dirty="0">
                <a:latin typeface="Consolas" panose="020B0609020204030204" pitchFamily="49" charset="0"/>
              </a:rPr>
              <a:t>      | ...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+---------------+----------------------+-----+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           10 | </a:t>
            </a:r>
            <a:r>
              <a:rPr lang="ko-KR" altLang="en-US" sz="1400" dirty="0" err="1">
                <a:latin typeface="Consolas" panose="020B0609020204030204" pitchFamily="49" charset="0"/>
              </a:rPr>
              <a:t>Administration</a:t>
            </a:r>
            <a:r>
              <a:rPr lang="ko-KR" altLang="en-US" sz="1400" dirty="0">
                <a:latin typeface="Consolas" panose="020B0609020204030204" pitchFamily="49" charset="0"/>
              </a:rPr>
              <a:t>       | ...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           20 | </a:t>
            </a:r>
            <a:r>
              <a:rPr lang="ko-KR" altLang="en-US" sz="1400" dirty="0" err="1">
                <a:latin typeface="Consolas" panose="020B0609020204030204" pitchFamily="49" charset="0"/>
              </a:rPr>
              <a:t>Marketing</a:t>
            </a:r>
            <a:r>
              <a:rPr lang="ko-KR" altLang="en-US" sz="1400" dirty="0">
                <a:latin typeface="Consolas" panose="020B0609020204030204" pitchFamily="49" charset="0"/>
              </a:rPr>
              <a:t>            | ...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           30 | </a:t>
            </a:r>
            <a:r>
              <a:rPr lang="ko-KR" altLang="en-US" sz="1400" dirty="0" err="1">
                <a:latin typeface="Consolas" panose="020B0609020204030204" pitchFamily="49" charset="0"/>
              </a:rPr>
              <a:t>Purchasing</a:t>
            </a:r>
            <a:r>
              <a:rPr lang="ko-KR" altLang="en-US" sz="1400" dirty="0">
                <a:latin typeface="Consolas" panose="020B0609020204030204" pitchFamily="49" charset="0"/>
              </a:rPr>
              <a:t>           | ...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           40 | </a:t>
            </a:r>
            <a:r>
              <a:rPr lang="ko-KR" altLang="en-US" sz="1400" dirty="0" err="1">
                <a:latin typeface="Consolas" panose="020B0609020204030204" pitchFamily="49" charset="0"/>
              </a:rPr>
              <a:t>Human</a:t>
            </a:r>
            <a:r>
              <a:rPr lang="ko-KR" altLang="en-US" sz="1400" dirty="0">
                <a:latin typeface="Consolas" panose="020B0609020204030204" pitchFamily="49" charset="0"/>
              </a:rPr>
              <a:t> Resources      | ... |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|            50 | </a:t>
            </a:r>
            <a:r>
              <a:rPr lang="ko-KR" altLang="en-US" sz="1400" dirty="0" err="1">
                <a:latin typeface="Consolas" panose="020B0609020204030204" pitchFamily="49" charset="0"/>
              </a:rPr>
              <a:t>Shipping</a:t>
            </a:r>
            <a:r>
              <a:rPr lang="ko-KR" altLang="en-US" sz="1400" dirty="0">
                <a:latin typeface="Consolas" panose="020B0609020204030204" pitchFamily="49" charset="0"/>
              </a:rPr>
              <a:t>             | ... |</a:t>
            </a:r>
          </a:p>
        </p:txBody>
      </p:sp>
      <p:grpSp>
        <p:nvGrpSpPr>
          <p:cNvPr id="27" name="Group 176">
            <a:extLst>
              <a:ext uri="{FF2B5EF4-FFF2-40B4-BE49-F238E27FC236}">
                <a16:creationId xmlns:a16="http://schemas.microsoft.com/office/drawing/2014/main" id="{03A0B853-B1E1-4D78-9196-CD39B7AF7486}"/>
              </a:ext>
            </a:extLst>
          </p:cNvPr>
          <p:cNvGrpSpPr>
            <a:grpSpLocks/>
          </p:cNvGrpSpPr>
          <p:nvPr/>
        </p:nvGrpSpPr>
        <p:grpSpPr bwMode="auto">
          <a:xfrm>
            <a:off x="4059970" y="1378844"/>
            <a:ext cx="1740241" cy="1815882"/>
            <a:chOff x="2879" y="2831"/>
            <a:chExt cx="577" cy="1345"/>
          </a:xfrm>
        </p:grpSpPr>
        <p:sp>
          <p:nvSpPr>
            <p:cNvPr id="28" name="Line 177">
              <a:extLst>
                <a:ext uri="{FF2B5EF4-FFF2-40B4-BE49-F238E27FC236}">
                  <a16:creationId xmlns:a16="http://schemas.microsoft.com/office/drawing/2014/main" id="{906AA3E8-DC68-4CB1-92F0-71050B161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831"/>
              <a:ext cx="0" cy="134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178">
              <a:extLst>
                <a:ext uri="{FF2B5EF4-FFF2-40B4-BE49-F238E27FC236}">
                  <a16:creationId xmlns:a16="http://schemas.microsoft.com/office/drawing/2014/main" id="{FD571FAC-D6BD-4DF7-985E-4E0FB0C38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32"/>
              <a:ext cx="0" cy="134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79">
              <a:extLst>
                <a:ext uri="{FF2B5EF4-FFF2-40B4-BE49-F238E27FC236}">
                  <a16:creationId xmlns:a16="http://schemas.microsoft.com/office/drawing/2014/main" id="{0212C7CD-090E-45B6-B520-35F5276D4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576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180">
              <a:extLst>
                <a:ext uri="{FF2B5EF4-FFF2-40B4-BE49-F238E27FC236}">
                  <a16:creationId xmlns:a16="http://schemas.microsoft.com/office/drawing/2014/main" id="{04F4196D-5E81-4E60-9645-9792E42E8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176"/>
              <a:ext cx="576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8685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1866</TotalTime>
  <Words>3699</Words>
  <Application>Microsoft Office PowerPoint</Application>
  <PresentationFormat>와이드스크린</PresentationFormat>
  <Paragraphs>627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HY그래픽M</vt:lpstr>
      <vt:lpstr>돋움</vt:lpstr>
      <vt:lpstr>Arial</vt:lpstr>
      <vt:lpstr>Consolas</vt:lpstr>
      <vt:lpstr>Courier New</vt:lpstr>
      <vt:lpstr>Georgia</vt:lpstr>
      <vt:lpstr>Tahoma</vt:lpstr>
      <vt:lpstr>Times New Roman</vt:lpstr>
      <vt:lpstr>Trebuchet MS</vt:lpstr>
      <vt:lpstr>Wingdings 3</vt:lpstr>
      <vt:lpstr>패싯</vt:lpstr>
      <vt:lpstr>SQL</vt:lpstr>
      <vt:lpstr>집합(SET) Operator</vt:lpstr>
      <vt:lpstr>JOIN</vt:lpstr>
      <vt:lpstr>카티젼 프로덕트</vt:lpstr>
      <vt:lpstr>Simple Join</vt:lpstr>
      <vt:lpstr>Join의 처리 : Flow</vt:lpstr>
      <vt:lpstr>Join의 종류</vt:lpstr>
      <vt:lpstr>JOIN Syntax</vt:lpstr>
      <vt:lpstr>Equi-Join</vt:lpstr>
      <vt:lpstr>Equi-Join</vt:lpstr>
      <vt:lpstr>Theta Join</vt:lpstr>
      <vt:lpstr>Outer Join</vt:lpstr>
      <vt:lpstr>Outer Join : Left Outer Join</vt:lpstr>
      <vt:lpstr>Outer Join : Left Outer Join</vt:lpstr>
      <vt:lpstr>Outer Join : Right Outer Join</vt:lpstr>
      <vt:lpstr>Outer Join : Right Outer Join</vt:lpstr>
      <vt:lpstr>Outer Join : Full Outer Join</vt:lpstr>
      <vt:lpstr>Outer Join : Full Outer Join</vt:lpstr>
      <vt:lpstr>Self Join</vt:lpstr>
      <vt:lpstr>Self Join</vt:lpstr>
      <vt:lpstr>SQL</vt:lpstr>
      <vt:lpstr>Aggregation Function (집계함수)</vt:lpstr>
      <vt:lpstr>Aggregation Function</vt:lpstr>
      <vt:lpstr>Aggregation Function</vt:lpstr>
      <vt:lpstr>Aggregation Function</vt:lpstr>
      <vt:lpstr>Aggregation Function</vt:lpstr>
      <vt:lpstr>Aggregation Function</vt:lpstr>
      <vt:lpstr>일반적인 오류</vt:lpstr>
      <vt:lpstr>GROUP BY</vt:lpstr>
      <vt:lpstr>HAVING 절</vt:lpstr>
      <vt:lpstr>단일 SQL문의 실행 : Flow</vt:lpstr>
      <vt:lpstr>GROUP BY 절</vt:lpstr>
      <vt:lpstr>GROUP BY 절</vt:lpstr>
      <vt:lpstr>단일 SQL 작성법</vt:lpstr>
      <vt:lpstr>SQL</vt:lpstr>
      <vt:lpstr>Subquery</vt:lpstr>
      <vt:lpstr>Subquery</vt:lpstr>
      <vt:lpstr>Single-Row Subquery</vt:lpstr>
      <vt:lpstr>Single-Row Subquery</vt:lpstr>
      <vt:lpstr>Multi-Row Subquery</vt:lpstr>
      <vt:lpstr>Multi-Row Subquery</vt:lpstr>
      <vt:lpstr>Multi-Row Subquery</vt:lpstr>
      <vt:lpstr>Multi-Row Subquery</vt:lpstr>
      <vt:lpstr>Multi-Row Subquery</vt:lpstr>
      <vt:lpstr>Subquery : 예제</vt:lpstr>
      <vt:lpstr>Subquery : 예제</vt:lpstr>
      <vt:lpstr>LIMIT (MySQL)</vt:lpstr>
      <vt:lpstr>집합(SET)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379</cp:revision>
  <dcterms:created xsi:type="dcterms:W3CDTF">2018-04-18T02:22:51Z</dcterms:created>
  <dcterms:modified xsi:type="dcterms:W3CDTF">2022-07-01T01:13:45Z</dcterms:modified>
</cp:coreProperties>
</file>