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87" r:id="rId3"/>
    <p:sldId id="258" r:id="rId4"/>
    <p:sldId id="288" r:id="rId5"/>
    <p:sldId id="286" r:id="rId6"/>
    <p:sldId id="263" r:id="rId7"/>
    <p:sldId id="289" r:id="rId8"/>
    <p:sldId id="264" r:id="rId9"/>
    <p:sldId id="265" r:id="rId10"/>
    <p:sldId id="294" r:id="rId11"/>
    <p:sldId id="256" r:id="rId12"/>
    <p:sldId id="268" r:id="rId13"/>
    <p:sldId id="297" r:id="rId14"/>
    <p:sldId id="298" r:id="rId15"/>
    <p:sldId id="295" r:id="rId16"/>
    <p:sldId id="296" r:id="rId17"/>
    <p:sldId id="292" r:id="rId18"/>
    <p:sldId id="269" r:id="rId19"/>
    <p:sldId id="270" r:id="rId20"/>
    <p:sldId id="271" r:id="rId21"/>
    <p:sldId id="275" r:id="rId22"/>
    <p:sldId id="276" r:id="rId23"/>
    <p:sldId id="277" r:id="rId24"/>
    <p:sldId id="278" r:id="rId25"/>
    <p:sldId id="279" r:id="rId26"/>
    <p:sldId id="280" r:id="rId27"/>
    <p:sldId id="299" r:id="rId28"/>
    <p:sldId id="300" r:id="rId29"/>
    <p:sldId id="293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76462"/>
            <a:ext cx="8596668" cy="1144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privileges-provide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5F30D-65FF-47BC-98E4-085D39C7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F47B9-D85A-469F-8CAB-8983BCC7B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DCL – </a:t>
            </a:r>
            <a:r>
              <a:rPr lang="en-US" altLang="ko-KR"/>
              <a:t>Data Control </a:t>
            </a:r>
            <a:r>
              <a:rPr lang="en-US" altLang="ko-KR" dirty="0"/>
              <a:t>Language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12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A2CD0-D5F4-49D9-9462-E0307700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215E-0C80-4BD9-84C0-E3C4E00B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사용자의 </a:t>
            </a:r>
            <a:r>
              <a:rPr lang="en-US" altLang="ko-KR" dirty="0"/>
              <a:t>ROLE</a:t>
            </a:r>
            <a:r>
              <a:rPr lang="ko-KR" altLang="en-US" dirty="0"/>
              <a:t>을 확인해 봅시다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ROLE</a:t>
            </a:r>
            <a:r>
              <a:rPr lang="ko-KR" altLang="en-US" dirty="0"/>
              <a:t>의 활성화</a:t>
            </a:r>
            <a:r>
              <a:rPr lang="en-US" altLang="ko-KR" dirty="0"/>
              <a:t>(Activation)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Role</a:t>
            </a:r>
            <a:r>
              <a:rPr lang="ko-KR" altLang="en-US" dirty="0"/>
              <a:t>에 의해 부여된 </a:t>
            </a:r>
            <a:r>
              <a:rPr lang="en-US" altLang="ko-KR" dirty="0"/>
              <a:t>Grant </a:t>
            </a:r>
            <a:r>
              <a:rPr lang="ko-KR" altLang="en-US" dirty="0"/>
              <a:t>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69136-B986-4B08-AABA-44F94A473BC5}"/>
              </a:ext>
            </a:extLst>
          </p:cNvPr>
          <p:cNvSpPr txBox="1"/>
          <p:nvPr/>
        </p:nvSpPr>
        <p:spPr>
          <a:xfrm>
            <a:off x="1684672" y="1717773"/>
            <a:ext cx="821531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SELECT CURRENT_ROLE();</a:t>
            </a:r>
          </a:p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+----------------+</a:t>
            </a:r>
          </a:p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| CURRENT_ROLE() |</a:t>
            </a:r>
          </a:p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+----------------+</a:t>
            </a:r>
          </a:p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| NONE           |</a:t>
            </a:r>
          </a:p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+----------------+</a:t>
            </a:r>
          </a:p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1 row in set (0.00 sec)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40E34-E7F7-462F-A602-C89539D30CB5}"/>
              </a:ext>
            </a:extLst>
          </p:cNvPr>
          <p:cNvSpPr txBox="1"/>
          <p:nvPr/>
        </p:nvSpPr>
        <p:spPr>
          <a:xfrm>
            <a:off x="1684672" y="5634963"/>
            <a:ext cx="8215312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SHOW GRANTS FOR CURRENT_USER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OBSERVER;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74A42-8A3F-4478-9129-1B986BAF71BC}"/>
              </a:ext>
            </a:extLst>
          </p:cNvPr>
          <p:cNvSpPr txBox="1"/>
          <p:nvPr/>
        </p:nvSpPr>
        <p:spPr>
          <a:xfrm>
            <a:off x="1684672" y="4491223"/>
            <a:ext cx="8215312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SET ROLE OBSERVER;</a:t>
            </a:r>
          </a:p>
        </p:txBody>
      </p:sp>
    </p:spTree>
    <p:extLst>
      <p:ext uri="{BB962C8B-B14F-4D97-AF65-F5344CB8AC3E}">
        <p14:creationId xmlns:p14="http://schemas.microsoft.com/office/powerpoint/2010/main" val="172909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5F30D-65FF-47BC-98E4-085D39C7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F47B9-D85A-469F-8CAB-8983BCC7B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DDL – Data Definition Language Basic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96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AF4A-0DC1-453F-BE53-6B1158A4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 </a:t>
            </a:r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80BCF-59D9-401B-B230-6BCD2CB2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관련 </a:t>
            </a:r>
            <a:endParaRPr lang="en-US" altLang="ko-KR" dirty="0"/>
          </a:p>
          <a:p>
            <a:pPr lvl="1"/>
            <a:r>
              <a:rPr lang="en-US" altLang="ko-KR" dirty="0"/>
              <a:t>CREATE DATABASE : </a:t>
            </a:r>
            <a:r>
              <a:rPr lang="ko-KR" altLang="en-US" dirty="0"/>
              <a:t>데이터베이스 생성</a:t>
            </a:r>
            <a:endParaRPr lang="en-US" altLang="ko-KR" dirty="0"/>
          </a:p>
          <a:p>
            <a:pPr lvl="1"/>
            <a:r>
              <a:rPr lang="en-US" altLang="ko-KR" dirty="0"/>
              <a:t>SHOW DATABASES : </a:t>
            </a:r>
            <a:r>
              <a:rPr lang="ko-KR" altLang="en-US" dirty="0"/>
              <a:t>가용한 데이터베이스 목록 확인</a:t>
            </a:r>
            <a:endParaRPr lang="en-US" altLang="ko-KR" dirty="0"/>
          </a:p>
          <a:p>
            <a:pPr lvl="1"/>
            <a:r>
              <a:rPr lang="en-US" altLang="ko-KR" dirty="0"/>
              <a:t>DROP DATABASE : </a:t>
            </a:r>
            <a:r>
              <a:rPr lang="ko-KR" altLang="en-US" dirty="0"/>
              <a:t>데이터베이스 삭제</a:t>
            </a:r>
            <a:endParaRPr lang="en-US" altLang="ko-KR" dirty="0"/>
          </a:p>
          <a:p>
            <a:r>
              <a:rPr lang="ko-KR" altLang="en-US" dirty="0"/>
              <a:t>테이블 관련</a:t>
            </a:r>
            <a:endParaRPr lang="en-US" altLang="ko-KR" dirty="0"/>
          </a:p>
          <a:p>
            <a:pPr lvl="1"/>
            <a:r>
              <a:rPr lang="en-US" altLang="ko-KR" dirty="0"/>
              <a:t>CREATE TABLE : </a:t>
            </a:r>
            <a:r>
              <a:rPr lang="ko-KR" altLang="en-US" dirty="0"/>
              <a:t>테이블 생성</a:t>
            </a:r>
            <a:endParaRPr lang="en-US" altLang="ko-KR" dirty="0"/>
          </a:p>
          <a:p>
            <a:pPr lvl="1"/>
            <a:r>
              <a:rPr lang="en-US" altLang="ko-KR" dirty="0"/>
              <a:t>ALTER TABLE : </a:t>
            </a:r>
            <a:r>
              <a:rPr lang="ko-KR" altLang="en-US" dirty="0"/>
              <a:t>테이블 관련 변경</a:t>
            </a:r>
            <a:endParaRPr lang="en-US" altLang="ko-KR" dirty="0"/>
          </a:p>
          <a:p>
            <a:pPr lvl="1"/>
            <a:r>
              <a:rPr lang="en-US" altLang="ko-KR" dirty="0"/>
              <a:t>DROP TABLE : </a:t>
            </a:r>
            <a:r>
              <a:rPr lang="ko-KR" altLang="en-US" dirty="0"/>
              <a:t>테이블 삭제</a:t>
            </a:r>
            <a:endParaRPr lang="en-US" altLang="ko-KR" dirty="0"/>
          </a:p>
          <a:p>
            <a:pPr lvl="1"/>
            <a:r>
              <a:rPr lang="en-US" altLang="ko-KR" dirty="0"/>
              <a:t>RENAME : </a:t>
            </a:r>
            <a:r>
              <a:rPr lang="ko-KR" altLang="en-US" dirty="0"/>
              <a:t>이름 변경</a:t>
            </a:r>
            <a:endParaRPr lang="en-US" altLang="ko-KR" dirty="0"/>
          </a:p>
          <a:p>
            <a:pPr lvl="1"/>
            <a:r>
              <a:rPr lang="en-US" altLang="ko-KR" dirty="0"/>
              <a:t>TRUNCATE : </a:t>
            </a:r>
            <a:r>
              <a:rPr lang="ko-KR" altLang="en-US" dirty="0"/>
              <a:t>테이블의 모든 데이터 삭제</a:t>
            </a:r>
            <a:endParaRPr lang="en-US" altLang="ko-KR" dirty="0"/>
          </a:p>
          <a:p>
            <a:pPr lvl="1"/>
            <a:r>
              <a:rPr lang="en-US" altLang="ko-KR" dirty="0"/>
              <a:t>COMMENT : </a:t>
            </a:r>
            <a:r>
              <a:rPr lang="ko-KR" altLang="en-US" dirty="0"/>
              <a:t>테이블에 설명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826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9A297-F665-467E-87C9-9C25A1B5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생성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06504-B007-43C3-B04C-558A4116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739349" cy="5537199"/>
          </a:xfrm>
        </p:spPr>
        <p:txBody>
          <a:bodyPr/>
          <a:lstStyle/>
          <a:p>
            <a:r>
              <a:rPr lang="en-US" altLang="ko-KR" dirty="0"/>
              <a:t>CREATE DATABASE </a:t>
            </a:r>
            <a:r>
              <a:rPr lang="ko-KR" altLang="en-US" dirty="0"/>
              <a:t>문 이용</a:t>
            </a:r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일반적으로는 데이터베이스 명만 명시해 주어 생성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에서는 </a:t>
            </a:r>
            <a:r>
              <a:rPr lang="en-US" altLang="ko-KR" dirty="0"/>
              <a:t>DATABASE</a:t>
            </a:r>
            <a:r>
              <a:rPr lang="ko-KR" altLang="en-US" dirty="0"/>
              <a:t>와 </a:t>
            </a:r>
            <a:r>
              <a:rPr lang="en-US" altLang="ko-KR" dirty="0"/>
              <a:t>SCHEMA</a:t>
            </a:r>
            <a:r>
              <a:rPr lang="ko-KR" altLang="en-US" dirty="0"/>
              <a:t>를 같은 용어로 간주</a:t>
            </a:r>
            <a:endParaRPr lang="en-US" altLang="ko-KR" dirty="0"/>
          </a:p>
          <a:p>
            <a:pPr lvl="2"/>
            <a:r>
              <a:rPr lang="ko-KR" altLang="en-US" dirty="0"/>
              <a:t>데이터베이스를 만든다는 것은 테이블을 포함</a:t>
            </a:r>
            <a:r>
              <a:rPr lang="en-US" altLang="ko-KR" dirty="0"/>
              <a:t>, </a:t>
            </a:r>
            <a:r>
              <a:rPr lang="ko-KR" altLang="en-US" dirty="0"/>
              <a:t>데이터베이스 객체들의 집합을 저장하는 저장 공간을 만드는 것이다</a:t>
            </a:r>
            <a:endParaRPr lang="en-US" altLang="ko-KR" dirty="0"/>
          </a:p>
          <a:p>
            <a:pPr lvl="1"/>
            <a:r>
              <a:rPr lang="en-US" altLang="ko-KR" dirty="0"/>
              <a:t>DEFAULT </a:t>
            </a:r>
            <a:r>
              <a:rPr lang="ko-KR" altLang="en-US" dirty="0"/>
              <a:t>키워드와 함께 입력하지 않았을 때의 초기값을 지정할 수 있음</a:t>
            </a:r>
            <a:endParaRPr lang="en-US" altLang="ko-KR" dirty="0"/>
          </a:p>
          <a:p>
            <a:pPr lvl="1"/>
            <a:r>
              <a:rPr lang="en-US" altLang="ko-KR" dirty="0" err="1"/>
              <a:t>create_option</a:t>
            </a:r>
            <a:r>
              <a:rPr lang="ko-KR" altLang="en-US" dirty="0"/>
              <a:t>을 부여하여 데이터베이스의 인코딩 등을 지정할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7904D-DEFB-487A-B7E4-0A0D20A1357B}"/>
              </a:ext>
            </a:extLst>
          </p:cNvPr>
          <p:cNvSpPr txBox="1"/>
          <p:nvPr/>
        </p:nvSpPr>
        <p:spPr>
          <a:xfrm>
            <a:off x="1151831" y="2106096"/>
            <a:ext cx="94303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CREATE {DATABASE | SCHEMA} [IF NOT EXISTS] </a:t>
            </a:r>
            <a:r>
              <a:rPr lang="en-US" altLang="ko-KR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db_name</a:t>
            </a:r>
            <a:endParaRPr lang="en-US" altLang="ko-KR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   [</a:t>
            </a:r>
            <a:r>
              <a:rPr lang="en-US" altLang="ko-KR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create_option</a:t>
            </a: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] ...</a:t>
            </a:r>
          </a:p>
          <a:p>
            <a:pPr algn="l">
              <a:defRPr/>
            </a:pPr>
            <a:endParaRPr lang="en-US" altLang="ko-KR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ko-KR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create_option</a:t>
            </a: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: [DEFAULT] {</a:t>
            </a: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   CHARACTER SET [=] </a:t>
            </a:r>
            <a:r>
              <a:rPr lang="en-US" altLang="ko-KR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charset_name</a:t>
            </a:r>
            <a:endParaRPr lang="en-US" altLang="ko-KR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 | COLLATE [=] </a:t>
            </a:r>
            <a:r>
              <a:rPr lang="en-US" altLang="ko-KR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collation_name</a:t>
            </a:r>
            <a:endParaRPr lang="en-US" altLang="ko-KR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 | ENCRYPTION [=] {'Y' | 'N'}</a:t>
            </a: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003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9A297-F665-467E-87C9-9C25A1B5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생성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06504-B007-43C3-B04C-558A4116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739349" cy="5537199"/>
          </a:xfrm>
        </p:spPr>
        <p:txBody>
          <a:bodyPr/>
          <a:lstStyle/>
          <a:p>
            <a:r>
              <a:rPr lang="ko-KR" altLang="en-US" dirty="0"/>
              <a:t>일반적인 데이터베이스의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데이터베이스에 특정 인코딩 부여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데이터베이스의 삭제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데이터베이스를 삭제하면 데이터베이스 내의 테이블 등 모든 데이터베이스 객체들도 함께 삭제되니 주의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759E5-C572-CDC2-4D20-AA03B8C6F8C0}"/>
              </a:ext>
            </a:extLst>
          </p:cNvPr>
          <p:cNvSpPr txBox="1"/>
          <p:nvPr/>
        </p:nvSpPr>
        <p:spPr>
          <a:xfrm>
            <a:off x="1082542" y="1713504"/>
            <a:ext cx="669409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CREATE DATABASE </a:t>
            </a:r>
            <a:r>
              <a:rPr lang="en-US" altLang="ko-KR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test_db</a:t>
            </a: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;</a:t>
            </a:r>
            <a:endParaRPr lang="ko-KR" altLang="en-US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C9A86-48A6-156A-107D-6752102064CF}"/>
              </a:ext>
            </a:extLst>
          </p:cNvPr>
          <p:cNvSpPr txBox="1"/>
          <p:nvPr/>
        </p:nvSpPr>
        <p:spPr>
          <a:xfrm>
            <a:off x="1082542" y="4520203"/>
            <a:ext cx="669409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DROP DATABASE </a:t>
            </a:r>
            <a:r>
              <a:rPr lang="en-US" altLang="ko-KR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test_db</a:t>
            </a: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;</a:t>
            </a:r>
            <a:endParaRPr lang="ko-KR" altLang="en-US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1861-BA8B-892D-BA47-EBCE6B161471}"/>
              </a:ext>
            </a:extLst>
          </p:cNvPr>
          <p:cNvSpPr txBox="1"/>
          <p:nvPr/>
        </p:nvSpPr>
        <p:spPr>
          <a:xfrm>
            <a:off x="1082541" y="2932187"/>
            <a:ext cx="669409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CREATE DATABASE </a:t>
            </a:r>
            <a:r>
              <a:rPr lang="en-US" altLang="ko-KR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test_db</a:t>
            </a: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DEFAULT CHARACTER SET utf8 </a:t>
            </a:r>
          </a:p>
          <a:p>
            <a:pPr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COLLATE utf8_general_ci;</a:t>
            </a:r>
            <a:endParaRPr lang="ko-KR" altLang="en-US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4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A8375-5F23-4511-80D0-0B90DA62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의 데이터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FFE9A-6DA9-4F31-9770-7F48C4F08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BFD2EEE7-CA07-4225-8EC6-C9F57171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81" y="1376826"/>
            <a:ext cx="830103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4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A8375-5F23-4511-80D0-0B90DA62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의 데이터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FFE9A-6DA9-4F31-9770-7F48C4F08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4CD5CEA6-4EAA-4A31-88A1-671334F7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81" y="1376825"/>
            <a:ext cx="8301038" cy="46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7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9A297-F665-467E-87C9-9C25A1B5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06504-B007-43C3-B04C-558A4116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739349" cy="5537199"/>
          </a:xfrm>
        </p:spPr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문 이용</a:t>
            </a:r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데이터 형 이외에도 속성값의 빈 값 허용 여부는 </a:t>
            </a:r>
            <a:r>
              <a:rPr lang="en-US" altLang="ko-KR" dirty="0"/>
              <a:t>NULL </a:t>
            </a:r>
            <a:r>
              <a:rPr lang="ko-KR" altLang="en-US" dirty="0"/>
              <a:t>또는 </a:t>
            </a:r>
            <a:r>
              <a:rPr lang="en-US" altLang="ko-KR" dirty="0"/>
              <a:t>NOT NULL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1"/>
            <a:r>
              <a:rPr lang="en-US" altLang="ko-KR" dirty="0"/>
              <a:t>DEFAULT </a:t>
            </a:r>
            <a:r>
              <a:rPr lang="ko-KR" altLang="en-US" dirty="0"/>
              <a:t>키워드와 함께 입력하지 않았을 때의 초기값을 지정할 수 있음</a:t>
            </a:r>
            <a:endParaRPr lang="en-US" altLang="ko-KR" dirty="0"/>
          </a:p>
          <a:p>
            <a:pPr lvl="1"/>
            <a:r>
              <a:rPr lang="ko-KR" altLang="en-US" dirty="0"/>
              <a:t>입력하지 않고 자동으로 </a:t>
            </a:r>
            <a:r>
              <a:rPr lang="en-US" altLang="ko-KR" dirty="0"/>
              <a:t>1</a:t>
            </a:r>
            <a:r>
              <a:rPr lang="ko-KR" altLang="en-US" dirty="0"/>
              <a:t>씩 증가하는 번호를 위한 </a:t>
            </a:r>
            <a:r>
              <a:rPr lang="en-US" altLang="ko-KR" dirty="0"/>
              <a:t>AUTO_INCREMENT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7904D-DEFB-487A-B7E4-0A0D20A1357B}"/>
              </a:ext>
            </a:extLst>
          </p:cNvPr>
          <p:cNvSpPr txBox="1"/>
          <p:nvPr/>
        </p:nvSpPr>
        <p:spPr>
          <a:xfrm>
            <a:off x="1151831" y="2106096"/>
            <a:ext cx="943035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CREATE TABLE [schema.]</a:t>
            </a:r>
            <a:r>
              <a:rPr lang="en-US" altLang="ko-KR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table_name</a:t>
            </a:r>
            <a:endParaRPr lang="en-US" altLang="ko-KR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(column datatype [NULL|NOT NULL][DEFAULT expr][AUTO_INCREMENT]</a:t>
            </a: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					[</a:t>
            </a:r>
            <a:r>
              <a:rPr lang="en-US" altLang="ko-KR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column_constraints</a:t>
            </a: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],</a:t>
            </a: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	......,</a:t>
            </a: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[PRIMARY KEY(</a:t>
            </a:r>
            <a:r>
              <a:rPr lang="en-US" altLang="ko-KR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column_name</a:t>
            </a: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)]</a:t>
            </a: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[</a:t>
            </a:r>
            <a:r>
              <a:rPr lang="en-US" altLang="ko-KR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table_constraints</a:t>
            </a: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193993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D1326-F6C8-458D-92AD-62985B61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A485-E50E-43B4-B1F3-6B42759E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데이터 타입 등 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연습</a:t>
            </a:r>
            <a:r>
              <a:rPr lang="en-US" altLang="ko-KR" dirty="0"/>
              <a:t>] </a:t>
            </a:r>
            <a:r>
              <a:rPr lang="ko-KR" altLang="en-US" dirty="0"/>
              <a:t>오른쪽 </a:t>
            </a:r>
            <a:r>
              <a:rPr lang="en-US" altLang="ko-KR" dirty="0"/>
              <a:t>DDL </a:t>
            </a:r>
            <a:r>
              <a:rPr lang="ko-KR" altLang="en-US" dirty="0"/>
              <a:t>쿼리를 이용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book </a:t>
            </a:r>
            <a:r>
              <a:rPr lang="ko-KR" altLang="en-US" dirty="0"/>
              <a:t>테이블을 만들어 봅시다</a:t>
            </a:r>
            <a:endParaRPr lang="en-US" altLang="ko-KR" dirty="0"/>
          </a:p>
          <a:p>
            <a:r>
              <a:rPr lang="en-US" altLang="ko-KR" dirty="0"/>
              <a:t>DESC </a:t>
            </a:r>
            <a:r>
              <a:rPr lang="ko-KR" altLang="en-US" dirty="0"/>
              <a:t>명령을 이용</a:t>
            </a:r>
            <a:r>
              <a:rPr lang="en-US" altLang="ko-KR" dirty="0"/>
              <a:t>, </a:t>
            </a:r>
            <a:r>
              <a:rPr lang="ko-KR" altLang="en-US" dirty="0"/>
              <a:t>생성된 테이블이</a:t>
            </a:r>
            <a:br>
              <a:rPr lang="en-US" altLang="ko-KR" dirty="0"/>
            </a:br>
            <a:r>
              <a:rPr lang="ko-KR" altLang="en-US" dirty="0"/>
              <a:t>원하는 구조대로 만들어졌는지 </a:t>
            </a:r>
            <a:br>
              <a:rPr lang="en-US" altLang="ko-KR" dirty="0"/>
            </a:br>
            <a:r>
              <a:rPr lang="ko-KR" altLang="en-US" dirty="0"/>
              <a:t>확인해 봅니다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625F3-1BBC-4437-9685-BB8D6F582A17}"/>
              </a:ext>
            </a:extLst>
          </p:cNvPr>
          <p:cNvSpPr txBox="1"/>
          <p:nvPr/>
        </p:nvSpPr>
        <p:spPr>
          <a:xfrm>
            <a:off x="4820575" y="1975971"/>
            <a:ext cx="669409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CREATE TABLE book ( </a:t>
            </a:r>
          </a:p>
          <a:p>
            <a:pPr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</a:t>
            </a:r>
            <a:r>
              <a:rPr lang="en-US" altLang="ko-KR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book_id</a:t>
            </a: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INT(10), </a:t>
            </a:r>
          </a:p>
          <a:p>
            <a:pPr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title VARCHAR(50), </a:t>
            </a:r>
          </a:p>
          <a:p>
            <a:pPr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author VARCHAR(20), </a:t>
            </a:r>
          </a:p>
          <a:p>
            <a:pPr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</a:t>
            </a:r>
            <a:r>
              <a:rPr lang="en-US" altLang="ko-KR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pub_date</a:t>
            </a: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DATETIME DEFAULT CURRENT_TIMESTAMP</a:t>
            </a:r>
          </a:p>
          <a:p>
            <a:pPr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);</a:t>
            </a:r>
            <a:endParaRPr lang="ko-KR" altLang="en-US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  <p:graphicFrame>
        <p:nvGraphicFramePr>
          <p:cNvPr id="5" name="Group 39">
            <a:extLst>
              <a:ext uri="{FF2B5EF4-FFF2-40B4-BE49-F238E27FC236}">
                <a16:creationId xmlns:a16="http://schemas.microsoft.com/office/drawing/2014/main" id="{059892F2-6CCD-4330-BC52-F3F16D8FC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50131"/>
              </p:ext>
            </p:extLst>
          </p:nvPr>
        </p:nvGraphicFramePr>
        <p:xfrm>
          <a:off x="5530187" y="4687308"/>
          <a:ext cx="5286375" cy="157331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5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book_id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title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author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pub_date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5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토지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박경리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2005-03-12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5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슬램덩크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다케이코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2006-04-05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…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…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…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…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돋움" pitchFamily="50" charset="-127"/>
                      </a:endParaRPr>
                    </a:p>
                  </a:txBody>
                  <a:tcPr marL="9525" marR="9525" marT="9523" marB="0" anchor="ctr" horzOverflow="overflow">
                    <a:lnL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아래쪽 화살표 9">
            <a:extLst>
              <a:ext uri="{FF2B5EF4-FFF2-40B4-BE49-F238E27FC236}">
                <a16:creationId xmlns:a16="http://schemas.microsoft.com/office/drawing/2014/main" id="{5AB34E96-0BA8-4128-9D5B-8DEA35A69699}"/>
              </a:ext>
            </a:extLst>
          </p:cNvPr>
          <p:cNvSpPr/>
          <p:nvPr/>
        </p:nvSpPr>
        <p:spPr bwMode="auto">
          <a:xfrm>
            <a:off x="7762212" y="3971346"/>
            <a:ext cx="500063" cy="5715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7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E120-5D59-4452-8967-4B70C979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Subquery</a:t>
            </a:r>
            <a:r>
              <a:rPr lang="ko-KR" altLang="en-US" dirty="0"/>
              <a:t>를 이용한 테이블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DC856-4C06-420E-B938-7C1750FF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Subquery</a:t>
            </a:r>
            <a:r>
              <a:rPr lang="ko-KR" altLang="en-US" dirty="0"/>
              <a:t>의 결과와 동일한 테이블 생성됨</a:t>
            </a:r>
            <a:endParaRPr lang="en-US" altLang="ko-KR" dirty="0"/>
          </a:p>
          <a:p>
            <a:r>
              <a:rPr lang="ko-KR" altLang="en-US" dirty="0"/>
              <a:t>질의 결과 레코드들이 포함됨</a:t>
            </a:r>
            <a:endParaRPr lang="en-US" altLang="ko-KR" dirty="0"/>
          </a:p>
          <a:p>
            <a:r>
              <a:rPr lang="en-US" altLang="ko-KR" dirty="0"/>
              <a:t>NOT NULL </a:t>
            </a:r>
            <a:r>
              <a:rPr lang="ko-KR" altLang="en-US" dirty="0"/>
              <a:t>제약 조건만 상속됨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BEA1-9305-40BA-A760-537B862FA01A}"/>
              </a:ext>
            </a:extLst>
          </p:cNvPr>
          <p:cNvSpPr txBox="1"/>
          <p:nvPr/>
        </p:nvSpPr>
        <p:spPr>
          <a:xfrm>
            <a:off x="2317158" y="2871125"/>
            <a:ext cx="695684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CREATE TABLE  </a:t>
            </a: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account_employees</a:t>
            </a:r>
            <a:endParaRPr lang="en-US" altLang="ko-KR" sz="2000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AS (</a:t>
            </a: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</a:t>
            </a: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    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 * </a:t>
            </a: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FROM  employees</a:t>
            </a: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 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‘FI_ACCOUNT’</a:t>
            </a:r>
          </a:p>
          <a:p>
            <a:pPr algn="l">
              <a:defRPr/>
            </a:pP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DD8A26-C6CC-4CBB-99F3-CF90615DA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046" y="3750600"/>
            <a:ext cx="5363745" cy="1152525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5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6088-3836-4049-BCD3-83E07D70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User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4E3EE-6E06-451F-9DC1-288053E2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사용자</a:t>
            </a:r>
            <a:endParaRPr lang="en-US" altLang="ko-KR" dirty="0"/>
          </a:p>
          <a:p>
            <a:pPr lvl="1"/>
            <a:r>
              <a:rPr lang="ko-KR" altLang="en-US" dirty="0"/>
              <a:t>데이터베이스에 접속하여 데이터를 이용하기 위해 접근하는 모든 사람</a:t>
            </a:r>
            <a:endParaRPr lang="en-US" altLang="ko-KR" dirty="0"/>
          </a:p>
          <a:p>
            <a:pPr lvl="1"/>
            <a:r>
              <a:rPr lang="ko-KR" altLang="en-US" dirty="0"/>
              <a:t>이용 목적에 따라 데이터베이스 관리자</a:t>
            </a:r>
            <a:r>
              <a:rPr lang="en-US" altLang="ko-KR" dirty="0"/>
              <a:t>(Database Administrator: DBA), </a:t>
            </a:r>
            <a:r>
              <a:rPr lang="ko-KR" altLang="en-US" dirty="0"/>
              <a:t>최종 사용자</a:t>
            </a:r>
            <a:r>
              <a:rPr lang="en-US" altLang="ko-KR" dirty="0"/>
              <a:t>, </a:t>
            </a:r>
            <a:r>
              <a:rPr lang="ko-KR" altLang="en-US" dirty="0" err="1"/>
              <a:t>응용프로그래머로</a:t>
            </a:r>
            <a:r>
              <a:rPr lang="ko-KR" altLang="en-US" dirty="0"/>
              <a:t> 구분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MySQL </a:t>
            </a:r>
            <a:r>
              <a:rPr lang="ko-KR" altLang="en-US" dirty="0" err="1"/>
              <a:t>설치시</a:t>
            </a:r>
            <a:r>
              <a:rPr lang="ko-KR" altLang="en-US" dirty="0"/>
              <a:t> 기본으로 </a:t>
            </a:r>
            <a:r>
              <a:rPr lang="en-US" altLang="ko-KR" dirty="0"/>
              <a:t>root </a:t>
            </a:r>
            <a:r>
              <a:rPr lang="ko-KR" altLang="en-US" dirty="0"/>
              <a:t>계정이 생성</a:t>
            </a:r>
            <a:endParaRPr lang="en-US" altLang="ko-KR" dirty="0"/>
          </a:p>
          <a:p>
            <a:pPr lvl="2"/>
            <a:r>
              <a:rPr lang="en-US" altLang="ko-KR" dirty="0"/>
              <a:t>root </a:t>
            </a:r>
            <a:r>
              <a:rPr lang="ko-KR" altLang="en-US" dirty="0"/>
              <a:t>계정은 데이터베이스에 대한 모든 권한을 가지므로 반드시 비밀번호를 입력하여 임의의 접속으로부터 데이터베이스를 보호해야 한다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645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D9F95-6166-45C6-855C-089A9758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Naming Rules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6EE78-B033-4C36-A0AD-B637BB35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컬럼 등의 이름 명명 규칙</a:t>
            </a:r>
            <a:endParaRPr lang="en-US" altLang="ko-KR" dirty="0"/>
          </a:p>
          <a:p>
            <a:pPr lvl="1"/>
            <a:r>
              <a:rPr lang="ko-KR" altLang="en-US" dirty="0"/>
              <a:t>문자로 시작</a:t>
            </a:r>
            <a:endParaRPr lang="en-US" altLang="ko-KR" dirty="0"/>
          </a:p>
          <a:p>
            <a:pPr lvl="1"/>
            <a:r>
              <a:rPr lang="en-US" altLang="ko-KR" dirty="0"/>
              <a:t>64</a:t>
            </a:r>
            <a:r>
              <a:rPr lang="ko-KR" altLang="en-US" dirty="0"/>
              <a:t>자 이내 </a:t>
            </a:r>
            <a:r>
              <a:rPr lang="en-US" altLang="ko-KR" dirty="0"/>
              <a:t>(Alias</a:t>
            </a:r>
            <a:r>
              <a:rPr lang="ko-KR" altLang="en-US" dirty="0"/>
              <a:t>는 </a:t>
            </a:r>
            <a:r>
              <a:rPr lang="en-US" altLang="ko-KR" dirty="0"/>
              <a:t>256</a:t>
            </a:r>
            <a:r>
              <a:rPr lang="ko-KR" altLang="en-US" dirty="0"/>
              <a:t>자 이내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A-Z, a-z, 0-9, _, $</a:t>
            </a:r>
          </a:p>
          <a:p>
            <a:pPr lvl="1"/>
            <a:r>
              <a:rPr lang="ko-KR" altLang="en-US" dirty="0"/>
              <a:t>동일 데이터베이스 내 다른 객체의 이름과 겹치지 않아야 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다른 데이터베이스의 객체와는 같을 수도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9134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F6F1B-FB7A-4800-8A82-016FC72B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 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6A9E4-C15B-4E49-A5F6-87607F1A0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컬럼 추가 </a:t>
            </a:r>
            <a:r>
              <a:rPr lang="en-US" altLang="ko-KR" dirty="0"/>
              <a:t>(ADD)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book ADD (pubs VARCHAR2(50));</a:t>
            </a:r>
          </a:p>
          <a:p>
            <a:r>
              <a:rPr lang="ko-KR" altLang="en-US" dirty="0"/>
              <a:t>컬럼 수정</a:t>
            </a:r>
            <a:r>
              <a:rPr lang="en-US" altLang="ko-KR" dirty="0"/>
              <a:t> (MODIFY)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book MODIFY title VARCHAR2(100);</a:t>
            </a:r>
          </a:p>
          <a:p>
            <a:r>
              <a:rPr lang="ko-KR" altLang="en-US" dirty="0"/>
              <a:t>컬럼 삭제 </a:t>
            </a:r>
            <a:r>
              <a:rPr lang="en-US" altLang="ko-KR" dirty="0"/>
              <a:t>(DROP)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book DROP author;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285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A821-D8FD-41B5-B257-0C397A5E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테이블 </a:t>
            </a:r>
            <a:r>
              <a:rPr lang="ko-KR" altLang="en-US" dirty="0"/>
              <a:t>관련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BA72-F082-4C15-8152-5461A3E5A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(DROP TABLE)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book;</a:t>
            </a:r>
          </a:p>
          <a:p>
            <a:r>
              <a:rPr lang="ko-KR" altLang="en-US" dirty="0"/>
              <a:t>데이터 삭제 </a:t>
            </a:r>
            <a:r>
              <a:rPr lang="en-US" altLang="ko-KR" dirty="0"/>
              <a:t>(TRUNCATE TABLE)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TRUNCATE TABLE book;</a:t>
            </a:r>
          </a:p>
          <a:p>
            <a:r>
              <a:rPr lang="en-US" altLang="ko-KR" dirty="0"/>
              <a:t>Comment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book COMMENT 'this is comment';</a:t>
            </a:r>
          </a:p>
          <a:p>
            <a:r>
              <a:rPr lang="en-US" altLang="ko-KR" dirty="0"/>
              <a:t>RENAME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RENAME TABLE book TO article;</a:t>
            </a:r>
          </a:p>
          <a:p>
            <a:r>
              <a:rPr lang="en-US" altLang="ko-KR" dirty="0"/>
              <a:t>ROLLBACK </a:t>
            </a:r>
            <a:r>
              <a:rPr lang="ko-KR" altLang="en-US" dirty="0"/>
              <a:t>대상이 아님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924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40697-F340-49A4-89A1-01E84968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Constraint(</a:t>
            </a:r>
            <a:r>
              <a:rPr lang="ko-KR" altLang="en-US" dirty="0"/>
              <a:t>제약조건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19028-CB5F-4851-A23A-A670C1E2B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124392" cy="4720562"/>
          </a:xfrm>
        </p:spPr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테이블 레벨에서 특정한 규칙을 설정함</a:t>
            </a:r>
            <a:endParaRPr lang="en-US" altLang="ko-KR" dirty="0"/>
          </a:p>
          <a:p>
            <a:r>
              <a:rPr lang="ko-KR" altLang="en-US" dirty="0"/>
              <a:t>예상치 못한 데이터의 손실이나 일관성을 어기는 데이터의 추가</a:t>
            </a:r>
            <a:r>
              <a:rPr lang="en-US" altLang="ko-KR" dirty="0"/>
              <a:t>, </a:t>
            </a:r>
            <a:r>
              <a:rPr lang="ko-KR" altLang="en-US" dirty="0"/>
              <a:t>변경 등을 예방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NOT NULL</a:t>
            </a:r>
          </a:p>
          <a:p>
            <a:pPr lvl="1"/>
            <a:r>
              <a:rPr lang="en-US" altLang="ko-KR" dirty="0"/>
              <a:t>UNIQUE</a:t>
            </a:r>
          </a:p>
          <a:p>
            <a:pPr lvl="1"/>
            <a:r>
              <a:rPr lang="en-US" altLang="ko-KR" dirty="0"/>
              <a:t>PRIMARY KEY / FOREIGN KEY</a:t>
            </a:r>
          </a:p>
          <a:p>
            <a:pPr lvl="1"/>
            <a:r>
              <a:rPr lang="en-US" altLang="ko-KR" dirty="0"/>
              <a:t>CHECK</a:t>
            </a:r>
          </a:p>
          <a:p>
            <a:pPr lvl="1"/>
            <a:r>
              <a:rPr lang="en-US" altLang="ko-KR" dirty="0"/>
              <a:t>DEFAULT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27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7C12C-D132-46BE-951F-87E6A9F5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제약조건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15A19-FCC5-4254-A6D9-A027253C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테이블명 </a:t>
            </a:r>
            <a:r>
              <a:rPr lang="en-US" altLang="ko-KR" dirty="0"/>
              <a:t>(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 err="1"/>
              <a:t>DataType</a:t>
            </a:r>
            <a:r>
              <a:rPr lang="en-US" altLang="ko-KR" dirty="0"/>
              <a:t> [DEFAULT</a:t>
            </a:r>
            <a:r>
              <a:rPr lang="ko-KR" altLang="en-US" dirty="0"/>
              <a:t> 기본값</a:t>
            </a:r>
            <a:r>
              <a:rPr lang="en-US" altLang="ko-KR" dirty="0"/>
              <a:t>][</a:t>
            </a:r>
            <a:r>
              <a:rPr lang="ko-KR" altLang="en-US" dirty="0"/>
              <a:t>컬럼 제약 조건</a:t>
            </a:r>
            <a:r>
              <a:rPr lang="en-US" altLang="ko-KR" dirty="0"/>
              <a:t>],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 err="1"/>
              <a:t>DataType</a:t>
            </a:r>
            <a:r>
              <a:rPr lang="en-US" altLang="ko-KR" dirty="0"/>
              <a:t> [DEFAULT</a:t>
            </a:r>
            <a:r>
              <a:rPr lang="ko-KR" altLang="en-US" dirty="0"/>
              <a:t> 기본값</a:t>
            </a:r>
            <a:r>
              <a:rPr lang="en-US" altLang="ko-KR" dirty="0"/>
              <a:t>][</a:t>
            </a:r>
            <a:r>
              <a:rPr lang="ko-KR" altLang="en-US" dirty="0"/>
              <a:t>컬럼 제약 조건</a:t>
            </a:r>
            <a:r>
              <a:rPr lang="en-US" altLang="ko-KR" dirty="0"/>
              <a:t>],</a:t>
            </a:r>
            <a:br>
              <a:rPr lang="en-US" altLang="ko-KR" dirty="0"/>
            </a:br>
            <a:r>
              <a:rPr lang="en-US" altLang="ko-KR" dirty="0"/>
              <a:t>	…</a:t>
            </a:r>
            <a:br>
              <a:rPr lang="en-US" altLang="ko-KR" dirty="0"/>
            </a:br>
            <a:r>
              <a:rPr lang="en-US" altLang="ko-KR" dirty="0"/>
              <a:t>	[</a:t>
            </a:r>
            <a:r>
              <a:rPr lang="ko-KR" altLang="en-US" dirty="0"/>
              <a:t>테이블 제약조건</a:t>
            </a:r>
            <a:r>
              <a:rPr lang="en-US" altLang="ko-KR" dirty="0"/>
              <a:t>] … );</a:t>
            </a:r>
          </a:p>
          <a:p>
            <a:pPr lvl="1"/>
            <a:r>
              <a:rPr lang="ko-KR" altLang="en-US" dirty="0"/>
              <a:t>컬럼 제약 조건 </a:t>
            </a:r>
            <a:r>
              <a:rPr lang="en-US" altLang="ko-KR" dirty="0"/>
              <a:t>: [CONSTRAINT </a:t>
            </a:r>
            <a:r>
              <a:rPr lang="ko-KR" altLang="en-US" dirty="0"/>
              <a:t>이름</a:t>
            </a:r>
            <a:r>
              <a:rPr lang="en-US" altLang="ko-KR" dirty="0"/>
              <a:t>] </a:t>
            </a:r>
            <a:r>
              <a:rPr lang="en-US" altLang="ko-KR" dirty="0" err="1"/>
              <a:t>constraint_type</a:t>
            </a:r>
            <a:endParaRPr lang="en-US" altLang="ko-KR" dirty="0"/>
          </a:p>
          <a:p>
            <a:pPr lvl="1"/>
            <a:r>
              <a:rPr lang="ko-KR" altLang="en-US" dirty="0"/>
              <a:t>테이블 제약 조건 </a:t>
            </a:r>
            <a:r>
              <a:rPr lang="en-US" altLang="ko-KR" dirty="0"/>
              <a:t>: [CONSTRAINT </a:t>
            </a:r>
            <a:r>
              <a:rPr lang="ko-KR" altLang="en-US" dirty="0"/>
              <a:t>이름</a:t>
            </a:r>
            <a:r>
              <a:rPr lang="en-US" altLang="ko-KR" dirty="0"/>
              <a:t>] </a:t>
            </a:r>
            <a:r>
              <a:rPr lang="en-US" altLang="ko-KR" dirty="0" err="1"/>
              <a:t>constraint_type</a:t>
            </a:r>
            <a:r>
              <a:rPr lang="en-US" altLang="ko-KR" dirty="0"/>
              <a:t>(column, …)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9742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B6611-F9A9-4407-BD93-B5B51395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FF614-3BEF-4129-9B1B-D5443E9D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NOT NULL</a:t>
            </a:r>
          </a:p>
          <a:p>
            <a:pPr lvl="1"/>
            <a:r>
              <a:rPr lang="en-US" altLang="ko-KR" dirty="0"/>
              <a:t>NULL </a:t>
            </a:r>
            <a:r>
              <a:rPr lang="ko-KR" altLang="en-US" dirty="0"/>
              <a:t>값을 허용하지 않음</a:t>
            </a:r>
            <a:endParaRPr lang="en-US" altLang="ko-KR" dirty="0"/>
          </a:p>
          <a:p>
            <a:pPr lvl="1"/>
            <a:r>
              <a:rPr lang="ko-KR" altLang="en-US" dirty="0"/>
              <a:t>컬럼 형태로만 제약조건 정의할 수 있음</a:t>
            </a:r>
            <a:r>
              <a:rPr lang="en-US" altLang="ko-KR" dirty="0"/>
              <a:t>(</a:t>
            </a:r>
            <a:r>
              <a:rPr lang="ko-KR" altLang="en-US" dirty="0"/>
              <a:t>테이블 제약 조건 불가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UNIQUE</a:t>
            </a:r>
          </a:p>
          <a:p>
            <a:pPr lvl="1"/>
            <a:r>
              <a:rPr lang="ko-KR" altLang="en-US" dirty="0"/>
              <a:t>중복된 값을 허용하지 않음 </a:t>
            </a:r>
            <a:r>
              <a:rPr lang="en-US" altLang="ko-KR" dirty="0"/>
              <a:t>(NULL</a:t>
            </a:r>
            <a:r>
              <a:rPr lang="ko-KR" altLang="en-US" dirty="0"/>
              <a:t>은 들어올 수 있음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복합 컬럼에 대해서도 정의 가능</a:t>
            </a:r>
            <a:endParaRPr lang="en-US" altLang="ko-KR" dirty="0"/>
          </a:p>
          <a:p>
            <a:pPr lvl="1"/>
            <a:r>
              <a:rPr lang="ko-KR" altLang="en-US" dirty="0"/>
              <a:t>자동적으로 인덱스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8D1B0-B194-4C33-B94F-7410993B3717}"/>
              </a:ext>
            </a:extLst>
          </p:cNvPr>
          <p:cNvSpPr txBox="1"/>
          <p:nvPr/>
        </p:nvSpPr>
        <p:spPr>
          <a:xfrm>
            <a:off x="3167062" y="2661071"/>
            <a:ext cx="5857875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CREATE TABLE book (</a:t>
            </a: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</a:t>
            </a: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book_id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INTEGER NOT NULL</a:t>
            </a: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);</a:t>
            </a:r>
            <a:endParaRPr lang="ko-KR" altLang="en-US" sz="2000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AFD73-5354-46C5-9C0C-0B1BC38202BE}"/>
              </a:ext>
            </a:extLst>
          </p:cNvPr>
          <p:cNvSpPr txBox="1"/>
          <p:nvPr/>
        </p:nvSpPr>
        <p:spPr>
          <a:xfrm>
            <a:off x="4749553" y="5133868"/>
            <a:ext cx="676511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CREATE TABLE book (</a:t>
            </a: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</a:t>
            </a: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book_id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INTEGER,</a:t>
            </a: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UNIQUE(</a:t>
            </a: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book_id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)</a:t>
            </a: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);</a:t>
            </a:r>
            <a:endParaRPr lang="ko-KR" altLang="en-US" sz="2000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3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AC861-2B9B-4BAB-95EC-70E8891C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E3E16-0D38-4197-A42D-BDB9002C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PRIMARY KEY</a:t>
            </a:r>
          </a:p>
          <a:p>
            <a:pPr lvl="1"/>
            <a:r>
              <a:rPr lang="en-US" altLang="ko-KR" dirty="0"/>
              <a:t>NOT NULL + UNIQUE (</a:t>
            </a:r>
            <a:r>
              <a:rPr lang="ko-KR" altLang="en-US" dirty="0"/>
              <a:t>인덱스 자동 생성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테이블 당 하나만 나올 수 있음</a:t>
            </a:r>
            <a:endParaRPr lang="en-US" altLang="ko-KR" dirty="0"/>
          </a:p>
          <a:p>
            <a:pPr lvl="1"/>
            <a:r>
              <a:rPr lang="ko-KR" altLang="en-US" dirty="0"/>
              <a:t>복합 컬럼에 대하여 정의 가능 </a:t>
            </a:r>
            <a:r>
              <a:rPr lang="en-US" altLang="ko-KR" dirty="0"/>
              <a:t>(</a:t>
            </a:r>
            <a:r>
              <a:rPr lang="ko-KR" altLang="en-US" dirty="0"/>
              <a:t>순서 중요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CHECK</a:t>
            </a:r>
          </a:p>
          <a:p>
            <a:pPr lvl="1"/>
            <a:r>
              <a:rPr lang="ko-KR" altLang="en-US" dirty="0"/>
              <a:t>임의의 조건 검사 조건식이 참이어야 변경 가능</a:t>
            </a:r>
            <a:endParaRPr lang="en-US" altLang="ko-KR" dirty="0"/>
          </a:p>
          <a:p>
            <a:pPr lvl="1"/>
            <a:r>
              <a:rPr lang="ko-KR" altLang="en-US" dirty="0"/>
              <a:t>동일 테이블의 컬럼만 이용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41C26-DDFF-4F90-BDE6-CC7518A273E1}"/>
              </a:ext>
            </a:extLst>
          </p:cNvPr>
          <p:cNvSpPr txBox="1"/>
          <p:nvPr/>
        </p:nvSpPr>
        <p:spPr>
          <a:xfrm>
            <a:off x="5842585" y="1320799"/>
            <a:ext cx="4643437" cy="132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000" b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CREATE TABLE book (</a:t>
            </a:r>
          </a:p>
          <a:p>
            <a:pPr algn="l">
              <a:defRPr/>
            </a:pPr>
            <a:r>
              <a:rPr lang="en-US" altLang="ko-KR" sz="2000" b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 ... </a:t>
            </a:r>
          </a:p>
          <a:p>
            <a:pPr algn="l">
              <a:defRPr/>
            </a:pPr>
            <a:r>
              <a:rPr lang="en-US" altLang="ko-KR" sz="2000" b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 PRIMARY KEY (book_id)	</a:t>
            </a:r>
          </a:p>
          <a:p>
            <a:pPr algn="l">
              <a:defRPr/>
            </a:pPr>
            <a:r>
              <a:rPr lang="en-US" altLang="ko-KR" sz="2000" b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);</a:t>
            </a:r>
            <a:endParaRPr lang="ko-KR" altLang="en-US" sz="2000" b="1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34174-DA61-4341-A0D7-069C48EF3321}"/>
              </a:ext>
            </a:extLst>
          </p:cNvPr>
          <p:cNvSpPr txBox="1"/>
          <p:nvPr/>
        </p:nvSpPr>
        <p:spPr>
          <a:xfrm>
            <a:off x="1988344" y="4521199"/>
            <a:ext cx="8215312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CREATE TABLE book (</a:t>
            </a: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rate INTEGER CHECK (rate IN (1,2,3,4,5))</a:t>
            </a: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);</a:t>
            </a:r>
            <a:endParaRPr lang="ko-KR" altLang="en-US" sz="2000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74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B0287-2029-45DA-A143-3874CF70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A8893-0909-4873-A953-00FB333E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연습</a:t>
            </a:r>
            <a:r>
              <a:rPr lang="en-US" altLang="ko-KR" dirty="0"/>
              <a:t>] book</a:t>
            </a:r>
            <a:r>
              <a:rPr lang="ko-KR" altLang="en-US" dirty="0"/>
              <a:t> 테이블 생성 </a:t>
            </a:r>
            <a:r>
              <a:rPr lang="en-US" altLang="ko-KR" dirty="0"/>
              <a:t>(</a:t>
            </a:r>
            <a:r>
              <a:rPr lang="ko-KR" altLang="en-US" dirty="0"/>
              <a:t>제약조건 포함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제약조건을 포함하여 </a:t>
            </a:r>
            <a:r>
              <a:rPr lang="en-US" altLang="ko-KR" dirty="0"/>
              <a:t>book </a:t>
            </a:r>
            <a:r>
              <a:rPr lang="ko-KR" altLang="en-US" dirty="0"/>
              <a:t>테이블을 생성해 봅시다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1875C-5559-47C7-BFE3-B16CFDABC521}"/>
              </a:ext>
            </a:extLst>
          </p:cNvPr>
          <p:cNvSpPr txBox="1"/>
          <p:nvPr/>
        </p:nvSpPr>
        <p:spPr>
          <a:xfrm>
            <a:off x="1526705" y="2568112"/>
            <a:ext cx="8215312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457200" indent="-457200" algn="l">
              <a:buAutoNum type="arabicPeriod"/>
              <a:defRPr/>
            </a:pPr>
            <a:r>
              <a:rPr lang="ko-KR" altLang="en-US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컬럼 타입</a:t>
            </a: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author_id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: INTEGER</a:t>
            </a: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author_name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: VARCHAR(100)</a:t>
            </a: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author_desc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: VARCHAR(500)</a:t>
            </a: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endParaRPr lang="en-US" altLang="ko-KR" sz="2000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  <a:p>
            <a:pPr marL="457200" indent="-457200" algn="l">
              <a:buAutoNum type="arabicPeriod"/>
              <a:defRPr/>
            </a:pPr>
            <a:r>
              <a:rPr lang="ko-KR" altLang="en-US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제약조건</a:t>
            </a: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author_id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: PRIMARY_KEY</a:t>
            </a: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author_name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: NOT NULL</a:t>
            </a:r>
            <a:endParaRPr lang="ko-KR" altLang="en-US" sz="2000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69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B0287-2029-45DA-A143-3874CF70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A8893-0909-4873-A953-00FB333E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연습</a:t>
            </a:r>
            <a:r>
              <a:rPr lang="en-US" altLang="ko-KR" dirty="0"/>
              <a:t>] author </a:t>
            </a:r>
            <a:r>
              <a:rPr lang="ko-KR" altLang="en-US" dirty="0"/>
              <a:t>테이블 생성</a:t>
            </a:r>
            <a:endParaRPr lang="en-US" altLang="ko-KR" dirty="0"/>
          </a:p>
          <a:p>
            <a:pPr lvl="1"/>
            <a:r>
              <a:rPr lang="en-US" altLang="ko-KR" dirty="0"/>
              <a:t>book </a:t>
            </a:r>
            <a:r>
              <a:rPr lang="ko-KR" altLang="en-US" dirty="0"/>
              <a:t>테이블의 </a:t>
            </a:r>
            <a:r>
              <a:rPr lang="en-US" altLang="ko-KR" dirty="0"/>
              <a:t>author </a:t>
            </a:r>
            <a:r>
              <a:rPr lang="ko-KR" altLang="en-US" dirty="0"/>
              <a:t>컬럼을 </a:t>
            </a:r>
            <a:r>
              <a:rPr lang="en-US" altLang="ko-KR" dirty="0"/>
              <a:t>author </a:t>
            </a:r>
            <a:r>
              <a:rPr lang="ko-KR" altLang="en-US" dirty="0"/>
              <a:t>테이블로 분리</a:t>
            </a:r>
            <a:r>
              <a:rPr lang="en-US" altLang="ko-KR" dirty="0"/>
              <a:t>, </a:t>
            </a:r>
            <a:r>
              <a:rPr lang="ko-KR" altLang="en-US" dirty="0"/>
              <a:t>관리하고자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다음 조건으로 </a:t>
            </a:r>
            <a:r>
              <a:rPr lang="en-US" altLang="ko-KR" dirty="0"/>
              <a:t>author </a:t>
            </a:r>
            <a:r>
              <a:rPr lang="ko-KR" altLang="en-US" dirty="0"/>
              <a:t>테이블을 생성해 봅시다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1875C-5559-47C7-BFE3-B16CFDABC521}"/>
              </a:ext>
            </a:extLst>
          </p:cNvPr>
          <p:cNvSpPr txBox="1"/>
          <p:nvPr/>
        </p:nvSpPr>
        <p:spPr>
          <a:xfrm>
            <a:off x="1526705" y="2568112"/>
            <a:ext cx="8215312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457200" indent="-457200" algn="l">
              <a:buAutoNum type="arabicPeriod"/>
              <a:defRPr/>
            </a:pPr>
            <a:r>
              <a:rPr lang="ko-KR" altLang="en-US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컬럼 타입</a:t>
            </a: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author_id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: INTEGER</a:t>
            </a: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author_name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: VARCHAR(100)</a:t>
            </a: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author_desc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: VARCHAR(500)</a:t>
            </a: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endParaRPr lang="en-US" altLang="ko-KR" sz="2000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  <a:p>
            <a:pPr marL="457200" indent="-457200" algn="l">
              <a:buAutoNum type="arabicPeriod"/>
              <a:defRPr/>
            </a:pPr>
            <a:r>
              <a:rPr lang="ko-KR" altLang="en-US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제약조건</a:t>
            </a: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author_id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: PRIMARY_KEY</a:t>
            </a: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author_name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: NOT NULL</a:t>
            </a:r>
            <a:endParaRPr lang="ko-KR" altLang="en-US" sz="2000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069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B0287-2029-45DA-A143-3874CF70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A8893-0909-4873-A953-00FB333E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연습</a:t>
            </a:r>
            <a:r>
              <a:rPr lang="en-US" altLang="ko-KR" dirty="0"/>
              <a:t>] book </a:t>
            </a:r>
            <a:r>
              <a:rPr lang="ko-KR" altLang="en-US" dirty="0"/>
              <a:t>테이블 변경</a:t>
            </a:r>
            <a:endParaRPr lang="en-US" altLang="ko-KR" dirty="0"/>
          </a:p>
          <a:p>
            <a:pPr lvl="1"/>
            <a:r>
              <a:rPr lang="en-US" altLang="ko-KR" dirty="0"/>
              <a:t>book </a:t>
            </a:r>
            <a:r>
              <a:rPr lang="ko-KR" altLang="en-US" dirty="0"/>
              <a:t>테이블의 </a:t>
            </a:r>
            <a:r>
              <a:rPr lang="en-US" altLang="ko-KR" dirty="0"/>
              <a:t>author </a:t>
            </a:r>
            <a:r>
              <a:rPr lang="ko-KR" altLang="en-US" dirty="0"/>
              <a:t>컬럼을 삭제해 봅니다</a:t>
            </a:r>
            <a:endParaRPr lang="en-US" altLang="ko-KR" dirty="0"/>
          </a:p>
          <a:p>
            <a:pPr lvl="1"/>
            <a:r>
              <a:rPr lang="en-US" altLang="ko-KR" dirty="0"/>
              <a:t>book </a:t>
            </a:r>
            <a:r>
              <a:rPr lang="ko-KR" altLang="en-US" dirty="0"/>
              <a:t>테이블에 </a:t>
            </a:r>
            <a:r>
              <a:rPr lang="en-US" altLang="ko-KR" dirty="0" err="1"/>
              <a:t>author_id</a:t>
            </a:r>
            <a:r>
              <a:rPr lang="en-US" altLang="ko-KR" dirty="0"/>
              <a:t> </a:t>
            </a:r>
            <a:r>
              <a:rPr lang="ko-KR" altLang="en-US" dirty="0"/>
              <a:t>컬럼을 추가합니다</a:t>
            </a:r>
            <a:endParaRPr lang="en-US" altLang="ko-KR" dirty="0"/>
          </a:p>
          <a:p>
            <a:pPr lvl="2"/>
            <a:r>
              <a:rPr lang="en-US" altLang="ko-KR" dirty="0"/>
              <a:t>author </a:t>
            </a:r>
            <a:r>
              <a:rPr lang="ko-KR" altLang="en-US" dirty="0"/>
              <a:t>테이블의 </a:t>
            </a:r>
            <a:r>
              <a:rPr lang="en-US" altLang="ko-KR" dirty="0" err="1"/>
              <a:t>author_id</a:t>
            </a:r>
            <a:r>
              <a:rPr lang="en-US" altLang="ko-KR" dirty="0"/>
              <a:t> </a:t>
            </a:r>
            <a:r>
              <a:rPr lang="ko-KR" altLang="en-US" dirty="0"/>
              <a:t>컬럼과 같은 형식</a:t>
            </a:r>
            <a:r>
              <a:rPr lang="en-US" altLang="ko-KR" dirty="0"/>
              <a:t>(INTEGER)</a:t>
            </a:r>
            <a:r>
              <a:rPr lang="ko-KR" altLang="en-US" dirty="0"/>
              <a:t>으로 지정합니다</a:t>
            </a:r>
          </a:p>
        </p:txBody>
      </p:sp>
    </p:spTree>
    <p:extLst>
      <p:ext uri="{BB962C8B-B14F-4D97-AF65-F5344CB8AC3E}">
        <p14:creationId xmlns:p14="http://schemas.microsoft.com/office/powerpoint/2010/main" val="158767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167AF-27F7-4391-BADE-83D7C9C7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2BA20-9C7C-4983-A82E-06D38DC8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121759" cy="4720562"/>
          </a:xfrm>
        </p:spPr>
        <p:txBody>
          <a:bodyPr/>
          <a:lstStyle/>
          <a:p>
            <a:r>
              <a:rPr lang="en-US" altLang="ko-KR" dirty="0"/>
              <a:t>Syntax</a:t>
            </a:r>
          </a:p>
          <a:p>
            <a:pPr lvl="1"/>
            <a:r>
              <a:rPr lang="ko-KR" altLang="en-US" dirty="0"/>
              <a:t>사용자 생성 </a:t>
            </a:r>
            <a:r>
              <a:rPr lang="en-US" altLang="ko-KR" dirty="0"/>
              <a:t>: CREATE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username</a:t>
            </a:r>
            <a:r>
              <a:rPr lang="ko-KR" altLang="en-US" dirty="0"/>
              <a:t> </a:t>
            </a:r>
            <a:r>
              <a:rPr lang="en-US" altLang="ko-KR" dirty="0"/>
              <a:t>IDENTIFIED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password;</a:t>
            </a:r>
          </a:p>
          <a:p>
            <a:pPr lvl="1"/>
            <a:r>
              <a:rPr lang="ko-KR" altLang="en-US" dirty="0"/>
              <a:t>비밀번호 변경 </a:t>
            </a:r>
            <a:r>
              <a:rPr lang="en-US" altLang="ko-KR" dirty="0"/>
              <a:t>: ALTER USER username IDENTIFIED BY password;</a:t>
            </a:r>
          </a:p>
          <a:p>
            <a:pPr lvl="1"/>
            <a:r>
              <a:rPr lang="ko-KR" altLang="en-US" dirty="0"/>
              <a:t>사용자 삭제 </a:t>
            </a:r>
            <a:r>
              <a:rPr lang="en-US" altLang="ko-KR" dirty="0"/>
              <a:t>: DROP USER username;</a:t>
            </a:r>
          </a:p>
          <a:p>
            <a:endParaRPr lang="en-US" altLang="ko-KR" dirty="0"/>
          </a:p>
          <a:p>
            <a:r>
              <a:rPr lang="ko-KR" altLang="en-US" dirty="0"/>
              <a:t>주의사항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DBA</a:t>
            </a:r>
            <a:r>
              <a:rPr lang="ko-KR" altLang="en-US" dirty="0"/>
              <a:t>의 일</a:t>
            </a:r>
            <a:endParaRPr lang="en-US" altLang="ko-KR" dirty="0"/>
          </a:p>
          <a:p>
            <a:pPr lvl="1"/>
            <a:r>
              <a:rPr lang="ko-KR" altLang="en-US" dirty="0"/>
              <a:t>사용자를 생성하려면 </a:t>
            </a:r>
            <a:r>
              <a:rPr lang="en-US" altLang="ko-KR" dirty="0"/>
              <a:t>CREATE USER </a:t>
            </a:r>
            <a:r>
              <a:rPr lang="ko-KR" altLang="en-US" dirty="0"/>
              <a:t>권한 필요</a:t>
            </a:r>
            <a:endParaRPr lang="en-US" altLang="ko-KR" dirty="0"/>
          </a:p>
          <a:p>
            <a:pPr lvl="1"/>
            <a:r>
              <a:rPr lang="en-US" altLang="ko-KR" dirty="0"/>
              <a:t>root</a:t>
            </a:r>
            <a:r>
              <a:rPr lang="ko-KR" altLang="en-US" dirty="0"/>
              <a:t> 계정은 데이터베이스 전체에 대한 모든 권한을 가지므로 실제로는 사용자를 생성하고 데이터베이스에 제한된 접근 권한을 주어 실수 혹은 오작동으로 인한 데이터의 손상 혹은 오용을 막아야 한다</a:t>
            </a:r>
          </a:p>
        </p:txBody>
      </p:sp>
    </p:spTree>
    <p:extLst>
      <p:ext uri="{BB962C8B-B14F-4D97-AF65-F5344CB8AC3E}">
        <p14:creationId xmlns:p14="http://schemas.microsoft.com/office/powerpoint/2010/main" val="4018594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8DCFF-E155-4B8A-BD94-9F3E2C55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37000-A152-4236-83A0-544A49C65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FOREIGN KEY</a:t>
            </a:r>
          </a:p>
          <a:p>
            <a:pPr lvl="1"/>
            <a:r>
              <a:rPr lang="ko-KR" altLang="en-US" dirty="0"/>
              <a:t>참조 무결성 제약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REFERENCE </a:t>
            </a:r>
            <a:r>
              <a:rPr lang="ko-KR" altLang="en-US" dirty="0"/>
              <a:t>테이블의 </a:t>
            </a:r>
            <a:r>
              <a:rPr lang="en-US" altLang="ko-KR" dirty="0"/>
              <a:t>PK</a:t>
            </a:r>
            <a:r>
              <a:rPr lang="ko-KR" altLang="en-US" dirty="0"/>
              <a:t>를 참조</a:t>
            </a:r>
            <a:endParaRPr lang="en-US" altLang="ko-KR" dirty="0"/>
          </a:p>
          <a:p>
            <a:pPr lvl="1"/>
            <a:r>
              <a:rPr lang="en-US" altLang="ko-KR" dirty="0"/>
              <a:t>REFERENCE </a:t>
            </a:r>
            <a:r>
              <a:rPr lang="ko-KR" altLang="en-US" dirty="0"/>
              <a:t>테이블에 없는 값은 삽입 불가</a:t>
            </a:r>
            <a:endParaRPr lang="en-US" altLang="ko-KR" dirty="0"/>
          </a:p>
          <a:p>
            <a:pPr lvl="1"/>
            <a:r>
              <a:rPr lang="en-US" altLang="ko-KR" dirty="0"/>
              <a:t>REFERENCE </a:t>
            </a:r>
            <a:r>
              <a:rPr lang="ko-KR" altLang="en-US" dirty="0"/>
              <a:t>테이블의 레코드 </a:t>
            </a:r>
            <a:r>
              <a:rPr lang="ko-KR" altLang="en-US" dirty="0" err="1"/>
              <a:t>삭제시</a:t>
            </a:r>
            <a:r>
              <a:rPr lang="ko-KR" altLang="en-US" dirty="0"/>
              <a:t> 동작</a:t>
            </a:r>
            <a:endParaRPr lang="en-US" altLang="ko-KR" dirty="0"/>
          </a:p>
          <a:p>
            <a:pPr lvl="2"/>
            <a:r>
              <a:rPr lang="en-US" altLang="ko-KR" dirty="0"/>
              <a:t>ON DELETE CASCADE : </a:t>
            </a:r>
            <a:r>
              <a:rPr lang="ko-KR" altLang="en-US" dirty="0"/>
              <a:t>해당하는 </a:t>
            </a:r>
            <a:r>
              <a:rPr lang="en-US" altLang="ko-KR" dirty="0"/>
              <a:t>FK</a:t>
            </a:r>
            <a:r>
              <a:rPr lang="ko-KR" altLang="en-US" dirty="0"/>
              <a:t>를 가진 참조행도 삭제</a:t>
            </a:r>
            <a:endParaRPr lang="en-US" altLang="ko-KR" dirty="0"/>
          </a:p>
          <a:p>
            <a:pPr lvl="2"/>
            <a:r>
              <a:rPr lang="en-US" altLang="ko-KR" dirty="0"/>
              <a:t>ON DELETE SET NULL : </a:t>
            </a:r>
            <a:r>
              <a:rPr lang="ko-KR" altLang="en-US" dirty="0"/>
              <a:t>해당하는 </a:t>
            </a:r>
            <a:r>
              <a:rPr lang="en-US" altLang="ko-KR" dirty="0"/>
              <a:t>FK</a:t>
            </a:r>
            <a:r>
              <a:rPr lang="ko-KR" altLang="en-US" dirty="0"/>
              <a:t>를 </a:t>
            </a:r>
            <a:r>
              <a:rPr lang="en-US" altLang="ko-KR" dirty="0"/>
              <a:t>NULL</a:t>
            </a:r>
            <a:r>
              <a:rPr lang="ko-KR" altLang="en-US" dirty="0"/>
              <a:t>로 바꿈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F889B-EBA9-43A7-A796-0BA1EFD1B6D5}"/>
              </a:ext>
            </a:extLst>
          </p:cNvPr>
          <p:cNvSpPr txBox="1"/>
          <p:nvPr/>
        </p:nvSpPr>
        <p:spPr>
          <a:xfrm>
            <a:off x="1988343" y="4158415"/>
            <a:ext cx="8215313" cy="223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CREATE TABLE book ( </a:t>
            </a: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…</a:t>
            </a: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</a:t>
            </a: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author_id</a:t>
            </a:r>
            <a:r>
              <a:rPr lang="en-US" altLang="ko-KR" sz="2000" b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INTEGER, </a:t>
            </a:r>
            <a:endParaRPr lang="en-US" altLang="ko-KR" sz="2000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</a:t>
            </a:r>
            <a:r>
              <a:rPr lang="en-US" altLang="ko-KR" sz="2000" b="1" dirty="0">
                <a:solidFill>
                  <a:srgbClr val="C00000"/>
                </a:solidFill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FOREIGN KEY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(</a:t>
            </a: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author_id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)</a:t>
            </a: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</a:t>
            </a:r>
            <a:r>
              <a:rPr lang="en-US" altLang="ko-KR" sz="2000" b="1" dirty="0">
                <a:solidFill>
                  <a:srgbClr val="C00000"/>
                </a:solidFill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REFERENCE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author(id)</a:t>
            </a: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ON DELETE SET NULL</a:t>
            </a:r>
          </a:p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);</a:t>
            </a:r>
            <a:endParaRPr lang="ko-KR" altLang="en-US" sz="2000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4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9D3C7-2BE5-42C4-94AC-B95389EA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/ DROP CONSTRAINTS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5FA0E-6A04-47A0-AF9F-586A89EF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제약조건 추가</a:t>
            </a:r>
            <a:endParaRPr lang="en-US" altLang="ko-KR" sz="1600" dirty="0"/>
          </a:p>
          <a:p>
            <a:pPr lvl="1"/>
            <a:r>
              <a:rPr lang="en-US" altLang="ko-KR" sz="1400" dirty="0"/>
              <a:t>ALTER TABLE </a:t>
            </a:r>
            <a:r>
              <a:rPr lang="ko-KR" altLang="en-US" sz="1400" dirty="0"/>
              <a:t>테이블명 </a:t>
            </a:r>
            <a:r>
              <a:rPr lang="en-US" altLang="ko-KR" sz="1400" dirty="0"/>
              <a:t>ADD CONSTRAINT …</a:t>
            </a:r>
          </a:p>
          <a:p>
            <a:pPr lvl="1"/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r>
              <a:rPr lang="ko-KR" altLang="en-US" sz="1400" dirty="0"/>
              <a:t>은 추가 못함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600" dirty="0"/>
              <a:t>제약조건 삭제</a:t>
            </a:r>
            <a:endParaRPr lang="en-US" altLang="ko-KR" sz="1600" dirty="0"/>
          </a:p>
          <a:p>
            <a:pPr lvl="1"/>
            <a:r>
              <a:rPr lang="en-US" altLang="ko-KR" sz="1400" dirty="0"/>
              <a:t>ALTER TABLE </a:t>
            </a:r>
            <a:r>
              <a:rPr lang="ko-KR" altLang="en-US" sz="1400" dirty="0"/>
              <a:t>테이블명 </a:t>
            </a:r>
            <a:r>
              <a:rPr lang="en-US" altLang="ko-KR" sz="1400" dirty="0"/>
              <a:t>DROP </a:t>
            </a:r>
            <a:r>
              <a:rPr lang="ko-KR" altLang="en-US" sz="1400" dirty="0"/>
              <a:t>제약조건</a:t>
            </a:r>
            <a:r>
              <a:rPr lang="en-US" altLang="ko-KR" sz="1400" dirty="0"/>
              <a:t> </a:t>
            </a:r>
            <a:r>
              <a:rPr lang="ko-KR" altLang="en-US" sz="1400" dirty="0"/>
              <a:t>제약조건명</a:t>
            </a:r>
            <a:endParaRPr lang="en-US" altLang="ko-KR" sz="1400" dirty="0"/>
          </a:p>
          <a:p>
            <a:pPr lvl="1"/>
            <a:r>
              <a:rPr lang="en-US" altLang="ko-KR" sz="1400" dirty="0"/>
              <a:t>PRIMARY KEY</a:t>
            </a:r>
            <a:r>
              <a:rPr lang="ko-KR" altLang="en-US" sz="1400" dirty="0"/>
              <a:t>의 경우 </a:t>
            </a:r>
            <a:r>
              <a:rPr lang="en-US" altLang="ko-KR" sz="1400" dirty="0"/>
              <a:t>FK </a:t>
            </a:r>
            <a:r>
              <a:rPr lang="ko-KR" altLang="en-US" sz="1400" dirty="0"/>
              <a:t>조건이 걸린 경우에는 </a:t>
            </a:r>
            <a:r>
              <a:rPr lang="en-US" altLang="ko-KR" sz="1400" dirty="0"/>
              <a:t>CASCADE</a:t>
            </a:r>
            <a:r>
              <a:rPr lang="ko-KR" altLang="en-US" sz="1400" dirty="0"/>
              <a:t>로 삭제해야 함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UNIQUE </a:t>
            </a:r>
            <a:r>
              <a:rPr lang="ko-KR" altLang="en-US" sz="1400" dirty="0"/>
              <a:t>제약은 </a:t>
            </a:r>
            <a:r>
              <a:rPr lang="en-US" altLang="ko-KR" sz="1400" dirty="0"/>
              <a:t>DROP INDEX</a:t>
            </a:r>
            <a:r>
              <a:rPr lang="ko-KR" altLang="en-US" sz="1400" dirty="0"/>
              <a:t>로 삭제</a:t>
            </a:r>
            <a:endParaRPr lang="en-US" altLang="ko-KR" sz="1400" dirty="0"/>
          </a:p>
          <a:p>
            <a:pPr lvl="1"/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9EA0E-2AC0-4CC5-80AA-8BDD62EBF234}"/>
              </a:ext>
            </a:extLst>
          </p:cNvPr>
          <p:cNvSpPr txBox="1"/>
          <p:nvPr/>
        </p:nvSpPr>
        <p:spPr>
          <a:xfrm>
            <a:off x="1684337" y="2359234"/>
            <a:ext cx="8823325" cy="708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ALTER TABLE book ADD CONSTRAINT </a:t>
            </a: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c_book_fk</a:t>
            </a:r>
            <a:endParaRPr lang="en-US" altLang="ko-KR" sz="2000" b="1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lvl="1"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FOREIGN KEY (</a:t>
            </a: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author_id</a:t>
            </a:r>
            <a:r>
              <a:rPr lang="en-US" altLang="ko-KR" sz="2000" b="1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) REFERENCES author(</a:t>
            </a:r>
            <a:r>
              <a:rPr lang="en-US" altLang="ko-KR" sz="2000" b="1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author_id</a:t>
            </a:r>
            <a:r>
              <a:rPr lang="en-US" altLang="ko-KR" sz="2000" b="1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E0CAC-4488-41DB-8263-516ADE715804}"/>
              </a:ext>
            </a:extLst>
          </p:cNvPr>
          <p:cNvSpPr txBox="1"/>
          <p:nvPr/>
        </p:nvSpPr>
        <p:spPr>
          <a:xfrm>
            <a:off x="1684337" y="4440857"/>
            <a:ext cx="8823325" cy="823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ALTER TABLE book DROP FOREIGN KEY </a:t>
            </a: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c_book_fk</a:t>
            </a:r>
            <a:r>
              <a:rPr lang="en-US" altLang="ko-KR" sz="2000" b="1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ALTER TABLE author DROP PRIMARY KEY CASCADE; </a:t>
            </a:r>
          </a:p>
        </p:txBody>
      </p:sp>
    </p:spTree>
    <p:extLst>
      <p:ext uri="{BB962C8B-B14F-4D97-AF65-F5344CB8AC3E}">
        <p14:creationId xmlns:p14="http://schemas.microsoft.com/office/powerpoint/2010/main" val="61926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167AF-27F7-4391-BADE-83D7C9C7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2BA20-9C7C-4983-A82E-06D38DC8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121759" cy="5177653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연습</a:t>
            </a:r>
            <a:r>
              <a:rPr lang="en-US" altLang="ko-KR" dirty="0"/>
              <a:t>] </a:t>
            </a:r>
            <a:r>
              <a:rPr lang="en-US" altLang="ko-KR" dirty="0" err="1"/>
              <a:t>bituser</a:t>
            </a:r>
            <a:r>
              <a:rPr lang="en-US" altLang="ko-KR" dirty="0"/>
              <a:t> </a:t>
            </a:r>
            <a:r>
              <a:rPr lang="ko-KR" altLang="en-US" dirty="0"/>
              <a:t>사용자를 생성하고 비밀번호를 변경해 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연습</a:t>
            </a:r>
            <a:r>
              <a:rPr lang="en-US" altLang="ko-KR" dirty="0"/>
              <a:t>] </a:t>
            </a:r>
            <a:r>
              <a:rPr lang="ko-KR" altLang="en-US" dirty="0"/>
              <a:t>새로 생성한 </a:t>
            </a:r>
            <a:r>
              <a:rPr lang="en-US" altLang="ko-KR" dirty="0"/>
              <a:t>user1 </a:t>
            </a:r>
            <a:r>
              <a:rPr lang="ko-KR" altLang="en-US" dirty="0"/>
              <a:t>계정으로 </a:t>
            </a:r>
            <a:r>
              <a:rPr lang="en-US" altLang="ko-KR" dirty="0"/>
              <a:t>MySQL </a:t>
            </a:r>
            <a:r>
              <a:rPr lang="ko-KR" altLang="en-US" dirty="0"/>
              <a:t>데이터베이스에 접속해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연습</a:t>
            </a:r>
            <a:r>
              <a:rPr lang="en-US" altLang="ko-KR" dirty="0"/>
              <a:t>] </a:t>
            </a:r>
            <a:r>
              <a:rPr lang="ko-KR" altLang="en-US" dirty="0"/>
              <a:t>현재 접속한 계정의 정보를 확인해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B54C9-496E-4B9C-B36E-E46E4E00FF03}"/>
              </a:ext>
            </a:extLst>
          </p:cNvPr>
          <p:cNvSpPr txBox="1"/>
          <p:nvPr/>
        </p:nvSpPr>
        <p:spPr>
          <a:xfrm>
            <a:off x="1209341" y="1852724"/>
            <a:ext cx="96212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CREATE USER '</a:t>
            </a: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testuser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'@'localhost' IDENTIFIED BY 'test';</a:t>
            </a:r>
          </a:p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Query OK, 0 rows affected (0.05 sec)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6DCB5-944F-4A60-AFE4-0930E3AADB23}"/>
              </a:ext>
            </a:extLst>
          </p:cNvPr>
          <p:cNvSpPr txBox="1"/>
          <p:nvPr/>
        </p:nvSpPr>
        <p:spPr>
          <a:xfrm>
            <a:off x="1209340" y="3429000"/>
            <a:ext cx="90011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–</a:t>
            </a: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utestuser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–</a:t>
            </a: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ptest</a:t>
            </a:r>
            <a:endParaRPr lang="en-US" altLang="ko-KR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ACD26-1275-496A-B9A6-0995482EA1FD}"/>
              </a:ext>
            </a:extLst>
          </p:cNvPr>
          <p:cNvSpPr txBox="1"/>
          <p:nvPr/>
        </p:nvSpPr>
        <p:spPr>
          <a:xfrm>
            <a:off x="1209339" y="4660343"/>
            <a:ext cx="900112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SELECT CURRENT_USER;</a:t>
            </a:r>
          </a:p>
          <a:p>
            <a:pPr>
              <a:defRPr/>
            </a:pP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SELECT USER();</a:t>
            </a:r>
          </a:p>
        </p:txBody>
      </p:sp>
    </p:spTree>
    <p:extLst>
      <p:ext uri="{BB962C8B-B14F-4D97-AF65-F5344CB8AC3E}">
        <p14:creationId xmlns:p14="http://schemas.microsoft.com/office/powerpoint/2010/main" val="237788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6A397-FE73-4184-B3BC-2AE5B1BC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</a:t>
            </a:r>
            <a:r>
              <a:rPr lang="en-US" altLang="ko-KR" dirty="0"/>
              <a:t>(Privilege)</a:t>
            </a:r>
            <a:r>
              <a:rPr lang="ko-KR" altLang="en-US" dirty="0"/>
              <a:t>과 롤</a:t>
            </a:r>
            <a:r>
              <a:rPr lang="en-US" altLang="ko-KR" dirty="0"/>
              <a:t>(Role)</a:t>
            </a:r>
            <a:br>
              <a:rPr lang="en-US" altLang="ko-KR" dirty="0"/>
            </a:br>
            <a:r>
              <a:rPr lang="en-US" altLang="ko-KR" sz="2400" dirty="0"/>
              <a:t>: Privileges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D1879-848B-4E45-87A5-461820B4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권한</a:t>
            </a:r>
            <a:r>
              <a:rPr lang="en-US" altLang="ko-KR" dirty="0"/>
              <a:t>(Privilege)</a:t>
            </a:r>
          </a:p>
          <a:p>
            <a:pPr lvl="1"/>
            <a:r>
              <a:rPr lang="ko-KR" altLang="en-US" dirty="0"/>
              <a:t>사용자가 특정 </a:t>
            </a:r>
            <a:r>
              <a:rPr lang="en-US" altLang="ko-KR" dirty="0"/>
              <a:t>SQL </a:t>
            </a:r>
            <a:r>
              <a:rPr lang="ko-KR" altLang="en-US" dirty="0"/>
              <a:t>문을 실행하거나 특정 정보에 접근할 수 있는 권리</a:t>
            </a:r>
            <a:endParaRPr lang="en-US" altLang="ko-KR" dirty="0"/>
          </a:p>
          <a:p>
            <a:pPr lvl="1"/>
            <a:r>
              <a:rPr lang="ko-KR" altLang="en-US" dirty="0"/>
              <a:t>사용자는 작업에 요구되는 관련 권한에 대한 허가</a:t>
            </a:r>
            <a:r>
              <a:rPr lang="en-US" altLang="ko-KR" dirty="0"/>
              <a:t>(GRANT)</a:t>
            </a:r>
            <a:r>
              <a:rPr lang="ko-KR" altLang="en-US" dirty="0"/>
              <a:t>를 받아야 한다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시스템 권한</a:t>
            </a:r>
            <a:endParaRPr lang="en-US" altLang="ko-KR" dirty="0"/>
          </a:p>
          <a:p>
            <a:pPr lvl="2"/>
            <a:r>
              <a:rPr lang="ko-KR" altLang="en-US" dirty="0"/>
              <a:t>스키마 객체 권한</a:t>
            </a:r>
            <a:endParaRPr lang="en-US" altLang="ko-KR" dirty="0"/>
          </a:p>
          <a:p>
            <a:pPr lvl="2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https://dev.mysql.com/doc/refman/8.0/en/privileges-provided.html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권한의 확인 </a:t>
            </a:r>
            <a:r>
              <a:rPr lang="en-US" altLang="ko-KR" dirty="0"/>
              <a:t>: SHOW GRANTS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3ECF9-62D5-45B5-A0C8-CA4AD957BBD7}"/>
              </a:ext>
            </a:extLst>
          </p:cNvPr>
          <p:cNvSpPr txBox="1"/>
          <p:nvPr/>
        </p:nvSpPr>
        <p:spPr>
          <a:xfrm>
            <a:off x="1988343" y="5075534"/>
            <a:ext cx="82153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&gt; SHOW GRANTS;</a:t>
            </a:r>
          </a:p>
          <a:p>
            <a:pPr>
              <a:defRPr/>
            </a:pPr>
            <a:r>
              <a:rPr lang="en-US" altLang="ko-KR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&gt; SHOW GRANTS FOR '</a:t>
            </a:r>
            <a:r>
              <a:rPr lang="en-US" altLang="ko-KR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testuser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'@'localhost';</a:t>
            </a:r>
          </a:p>
          <a:p>
            <a:pPr>
              <a:defRPr/>
            </a:pPr>
            <a:r>
              <a:rPr lang="en-US" altLang="ko-KR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&gt; SHOW GRANTS FOR CURRENT_USER();</a:t>
            </a:r>
          </a:p>
        </p:txBody>
      </p:sp>
    </p:spTree>
    <p:extLst>
      <p:ext uri="{BB962C8B-B14F-4D97-AF65-F5344CB8AC3E}">
        <p14:creationId xmlns:p14="http://schemas.microsoft.com/office/powerpoint/2010/main" val="212604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6A397-FE73-4184-B3BC-2AE5B1BC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</a:t>
            </a:r>
            <a:r>
              <a:rPr lang="en-US" altLang="ko-KR" dirty="0"/>
              <a:t>(Privilege)</a:t>
            </a:r>
            <a:r>
              <a:rPr lang="ko-KR" altLang="en-US" dirty="0"/>
              <a:t>과 롤</a:t>
            </a:r>
            <a:r>
              <a:rPr lang="en-US" altLang="ko-KR" dirty="0"/>
              <a:t>(Role)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D1879-848B-4E45-87A5-461820B4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/>
          <a:lstStyle/>
          <a:p>
            <a:r>
              <a:rPr lang="ko-KR" altLang="en-US" dirty="0"/>
              <a:t>롤</a:t>
            </a:r>
            <a:r>
              <a:rPr lang="en-US" altLang="ko-KR" dirty="0"/>
              <a:t>(Role)</a:t>
            </a:r>
          </a:p>
          <a:p>
            <a:pPr lvl="1"/>
            <a:r>
              <a:rPr lang="ko-KR" altLang="en-US" dirty="0"/>
              <a:t>권한을 쉽게 관리하기 위하여 특정한 종류별로 </a:t>
            </a:r>
            <a:r>
              <a:rPr lang="ko-KR" altLang="en-US" dirty="0" err="1"/>
              <a:t>묶어놓은</a:t>
            </a:r>
            <a:r>
              <a:rPr lang="ko-KR" altLang="en-US" dirty="0"/>
              <a:t> 그룹</a:t>
            </a:r>
          </a:p>
        </p:txBody>
      </p:sp>
      <p:pic>
        <p:nvPicPr>
          <p:cNvPr id="30" name="Picture 3" descr="C:\Documents and Settings\dongseop\Local Settings\Temporary Internet Files\Content.IE5\45U7GTIZ\MCj03011860000[1].wmf">
            <a:extLst>
              <a:ext uri="{FF2B5EF4-FFF2-40B4-BE49-F238E27FC236}">
                <a16:creationId xmlns:a16="http://schemas.microsoft.com/office/drawing/2014/main" id="{0000751D-CFA6-4879-B0F4-487122F3B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908" y="2858426"/>
            <a:ext cx="87788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 descr="C:\Documents and Settings\dongseop\Local Settings\Temporary Internet Files\Content.IE5\45U7GTIZ\MCj03011860000[1].wmf">
            <a:extLst>
              <a:ext uri="{FF2B5EF4-FFF2-40B4-BE49-F238E27FC236}">
                <a16:creationId xmlns:a16="http://schemas.microsoft.com/office/drawing/2014/main" id="{7B16F931-AD50-4D6B-B683-407C5D43B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908" y="3715676"/>
            <a:ext cx="87788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 descr="C:\Documents and Settings\dongseop\Local Settings\Temporary Internet Files\Content.IE5\45U7GTIZ\MCj03011860000[1].wmf">
            <a:extLst>
              <a:ext uri="{FF2B5EF4-FFF2-40B4-BE49-F238E27FC236}">
                <a16:creationId xmlns:a16="http://schemas.microsoft.com/office/drawing/2014/main" id="{B8706CA5-A507-4B2E-A987-76A2F647F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908" y="4930113"/>
            <a:ext cx="87788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EC8EC7-6DCE-49A7-A327-3DB2A05A74D0}"/>
              </a:ext>
            </a:extLst>
          </p:cNvPr>
          <p:cNvSpPr/>
          <p:nvPr/>
        </p:nvSpPr>
        <p:spPr bwMode="auto">
          <a:xfrm>
            <a:off x="2858858" y="2715551"/>
            <a:ext cx="1214437" cy="357187"/>
          </a:xfrm>
          <a:prstGeom prst="rect">
            <a:avLst/>
          </a:prstGeom>
          <a:gradFill rotWithShape="1">
            <a:gsLst>
              <a:gs pos="0">
                <a:srgbClr val="386FB1">
                  <a:tint val="50000"/>
                  <a:satMod val="300000"/>
                </a:srgbClr>
              </a:gs>
              <a:gs pos="35000">
                <a:srgbClr val="386FB1">
                  <a:tint val="37000"/>
                  <a:satMod val="300000"/>
                </a:srgbClr>
              </a:gs>
              <a:gs pos="100000">
                <a:srgbClr val="386FB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6FB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Privilege 1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돋움"/>
              <a:cs typeface="Tahoma" panose="020B060403050404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8114FF-5A6B-4CEC-B189-6C85780F5BE5}"/>
              </a:ext>
            </a:extLst>
          </p:cNvPr>
          <p:cNvSpPr/>
          <p:nvPr/>
        </p:nvSpPr>
        <p:spPr bwMode="auto">
          <a:xfrm>
            <a:off x="2858858" y="3215613"/>
            <a:ext cx="1214437" cy="357188"/>
          </a:xfrm>
          <a:prstGeom prst="rect">
            <a:avLst/>
          </a:prstGeom>
          <a:gradFill rotWithShape="1">
            <a:gsLst>
              <a:gs pos="0">
                <a:srgbClr val="386FB1">
                  <a:tint val="50000"/>
                  <a:satMod val="300000"/>
                </a:srgbClr>
              </a:gs>
              <a:gs pos="35000">
                <a:srgbClr val="386FB1">
                  <a:tint val="37000"/>
                  <a:satMod val="300000"/>
                </a:srgbClr>
              </a:gs>
              <a:gs pos="100000">
                <a:srgbClr val="386FB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6FB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Privilege 2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돋움"/>
              <a:cs typeface="Tahoma" panose="020B060403050404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BA2FC9-8CA0-4F55-8C73-00176BE273F8}"/>
              </a:ext>
            </a:extLst>
          </p:cNvPr>
          <p:cNvSpPr/>
          <p:nvPr/>
        </p:nvSpPr>
        <p:spPr bwMode="auto">
          <a:xfrm>
            <a:off x="2858858" y="3715676"/>
            <a:ext cx="1214437" cy="357187"/>
          </a:xfrm>
          <a:prstGeom prst="rect">
            <a:avLst/>
          </a:prstGeom>
          <a:gradFill rotWithShape="1">
            <a:gsLst>
              <a:gs pos="0">
                <a:srgbClr val="386FB1">
                  <a:tint val="50000"/>
                  <a:satMod val="300000"/>
                </a:srgbClr>
              </a:gs>
              <a:gs pos="35000">
                <a:srgbClr val="386FB1">
                  <a:tint val="37000"/>
                  <a:satMod val="300000"/>
                </a:srgbClr>
              </a:gs>
              <a:gs pos="100000">
                <a:srgbClr val="386FB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6FB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Privilege 3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돋움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80A356-EB5F-46CC-92CA-741A5BE676A0}"/>
              </a:ext>
            </a:extLst>
          </p:cNvPr>
          <p:cNvSpPr/>
          <p:nvPr/>
        </p:nvSpPr>
        <p:spPr bwMode="auto">
          <a:xfrm>
            <a:off x="2858858" y="4215738"/>
            <a:ext cx="1214437" cy="357188"/>
          </a:xfrm>
          <a:prstGeom prst="rect">
            <a:avLst/>
          </a:prstGeom>
          <a:gradFill rotWithShape="1">
            <a:gsLst>
              <a:gs pos="0">
                <a:srgbClr val="386FB1">
                  <a:tint val="50000"/>
                  <a:satMod val="300000"/>
                </a:srgbClr>
              </a:gs>
              <a:gs pos="35000">
                <a:srgbClr val="386FB1">
                  <a:tint val="37000"/>
                  <a:satMod val="300000"/>
                </a:srgbClr>
              </a:gs>
              <a:gs pos="100000">
                <a:srgbClr val="386FB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6FB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Privilege 4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돋움"/>
              <a:cs typeface="Tahom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85A4B8-482F-47B5-B507-FFFBAF83A27E}"/>
              </a:ext>
            </a:extLst>
          </p:cNvPr>
          <p:cNvSpPr txBox="1"/>
          <p:nvPr/>
        </p:nvSpPr>
        <p:spPr>
          <a:xfrm rot="5400000">
            <a:off x="3245526" y="5096156"/>
            <a:ext cx="4363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kumimoji="1" lang="ko-KR" altLang="en-US" sz="2400" dirty="0">
              <a:solidFill>
                <a:srgbClr val="000000"/>
              </a:solidFill>
              <a:latin typeface="Tahoma" panose="020B0604030504040204" pitchFamily="34" charset="0"/>
              <a:ea typeface="돋움"/>
              <a:cs typeface="Tahoma" panose="020B060403050404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F9864-D913-4D12-AE67-15881D699657}"/>
              </a:ext>
            </a:extLst>
          </p:cNvPr>
          <p:cNvSpPr txBox="1"/>
          <p:nvPr/>
        </p:nvSpPr>
        <p:spPr>
          <a:xfrm rot="5400000">
            <a:off x="9705745" y="4590388"/>
            <a:ext cx="4889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돋움"/>
                <a:ea typeface="돋움"/>
              </a:rPr>
              <a:t>…</a:t>
            </a:r>
            <a:endParaRPr kumimoji="1" lang="ko-KR" altLang="en-US" sz="2400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cxnSp>
        <p:nvCxnSpPr>
          <p:cNvPr id="39" name="직선 화살표 연결선 15">
            <a:extLst>
              <a:ext uri="{FF2B5EF4-FFF2-40B4-BE49-F238E27FC236}">
                <a16:creationId xmlns:a16="http://schemas.microsoft.com/office/drawing/2014/main" id="{CAC62D3E-9C21-4621-AC4C-36A966557699}"/>
              </a:ext>
            </a:extLst>
          </p:cNvPr>
          <p:cNvCxnSpPr>
            <a:cxnSpLocks noChangeShapeType="1"/>
            <a:stCxn id="33" idx="3"/>
          </p:cNvCxnSpPr>
          <p:nvPr/>
        </p:nvCxnSpPr>
        <p:spPr bwMode="auto">
          <a:xfrm>
            <a:off x="4073295" y="2894938"/>
            <a:ext cx="5408613" cy="1249363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41CF7E1-9BDE-47F8-AF20-7FAD85014940}"/>
              </a:ext>
            </a:extLst>
          </p:cNvPr>
          <p:cNvSpPr/>
          <p:nvPr/>
        </p:nvSpPr>
        <p:spPr bwMode="auto">
          <a:xfrm>
            <a:off x="5787795" y="2715551"/>
            <a:ext cx="1000125" cy="428625"/>
          </a:xfrm>
          <a:prstGeom prst="ellipse">
            <a:avLst/>
          </a:prstGeom>
          <a:gradFill rotWithShape="1">
            <a:gsLst>
              <a:gs pos="0">
                <a:srgbClr val="386FB1">
                  <a:tint val="50000"/>
                  <a:satMod val="300000"/>
                </a:srgbClr>
              </a:gs>
              <a:gs pos="35000">
                <a:srgbClr val="386FB1">
                  <a:tint val="37000"/>
                  <a:satMod val="300000"/>
                </a:srgbClr>
              </a:gs>
              <a:gs pos="100000">
                <a:srgbClr val="386FB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6FB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Role1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돋움"/>
              <a:cs typeface="Tahoma" panose="020B0604030504040204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EA8330-12B6-420A-9B41-9A3DDABFCE0A}"/>
              </a:ext>
            </a:extLst>
          </p:cNvPr>
          <p:cNvSpPr/>
          <p:nvPr/>
        </p:nvSpPr>
        <p:spPr bwMode="auto">
          <a:xfrm>
            <a:off x="5787795" y="3644238"/>
            <a:ext cx="1000125" cy="428625"/>
          </a:xfrm>
          <a:prstGeom prst="ellipse">
            <a:avLst/>
          </a:prstGeom>
          <a:gradFill rotWithShape="1">
            <a:gsLst>
              <a:gs pos="0">
                <a:srgbClr val="386FB1">
                  <a:tint val="50000"/>
                  <a:satMod val="300000"/>
                </a:srgbClr>
              </a:gs>
              <a:gs pos="35000">
                <a:srgbClr val="386FB1">
                  <a:tint val="37000"/>
                  <a:satMod val="300000"/>
                </a:srgbClr>
              </a:gs>
              <a:gs pos="100000">
                <a:srgbClr val="386FB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6FB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Role2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돋움"/>
              <a:cs typeface="Tahoma" panose="020B0604030504040204" pitchFamily="34" charset="0"/>
            </a:endParaRPr>
          </a:p>
        </p:txBody>
      </p:sp>
      <p:cxnSp>
        <p:nvCxnSpPr>
          <p:cNvPr id="42" name="직선 화살표 연결선 21">
            <a:extLst>
              <a:ext uri="{FF2B5EF4-FFF2-40B4-BE49-F238E27FC236}">
                <a16:creationId xmlns:a16="http://schemas.microsoft.com/office/drawing/2014/main" id="{4CA56D16-37FE-4CAD-A2AE-B164784BC916}"/>
              </a:ext>
            </a:extLst>
          </p:cNvPr>
          <p:cNvCxnSpPr>
            <a:cxnSpLocks noChangeShapeType="1"/>
            <a:stCxn id="33" idx="3"/>
            <a:endCxn id="40" idx="2"/>
          </p:cNvCxnSpPr>
          <p:nvPr/>
        </p:nvCxnSpPr>
        <p:spPr bwMode="auto">
          <a:xfrm>
            <a:off x="4073295" y="2894938"/>
            <a:ext cx="1714500" cy="34925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직선 화살표 연결선 23">
            <a:extLst>
              <a:ext uri="{FF2B5EF4-FFF2-40B4-BE49-F238E27FC236}">
                <a16:creationId xmlns:a16="http://schemas.microsoft.com/office/drawing/2014/main" id="{5826DD62-9AEB-4F03-B47D-273B7673809D}"/>
              </a:ext>
            </a:extLst>
          </p:cNvPr>
          <p:cNvCxnSpPr>
            <a:cxnSpLocks noChangeShapeType="1"/>
            <a:stCxn id="36" idx="3"/>
            <a:endCxn id="40" idx="2"/>
          </p:cNvCxnSpPr>
          <p:nvPr/>
        </p:nvCxnSpPr>
        <p:spPr bwMode="auto">
          <a:xfrm flipV="1">
            <a:off x="4073295" y="2929863"/>
            <a:ext cx="1714500" cy="1465263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직선 화살표 연결선 25">
            <a:extLst>
              <a:ext uri="{FF2B5EF4-FFF2-40B4-BE49-F238E27FC236}">
                <a16:creationId xmlns:a16="http://schemas.microsoft.com/office/drawing/2014/main" id="{DC7FE59F-2B31-4FAF-BA13-B85036DB7FF7}"/>
              </a:ext>
            </a:extLst>
          </p:cNvPr>
          <p:cNvCxnSpPr>
            <a:cxnSpLocks noChangeShapeType="1"/>
            <a:stCxn id="35" idx="3"/>
            <a:endCxn id="40" idx="2"/>
          </p:cNvCxnSpPr>
          <p:nvPr/>
        </p:nvCxnSpPr>
        <p:spPr bwMode="auto">
          <a:xfrm flipV="1">
            <a:off x="4073295" y="2929863"/>
            <a:ext cx="1714500" cy="965200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직선 화살표 연결선 27">
            <a:extLst>
              <a:ext uri="{FF2B5EF4-FFF2-40B4-BE49-F238E27FC236}">
                <a16:creationId xmlns:a16="http://schemas.microsoft.com/office/drawing/2014/main" id="{83A911EE-7DB0-485D-B111-C8A8B2E7BC4D}"/>
              </a:ext>
            </a:extLst>
          </p:cNvPr>
          <p:cNvCxnSpPr>
            <a:cxnSpLocks noChangeShapeType="1"/>
            <a:stCxn id="40" idx="6"/>
          </p:cNvCxnSpPr>
          <p:nvPr/>
        </p:nvCxnSpPr>
        <p:spPr bwMode="auto">
          <a:xfrm>
            <a:off x="6787920" y="2929863"/>
            <a:ext cx="2693988" cy="2428875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직선 화살표 연결선 29">
            <a:extLst>
              <a:ext uri="{FF2B5EF4-FFF2-40B4-BE49-F238E27FC236}">
                <a16:creationId xmlns:a16="http://schemas.microsoft.com/office/drawing/2014/main" id="{4DF16635-5096-48A9-9B70-8367F684D9DE}"/>
              </a:ext>
            </a:extLst>
          </p:cNvPr>
          <p:cNvCxnSpPr>
            <a:cxnSpLocks noChangeShapeType="1"/>
            <a:stCxn id="40" idx="6"/>
          </p:cNvCxnSpPr>
          <p:nvPr/>
        </p:nvCxnSpPr>
        <p:spPr bwMode="auto">
          <a:xfrm>
            <a:off x="6787920" y="2929863"/>
            <a:ext cx="2693988" cy="3571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직선 화살표 연결선 31">
            <a:extLst>
              <a:ext uri="{FF2B5EF4-FFF2-40B4-BE49-F238E27FC236}">
                <a16:creationId xmlns:a16="http://schemas.microsoft.com/office/drawing/2014/main" id="{7C03BCB3-71C7-4979-BC19-9AC12A9D86C6}"/>
              </a:ext>
            </a:extLst>
          </p:cNvPr>
          <p:cNvCxnSpPr>
            <a:cxnSpLocks noChangeShapeType="1"/>
            <a:stCxn id="34" idx="3"/>
            <a:endCxn id="41" idx="2"/>
          </p:cNvCxnSpPr>
          <p:nvPr/>
        </p:nvCxnSpPr>
        <p:spPr bwMode="auto">
          <a:xfrm>
            <a:off x="4073295" y="3395001"/>
            <a:ext cx="1714500" cy="463550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직선 화살표 연결선 34">
            <a:extLst>
              <a:ext uri="{FF2B5EF4-FFF2-40B4-BE49-F238E27FC236}">
                <a16:creationId xmlns:a16="http://schemas.microsoft.com/office/drawing/2014/main" id="{7596D7F1-3857-4635-9544-A4746031022F}"/>
              </a:ext>
            </a:extLst>
          </p:cNvPr>
          <p:cNvCxnSpPr>
            <a:cxnSpLocks noChangeShapeType="1"/>
            <a:stCxn id="36" idx="3"/>
            <a:endCxn id="41" idx="2"/>
          </p:cNvCxnSpPr>
          <p:nvPr/>
        </p:nvCxnSpPr>
        <p:spPr bwMode="auto">
          <a:xfrm flipV="1">
            <a:off x="4073295" y="3858551"/>
            <a:ext cx="1714500" cy="536575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직선 화살표 연결선 36">
            <a:extLst>
              <a:ext uri="{FF2B5EF4-FFF2-40B4-BE49-F238E27FC236}">
                <a16:creationId xmlns:a16="http://schemas.microsoft.com/office/drawing/2014/main" id="{CE2A9B5B-BEED-4435-AD3F-E42FB41F257F}"/>
              </a:ext>
            </a:extLst>
          </p:cNvPr>
          <p:cNvCxnSpPr>
            <a:cxnSpLocks noChangeShapeType="1"/>
            <a:stCxn id="41" idx="6"/>
          </p:cNvCxnSpPr>
          <p:nvPr/>
        </p:nvCxnSpPr>
        <p:spPr bwMode="auto">
          <a:xfrm>
            <a:off x="6787920" y="3858551"/>
            <a:ext cx="2693988" cy="1500187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E1B2900-02CB-4DF8-AA3F-98B0EBD52D72}"/>
              </a:ext>
            </a:extLst>
          </p:cNvPr>
          <p:cNvSpPr/>
          <p:nvPr/>
        </p:nvSpPr>
        <p:spPr bwMode="auto">
          <a:xfrm>
            <a:off x="5787795" y="4501488"/>
            <a:ext cx="1000125" cy="428625"/>
          </a:xfrm>
          <a:prstGeom prst="ellipse">
            <a:avLst/>
          </a:prstGeom>
          <a:gradFill rotWithShape="1">
            <a:gsLst>
              <a:gs pos="0">
                <a:srgbClr val="386FB1">
                  <a:tint val="50000"/>
                  <a:satMod val="300000"/>
                </a:srgbClr>
              </a:gs>
              <a:gs pos="35000">
                <a:srgbClr val="386FB1">
                  <a:tint val="37000"/>
                  <a:satMod val="300000"/>
                </a:srgbClr>
              </a:gs>
              <a:gs pos="100000">
                <a:srgbClr val="386FB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6FB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Role3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돋움"/>
              <a:cs typeface="Tahoma" panose="020B0604030504040204" pitchFamily="34" charset="0"/>
            </a:endParaRPr>
          </a:p>
        </p:txBody>
      </p:sp>
      <p:cxnSp>
        <p:nvCxnSpPr>
          <p:cNvPr id="51" name="Shape 48">
            <a:extLst>
              <a:ext uri="{FF2B5EF4-FFF2-40B4-BE49-F238E27FC236}">
                <a16:creationId xmlns:a16="http://schemas.microsoft.com/office/drawing/2014/main" id="{0BBE743F-BCE4-421E-BA57-EA6DBB8A7C23}"/>
              </a:ext>
            </a:extLst>
          </p:cNvPr>
          <p:cNvCxnSpPr>
            <a:cxnSpLocks noChangeShapeType="1"/>
            <a:stCxn id="41" idx="4"/>
            <a:endCxn id="50" idx="1"/>
          </p:cNvCxnSpPr>
          <p:nvPr/>
        </p:nvCxnSpPr>
        <p:spPr bwMode="auto">
          <a:xfrm rot="5400000">
            <a:off x="5864789" y="4141919"/>
            <a:ext cx="492125" cy="354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7FACA0-93CC-4399-9150-10587AB585B1}"/>
              </a:ext>
            </a:extLst>
          </p:cNvPr>
          <p:cNvSpPr/>
          <p:nvPr/>
        </p:nvSpPr>
        <p:spPr bwMode="auto">
          <a:xfrm>
            <a:off x="2858858" y="4715801"/>
            <a:ext cx="1214437" cy="357187"/>
          </a:xfrm>
          <a:prstGeom prst="rect">
            <a:avLst/>
          </a:prstGeom>
          <a:gradFill rotWithShape="1">
            <a:gsLst>
              <a:gs pos="0">
                <a:srgbClr val="386FB1">
                  <a:tint val="50000"/>
                  <a:satMod val="300000"/>
                </a:srgbClr>
              </a:gs>
              <a:gs pos="35000">
                <a:srgbClr val="386FB1">
                  <a:tint val="37000"/>
                  <a:satMod val="300000"/>
                </a:srgbClr>
              </a:gs>
              <a:gs pos="100000">
                <a:srgbClr val="386FB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6FB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Privilege 5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돋움"/>
              <a:cs typeface="Tahoma" panose="020B060403050404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926F960-FBAF-464C-AA11-FB2C3D87DFA5}"/>
              </a:ext>
            </a:extLst>
          </p:cNvPr>
          <p:cNvCxnSpPr>
            <a:cxnSpLocks noChangeShapeType="1"/>
            <a:stCxn id="52" idx="3"/>
          </p:cNvCxnSpPr>
          <p:nvPr/>
        </p:nvCxnSpPr>
        <p:spPr bwMode="auto">
          <a:xfrm flipV="1">
            <a:off x="4073295" y="4787238"/>
            <a:ext cx="1714500" cy="107950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직선 화살표 연결선 55">
            <a:extLst>
              <a:ext uri="{FF2B5EF4-FFF2-40B4-BE49-F238E27FC236}">
                <a16:creationId xmlns:a16="http://schemas.microsoft.com/office/drawing/2014/main" id="{B66E9B96-07C3-400E-AE9A-8EFC5430AC24}"/>
              </a:ext>
            </a:extLst>
          </p:cNvPr>
          <p:cNvCxnSpPr>
            <a:cxnSpLocks noChangeShapeType="1"/>
            <a:stCxn id="50" idx="6"/>
          </p:cNvCxnSpPr>
          <p:nvPr/>
        </p:nvCxnSpPr>
        <p:spPr bwMode="auto">
          <a:xfrm flipV="1">
            <a:off x="6787920" y="3287051"/>
            <a:ext cx="2693988" cy="1428750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구부러진 연결선 57">
            <a:extLst>
              <a:ext uri="{FF2B5EF4-FFF2-40B4-BE49-F238E27FC236}">
                <a16:creationId xmlns:a16="http://schemas.microsoft.com/office/drawing/2014/main" id="{0FFD44FC-C449-449A-8F2C-BD41794DF486}"/>
              </a:ext>
            </a:extLst>
          </p:cNvPr>
          <p:cNvCxnSpPr>
            <a:cxnSpLocks noChangeShapeType="1"/>
            <a:stCxn id="52" idx="3"/>
          </p:cNvCxnSpPr>
          <p:nvPr/>
        </p:nvCxnSpPr>
        <p:spPr bwMode="auto">
          <a:xfrm>
            <a:off x="4073295" y="4895188"/>
            <a:ext cx="5408613" cy="463550"/>
          </a:xfrm>
          <a:prstGeom prst="curvedConnector3">
            <a:avLst>
              <a:gd name="adj1" fmla="val 3310"/>
            </a:avLst>
          </a:prstGeom>
          <a:noFill/>
          <a:ln w="9525" algn="ctr">
            <a:solidFill>
              <a:srgbClr val="00009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5721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F813-012B-498F-A17A-EF6D4824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GRANT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REVOKE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71319-35C3-44E6-A199-51D7DF8A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537199"/>
          </a:xfrm>
        </p:spPr>
        <p:txBody>
          <a:bodyPr>
            <a:normAutofit/>
          </a:bodyPr>
          <a:lstStyle/>
          <a:p>
            <a:r>
              <a:rPr lang="ko-KR" altLang="en-US" dirty="0"/>
              <a:t>권한</a:t>
            </a:r>
            <a:r>
              <a:rPr lang="en-US" altLang="ko-KR" dirty="0"/>
              <a:t>/</a:t>
            </a:r>
            <a:r>
              <a:rPr lang="ko-KR" altLang="en-US" dirty="0"/>
              <a:t>롤을 부여</a:t>
            </a:r>
            <a:r>
              <a:rPr lang="en-US" altLang="ko-KR" dirty="0"/>
              <a:t>(GRANT)</a:t>
            </a:r>
            <a:r>
              <a:rPr lang="ko-KR" altLang="en-US" dirty="0"/>
              <a:t>하거나 회수</a:t>
            </a:r>
            <a:r>
              <a:rPr lang="en-US" altLang="ko-KR" dirty="0"/>
              <a:t>(REVOKE)</a:t>
            </a:r>
          </a:p>
          <a:p>
            <a:r>
              <a:rPr lang="en-US" altLang="ko-KR" dirty="0"/>
              <a:t>Syntax (System Privileges)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Syntax (Object Privileges)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GRANT, REVOKE </a:t>
            </a:r>
            <a:r>
              <a:rPr lang="ko-KR" altLang="en-US" dirty="0"/>
              <a:t>문의 효력을 발휘하려면 </a:t>
            </a:r>
            <a:r>
              <a:rPr lang="en-US" altLang="ko-KR" dirty="0"/>
              <a:t>flush privileges;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4E761-B008-4E8B-9FE9-6C9FDCBD034E}"/>
              </a:ext>
            </a:extLst>
          </p:cNvPr>
          <p:cNvSpPr txBox="1"/>
          <p:nvPr/>
        </p:nvSpPr>
        <p:spPr>
          <a:xfrm>
            <a:off x="1988343" y="2106373"/>
            <a:ext cx="821531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GRANT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[</a:t>
            </a:r>
            <a:r>
              <a:rPr lang="en-US" altLang="ko-KR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system_priv|role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[,</a:t>
            </a:r>
            <a:r>
              <a:rPr lang="en-US" altLang="ko-KR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system_priv|role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...]</a:t>
            </a:r>
            <a:b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*.*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{user [,user ...]|</a:t>
            </a:r>
            <a:r>
              <a:rPr lang="en-US" altLang="ko-KR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role|PUBLIC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defRPr/>
            </a:pP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	[WITH ADMIN OPTION];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EAB9A-3D6F-4D3B-BB80-B08E28D3D632}"/>
              </a:ext>
            </a:extLst>
          </p:cNvPr>
          <p:cNvSpPr txBox="1"/>
          <p:nvPr/>
        </p:nvSpPr>
        <p:spPr>
          <a:xfrm>
            <a:off x="1988343" y="3084396"/>
            <a:ext cx="8215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REVOKE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[</a:t>
            </a:r>
            <a:r>
              <a:rPr lang="en-US" altLang="ko-KR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system_priv|role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[,</a:t>
            </a:r>
            <a:r>
              <a:rPr lang="en-US" altLang="ko-KR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system_priv|role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...]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*.*</a:t>
            </a:r>
            <a:b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{user [,user ...]|</a:t>
            </a:r>
            <a:r>
              <a:rPr lang="en-US" altLang="ko-KR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role|PUBLIC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14C04-EB3A-4276-A897-93343C79250C}"/>
              </a:ext>
            </a:extLst>
          </p:cNvPr>
          <p:cNvSpPr txBox="1"/>
          <p:nvPr/>
        </p:nvSpPr>
        <p:spPr>
          <a:xfrm>
            <a:off x="1988343" y="4097997"/>
            <a:ext cx="821531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GRANT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{[</a:t>
            </a:r>
            <a:r>
              <a:rPr lang="en-US" altLang="ko-KR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object_priv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[,</a:t>
            </a:r>
            <a:r>
              <a:rPr lang="en-US" altLang="ko-KR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object_priv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...]|ALL}</a:t>
            </a:r>
            <a:b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object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{user [,user ...]|</a:t>
            </a:r>
            <a:r>
              <a:rPr lang="en-US" altLang="ko-KR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role|PUBLIC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defRPr/>
            </a:pP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	[WITH ADMIN OPTION];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25DF0-76D1-4629-8ECF-89C08379DA67}"/>
              </a:ext>
            </a:extLst>
          </p:cNvPr>
          <p:cNvSpPr txBox="1"/>
          <p:nvPr/>
        </p:nvSpPr>
        <p:spPr>
          <a:xfrm>
            <a:off x="1988343" y="5076020"/>
            <a:ext cx="8215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REVOKE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{[</a:t>
            </a:r>
            <a:r>
              <a:rPr lang="en-US" altLang="ko-KR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object_priv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[,</a:t>
            </a:r>
            <a:r>
              <a:rPr lang="en-US" altLang="ko-KR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object_priv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...]|ALL}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object</a:t>
            </a:r>
            <a:b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{user [,user ...]|</a:t>
            </a:r>
            <a:r>
              <a:rPr lang="en-US" altLang="ko-KR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role|PUBLIC</a:t>
            </a:r>
            <a:r>
              <a:rPr lang="en-US" altLang="ko-KR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3502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F813-012B-498F-A17A-EF6D4824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GRANT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REVOKE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71319-35C3-44E6-A199-51D7DF8A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시스템 권한</a:t>
            </a:r>
            <a:r>
              <a:rPr lang="en-US" altLang="ko-KR" dirty="0"/>
              <a:t>: </a:t>
            </a:r>
            <a:r>
              <a:rPr lang="ko-KR" altLang="en-US" dirty="0"/>
              <a:t>관리자로 수행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스키마 객체 권한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WITH GRANT OPTION</a:t>
            </a:r>
          </a:p>
          <a:p>
            <a:pPr lvl="1"/>
            <a:r>
              <a:rPr lang="ko-KR" altLang="en-US" dirty="0"/>
              <a:t>해당 권한을 받은 사용자가 다시 제</a:t>
            </a:r>
            <a:r>
              <a:rPr lang="en-US" altLang="ko-KR" dirty="0"/>
              <a:t>3</a:t>
            </a:r>
            <a:r>
              <a:rPr lang="ko-KR" altLang="en-US" dirty="0"/>
              <a:t>자에게 권한을 부여할 수 있도록 하는 옵션</a:t>
            </a:r>
            <a:endParaRPr lang="en-US" altLang="ko-KR" dirty="0"/>
          </a:p>
          <a:p>
            <a:pPr lvl="1"/>
            <a:r>
              <a:rPr lang="ko-KR" altLang="en-US" dirty="0"/>
              <a:t>권한을 </a:t>
            </a:r>
            <a:r>
              <a:rPr lang="en-US" altLang="ko-KR" dirty="0"/>
              <a:t>REVOKE </a:t>
            </a:r>
            <a:r>
              <a:rPr lang="ko-KR" altLang="en-US" dirty="0"/>
              <a:t>하면 해당 사용자가 </a:t>
            </a:r>
            <a:r>
              <a:rPr lang="en-US" altLang="ko-KR" dirty="0"/>
              <a:t>3</a:t>
            </a:r>
            <a:r>
              <a:rPr lang="ko-KR" altLang="en-US" dirty="0"/>
              <a:t>자에게 부여한 권한들도 함께 회수됨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F4285-05B9-4E44-BDAA-87EBAD954498}"/>
              </a:ext>
            </a:extLst>
          </p:cNvPr>
          <p:cNvSpPr txBox="1"/>
          <p:nvPr/>
        </p:nvSpPr>
        <p:spPr>
          <a:xfrm>
            <a:off x="1356558" y="2154906"/>
            <a:ext cx="82153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 CREATE ON *.* TO '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testuser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'@'localhost';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B86F1-6679-431B-BA69-BAB686B7B44E}"/>
              </a:ext>
            </a:extLst>
          </p:cNvPr>
          <p:cNvSpPr txBox="1"/>
          <p:nvPr/>
        </p:nvSpPr>
        <p:spPr>
          <a:xfrm>
            <a:off x="1356560" y="2566823"/>
            <a:ext cx="82153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REVOKE CREATE ON *.* FROM '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testuser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'@'localhost';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A7960-4F01-4794-9861-7637B359D7BD}"/>
              </a:ext>
            </a:extLst>
          </p:cNvPr>
          <p:cNvSpPr txBox="1"/>
          <p:nvPr/>
        </p:nvSpPr>
        <p:spPr>
          <a:xfrm>
            <a:off x="1356559" y="3327565"/>
            <a:ext cx="82153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 SELECT </a:t>
            </a:r>
            <a:r>
              <a:rPr lang="en-US" altLang="ko-KR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employees.* TO '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testuser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'@localhost;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6CF40-8489-4ED2-AC71-663AC6AFB11B}"/>
              </a:ext>
            </a:extLst>
          </p:cNvPr>
          <p:cNvSpPr txBox="1"/>
          <p:nvPr/>
        </p:nvSpPr>
        <p:spPr>
          <a:xfrm>
            <a:off x="1356559" y="3755778"/>
            <a:ext cx="82153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REVOKE SELECT </a:t>
            </a:r>
            <a:r>
              <a:rPr lang="en-US" altLang="ko-KR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employees.* FROM '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testuser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'@localhost;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4E761-B008-4E8B-9FE9-6C9FDCBD034E}"/>
              </a:ext>
            </a:extLst>
          </p:cNvPr>
          <p:cNvSpPr txBox="1"/>
          <p:nvPr/>
        </p:nvSpPr>
        <p:spPr>
          <a:xfrm>
            <a:off x="1356558" y="5284582"/>
            <a:ext cx="8215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 select ON hr.* TO user2@localhost</a:t>
            </a:r>
          </a:p>
          <a:p>
            <a:pPr algn="l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GRANT OPTION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3634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A2CD0-D5F4-49D9-9462-E0307700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215E-0C80-4BD9-84C0-E3C4E00B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ROLE</a:t>
            </a:r>
            <a:r>
              <a:rPr lang="ko-KR" altLang="en-US" dirty="0"/>
              <a:t>을 생성한 후 </a:t>
            </a:r>
            <a:r>
              <a:rPr lang="en-US" altLang="ko-KR" dirty="0"/>
              <a:t>Role</a:t>
            </a:r>
            <a:r>
              <a:rPr lang="ko-KR" altLang="en-US" dirty="0"/>
              <a:t>에 </a:t>
            </a:r>
            <a:r>
              <a:rPr lang="en-US" altLang="ko-KR" dirty="0"/>
              <a:t>Privilege</a:t>
            </a:r>
            <a:r>
              <a:rPr lang="ko-KR" altLang="en-US" dirty="0"/>
              <a:t>를 </a:t>
            </a:r>
            <a:r>
              <a:rPr lang="en-US" altLang="ko-KR" dirty="0"/>
              <a:t>Grant</a:t>
            </a:r>
            <a:r>
              <a:rPr lang="ko-KR" altLang="en-US" dirty="0"/>
              <a:t>하여 </a:t>
            </a:r>
            <a:r>
              <a:rPr lang="en-US" altLang="ko-KR" dirty="0"/>
              <a:t>Role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DBA</a:t>
            </a:r>
            <a:r>
              <a:rPr lang="ko-KR" altLang="en-US" dirty="0"/>
              <a:t>가 하는 작업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특정 </a:t>
            </a:r>
            <a:r>
              <a:rPr lang="en-US" altLang="ko-KR" dirty="0"/>
              <a:t>Role</a:t>
            </a:r>
            <a:r>
              <a:rPr lang="ko-KR" altLang="en-US" dirty="0"/>
              <a:t>을 사용자에게 </a:t>
            </a:r>
            <a:r>
              <a:rPr lang="en-US" altLang="ko-KR" dirty="0"/>
              <a:t>Grant / Revoke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Role</a:t>
            </a:r>
            <a:r>
              <a:rPr lang="ko-KR" altLang="en-US" dirty="0"/>
              <a:t>에 의해 부여된 </a:t>
            </a:r>
            <a:r>
              <a:rPr lang="en-US" altLang="ko-KR" dirty="0"/>
              <a:t>Grant </a:t>
            </a:r>
            <a:r>
              <a:rPr lang="ko-KR" altLang="en-US" dirty="0"/>
              <a:t>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69136-B986-4B08-AABA-44F94A473BC5}"/>
              </a:ext>
            </a:extLst>
          </p:cNvPr>
          <p:cNvSpPr txBox="1"/>
          <p:nvPr/>
        </p:nvSpPr>
        <p:spPr>
          <a:xfrm>
            <a:off x="1684672" y="2108702"/>
            <a:ext cx="821531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ROLE 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OBSERVER;</a:t>
            </a:r>
          </a:p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Query OK, 0 rows affected (0.10 sec)</a:t>
            </a:r>
          </a:p>
          <a:p>
            <a:pPr>
              <a:defRPr/>
            </a:pP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GRANT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SELECT ON employees.*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 OBSERVER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Query OK, 0 rows affected (0.08 sec)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D473-4FA7-413A-A105-091AEFD359BA}"/>
              </a:ext>
            </a:extLst>
          </p:cNvPr>
          <p:cNvSpPr txBox="1"/>
          <p:nvPr/>
        </p:nvSpPr>
        <p:spPr>
          <a:xfrm>
            <a:off x="1684672" y="4016842"/>
            <a:ext cx="8215312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GRANT OBSERVER TO '</a:t>
            </a: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testuser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'@'localhost';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40E34-E7F7-462F-A602-C89539D30CB5}"/>
              </a:ext>
            </a:extLst>
          </p:cNvPr>
          <p:cNvSpPr txBox="1"/>
          <p:nvPr/>
        </p:nvSpPr>
        <p:spPr>
          <a:xfrm>
            <a:off x="1684672" y="5236344"/>
            <a:ext cx="8215312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SHOW GRANTS FOR CURRENT_USER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OBSERVER;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F56DA-1A08-478F-985C-488693BC4256}"/>
              </a:ext>
            </a:extLst>
          </p:cNvPr>
          <p:cNvSpPr txBox="1"/>
          <p:nvPr/>
        </p:nvSpPr>
        <p:spPr>
          <a:xfrm>
            <a:off x="1684672" y="5834273"/>
            <a:ext cx="8215312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SHOW GRANTS FOR OBSERVER;</a:t>
            </a:r>
          </a:p>
        </p:txBody>
      </p:sp>
    </p:spTree>
    <p:extLst>
      <p:ext uri="{BB962C8B-B14F-4D97-AF65-F5344CB8AC3E}">
        <p14:creationId xmlns:p14="http://schemas.microsoft.com/office/powerpoint/2010/main" val="24355168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2262</TotalTime>
  <Words>1896</Words>
  <Application>Microsoft Office PowerPoint</Application>
  <PresentationFormat>와이드스크린</PresentationFormat>
  <Paragraphs>382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돋움</vt:lpstr>
      <vt:lpstr>맑은 고딕</vt:lpstr>
      <vt:lpstr>Arial</vt:lpstr>
      <vt:lpstr>Consolas</vt:lpstr>
      <vt:lpstr>Courier New</vt:lpstr>
      <vt:lpstr>Tahoma</vt:lpstr>
      <vt:lpstr>Trebuchet MS</vt:lpstr>
      <vt:lpstr>Wingdings 3</vt:lpstr>
      <vt:lpstr>패싯</vt:lpstr>
      <vt:lpstr>SQL</vt:lpstr>
      <vt:lpstr>Database User</vt:lpstr>
      <vt:lpstr>사용자 관리</vt:lpstr>
      <vt:lpstr>사용자 관리</vt:lpstr>
      <vt:lpstr>권한(Privilege)과 롤(Role) : Privileges</vt:lpstr>
      <vt:lpstr>권한(Privilege)과 롤(Role)</vt:lpstr>
      <vt:lpstr>GRANT / REVOKE</vt:lpstr>
      <vt:lpstr>GRANT / REVOKE</vt:lpstr>
      <vt:lpstr>ROLE</vt:lpstr>
      <vt:lpstr>ROLE</vt:lpstr>
      <vt:lpstr>SQL</vt:lpstr>
      <vt:lpstr>DDL 요약</vt:lpstr>
      <vt:lpstr>데이터베이스 생성 </vt:lpstr>
      <vt:lpstr>데이터베이스 생성/삭제 </vt:lpstr>
      <vt:lpstr>MySQL의 데이터 유형</vt:lpstr>
      <vt:lpstr>MySQL의 데이터 유형</vt:lpstr>
      <vt:lpstr>테이블 생성 </vt:lpstr>
      <vt:lpstr>테이블 생성</vt:lpstr>
      <vt:lpstr>Subquery를 이용한 테이블 생성</vt:lpstr>
      <vt:lpstr>Naming Rules</vt:lpstr>
      <vt:lpstr>ALTER TABLE</vt:lpstr>
      <vt:lpstr>기타 테이블 관련 명령</vt:lpstr>
      <vt:lpstr>Constraint(제약조건)</vt:lpstr>
      <vt:lpstr>제약조건 정의</vt:lpstr>
      <vt:lpstr>제약조건</vt:lpstr>
      <vt:lpstr>제약조건</vt:lpstr>
      <vt:lpstr>실습 </vt:lpstr>
      <vt:lpstr>실습 </vt:lpstr>
      <vt:lpstr>실습 </vt:lpstr>
      <vt:lpstr>제약조건</vt:lpstr>
      <vt:lpstr>ADD / DROP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322</cp:revision>
  <dcterms:created xsi:type="dcterms:W3CDTF">2018-04-18T02:22:51Z</dcterms:created>
  <dcterms:modified xsi:type="dcterms:W3CDTF">2022-07-05T13:11:52Z</dcterms:modified>
</cp:coreProperties>
</file>