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71" r:id="rId4"/>
    <p:sldId id="259" r:id="rId5"/>
    <p:sldId id="272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60420"/>
            <a:ext cx="8596668" cy="1160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1AA4-21D4-48D7-9D27-3C88C11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B2154-9348-4B9E-A3FA-C44EB0EA8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DML – INSERT, UPDATE, 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177E-A32B-40A2-AF4E-9CA228F4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D1B19-501B-40E9-BA21-D47C57F3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022751" cy="4720562"/>
          </a:xfrm>
        </p:spPr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에서 하나의 작업으로 처리되는 논리적 작업 단위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en-US" altLang="ko-KR" dirty="0"/>
              <a:t>Concurrency Control</a:t>
            </a:r>
            <a:r>
              <a:rPr lang="ko-KR" altLang="en-US" dirty="0"/>
              <a:t>과 </a:t>
            </a:r>
            <a:r>
              <a:rPr lang="en-US" altLang="ko-KR" dirty="0"/>
              <a:t>Recovery</a:t>
            </a:r>
            <a:r>
              <a:rPr lang="ko-KR" altLang="en-US" dirty="0"/>
              <a:t>에서 중요한 역할을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ACID Property</a:t>
            </a:r>
          </a:p>
          <a:p>
            <a:pPr lvl="1"/>
            <a:r>
              <a:rPr lang="ko-KR" altLang="en-US" dirty="0" err="1"/>
              <a:t>원자성</a:t>
            </a:r>
            <a:r>
              <a:rPr lang="en-US" altLang="ko-KR" dirty="0"/>
              <a:t>(Atomicity): All or Nothing. </a:t>
            </a:r>
            <a:r>
              <a:rPr lang="ko-KR" altLang="en-US" dirty="0"/>
              <a:t>하나의 단위로 처리되어야 함 </a:t>
            </a:r>
            <a:r>
              <a:rPr lang="en-US" altLang="ko-KR" dirty="0"/>
              <a:t>(</a:t>
            </a:r>
            <a:r>
              <a:rPr lang="ko-KR" altLang="en-US" dirty="0"/>
              <a:t>중간 까지만 처리됨은 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(Consistency) : </a:t>
            </a:r>
            <a:r>
              <a:rPr lang="ko-KR" altLang="en-US" dirty="0"/>
              <a:t>데이터베이스의 일관성</a:t>
            </a:r>
            <a:r>
              <a:rPr lang="en-US" altLang="ko-KR" dirty="0"/>
              <a:t>(</a:t>
            </a:r>
            <a:r>
              <a:rPr lang="ko-KR" altLang="en-US" dirty="0"/>
              <a:t>무결성</a:t>
            </a:r>
            <a:r>
              <a:rPr lang="en-US" altLang="ko-KR" dirty="0"/>
              <a:t>)</a:t>
            </a:r>
            <a:r>
              <a:rPr lang="ko-KR" altLang="en-US" dirty="0"/>
              <a:t>을 깨지 않아야 함</a:t>
            </a:r>
            <a:endParaRPr lang="en-US" altLang="ko-KR" dirty="0"/>
          </a:p>
          <a:p>
            <a:pPr lvl="1"/>
            <a:r>
              <a:rPr lang="ko-KR" altLang="en-US" dirty="0" err="1"/>
              <a:t>격리성</a:t>
            </a:r>
            <a:r>
              <a:rPr lang="en-US" altLang="ko-KR" dirty="0"/>
              <a:t>(Isolation): </a:t>
            </a:r>
            <a:r>
              <a:rPr lang="ko-KR" altLang="en-US" dirty="0"/>
              <a:t>다른 </a:t>
            </a:r>
            <a:r>
              <a:rPr lang="en-US" altLang="ko-KR" dirty="0"/>
              <a:t>Transaction</a:t>
            </a:r>
            <a:r>
              <a:rPr lang="ko-KR" altLang="en-US" dirty="0"/>
              <a:t>과 동시에 수행되더라도 독립적으로 영향을 받지 않아야 함</a:t>
            </a:r>
            <a:endParaRPr lang="en-US" altLang="ko-KR" dirty="0"/>
          </a:p>
          <a:p>
            <a:pPr lvl="1"/>
            <a:r>
              <a:rPr lang="ko-KR" altLang="en-US" dirty="0"/>
              <a:t>영속성</a:t>
            </a:r>
            <a:r>
              <a:rPr lang="en-US" altLang="ko-KR" dirty="0"/>
              <a:t>(Durability) : </a:t>
            </a:r>
            <a:r>
              <a:rPr lang="ko-KR" altLang="en-US" dirty="0"/>
              <a:t>한번 수행 완료</a:t>
            </a:r>
            <a:r>
              <a:rPr lang="en-US" altLang="ko-KR" dirty="0"/>
              <a:t>(commit) </a:t>
            </a:r>
            <a:r>
              <a:rPr lang="ko-KR" altLang="en-US" dirty="0"/>
              <a:t>되면 영원히 반영되어 있어야 함</a:t>
            </a:r>
            <a:r>
              <a:rPr lang="en-US" altLang="ko-KR" dirty="0"/>
              <a:t>(</a:t>
            </a:r>
            <a:r>
              <a:rPr lang="ko-KR" altLang="en-US" dirty="0"/>
              <a:t>시스템 </a:t>
            </a:r>
            <a:r>
              <a:rPr lang="en-US" altLang="ko-KR" dirty="0"/>
              <a:t>Crash </a:t>
            </a:r>
            <a:r>
              <a:rPr lang="ko-KR" altLang="en-US" dirty="0"/>
              <a:t>상황에서도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8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3447-4074-477E-86A5-3A890E2C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250C2-1374-4B3F-9744-D79ABC86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199"/>
          </a:xfrm>
        </p:spPr>
        <p:txBody>
          <a:bodyPr>
            <a:normAutofit/>
          </a:bodyPr>
          <a:lstStyle/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DML (INSERT, UPDATE, DELETE)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1"/>
            <a:r>
              <a:rPr lang="en-US" altLang="ko-KR" dirty="0"/>
              <a:t>DDL</a:t>
            </a:r>
            <a:r>
              <a:rPr lang="ko-KR" altLang="en-US" dirty="0"/>
              <a:t>이나 </a:t>
            </a:r>
            <a:r>
              <a:rPr lang="en-US" altLang="ko-KR" dirty="0"/>
              <a:t>DCL</a:t>
            </a:r>
            <a:r>
              <a:rPr lang="ko-KR" altLang="en-US" dirty="0"/>
              <a:t>은 한 문장이 트랜잭션으로 처리</a:t>
            </a:r>
            <a:endParaRPr lang="en-US" altLang="ko-KR" dirty="0"/>
          </a:p>
          <a:p>
            <a:r>
              <a:rPr lang="ko-KR" altLang="en-US" dirty="0"/>
              <a:t>트랜잭션의 정의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TRANSACTION</a:t>
            </a:r>
          </a:p>
          <a:p>
            <a:pPr lvl="1"/>
            <a:r>
              <a:rPr lang="ko-KR" altLang="en-US" dirty="0"/>
              <a:t>종료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COMMIT</a:t>
            </a:r>
          </a:p>
          <a:p>
            <a:pPr lvl="2"/>
            <a:r>
              <a:rPr lang="en-US" altLang="ko-KR" dirty="0"/>
              <a:t>ROLLBACK</a:t>
            </a:r>
          </a:p>
          <a:p>
            <a:r>
              <a:rPr lang="en-US" altLang="ko-KR" dirty="0"/>
              <a:t>MySQL</a:t>
            </a:r>
            <a:r>
              <a:rPr lang="ko-KR" altLang="en-US" dirty="0"/>
              <a:t>의 </a:t>
            </a:r>
            <a:r>
              <a:rPr lang="en-US" altLang="ko-KR" dirty="0"/>
              <a:t>Transaction</a:t>
            </a:r>
            <a:r>
              <a:rPr lang="ko-KR" altLang="en-US" dirty="0"/>
              <a:t>은 </a:t>
            </a:r>
            <a:r>
              <a:rPr lang="en-US" altLang="ko-KR" dirty="0"/>
              <a:t>Database Engine</a:t>
            </a:r>
            <a:r>
              <a:rPr lang="ko-KR" altLang="en-US" dirty="0"/>
              <a:t>이 </a:t>
            </a:r>
            <a:r>
              <a:rPr lang="en-US" altLang="ko-KR" dirty="0" err="1"/>
              <a:t>InnoDB</a:t>
            </a:r>
            <a:r>
              <a:rPr lang="ko-KR" altLang="en-US" dirty="0"/>
              <a:t>일 경우 적용 가능함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MySQL</a:t>
            </a:r>
            <a:r>
              <a:rPr lang="ko-KR" altLang="en-US" dirty="0"/>
              <a:t>은 사용자가 입력한 문장을 자동으로 </a:t>
            </a:r>
            <a:r>
              <a:rPr lang="ko-KR" altLang="en-US" dirty="0" err="1"/>
              <a:t>커밋</a:t>
            </a:r>
            <a:r>
              <a:rPr lang="en-US" altLang="ko-KR" dirty="0"/>
              <a:t>(AUTO</a:t>
            </a:r>
            <a:r>
              <a:rPr lang="ko-KR" altLang="en-US" dirty="0"/>
              <a:t> </a:t>
            </a:r>
            <a:r>
              <a:rPr lang="en-US" altLang="ko-KR" dirty="0"/>
              <a:t>COMMIT)</a:t>
            </a:r>
          </a:p>
          <a:p>
            <a:pPr lvl="1"/>
            <a:r>
              <a:rPr lang="ko-KR" altLang="en-US" dirty="0"/>
              <a:t>기본 값을 바꾸고자 할 때에는 </a:t>
            </a:r>
            <a:r>
              <a:rPr lang="en-US" altLang="ko-KR" dirty="0"/>
              <a:t>AUTOCOMMIT </a:t>
            </a:r>
            <a:r>
              <a:rPr lang="ko-KR" altLang="en-US" dirty="0"/>
              <a:t>값을 변경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E54AA-FB63-425F-8F6B-CBC83356E9A9}"/>
              </a:ext>
            </a:extLst>
          </p:cNvPr>
          <p:cNvSpPr txBox="1"/>
          <p:nvPr/>
        </p:nvSpPr>
        <p:spPr>
          <a:xfrm>
            <a:off x="1915940" y="5913376"/>
            <a:ext cx="73580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SET AUTOCOMMIT=0; -- AUTOCOMMIT OFF </a:t>
            </a:r>
          </a:p>
          <a:p>
            <a:pPr>
              <a:defRPr/>
            </a:pP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&gt; SET AUTOCOMMIT=1; -- AUTOCOMMIT ON</a:t>
            </a: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5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6812-42C6-4A37-BE88-D79FBF8A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F8C5B1B-2402-4012-859C-F2D9A2E2D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949743"/>
              </p:ext>
            </p:extLst>
          </p:nvPr>
        </p:nvGraphicFramePr>
        <p:xfrm>
          <a:off x="258539" y="4843380"/>
          <a:ext cx="63626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778">
                  <a:extLst>
                    <a:ext uri="{9D8B030D-6E8A-4147-A177-3AD203B41FA5}">
                      <a16:colId xmlns:a16="http://schemas.microsoft.com/office/drawing/2014/main" val="2450755596"/>
                    </a:ext>
                  </a:extLst>
                </a:gridCol>
                <a:gridCol w="4321880">
                  <a:extLst>
                    <a:ext uri="{9D8B030D-6E8A-4147-A177-3AD203B41FA5}">
                      <a16:colId xmlns:a16="http://schemas.microsoft.com/office/drawing/2014/main" val="162421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트랜잭션을 완료한다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3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ROLLBACK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트랜잭션을 취소한다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1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SAVEPOINT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트랜잭션의 중간에 롤백 지점을 만든다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3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ROLLBACK TO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지정한 롤백 지점으로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0592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036ADE-CBE9-44A0-9F1B-048BDC5373FA}"/>
              </a:ext>
            </a:extLst>
          </p:cNvPr>
          <p:cNvSpPr/>
          <p:nvPr/>
        </p:nvSpPr>
        <p:spPr bwMode="auto">
          <a:xfrm>
            <a:off x="3227916" y="1523532"/>
            <a:ext cx="6572250" cy="12858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386FB1">
                <a:shade val="95000"/>
                <a:satMod val="105000"/>
              </a:srgbClr>
            </a:solidFill>
            <a:prstDash val="dash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돋움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F256A-5503-4EA2-ACEC-97DD3A18C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80" y="1666407"/>
            <a:ext cx="2321561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ahoma" pitchFamily="34" charset="0"/>
                <a:ea typeface="돋움"/>
              </a:rPr>
              <a:t>START</a:t>
            </a:r>
            <a:r>
              <a:rPr kumimoji="1" lang="ko-KR" altLang="en-US" sz="1600" dirty="0">
                <a:solidFill>
                  <a:srgbClr val="000000"/>
                </a:solidFill>
                <a:latin typeface="Tahoma" pitchFamily="34" charset="0"/>
                <a:ea typeface="돋움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ahoma" pitchFamily="34" charset="0"/>
                <a:ea typeface="돋움"/>
              </a:rPr>
              <a:t>TRANSACTION</a:t>
            </a:r>
            <a:endParaRPr kumimoji="1" lang="ko-KR" altLang="en-US" sz="1600" dirty="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457980F-8AED-4723-A79E-D0CFC652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791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DML1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7AB8100-7FF9-42B1-8E2E-B88DC61C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66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CB580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SAVEPOINT</a:t>
            </a:r>
          </a:p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A</a:t>
            </a:r>
            <a:endParaRPr kumimoji="1" lang="ko-KR" altLang="en-US" sz="1400">
              <a:solidFill>
                <a:srgbClr val="000000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381F888-8C00-4F4E-A4F5-6301DD9D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853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CB580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SAVEPOINT</a:t>
            </a:r>
          </a:p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000000"/>
                </a:solidFill>
                <a:latin typeface="Tahoma" pitchFamily="34" charset="0"/>
                <a:ea typeface="돋움" pitchFamily="50" charset="-127"/>
              </a:rPr>
              <a:t>B</a:t>
            </a:r>
            <a:endParaRPr kumimoji="1" lang="ko-KR" altLang="en-US" sz="1400">
              <a:solidFill>
                <a:srgbClr val="000000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1B04574-E2AD-4032-B473-713D69BD9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78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DML3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235DB1-A017-4668-A2FA-FC35C770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166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DML4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FA944588-9D87-4106-9881-86EE0C1F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166" y="737720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Transaction </a:t>
            </a:r>
            <a:b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</a:b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Begin</a:t>
            </a:r>
            <a:endParaRPr lang="ko-KR" altLang="en-US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EFDA77CF-BCA5-4283-9341-C14ED80C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16" y="737720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Transaction </a:t>
            </a:r>
            <a:b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</a:b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End</a:t>
            </a:r>
            <a:endParaRPr lang="ko-KR" altLang="en-US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A7E1D4B-3A84-49D6-B379-3B68625D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916" y="1666407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Commit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015BB1-2C1B-4D6E-91F0-371D5B0D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916" y="2737970"/>
            <a:ext cx="1000125" cy="928687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Rollback</a:t>
            </a:r>
          </a:p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To B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6DC23E8-7236-4C4C-A171-E07F4D4C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916" y="3809532"/>
            <a:ext cx="1000125" cy="92868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Rollback</a:t>
            </a:r>
          </a:p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>
                <a:solidFill>
                  <a:srgbClr val="000000"/>
                </a:solidFill>
                <a:latin typeface="Tahoma" pitchFamily="34" charset="0"/>
                <a:ea typeface="돋움"/>
              </a:rPr>
              <a:t>To A</a:t>
            </a:r>
            <a:endParaRPr kumimoji="1" lang="ko-KR" altLang="en-US" sz="1600">
              <a:solidFill>
                <a:srgbClr val="000000"/>
              </a:solidFill>
              <a:latin typeface="Tahoma" pitchFamily="34" charset="0"/>
              <a:ea typeface="돋움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5568DD-4314-4522-8C88-D6899B7E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916" y="4881095"/>
            <a:ext cx="1000125" cy="928687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346CB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ahoma" pitchFamily="34" charset="0"/>
                <a:ea typeface="돋움"/>
                <a:cs typeface="Tahoma" pitchFamily="34" charset="0"/>
              </a:rPr>
              <a:t>Rollback</a:t>
            </a:r>
          </a:p>
        </p:txBody>
      </p:sp>
      <p:cxnSp>
        <p:nvCxnSpPr>
          <p:cNvPr id="40" name="Shape 25">
            <a:extLst>
              <a:ext uri="{FF2B5EF4-FFF2-40B4-BE49-F238E27FC236}">
                <a16:creationId xmlns:a16="http://schemas.microsoft.com/office/drawing/2014/main" id="{E359DF08-12C7-405C-9B55-6534BA207EB0}"/>
              </a:ext>
            </a:extLst>
          </p:cNvPr>
          <p:cNvCxnSpPr>
            <a:stCxn id="37" idx="2"/>
          </p:cNvCxnSpPr>
          <p:nvPr/>
        </p:nvCxnSpPr>
        <p:spPr bwMode="auto">
          <a:xfrm rot="10800000">
            <a:off x="8442853" y="2380782"/>
            <a:ext cx="1643063" cy="820738"/>
          </a:xfrm>
          <a:prstGeom prst="curvedConnector3">
            <a:avLst>
              <a:gd name="adj1" fmla="val 99468"/>
            </a:avLst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hape 27">
            <a:extLst>
              <a:ext uri="{FF2B5EF4-FFF2-40B4-BE49-F238E27FC236}">
                <a16:creationId xmlns:a16="http://schemas.microsoft.com/office/drawing/2014/main" id="{691B3716-9612-4608-A5E4-0032EDEF3D05}"/>
              </a:ext>
            </a:extLst>
          </p:cNvPr>
          <p:cNvCxnSpPr>
            <a:stCxn id="38" idx="2"/>
          </p:cNvCxnSpPr>
          <p:nvPr/>
        </p:nvCxnSpPr>
        <p:spPr bwMode="auto">
          <a:xfrm rot="10800000">
            <a:off x="5799666" y="2309345"/>
            <a:ext cx="4286250" cy="1965325"/>
          </a:xfrm>
          <a:prstGeom prst="curvedConnector3">
            <a:avLst>
              <a:gd name="adj1" fmla="val 99777"/>
            </a:avLst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hape 29">
            <a:extLst>
              <a:ext uri="{FF2B5EF4-FFF2-40B4-BE49-F238E27FC236}">
                <a16:creationId xmlns:a16="http://schemas.microsoft.com/office/drawing/2014/main" id="{0250BCC0-9D37-4714-8400-954383A69101}"/>
              </a:ext>
            </a:extLst>
          </p:cNvPr>
          <p:cNvCxnSpPr>
            <a:stCxn id="39" idx="2"/>
          </p:cNvCxnSpPr>
          <p:nvPr/>
        </p:nvCxnSpPr>
        <p:spPr bwMode="auto">
          <a:xfrm rot="10800000">
            <a:off x="3156478" y="2309345"/>
            <a:ext cx="6929438" cy="3036887"/>
          </a:xfrm>
          <a:prstGeom prst="curvedConnector3">
            <a:avLst>
              <a:gd name="adj1" fmla="val 100060"/>
            </a:avLst>
          </a:prstGeom>
          <a:noFill/>
          <a:ln w="38100" cap="flat" cmpd="sng" algn="ctr">
            <a:solidFill>
              <a:srgbClr val="386FB1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직선 화살표 연결선 36">
            <a:extLst>
              <a:ext uri="{FF2B5EF4-FFF2-40B4-BE49-F238E27FC236}">
                <a16:creationId xmlns:a16="http://schemas.microsoft.com/office/drawing/2014/main" id="{CC1FFA71-B323-4845-B427-4B8C46B5B1DA}"/>
              </a:ext>
            </a:extLst>
          </p:cNvPr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3085041" y="2130751"/>
            <a:ext cx="285750" cy="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화살표 연결선 38">
            <a:extLst>
              <a:ext uri="{FF2B5EF4-FFF2-40B4-BE49-F238E27FC236}">
                <a16:creationId xmlns:a16="http://schemas.microsoft.com/office/drawing/2014/main" id="{5BEA4519-23CA-4D7D-A432-E0F8251290DF}"/>
              </a:ext>
            </a:extLst>
          </p:cNvPr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4370916" y="2129957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화살표 연결선 40">
            <a:extLst>
              <a:ext uri="{FF2B5EF4-FFF2-40B4-BE49-F238E27FC236}">
                <a16:creationId xmlns:a16="http://schemas.microsoft.com/office/drawing/2014/main" id="{FE8B6988-A2C7-42D5-B088-568FAEAEFE3D}"/>
              </a:ext>
            </a:extLst>
          </p:cNvPr>
          <p:cNvCxnSpPr>
            <a:cxnSpLocks noChangeShapeType="1"/>
            <a:stCxn id="30" idx="6"/>
            <a:endCxn id="32" idx="2"/>
          </p:cNvCxnSpPr>
          <p:nvPr/>
        </p:nvCxnSpPr>
        <p:spPr bwMode="auto">
          <a:xfrm>
            <a:off x="5656791" y="2129957"/>
            <a:ext cx="357187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화살표 연결선 42">
            <a:extLst>
              <a:ext uri="{FF2B5EF4-FFF2-40B4-BE49-F238E27FC236}">
                <a16:creationId xmlns:a16="http://schemas.microsoft.com/office/drawing/2014/main" id="{AC10B0DD-71BA-4405-9E42-88CFF10DCD59}"/>
              </a:ext>
            </a:extLst>
          </p:cNvPr>
          <p:cNvCxnSpPr>
            <a:cxnSpLocks noChangeShapeType="1"/>
            <a:stCxn id="32" idx="6"/>
            <a:endCxn id="31" idx="2"/>
          </p:cNvCxnSpPr>
          <p:nvPr/>
        </p:nvCxnSpPr>
        <p:spPr bwMode="auto">
          <a:xfrm>
            <a:off x="7014103" y="2129957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화살표 연결선 44">
            <a:extLst>
              <a:ext uri="{FF2B5EF4-FFF2-40B4-BE49-F238E27FC236}">
                <a16:creationId xmlns:a16="http://schemas.microsoft.com/office/drawing/2014/main" id="{C0181917-0403-4091-AE21-6A96E8287810}"/>
              </a:ext>
            </a:extLst>
          </p:cNvPr>
          <p:cNvCxnSpPr>
            <a:cxnSpLocks noChangeShapeType="1"/>
            <a:stCxn id="31" idx="6"/>
            <a:endCxn id="33" idx="2"/>
          </p:cNvCxnSpPr>
          <p:nvPr/>
        </p:nvCxnSpPr>
        <p:spPr bwMode="auto">
          <a:xfrm>
            <a:off x="8299978" y="2129957"/>
            <a:ext cx="357188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화살표 연결선 46">
            <a:extLst>
              <a:ext uri="{FF2B5EF4-FFF2-40B4-BE49-F238E27FC236}">
                <a16:creationId xmlns:a16="http://schemas.microsoft.com/office/drawing/2014/main" id="{B3D41C48-F193-4650-AE5D-2F41EACC0B3F}"/>
              </a:ext>
            </a:extLst>
          </p:cNvPr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9657291" y="2129957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69">
            <a:extLst>
              <a:ext uri="{FF2B5EF4-FFF2-40B4-BE49-F238E27FC236}">
                <a16:creationId xmlns:a16="http://schemas.microsoft.com/office/drawing/2014/main" id="{DD6D19F4-A82A-441C-B46F-066CE9327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353" y="1185395"/>
            <a:ext cx="228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Courier New" panose="02070309020205020404" pitchFamily="49" charset="0"/>
                <a:ea typeface="HY견고딕" panose="02030600000101010101" pitchFamily="18" charset="-127"/>
              </a:defRPr>
            </a:lvl9pPr>
          </a:lstStyle>
          <a:p>
            <a:pPr algn="ctr"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Tahoma" panose="020B0604030504040204" pitchFamily="34" charset="0"/>
                <a:ea typeface="돋움" panose="020B0600000101010101" pitchFamily="50" charset="-127"/>
              </a:rPr>
              <a:t>Transaction</a:t>
            </a:r>
            <a:endParaRPr lang="ko-KR" altLang="en-US">
              <a:latin typeface="Tahoma" panose="020B060403050404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27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5D141-B7C3-4B39-BB3A-A3E7811A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D21F2-AD30-4042-BA1F-3CD26A98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156477" cy="4720562"/>
          </a:xfrm>
        </p:spPr>
        <p:txBody>
          <a:bodyPr/>
          <a:lstStyle/>
          <a:p>
            <a:r>
              <a:rPr lang="en-US" altLang="ko-KR" dirty="0"/>
              <a:t>Before Commit/Rollback</a:t>
            </a:r>
          </a:p>
          <a:p>
            <a:pPr lvl="1"/>
            <a:r>
              <a:rPr lang="ko-KR" altLang="en-US" dirty="0"/>
              <a:t>현재 사용자는 </a:t>
            </a:r>
            <a:r>
              <a:rPr lang="en-US" altLang="ko-KR" dirty="0"/>
              <a:t>DML</a:t>
            </a:r>
            <a:r>
              <a:rPr lang="ko-KR" altLang="en-US" dirty="0"/>
              <a:t>의 결과를 볼 수 있다</a:t>
            </a:r>
            <a:endParaRPr lang="en-US" altLang="ko-KR" dirty="0"/>
          </a:p>
          <a:p>
            <a:pPr lvl="1"/>
            <a:r>
              <a:rPr lang="ko-KR" altLang="en-US" dirty="0"/>
              <a:t>다른 사용자는 현재 </a:t>
            </a:r>
            <a:r>
              <a:rPr lang="en-US" altLang="ko-KR" dirty="0"/>
              <a:t>DML </a:t>
            </a:r>
            <a:r>
              <a:rPr lang="ko-KR" altLang="en-US" dirty="0"/>
              <a:t>결과를 볼 수 없다 </a:t>
            </a:r>
            <a:r>
              <a:rPr lang="en-US" altLang="ko-KR" dirty="0"/>
              <a:t>(</a:t>
            </a:r>
            <a:r>
              <a:rPr lang="ko-KR" altLang="en-US" dirty="0"/>
              <a:t>변경 이전 버전이 보임</a:t>
            </a:r>
            <a:r>
              <a:rPr lang="en-US" altLang="ko-KR" dirty="0"/>
              <a:t>. Read Consistency)</a:t>
            </a:r>
          </a:p>
          <a:p>
            <a:pPr lvl="1"/>
            <a:r>
              <a:rPr lang="en-US" altLang="ko-KR" dirty="0"/>
              <a:t>DML</a:t>
            </a:r>
            <a:r>
              <a:rPr lang="ko-KR" altLang="en-US" dirty="0"/>
              <a:t>에 의해 변경된 모든 </a:t>
            </a:r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Lock</a:t>
            </a:r>
            <a:r>
              <a:rPr lang="ko-KR" altLang="en-US" dirty="0"/>
              <a:t>이 걸린다</a:t>
            </a:r>
            <a:r>
              <a:rPr lang="en-US" altLang="ko-KR" dirty="0"/>
              <a:t>. (</a:t>
            </a:r>
            <a:r>
              <a:rPr lang="ko-KR" altLang="en-US"/>
              <a:t>다른 트랜잭션에서 </a:t>
            </a:r>
            <a:r>
              <a:rPr lang="ko-KR" altLang="en-US" dirty="0"/>
              <a:t>수정 불가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After Commit</a:t>
            </a:r>
          </a:p>
          <a:p>
            <a:pPr lvl="1"/>
            <a:r>
              <a:rPr lang="ko-KR" altLang="en-US" dirty="0"/>
              <a:t>변경이 영속적으로 </a:t>
            </a:r>
            <a:r>
              <a:rPr lang="en-US" altLang="ko-KR" dirty="0"/>
              <a:t>DB</a:t>
            </a:r>
            <a:r>
              <a:rPr lang="ko-KR" altLang="en-US" dirty="0"/>
              <a:t>에 반영됨</a:t>
            </a:r>
            <a:r>
              <a:rPr lang="en-US" altLang="ko-KR" dirty="0"/>
              <a:t>. </a:t>
            </a:r>
            <a:r>
              <a:rPr lang="ko-KR" altLang="en-US" dirty="0"/>
              <a:t>이전 상태는 사라짐 </a:t>
            </a:r>
            <a:r>
              <a:rPr lang="en-US" altLang="ko-KR" dirty="0"/>
              <a:t>(</a:t>
            </a:r>
            <a:r>
              <a:rPr lang="ko-KR" altLang="en-US" dirty="0"/>
              <a:t>더 이상 </a:t>
            </a:r>
            <a:r>
              <a:rPr lang="en-US" altLang="ko-KR" dirty="0"/>
              <a:t>Rollback </a:t>
            </a:r>
            <a:r>
              <a:rPr lang="ko-KR" altLang="en-US" dirty="0"/>
              <a:t>불가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변경 결과를 모든 사용자가 볼 수 있음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Lock</a:t>
            </a:r>
            <a:r>
              <a:rPr lang="ko-KR" altLang="en-US" dirty="0"/>
              <a:t>이 풀림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 err="1"/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사라짐</a:t>
            </a:r>
            <a:endParaRPr lang="en-US" altLang="ko-KR" dirty="0"/>
          </a:p>
          <a:p>
            <a:r>
              <a:rPr lang="en-US" altLang="ko-KR" dirty="0"/>
              <a:t>After Rollback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DML</a:t>
            </a:r>
            <a:r>
              <a:rPr lang="ko-KR" altLang="en-US" dirty="0"/>
              <a:t>의 변경이 취소됨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Lock</a:t>
            </a:r>
            <a:r>
              <a:rPr lang="ko-KR" altLang="en-US" dirty="0"/>
              <a:t>이 풀림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 err="1"/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사라짐</a:t>
            </a:r>
          </a:p>
        </p:txBody>
      </p:sp>
    </p:spTree>
    <p:extLst>
      <p:ext uri="{BB962C8B-B14F-4D97-AF65-F5344CB8AC3E}">
        <p14:creationId xmlns:p14="http://schemas.microsoft.com/office/powerpoint/2010/main" val="301847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26F9-9F3D-4129-B82A-8D8D755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 Language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8172E-E35A-4E2B-8E5C-6D7B50C7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Add New Row(s)</a:t>
            </a:r>
          </a:p>
          <a:p>
            <a:pPr lvl="2"/>
            <a:r>
              <a:rPr lang="en-US" altLang="ko-KR" dirty="0"/>
              <a:t>INSERT INTO </a:t>
            </a:r>
            <a:r>
              <a:rPr lang="ko-KR" altLang="en-US" dirty="0"/>
              <a:t>테이블명 </a:t>
            </a:r>
            <a:r>
              <a:rPr lang="en-US" altLang="ko-KR" dirty="0"/>
              <a:t>[(</a:t>
            </a:r>
            <a:r>
              <a:rPr lang="ko-KR" altLang="en-US" dirty="0"/>
              <a:t>컬럼 리스트</a:t>
            </a:r>
            <a:r>
              <a:rPr lang="en-US" altLang="ko-KR" dirty="0"/>
              <a:t>)] VALUES (</a:t>
            </a:r>
            <a:r>
              <a:rPr lang="ko-KR" altLang="en-US" dirty="0"/>
              <a:t>값 리스트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Modify </a:t>
            </a:r>
            <a:r>
              <a:rPr lang="en-US" altLang="ko-KR" dirty="0" err="1"/>
              <a:t>Exsiting</a:t>
            </a:r>
            <a:r>
              <a:rPr lang="en-US" altLang="ko-KR" dirty="0"/>
              <a:t> Row(s)</a:t>
            </a:r>
          </a:p>
          <a:p>
            <a:pPr lvl="2"/>
            <a:r>
              <a:rPr lang="en-US" altLang="ko-KR" dirty="0"/>
              <a:t>UPDATE </a:t>
            </a:r>
            <a:r>
              <a:rPr lang="ko-KR" altLang="en-US" dirty="0"/>
              <a:t>테이블명 </a:t>
            </a:r>
            <a:r>
              <a:rPr lang="en-US" altLang="ko-KR" dirty="0"/>
              <a:t>SET </a:t>
            </a:r>
            <a:r>
              <a:rPr lang="ko-KR" altLang="en-US" dirty="0"/>
              <a:t>변경내용 </a:t>
            </a:r>
            <a:r>
              <a:rPr lang="en-US" altLang="ko-KR" dirty="0"/>
              <a:t>[WHERE </a:t>
            </a:r>
            <a:r>
              <a:rPr lang="ko-KR" altLang="en-US" dirty="0"/>
              <a:t>조건</a:t>
            </a:r>
            <a:r>
              <a:rPr lang="en-US" altLang="ko-KR" dirty="0"/>
              <a:t>];</a:t>
            </a:r>
          </a:p>
          <a:p>
            <a:pPr lvl="1"/>
            <a:r>
              <a:rPr lang="en-US" altLang="ko-KR" dirty="0"/>
              <a:t>Remove Existing Row(s)</a:t>
            </a:r>
          </a:p>
          <a:p>
            <a:pPr lvl="2"/>
            <a:r>
              <a:rPr lang="en-US" altLang="ko-KR" dirty="0"/>
              <a:t>DELETE FROM </a:t>
            </a:r>
            <a:r>
              <a:rPr lang="ko-KR" altLang="en-US" dirty="0"/>
              <a:t>테이블명 </a:t>
            </a:r>
            <a:r>
              <a:rPr lang="en-US" altLang="ko-KR" dirty="0"/>
              <a:t>[WHERE </a:t>
            </a:r>
            <a:r>
              <a:rPr lang="ko-KR" altLang="en-US" dirty="0"/>
              <a:t>조건</a:t>
            </a:r>
            <a:r>
              <a:rPr lang="en-US" altLang="ko-KR" dirty="0"/>
              <a:t>];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트랜잭션의 대상</a:t>
            </a:r>
            <a:endParaRPr lang="en-US" altLang="ko-KR" dirty="0"/>
          </a:p>
          <a:p>
            <a:pPr lvl="1"/>
            <a:r>
              <a:rPr lang="ko-KR" altLang="en-US" dirty="0"/>
              <a:t>트랜잭션은 </a:t>
            </a:r>
            <a:r>
              <a:rPr lang="en-US" altLang="ko-KR" dirty="0"/>
              <a:t>DML</a:t>
            </a:r>
            <a:r>
              <a:rPr lang="ko-KR" altLang="en-US" dirty="0"/>
              <a:t>의 집합으로 이루어짐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69D6-C78A-4401-9946-282F82A6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31221-B68A-4FF3-8A84-C319DBE6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 새로운 </a:t>
            </a:r>
            <a:r>
              <a:rPr lang="ko-KR" altLang="en-US" dirty="0" err="1"/>
              <a:t>튜플을</a:t>
            </a:r>
            <a:r>
              <a:rPr lang="ko-KR" altLang="en-US" dirty="0"/>
              <a:t> 삽입할 때 사용하는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대응하는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과 </a:t>
            </a:r>
            <a:r>
              <a:rPr lang="en-US" altLang="ko-KR" dirty="0"/>
              <a:t>value</a:t>
            </a:r>
            <a:r>
              <a:rPr lang="ko-KR" altLang="en-US" dirty="0"/>
              <a:t>는 개수와 타입이 일치해야 한다</a:t>
            </a:r>
            <a:endParaRPr lang="en-US" altLang="ko-KR" dirty="0"/>
          </a:p>
          <a:p>
            <a:pPr lvl="1"/>
            <a:r>
              <a:rPr lang="ko-KR" altLang="en-US" dirty="0"/>
              <a:t>테이블 내 모든 컬럼의 내용을 삽입할 때는 </a:t>
            </a:r>
            <a:r>
              <a:rPr lang="en-US" altLang="ko-KR" dirty="0"/>
              <a:t>column </a:t>
            </a:r>
            <a:r>
              <a:rPr lang="ko-KR" altLang="en-US" dirty="0"/>
              <a:t>명을 생략할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이때는 </a:t>
            </a:r>
            <a:r>
              <a:rPr lang="en-US" altLang="ko-KR" dirty="0"/>
              <a:t>CREATE TABLE </a:t>
            </a:r>
            <a:r>
              <a:rPr lang="ko-KR" altLang="en-US" dirty="0"/>
              <a:t>문에 기술된 컬럼 순으로 </a:t>
            </a:r>
            <a:r>
              <a:rPr lang="en-US" altLang="ko-KR" dirty="0"/>
              <a:t>value </a:t>
            </a:r>
            <a:r>
              <a:rPr lang="ko-KR" altLang="en-US" dirty="0"/>
              <a:t>값들을 지정해야 한다</a:t>
            </a:r>
            <a:endParaRPr lang="en-US" altLang="ko-KR" dirty="0"/>
          </a:p>
          <a:p>
            <a:pPr lvl="1"/>
            <a:r>
              <a:rPr lang="en-US" altLang="ko-KR" dirty="0"/>
              <a:t>Subquery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결과를 를 이용하여 다른 테이블의 검색 결과를 삽입할 수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008DA-B17C-489D-8BC7-7D125C7B8543}"/>
              </a:ext>
            </a:extLst>
          </p:cNvPr>
          <p:cNvSpPr txBox="1"/>
          <p:nvPr/>
        </p:nvSpPr>
        <p:spPr>
          <a:xfrm>
            <a:off x="1296637" y="2509045"/>
            <a:ext cx="7358062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 [{column [, column ...]}]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{VALUES (value[, value...])|Subquery};</a:t>
            </a:r>
          </a:p>
        </p:txBody>
      </p:sp>
    </p:spTree>
    <p:extLst>
      <p:ext uri="{BB962C8B-B14F-4D97-AF65-F5344CB8AC3E}">
        <p14:creationId xmlns:p14="http://schemas.microsoft.com/office/powerpoint/2010/main" val="14682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AAB1E-C653-469B-A9FF-86BF590D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86809-4918-4206-BFB1-D3B3AC2F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054834" cy="4720562"/>
          </a:xfrm>
        </p:spPr>
        <p:txBody>
          <a:bodyPr/>
          <a:lstStyle/>
          <a:p>
            <a:r>
              <a:rPr lang="ko-KR" altLang="en-US" dirty="0"/>
              <a:t>묵시적 방법</a:t>
            </a:r>
            <a:r>
              <a:rPr lang="en-US" altLang="ko-KR" dirty="0"/>
              <a:t>: </a:t>
            </a:r>
            <a:r>
              <a:rPr lang="ko-KR" altLang="en-US" dirty="0"/>
              <a:t>컬럼 이름</a:t>
            </a:r>
            <a:r>
              <a:rPr lang="en-US" altLang="ko-KR" dirty="0"/>
              <a:t>, </a:t>
            </a:r>
            <a:r>
              <a:rPr lang="ko-KR" altLang="en-US" dirty="0"/>
              <a:t>순서 지정하지 않음</a:t>
            </a:r>
            <a:r>
              <a:rPr lang="en-US" altLang="ko-KR" dirty="0"/>
              <a:t>. </a:t>
            </a:r>
            <a:r>
              <a:rPr lang="ko-KR" altLang="en-US" dirty="0"/>
              <a:t>테이블 생성시 정의한 순서에 따라 값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 방법</a:t>
            </a:r>
            <a:r>
              <a:rPr lang="en-US" altLang="ko-KR" dirty="0"/>
              <a:t>: </a:t>
            </a:r>
            <a:r>
              <a:rPr lang="ko-KR" altLang="en-US" dirty="0"/>
              <a:t>컬럼 이름 명시적 사용</a:t>
            </a:r>
            <a:r>
              <a:rPr lang="en-US" altLang="ko-KR" dirty="0"/>
              <a:t>. </a:t>
            </a:r>
            <a:r>
              <a:rPr lang="ko-KR" altLang="en-US" dirty="0"/>
              <a:t>지정되지 않은 컬럼은 </a:t>
            </a:r>
            <a:r>
              <a:rPr lang="en-US" altLang="ko-KR" dirty="0"/>
              <a:t>NULL </a:t>
            </a:r>
            <a:r>
              <a:rPr lang="ko-KR" altLang="en-US" dirty="0"/>
              <a:t>자동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Subquery </a:t>
            </a:r>
            <a:r>
              <a:rPr lang="ko-KR" altLang="en-US" dirty="0"/>
              <a:t>이용</a:t>
            </a:r>
            <a:r>
              <a:rPr lang="en-US" altLang="ko-KR" dirty="0"/>
              <a:t>: </a:t>
            </a:r>
            <a:r>
              <a:rPr lang="ko-KR" altLang="en-US" dirty="0"/>
              <a:t>타 테이블로부터 데이터 복사 </a:t>
            </a:r>
            <a:r>
              <a:rPr lang="en-US" altLang="ko-KR" dirty="0"/>
              <a:t>(</a:t>
            </a:r>
            <a:r>
              <a:rPr lang="ko-KR" altLang="en-US" dirty="0"/>
              <a:t>테이블은 미리 존재해야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참고로 </a:t>
            </a:r>
            <a:r>
              <a:rPr lang="en-US" altLang="ko-KR" dirty="0"/>
              <a:t>Subquery </a:t>
            </a:r>
            <a:r>
              <a:rPr lang="ko-KR" altLang="en-US" dirty="0"/>
              <a:t>결과를 없는 테이블을 생성하고 데이터를 복사하고자 할 때는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CREATE TABLE AS SELECT </a:t>
            </a:r>
            <a:r>
              <a:rPr lang="ko-KR" altLang="en-US" dirty="0"/>
              <a:t>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98D03-CD0C-4C3E-88B5-761D0E374445}"/>
              </a:ext>
            </a:extLst>
          </p:cNvPr>
          <p:cNvSpPr txBox="1"/>
          <p:nvPr/>
        </p:nvSpPr>
        <p:spPr>
          <a:xfrm>
            <a:off x="2416969" y="1783181"/>
            <a:ext cx="7358062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INSERT INTO author</a:t>
            </a:r>
            <a:b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VALUES (1, '</a:t>
            </a:r>
            <a:r>
              <a:rPr lang="ko-KR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박경리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', '</a:t>
            </a:r>
            <a:r>
              <a:rPr lang="ko-KR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토지 작가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'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2A80-C05B-4446-B591-441536A51AE0}"/>
              </a:ext>
            </a:extLst>
          </p:cNvPr>
          <p:cNvSpPr txBox="1"/>
          <p:nvPr/>
        </p:nvSpPr>
        <p:spPr>
          <a:xfrm>
            <a:off x="2416969" y="3030207"/>
            <a:ext cx="7358062" cy="650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INSERT INTO 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author</a:t>
            </a: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( </a:t>
            </a:r>
            <a:r>
              <a:rPr lang="en-US" altLang="ko-KR" sz="1800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author_id</a:t>
            </a: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author_name</a:t>
            </a: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 )</a:t>
            </a:r>
            <a:b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VALUES (2, '</a:t>
            </a:r>
            <a:r>
              <a:rPr lang="ko-KR" altLang="en-US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이문열</a:t>
            </a:r>
            <a:r>
              <a:rPr lang="en-US" altLang="ko-KR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'</a:t>
            </a:r>
            <a:r>
              <a:rPr lang="en-US" altLang="ko-KR" sz="1800" b="1" dirty="0">
                <a:latin typeface="Consolas" panose="020B0609020204030204" pitchFamily="49" charset="0"/>
                <a:ea typeface="돋움" pitchFamily="50" charset="-127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0A525-3C30-4600-9F12-FF982CCC413E}"/>
              </a:ext>
            </a:extLst>
          </p:cNvPr>
          <p:cNvSpPr txBox="1"/>
          <p:nvPr/>
        </p:nvSpPr>
        <p:spPr>
          <a:xfrm>
            <a:off x="2416969" y="4143375"/>
            <a:ext cx="7358063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 INSERT INTO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department_usa</a:t>
            </a: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SELECT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department_id</a:t>
            </a: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department_name</a:t>
            </a:r>
            <a:endParaRPr lang="en-US" altLang="ko-KR" sz="1800" b="1" dirty="0">
              <a:latin typeface="Consolas" panose="020B06090202040302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  FROM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deptments</a:t>
            </a: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 	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WHEREd</a:t>
            </a: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department_name</a:t>
            </a:r>
            <a:r>
              <a:rPr lang="en-US" altLang="ko-KR" sz="1800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= 'IT';</a:t>
            </a:r>
          </a:p>
        </p:txBody>
      </p:sp>
    </p:spTree>
    <p:extLst>
      <p:ext uri="{BB962C8B-B14F-4D97-AF65-F5344CB8AC3E}">
        <p14:creationId xmlns:p14="http://schemas.microsoft.com/office/powerpoint/2010/main" val="23431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69D6-C78A-4401-9946-282F82A6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31221-B68A-4FF3-8A84-C319DBE6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 있는 </a:t>
            </a:r>
            <a:r>
              <a:rPr lang="ko-KR" altLang="en-US" dirty="0" err="1"/>
              <a:t>튜플들</a:t>
            </a:r>
            <a:r>
              <a:rPr lang="ko-KR" altLang="en-US" dirty="0"/>
              <a:t> 중에서 특정 </a:t>
            </a:r>
            <a:r>
              <a:rPr lang="ko-KR" altLang="en-US" dirty="0" err="1"/>
              <a:t>튜플의</a:t>
            </a:r>
            <a:r>
              <a:rPr lang="ko-KR" altLang="en-US" dirty="0"/>
              <a:t> 내용을 갱신할 때 사용하는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 절이 생략된 </a:t>
            </a:r>
            <a:r>
              <a:rPr lang="en-US" altLang="ko-KR" dirty="0"/>
              <a:t>UPDATE </a:t>
            </a:r>
            <a:r>
              <a:rPr lang="ko-KR" altLang="en-US" dirty="0"/>
              <a:t>문장은 해당 테이블 내의 모든 </a:t>
            </a:r>
            <a:r>
              <a:rPr lang="en-US" altLang="ko-KR" dirty="0"/>
              <a:t>Row</a:t>
            </a:r>
            <a:r>
              <a:rPr lang="ko-KR" altLang="en-US" dirty="0"/>
              <a:t>를 변경하므로 주의해서 사용해야 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008DA-B17C-489D-8BC7-7D125C7B8543}"/>
              </a:ext>
            </a:extLst>
          </p:cNvPr>
          <p:cNvSpPr txBox="1"/>
          <p:nvPr/>
        </p:nvSpPr>
        <p:spPr>
          <a:xfrm>
            <a:off x="1296637" y="2509045"/>
            <a:ext cx="73580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SET column=value[, column=value ...] </a:t>
            </a:r>
          </a:p>
          <a:p>
            <a:pPr algn="l"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[WHERE condition];</a:t>
            </a: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7095-5ECA-498E-863B-68861C6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8D862-89CB-4E10-92E2-18039D6B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조건을 만족하는 레코드를 변경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번 부서원의 </a:t>
            </a:r>
            <a:r>
              <a:rPr lang="ko-KR" altLang="en-US" dirty="0" err="1"/>
              <a:t>금여를</a:t>
            </a:r>
            <a:r>
              <a:rPr lang="ko-KR" altLang="en-US" dirty="0"/>
              <a:t> </a:t>
            </a:r>
            <a:r>
              <a:rPr lang="en-US" altLang="ko-KR" dirty="0"/>
              <a:t>100 </a:t>
            </a:r>
            <a:r>
              <a:rPr lang="ko-KR" altLang="en-US" dirty="0"/>
              <a:t>인상 </a:t>
            </a:r>
            <a:r>
              <a:rPr lang="en-US" altLang="ko-KR" dirty="0"/>
              <a:t>&amp; </a:t>
            </a:r>
            <a:r>
              <a:rPr lang="ko-KR" altLang="en-US" dirty="0"/>
              <a:t>수수료를 </a:t>
            </a:r>
            <a:r>
              <a:rPr lang="en-US" altLang="ko-KR" dirty="0"/>
              <a:t>0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절이 생략되면 모든 레코드에 적용</a:t>
            </a:r>
            <a:endParaRPr lang="en-US" altLang="ko-KR" dirty="0"/>
          </a:p>
          <a:p>
            <a:pPr lvl="1"/>
            <a:r>
              <a:rPr lang="ko-KR" altLang="en-US" dirty="0"/>
              <a:t>모든 직원의 급여를 </a:t>
            </a:r>
            <a:r>
              <a:rPr lang="en-US" altLang="ko-KR" dirty="0"/>
              <a:t>10% </a:t>
            </a:r>
            <a:r>
              <a:rPr lang="ko-KR" altLang="en-US" dirty="0"/>
              <a:t>인상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Subquery</a:t>
            </a:r>
            <a:r>
              <a:rPr lang="ko-KR" altLang="en-US" dirty="0"/>
              <a:t>를 이용한 변경</a:t>
            </a:r>
            <a:endParaRPr lang="en-US" altLang="ko-KR" dirty="0"/>
          </a:p>
          <a:p>
            <a:pPr lvl="1"/>
            <a:r>
              <a:rPr lang="ko-KR" altLang="en-US" dirty="0"/>
              <a:t>담당 업무가 </a:t>
            </a:r>
            <a:r>
              <a:rPr lang="en-US" altLang="ko-KR" dirty="0"/>
              <a:t>'Susan</a:t>
            </a:r>
            <a:r>
              <a:rPr lang="ko-KR" altLang="en-US" dirty="0"/>
              <a:t>과 같은 사람들의 월급을 부서 최고액으로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1C5DE-C303-438B-8915-8336A1935620}"/>
              </a:ext>
            </a:extLst>
          </p:cNvPr>
          <p:cNvSpPr txBox="1"/>
          <p:nvPr/>
        </p:nvSpPr>
        <p:spPr>
          <a:xfrm>
            <a:off x="2416969" y="2117475"/>
            <a:ext cx="73580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UPDATE employees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SET salary = salary + 100,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commission_pct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 = 0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department_id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=10;</a:t>
            </a: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A277D-C01D-4018-B242-A805991BB06E}"/>
              </a:ext>
            </a:extLst>
          </p:cNvPr>
          <p:cNvSpPr txBox="1"/>
          <p:nvPr/>
        </p:nvSpPr>
        <p:spPr>
          <a:xfrm>
            <a:off x="2416969" y="3986551"/>
            <a:ext cx="735806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UPDATE employees SET salary = salary * 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8055-F80D-4156-9C2F-173283695351}"/>
              </a:ext>
            </a:extLst>
          </p:cNvPr>
          <p:cNvSpPr txBox="1"/>
          <p:nvPr/>
        </p:nvSpPr>
        <p:spPr>
          <a:xfrm>
            <a:off x="677334" y="5204288"/>
            <a:ext cx="1083733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UPDATE employees SET salary =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(SELECT MAX(salary) FROM (SELECT salary FROM employees) t)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WHERE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job_id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=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(SELECT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job_id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FROM (SELECT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job_id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 FROM employees) t2 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	 WHERE </a:t>
            </a:r>
            <a:r>
              <a:rPr lang="en-US" altLang="ko-KR" b="1" dirty="0" err="1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first_name</a:t>
            </a:r>
            <a:r>
              <a:rPr lang="en-US" altLang="ko-KR" b="1" dirty="0">
                <a:latin typeface="Consolas" panose="020B0609020204030204" pitchFamily="49" charset="0"/>
                <a:ea typeface="굴림" pitchFamily="50" charset="-127"/>
                <a:cs typeface="Courier New" panose="02070309020205020404" pitchFamily="49" charset="0"/>
              </a:rPr>
              <a:t>="Susan");</a:t>
            </a:r>
            <a:endParaRPr lang="en-US" altLang="ko-KR" sz="1800" b="1" dirty="0">
              <a:latin typeface="Consolas" panose="020B0609020204030204" pitchFamily="49" charset="0"/>
              <a:ea typeface="굴림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7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69D6-C78A-4401-9946-282F82A6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31221-B68A-4FF3-8A84-C319DBE6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 있는 </a:t>
            </a:r>
            <a:r>
              <a:rPr lang="ko-KR" altLang="en-US" dirty="0" err="1"/>
              <a:t>튜플들</a:t>
            </a:r>
            <a:r>
              <a:rPr lang="ko-KR" altLang="en-US" dirty="0"/>
              <a:t> 중에서 특정 </a:t>
            </a:r>
            <a:r>
              <a:rPr lang="ko-KR" altLang="en-US" dirty="0" err="1"/>
              <a:t>튜플을</a:t>
            </a:r>
            <a:r>
              <a:rPr lang="ko-KR" altLang="en-US" dirty="0"/>
              <a:t> 삭제할 때 사용하는 명령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 절이 생략된 </a:t>
            </a:r>
            <a:r>
              <a:rPr lang="en-US" altLang="ko-KR" dirty="0"/>
              <a:t>DELETE </a:t>
            </a:r>
            <a:r>
              <a:rPr lang="ko-KR" altLang="en-US" dirty="0"/>
              <a:t>문장은 해당 테이블 내의 모든 </a:t>
            </a:r>
            <a:r>
              <a:rPr lang="en-US" altLang="ko-KR" dirty="0"/>
              <a:t>Row</a:t>
            </a:r>
            <a:r>
              <a:rPr lang="ko-KR" altLang="en-US" dirty="0"/>
              <a:t>를 삭제하므로 주의해서 사용해야 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008DA-B17C-489D-8BC7-7D125C7B8543}"/>
              </a:ext>
            </a:extLst>
          </p:cNvPr>
          <p:cNvSpPr txBox="1"/>
          <p:nvPr/>
        </p:nvSpPr>
        <p:spPr>
          <a:xfrm>
            <a:off x="1296637" y="2509045"/>
            <a:ext cx="73580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ko-KR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ko-KR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table_name</a:t>
            </a: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[WHERE condition];</a:t>
            </a:r>
            <a:endParaRPr lang="en-US" altLang="ko-KR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57DB-B6D5-4B3E-AD05-A1D86D7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5A426-C2EB-4959-B223-1D8A823E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799"/>
            <a:ext cx="8596668" cy="4720562"/>
          </a:xfrm>
        </p:spPr>
        <p:txBody>
          <a:bodyPr/>
          <a:lstStyle/>
          <a:p>
            <a:r>
              <a:rPr lang="ko-KR" altLang="en-US" dirty="0"/>
              <a:t>조건을 만족하는 레코드 삭제</a:t>
            </a:r>
            <a:endParaRPr lang="en-US" altLang="ko-KR" dirty="0"/>
          </a:p>
          <a:p>
            <a:pPr lvl="1"/>
            <a:r>
              <a:rPr lang="ko-KR" altLang="en-US" dirty="0"/>
              <a:t>이름이 </a:t>
            </a:r>
            <a:r>
              <a:rPr lang="en-US" altLang="ko-KR" dirty="0"/>
              <a:t>'Susan'</a:t>
            </a:r>
            <a:r>
              <a:rPr lang="ko-KR" altLang="en-US" dirty="0"/>
              <a:t>인 사원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조건이 없으면 모든 레코드 삭제 </a:t>
            </a:r>
            <a:r>
              <a:rPr lang="en-US" altLang="ko-KR" dirty="0"/>
              <a:t>(</a:t>
            </a:r>
            <a:r>
              <a:rPr lang="ko-KR" altLang="en-US" dirty="0"/>
              <a:t>주의</a:t>
            </a:r>
            <a:r>
              <a:rPr lang="en-US" altLang="ko-KR" dirty="0"/>
              <a:t>!)</a:t>
            </a:r>
          </a:p>
          <a:p>
            <a:pPr lvl="1"/>
            <a:r>
              <a:rPr lang="ko-KR" altLang="en-US" dirty="0"/>
              <a:t>모든 직원 정보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FOREIGN KEY </a:t>
            </a:r>
            <a:r>
              <a:rPr lang="ko-KR" altLang="en-US" dirty="0"/>
              <a:t>제약이 걸려 있으면 삭제되지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CF37C-13FA-4D99-9464-CC6D2C182664}"/>
              </a:ext>
            </a:extLst>
          </p:cNvPr>
          <p:cNvSpPr txBox="1"/>
          <p:nvPr/>
        </p:nvSpPr>
        <p:spPr>
          <a:xfrm>
            <a:off x="2416969" y="2158121"/>
            <a:ext cx="7358062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 FROM employees</a:t>
            </a:r>
            <a:b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= 'Susan';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06106-AE93-4E55-BD78-A0A1340EAFC4}"/>
              </a:ext>
            </a:extLst>
          </p:cNvPr>
          <p:cNvSpPr txBox="1"/>
          <p:nvPr/>
        </p:nvSpPr>
        <p:spPr>
          <a:xfrm>
            <a:off x="2416969" y="3641556"/>
            <a:ext cx="7358062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DELETE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06719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1AA4-21D4-48D7-9D27-3C88C11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Database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B2154-9348-4B9E-A3FA-C44EB0EA8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85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655</Words>
  <Application>Microsoft Office PowerPoint</Application>
  <PresentationFormat>와이드스크린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HY그래픽M</vt:lpstr>
      <vt:lpstr>굴림</vt:lpstr>
      <vt:lpstr>돋움</vt:lpstr>
      <vt:lpstr>맑은 고딕</vt:lpstr>
      <vt:lpstr>Arial</vt:lpstr>
      <vt:lpstr>Consolas</vt:lpstr>
      <vt:lpstr>Courier New</vt:lpstr>
      <vt:lpstr>Tahoma</vt:lpstr>
      <vt:lpstr>Trebuchet MS</vt:lpstr>
      <vt:lpstr>Wingdings 3</vt:lpstr>
      <vt:lpstr>패싯</vt:lpstr>
      <vt:lpstr>MySQL Database</vt:lpstr>
      <vt:lpstr>Data Manipulation Language</vt:lpstr>
      <vt:lpstr>INSERT</vt:lpstr>
      <vt:lpstr>INSERT</vt:lpstr>
      <vt:lpstr>UPDATE</vt:lpstr>
      <vt:lpstr>UPDATE</vt:lpstr>
      <vt:lpstr>DELETE</vt:lpstr>
      <vt:lpstr>DELETE</vt:lpstr>
      <vt:lpstr>MySQL Database</vt:lpstr>
      <vt:lpstr>Transaction</vt:lpstr>
      <vt:lpstr>Transaction in MySQL</vt:lpstr>
      <vt:lpstr>Transaction Control</vt:lpstr>
      <vt:lpstr>State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BIT</cp:lastModifiedBy>
  <cp:revision>107</cp:revision>
  <dcterms:created xsi:type="dcterms:W3CDTF">2018-04-18T02:22:51Z</dcterms:created>
  <dcterms:modified xsi:type="dcterms:W3CDTF">2023-04-10T05:25:11Z</dcterms:modified>
</cp:coreProperties>
</file>