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85" r:id="rId23"/>
    <p:sldId id="277" r:id="rId24"/>
    <p:sldId id="278" r:id="rId25"/>
    <p:sldId id="281" r:id="rId26"/>
    <p:sldId id="286" r:id="rId27"/>
    <p:sldId id="287" r:id="rId28"/>
    <p:sldId id="288" r:id="rId29"/>
    <p:sldId id="289" r:id="rId30"/>
    <p:sldId id="290" r:id="rId31"/>
    <p:sldId id="282" r:id="rId32"/>
    <p:sldId id="283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1320800"/>
            <a:ext cx="4184035" cy="472056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1320801"/>
            <a:ext cx="4184034" cy="472056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1327668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1910799"/>
            <a:ext cx="4185623" cy="4130564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1327668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1910799"/>
            <a:ext cx="4185617" cy="4130564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176462"/>
            <a:ext cx="8596668" cy="11443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1320801"/>
            <a:ext cx="8596668" cy="47205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2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mysql.com/downloads/connector/j/" TargetMode="External"/><Relationship Id="rId2" Type="http://schemas.openxmlformats.org/officeDocument/2006/relationships/hyperlink" Target="http://java.sun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tutorial/jdbc/index.html" TargetMode="External"/><Relationship Id="rId2" Type="http://schemas.openxmlformats.org/officeDocument/2006/relationships/hyperlink" Target="https://docs.oracle.com/javase/8/docs/api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5DD4EE-7FBF-48F0-9BEF-F7E76FA9CA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MySQL Database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A2F3677-E0D2-4BD5-A04E-A6EB50747F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JDBC Programming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23446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43A66B-7729-4AB9-B56D-E0E2A7759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JDBC </a:t>
            </a:r>
            <a:r>
              <a:rPr lang="ko-KR" altLang="en-US" dirty="0"/>
              <a:t>사용</a:t>
            </a:r>
            <a:br>
              <a:rPr lang="en-US" altLang="ko-KR" dirty="0"/>
            </a:br>
            <a:r>
              <a:rPr lang="en-US" altLang="ko-KR" sz="2400" dirty="0"/>
              <a:t>: </a:t>
            </a:r>
            <a:r>
              <a:rPr lang="ko-KR" altLang="en-US" sz="2400" dirty="0"/>
              <a:t>질의 수행 메서드 예제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EE240B-9C3F-430B-9D62-E285FD0B44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executeQuery</a:t>
            </a:r>
            <a:r>
              <a:rPr lang="en-US" altLang="ko-KR" dirty="0"/>
              <a:t>(String</a:t>
            </a:r>
            <a:r>
              <a:rPr lang="ko-KR" altLang="en-US" dirty="0"/>
              <a:t> </a:t>
            </a:r>
            <a:r>
              <a:rPr lang="en-US" altLang="ko-KR" dirty="0" err="1"/>
              <a:t>sql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/>
              <a:t>SELECT</a:t>
            </a:r>
          </a:p>
          <a:p>
            <a:pPr lvl="1"/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executeUpdate</a:t>
            </a:r>
            <a:r>
              <a:rPr lang="en-US" altLang="ko-KR" dirty="0"/>
              <a:t>(String</a:t>
            </a:r>
            <a:r>
              <a:rPr lang="ko-KR" altLang="en-US" dirty="0"/>
              <a:t> </a:t>
            </a:r>
            <a:r>
              <a:rPr lang="en-US" altLang="ko-KR" dirty="0" err="1"/>
              <a:t>sql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lang="en-US" altLang="ko-KR" dirty="0"/>
              <a:t>INSERT, UPDATE, DELETE</a:t>
            </a:r>
          </a:p>
          <a:p>
            <a:pPr lvl="1"/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execute(String</a:t>
            </a:r>
            <a:r>
              <a:rPr lang="ko-KR" altLang="en-US" dirty="0"/>
              <a:t> </a:t>
            </a:r>
            <a:r>
              <a:rPr lang="en-US" altLang="ko-KR" dirty="0" err="1"/>
              <a:t>sql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기타 </a:t>
            </a:r>
            <a:r>
              <a:rPr lang="en-US" altLang="ko-KR" dirty="0"/>
              <a:t>SQL </a:t>
            </a:r>
            <a:r>
              <a:rPr lang="ko-KR" altLang="en-US" dirty="0"/>
              <a:t>문</a:t>
            </a: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43C1A9-0982-485A-B85B-8E68DF84C734}"/>
              </a:ext>
            </a:extLst>
          </p:cNvPr>
          <p:cNvSpPr txBox="1"/>
          <p:nvPr/>
        </p:nvSpPr>
        <p:spPr>
          <a:xfrm>
            <a:off x="1915939" y="1716663"/>
            <a:ext cx="8763986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0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267F99"/>
                </a:solidFill>
                <a:latin typeface="Consolas" panose="020B0609020204030204" pitchFamily="49" charset="0"/>
              </a:rPr>
              <a:t>Statement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1080"/>
                </a:solidFill>
                <a:latin typeface="Consolas" panose="020B0609020204030204" pitchFamily="49" charset="0"/>
              </a:rPr>
              <a:t>stmt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solidFill>
                  <a:srgbClr val="001080"/>
                </a:solidFill>
                <a:latin typeface="Consolas" panose="020B0609020204030204" pitchFamily="49" charset="0"/>
              </a:rPr>
              <a:t>con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795E26"/>
                </a:solidFill>
                <a:latin typeface="Consolas" panose="020B0609020204030204" pitchFamily="49" charset="0"/>
              </a:rPr>
              <a:t>createStatement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dirty="0" err="1">
                <a:solidFill>
                  <a:srgbClr val="267F99"/>
                </a:solidFill>
                <a:latin typeface="Consolas" panose="020B0609020204030204" pitchFamily="49" charset="0"/>
              </a:rPr>
              <a:t>ResultSet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1080"/>
                </a:solidFill>
                <a:latin typeface="Consolas" panose="020B0609020204030204" pitchFamily="49" charset="0"/>
              </a:rPr>
              <a:t>rs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solidFill>
                  <a:srgbClr val="001080"/>
                </a:solidFill>
                <a:latin typeface="Consolas" panose="020B0609020204030204" pitchFamily="49" charset="0"/>
              </a:rPr>
              <a:t>stmt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795E26"/>
                </a:solidFill>
                <a:latin typeface="Consolas" panose="020B0609020204030204" pitchFamily="49" charset="0"/>
              </a:rPr>
              <a:t>executeQuery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("</a:t>
            </a:r>
            <a:r>
              <a:rPr lang="en-US" altLang="ko-KR" dirty="0">
                <a:solidFill>
                  <a:srgbClr val="267F99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altLang="ko-KR" dirty="0">
                <a:solidFill>
                  <a:srgbClr val="267F99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employees");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7B8C35-29FE-43B5-94F2-E3DE37FF128C}"/>
              </a:ext>
            </a:extLst>
          </p:cNvPr>
          <p:cNvSpPr txBox="1"/>
          <p:nvPr/>
        </p:nvSpPr>
        <p:spPr>
          <a:xfrm>
            <a:off x="1915939" y="2907751"/>
            <a:ext cx="8763986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0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267F99"/>
                </a:solidFill>
                <a:latin typeface="Consolas" panose="020B0609020204030204" pitchFamily="49" charset="0"/>
              </a:rPr>
              <a:t>Statement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1080"/>
                </a:solidFill>
                <a:latin typeface="Consolas" panose="020B0609020204030204" pitchFamily="49" charset="0"/>
              </a:rPr>
              <a:t>stmt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solidFill>
                  <a:srgbClr val="001080"/>
                </a:solidFill>
                <a:latin typeface="Consolas" panose="020B0609020204030204" pitchFamily="49" charset="0"/>
              </a:rPr>
              <a:t>con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795E26"/>
                </a:solidFill>
                <a:latin typeface="Consolas" panose="020B0609020204030204" pitchFamily="49" charset="0"/>
              </a:rPr>
              <a:t>createStatement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dirty="0">
                <a:solidFill>
                  <a:srgbClr val="267F99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1080"/>
                </a:solidFill>
                <a:latin typeface="Consolas" panose="020B0609020204030204" pitchFamily="49" charset="0"/>
              </a:rPr>
              <a:t>updateCount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solidFill>
                  <a:srgbClr val="001080"/>
                </a:solidFill>
                <a:latin typeface="Consolas" panose="020B0609020204030204" pitchFamily="49" charset="0"/>
              </a:rPr>
              <a:t>stmt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795E26"/>
                </a:solidFill>
                <a:latin typeface="Consolas" panose="020B0609020204030204" pitchFamily="49" charset="0"/>
              </a:rPr>
              <a:t>executeUpdate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("</a:t>
            </a:r>
            <a:r>
              <a:rPr lang="en-US" altLang="ko-KR">
                <a:solidFill>
                  <a:srgbClr val="267F99"/>
                </a:solidFill>
                <a:latin typeface="Consolas" panose="020B0609020204030204" pitchFamily="49" charset="0"/>
              </a:rPr>
              <a:t>INSERT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267F99"/>
                </a:solidFill>
                <a:latin typeface="Consolas" panose="020B0609020204030204" pitchFamily="49" charset="0"/>
              </a:rPr>
              <a:t>INTO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test </a:t>
            </a:r>
            <a:r>
              <a:rPr lang="en-US" altLang="ko-KR" dirty="0">
                <a:solidFill>
                  <a:srgbClr val="795E26"/>
                </a:solidFill>
                <a:latin typeface="Consolas" panose="020B0609020204030204" pitchFamily="49" charset="0"/>
              </a:rPr>
              <a:t>VALUES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)");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1DD3825-376B-4925-9C92-7227428DFBB1}"/>
              </a:ext>
            </a:extLst>
          </p:cNvPr>
          <p:cNvSpPr txBox="1"/>
          <p:nvPr/>
        </p:nvSpPr>
        <p:spPr>
          <a:xfrm>
            <a:off x="1915939" y="4098839"/>
            <a:ext cx="8763986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0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267F99"/>
                </a:solidFill>
                <a:latin typeface="Consolas" panose="020B0609020204030204" pitchFamily="49" charset="0"/>
              </a:rPr>
              <a:t>Statement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1080"/>
                </a:solidFill>
                <a:latin typeface="Consolas" panose="020B0609020204030204" pitchFamily="49" charset="0"/>
              </a:rPr>
              <a:t>stmt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solidFill>
                  <a:srgbClr val="001080"/>
                </a:solidFill>
                <a:latin typeface="Consolas" panose="020B0609020204030204" pitchFamily="49" charset="0"/>
              </a:rPr>
              <a:t>con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795E26"/>
                </a:solidFill>
                <a:latin typeface="Consolas" panose="020B0609020204030204" pitchFamily="49" charset="0"/>
              </a:rPr>
              <a:t>createStatement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dirty="0">
                <a:solidFill>
                  <a:srgbClr val="AF00DB"/>
                </a:solidFill>
                <a:latin typeface="Consolas" panose="020B0609020204030204" pitchFamily="49" charset="0"/>
              </a:rPr>
              <a:t>if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001080"/>
                </a:solidFill>
                <a:latin typeface="Consolas" panose="020B0609020204030204" pitchFamily="49" charset="0"/>
              </a:rPr>
              <a:t>stmt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795E26"/>
                </a:solidFill>
                <a:latin typeface="Consolas" panose="020B0609020204030204" pitchFamily="49" charset="0"/>
              </a:rPr>
              <a:t>execute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sql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)) {</a:t>
            </a:r>
          </a:p>
          <a:p>
            <a:r>
              <a:rPr lang="en-US" altLang="ko-KR" dirty="0">
                <a:solidFill>
                  <a:srgbClr val="267F99"/>
                </a:solidFill>
                <a:latin typeface="Consolas" panose="020B0609020204030204" pitchFamily="49" charset="0"/>
              </a:rPr>
              <a:t>	</a:t>
            </a:r>
            <a:r>
              <a:rPr lang="en-US" altLang="ko-KR" dirty="0" err="1">
                <a:solidFill>
                  <a:srgbClr val="267F99"/>
                </a:solidFill>
                <a:latin typeface="Consolas" panose="020B0609020204030204" pitchFamily="49" charset="0"/>
              </a:rPr>
              <a:t>ResultSet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1080"/>
                </a:solidFill>
                <a:latin typeface="Consolas" panose="020B0609020204030204" pitchFamily="49" charset="0"/>
              </a:rPr>
              <a:t>rs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solidFill>
                  <a:srgbClr val="001080"/>
                </a:solidFill>
                <a:latin typeface="Consolas" panose="020B0609020204030204" pitchFamily="49" charset="0"/>
              </a:rPr>
              <a:t>stmt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795E26"/>
                </a:solidFill>
                <a:latin typeface="Consolas" panose="020B0609020204030204" pitchFamily="49" charset="0"/>
              </a:rPr>
              <a:t>getResultSet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	...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altLang="ko-KR" dirty="0">
                <a:solidFill>
                  <a:srgbClr val="AF00DB"/>
                </a:solidFill>
                <a:latin typeface="Consolas" panose="020B0609020204030204" pitchFamily="49" charset="0"/>
              </a:rPr>
              <a:t>else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dirty="0">
                <a:solidFill>
                  <a:srgbClr val="267F99"/>
                </a:solidFill>
                <a:latin typeface="Consolas" panose="020B0609020204030204" pitchFamily="49" charset="0"/>
              </a:rPr>
              <a:t>	</a:t>
            </a:r>
            <a:r>
              <a:rPr lang="en-US" altLang="ko-KR" dirty="0" err="1">
                <a:solidFill>
                  <a:srgbClr val="267F99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1080"/>
                </a:solidFill>
                <a:latin typeface="Consolas" panose="020B0609020204030204" pitchFamily="49" charset="0"/>
              </a:rPr>
              <a:t>rowCount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solidFill>
                  <a:srgbClr val="001080"/>
                </a:solidFill>
                <a:latin typeface="Consolas" panose="020B0609020204030204" pitchFamily="49" charset="0"/>
              </a:rPr>
              <a:t>stmt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795E26"/>
                </a:solidFill>
                <a:latin typeface="Consolas" panose="020B0609020204030204" pitchFamily="49" charset="0"/>
              </a:rPr>
              <a:t>getUpdateCount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	...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DF2FA1A-1D0C-4243-8936-B5A0BEAA9187}"/>
              </a:ext>
            </a:extLst>
          </p:cNvPr>
          <p:cNvSpPr/>
          <p:nvPr/>
        </p:nvSpPr>
        <p:spPr>
          <a:xfrm>
            <a:off x="1915939" y="2007476"/>
            <a:ext cx="1279206" cy="35551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D7DA6A5-E85D-4F19-BB51-33ADFC4E914C}"/>
              </a:ext>
            </a:extLst>
          </p:cNvPr>
          <p:cNvSpPr/>
          <p:nvPr/>
        </p:nvSpPr>
        <p:spPr>
          <a:xfrm>
            <a:off x="1915939" y="3198564"/>
            <a:ext cx="553992" cy="35551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69521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4C560E-9FB3-43EE-B090-D1E588B4E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JDBC</a:t>
            </a:r>
            <a:r>
              <a:rPr lang="ko-KR" altLang="en-US" dirty="0"/>
              <a:t> 사용</a:t>
            </a:r>
            <a:br>
              <a:rPr lang="en-US" altLang="ko-KR" dirty="0"/>
            </a:br>
            <a:r>
              <a:rPr lang="en-US" altLang="ko-KR" sz="2400" dirty="0"/>
              <a:t>: </a:t>
            </a:r>
            <a:r>
              <a:rPr lang="ko-KR" altLang="en-US" sz="2400" dirty="0"/>
              <a:t>결과 활용 및 객체 닫기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0C5DB2-7C1D-42DB-8130-539051AD96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ResultSet</a:t>
            </a:r>
            <a:r>
              <a:rPr lang="ko-KR" altLang="en-US" dirty="0"/>
              <a:t>으로 결과 받기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Close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7458CC-F933-4E7C-B82B-23BECC5AD41A}"/>
              </a:ext>
            </a:extLst>
          </p:cNvPr>
          <p:cNvSpPr txBox="1"/>
          <p:nvPr/>
        </p:nvSpPr>
        <p:spPr>
          <a:xfrm>
            <a:off x="1714007" y="1748831"/>
            <a:ext cx="8763986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0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ko-KR" dirty="0" err="1">
                <a:solidFill>
                  <a:srgbClr val="267F99"/>
                </a:solidFill>
                <a:latin typeface="Consolas" panose="020B0609020204030204" pitchFamily="49" charset="0"/>
              </a:rPr>
              <a:t>ResultSet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1080"/>
                </a:solidFill>
                <a:latin typeface="Consolas" panose="020B0609020204030204" pitchFamily="49" charset="0"/>
              </a:rPr>
              <a:t>rs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solidFill>
                  <a:srgbClr val="001080"/>
                </a:solidFill>
                <a:latin typeface="Consolas" panose="020B0609020204030204" pitchFamily="49" charset="0"/>
              </a:rPr>
              <a:t>stmt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795E26"/>
                </a:solidFill>
                <a:latin typeface="Consolas" panose="020B0609020204030204" pitchFamily="49" charset="0"/>
              </a:rPr>
              <a:t>executeQuery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"select no from user"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);</a:t>
            </a:r>
          </a:p>
          <a:p>
            <a:r>
              <a:rPr lang="en-US" altLang="ko-KR" dirty="0">
                <a:solidFill>
                  <a:srgbClr val="AF00DB"/>
                </a:solidFill>
                <a:latin typeface="Consolas" panose="020B0609020204030204" pitchFamily="49" charset="0"/>
              </a:rPr>
              <a:t>while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( </a:t>
            </a:r>
            <a:r>
              <a:rPr lang="en-US" altLang="ko-KR" dirty="0" err="1">
                <a:solidFill>
                  <a:srgbClr val="001080"/>
                </a:solidFill>
                <a:latin typeface="Consolas" panose="020B0609020204030204" pitchFamily="49" charset="0"/>
              </a:rPr>
              <a:t>rs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795E26"/>
                </a:solidFill>
                <a:latin typeface="Consolas" panose="020B0609020204030204" pitchFamily="49" charset="0"/>
              </a:rPr>
              <a:t>next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 )</a:t>
            </a:r>
          </a:p>
          <a:p>
            <a:r>
              <a:rPr lang="en-US" altLang="ko-KR" dirty="0">
                <a:solidFill>
                  <a:srgbClr val="001080"/>
                </a:solidFill>
                <a:latin typeface="Consolas" panose="020B0609020204030204" pitchFamily="49" charset="0"/>
              </a:rPr>
              <a:t>	</a:t>
            </a:r>
            <a:r>
              <a:rPr lang="en-US" altLang="ko-KR" dirty="0" err="1">
                <a:solidFill>
                  <a:srgbClr val="001080"/>
                </a:solidFill>
                <a:latin typeface="Consolas" panose="020B0609020204030204" pitchFamily="49" charset="0"/>
              </a:rPr>
              <a:t>System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00108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795E26"/>
                </a:solidFill>
                <a:latin typeface="Consolas" panose="020B0609020204030204" pitchFamily="49" charset="0"/>
              </a:rPr>
              <a:t>println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-US" altLang="ko-KR" dirty="0" err="1">
                <a:solidFill>
                  <a:srgbClr val="001080"/>
                </a:solidFill>
                <a:latin typeface="Consolas" panose="020B0609020204030204" pitchFamily="49" charset="0"/>
              </a:rPr>
              <a:t>rs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795E26"/>
                </a:solidFill>
                <a:latin typeface="Consolas" panose="020B0609020204030204" pitchFamily="49" charset="0"/>
              </a:rPr>
              <a:t>getInt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"no"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);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FAE11F-E91E-4492-8AFA-D897FF7D4EB8}"/>
              </a:ext>
            </a:extLst>
          </p:cNvPr>
          <p:cNvSpPr txBox="1"/>
          <p:nvPr/>
        </p:nvSpPr>
        <p:spPr>
          <a:xfrm>
            <a:off x="1714007" y="3429000"/>
            <a:ext cx="8763986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0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ko-KR" dirty="0" err="1">
                <a:solidFill>
                  <a:srgbClr val="001080"/>
                </a:solidFill>
                <a:latin typeface="Consolas" panose="020B0609020204030204" pitchFamily="49" charset="0"/>
              </a:rPr>
              <a:t>rs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795E26"/>
                </a:solidFill>
                <a:latin typeface="Consolas" panose="020B0609020204030204" pitchFamily="49" charset="0"/>
              </a:rPr>
              <a:t>close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dirty="0" err="1">
                <a:solidFill>
                  <a:srgbClr val="001080"/>
                </a:solidFill>
                <a:latin typeface="Consolas" panose="020B0609020204030204" pitchFamily="49" charset="0"/>
              </a:rPr>
              <a:t>stmt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795E26"/>
                </a:solidFill>
                <a:latin typeface="Consolas" panose="020B0609020204030204" pitchFamily="49" charset="0"/>
              </a:rPr>
              <a:t>close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dirty="0" err="1">
                <a:solidFill>
                  <a:srgbClr val="001080"/>
                </a:solidFill>
                <a:latin typeface="Consolas" panose="020B0609020204030204" pitchFamily="49" charset="0"/>
              </a:rPr>
              <a:t>conn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795E26"/>
                </a:solidFill>
                <a:latin typeface="Consolas" panose="020B0609020204030204" pitchFamily="49" charset="0"/>
              </a:rPr>
              <a:t>close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85988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568F28-24AF-4896-8578-A4C5D8B20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JDBC </a:t>
            </a:r>
            <a:r>
              <a:rPr lang="ko-KR" altLang="en-US" dirty="0"/>
              <a:t>사용</a:t>
            </a:r>
            <a:br>
              <a:rPr lang="en-US" altLang="ko-KR" dirty="0"/>
            </a:br>
            <a:r>
              <a:rPr lang="en-US" altLang="ko-KR" sz="2400" dirty="0"/>
              <a:t>: </a:t>
            </a:r>
            <a:r>
              <a:rPr lang="en-US" altLang="ko-KR" sz="2400" dirty="0" err="1"/>
              <a:t>ResultSet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61DE0E-00C3-406C-AA9F-73C994269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SQL</a:t>
            </a:r>
            <a:r>
              <a:rPr lang="ko-KR" altLang="en-US" dirty="0"/>
              <a:t> 문에 대한 결과를 얻는다</a:t>
            </a:r>
            <a:endParaRPr lang="en-US" altLang="ko-KR" dirty="0"/>
          </a:p>
          <a:p>
            <a:pPr lvl="1"/>
            <a:r>
              <a:rPr lang="ko-KR" altLang="en-US" dirty="0"/>
              <a:t>이동 함수 </a:t>
            </a:r>
            <a:r>
              <a:rPr lang="en-US" altLang="ko-KR" dirty="0"/>
              <a:t>: next, previous, first, last, </a:t>
            </a:r>
            <a:r>
              <a:rPr lang="en-US" altLang="ko-KR" dirty="0" err="1"/>
              <a:t>beforeFirst</a:t>
            </a:r>
            <a:r>
              <a:rPr lang="en-US" altLang="ko-KR" dirty="0"/>
              <a:t>, </a:t>
            </a:r>
            <a:r>
              <a:rPr lang="en-US" altLang="ko-KR" dirty="0" err="1"/>
              <a:t>afterLast</a:t>
            </a:r>
            <a:r>
              <a:rPr lang="en-US" altLang="ko-KR" dirty="0"/>
              <a:t>, relative, absolute</a:t>
            </a:r>
          </a:p>
          <a:p>
            <a:pPr lvl="2"/>
            <a:r>
              <a:rPr lang="ko-KR" altLang="en-US" dirty="0"/>
              <a:t>기본 </a:t>
            </a:r>
            <a:r>
              <a:rPr lang="en-US" altLang="ko-KR" dirty="0"/>
              <a:t>: TYPE_FORWARD_ONLY &amp; CURSOR_READ_ONLY</a:t>
            </a:r>
            <a:br>
              <a:rPr lang="en-US" altLang="ko-KR" dirty="0"/>
            </a:br>
            <a:r>
              <a:rPr lang="en-US" altLang="ko-KR" dirty="0"/>
              <a:t>		(= next</a:t>
            </a:r>
            <a:r>
              <a:rPr lang="ko-KR" altLang="en-US" dirty="0"/>
              <a:t>로만 이동 가능 </a:t>
            </a:r>
            <a:r>
              <a:rPr lang="en-US" altLang="ko-KR" dirty="0"/>
              <a:t>&amp; Read Only)</a:t>
            </a:r>
          </a:p>
          <a:p>
            <a:pPr lvl="1"/>
            <a:r>
              <a:rPr lang="ko-KR" altLang="en-US" dirty="0"/>
              <a:t>값 추출 함수 </a:t>
            </a:r>
            <a:r>
              <a:rPr lang="en-US" altLang="ko-KR" dirty="0"/>
              <a:t>: </a:t>
            </a:r>
            <a:r>
              <a:rPr lang="en-US" altLang="ko-KR" dirty="0" err="1"/>
              <a:t>getXXX</a:t>
            </a:r>
            <a:r>
              <a:rPr lang="en-US" altLang="ko-KR" dirty="0"/>
              <a:t>(</a:t>
            </a:r>
            <a:r>
              <a:rPr lang="ko-KR" altLang="en-US" dirty="0"/>
              <a:t>숫자</a:t>
            </a:r>
            <a:r>
              <a:rPr lang="en-US" altLang="ko-KR" dirty="0"/>
              <a:t>/</a:t>
            </a:r>
            <a:r>
              <a:rPr lang="ko-KR" altLang="en-US" dirty="0"/>
              <a:t>이름</a:t>
            </a:r>
            <a:r>
              <a:rPr lang="en-US" altLang="ko-KR" dirty="0"/>
              <a:t>) – </a:t>
            </a:r>
            <a:r>
              <a:rPr lang="ko-KR" altLang="en-US" dirty="0"/>
              <a:t>데이터 타입에 따라 알맞게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4FD8EE0-1F7D-44B1-BC1F-A0E3B08DF4C8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75248" y="3539462"/>
            <a:ext cx="5715000" cy="2000250"/>
          </a:xfrm>
          <a:prstGeom prst="rect">
            <a:avLst/>
          </a:prstGeom>
          <a:noFill/>
          <a:ln w="9525">
            <a:solidFill>
              <a:srgbClr val="73459E">
                <a:lumMod val="50000"/>
              </a:srgbClr>
            </a:solidFill>
            <a:miter lim="800000"/>
            <a:headEnd/>
            <a:tailEnd/>
          </a:ln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7C4D3791-15D8-4345-8664-4F095272702D}"/>
              </a:ext>
            </a:extLst>
          </p:cNvPr>
          <p:cNvSpPr/>
          <p:nvPr/>
        </p:nvSpPr>
        <p:spPr bwMode="auto">
          <a:xfrm>
            <a:off x="2917998" y="4110962"/>
            <a:ext cx="7286625" cy="428625"/>
          </a:xfrm>
          <a:prstGeom prst="rect">
            <a:avLst/>
          </a:prstGeom>
          <a:solidFill>
            <a:srgbClr val="99FFCC">
              <a:alpha val="23922"/>
            </a:srgbClr>
          </a:solidFill>
          <a:ln w="9525" cap="flat" cmpd="sng" algn="ctr">
            <a:solidFill>
              <a:srgbClr val="386FB1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lIns="0" tIns="0" rIns="0" bIns="0" anchor="ctr"/>
          <a:lstStyle/>
          <a:p>
            <a:pPr marL="0" marR="0" lvl="0" indent="0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돋움"/>
                <a:cs typeface="+mn-cs"/>
              </a:rPr>
              <a:t>  Cursor</a:t>
            </a:r>
            <a:endParaRPr kumimoji="1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돋움"/>
              <a:cs typeface="+mn-cs"/>
            </a:endParaRPr>
          </a:p>
        </p:txBody>
      </p:sp>
      <p:cxnSp>
        <p:nvCxnSpPr>
          <p:cNvPr id="13" name="직선 화살표 연결선 8">
            <a:extLst>
              <a:ext uri="{FF2B5EF4-FFF2-40B4-BE49-F238E27FC236}">
                <a16:creationId xmlns:a16="http://schemas.microsoft.com/office/drawing/2014/main" id="{4B4A5595-12D9-46D1-A5CF-5F854F2C3A69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2702098" y="5325400"/>
            <a:ext cx="1430337" cy="1588"/>
          </a:xfrm>
          <a:prstGeom prst="straightConnector1">
            <a:avLst/>
          </a:prstGeom>
          <a:noFill/>
          <a:ln w="9525" algn="ctr">
            <a:solidFill>
              <a:srgbClr val="000099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" name="TextBox 10">
            <a:extLst>
              <a:ext uri="{FF2B5EF4-FFF2-40B4-BE49-F238E27FC236}">
                <a16:creationId xmlns:a16="http://schemas.microsoft.com/office/drawing/2014/main" id="{920EBA04-4DD0-496A-A95E-C559E84EA6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7833" y="4611025"/>
            <a:ext cx="461665" cy="1357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 eaLnBrk="0" hangingPunct="0"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9pPr>
          </a:lstStyle>
          <a:p>
            <a:pPr algn="ctr" defTabSz="914400" eaLnBrk="1" fontAlgn="base" latinLnBrk="1" hangingPunct="1">
              <a:spcBef>
                <a:spcPct val="0"/>
              </a:spcBef>
              <a:spcAft>
                <a:spcPct val="0"/>
              </a:spcAft>
            </a:pPr>
            <a:r>
              <a:rPr lang="en-US" altLang="ko-KR" sz="1800" dirty="0">
                <a:ea typeface="돋움" panose="020B0600000101010101" pitchFamily="50" charset="-127"/>
                <a:cs typeface="Courier New" panose="02070309020205020404" pitchFamily="49" charset="0"/>
              </a:rPr>
              <a:t>next()</a:t>
            </a:r>
            <a:endParaRPr lang="ko-KR" altLang="en-US" sz="1800" dirty="0">
              <a:ea typeface="돋움" panose="020B0600000101010101" pitchFamily="50" charset="-127"/>
              <a:cs typeface="Courier New" panose="02070309020205020404" pitchFamily="49" charset="0"/>
            </a:endParaRPr>
          </a:p>
        </p:txBody>
      </p:sp>
      <p:sp>
        <p:nvSpPr>
          <p:cNvPr id="15" name="TextBox 11">
            <a:extLst>
              <a:ext uri="{FF2B5EF4-FFF2-40B4-BE49-F238E27FC236}">
                <a16:creationId xmlns:a16="http://schemas.microsoft.com/office/drawing/2014/main" id="{B49D050C-D6A2-4468-B199-C3192975CA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5248" y="5539712"/>
            <a:ext cx="14287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9pPr>
          </a:lstStyle>
          <a:p>
            <a:pPr algn="ctr" defTabSz="914400" eaLnBrk="1" fontAlgn="base" latinLnBrk="1" hangingPunct="1">
              <a:spcBef>
                <a:spcPct val="0"/>
              </a:spcBef>
              <a:spcAft>
                <a:spcPct val="0"/>
              </a:spcAft>
            </a:pPr>
            <a:r>
              <a:rPr lang="en-US" altLang="ko-KR" sz="1800" dirty="0" err="1">
                <a:ea typeface="돋움" panose="020B0600000101010101" pitchFamily="50" charset="-127"/>
                <a:cs typeface="Courier New" panose="02070309020205020404" pitchFamily="49" charset="0"/>
              </a:rPr>
              <a:t>getInt</a:t>
            </a:r>
            <a:r>
              <a:rPr lang="en-US" altLang="ko-KR" sz="1800" dirty="0">
                <a:ea typeface="돋움" panose="020B0600000101010101" pitchFamily="50" charset="-127"/>
                <a:cs typeface="Courier New" panose="02070309020205020404" pitchFamily="49" charset="0"/>
              </a:rPr>
              <a:t>(1)</a:t>
            </a:r>
            <a:endParaRPr lang="ko-KR" altLang="en-US" sz="1800" dirty="0">
              <a:ea typeface="돋움" panose="020B0600000101010101" pitchFamily="50" charset="-127"/>
              <a:cs typeface="Courier New" panose="02070309020205020404" pitchFamily="49" charset="0"/>
            </a:endParaRPr>
          </a:p>
        </p:txBody>
      </p:sp>
      <p:sp>
        <p:nvSpPr>
          <p:cNvPr id="16" name="TextBox 12">
            <a:extLst>
              <a:ext uri="{FF2B5EF4-FFF2-40B4-BE49-F238E27FC236}">
                <a16:creationId xmlns:a16="http://schemas.microsoft.com/office/drawing/2014/main" id="{513C5DEC-F470-48FE-AEFF-403F483760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3998" y="5539712"/>
            <a:ext cx="18573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9pPr>
          </a:lstStyle>
          <a:p>
            <a:pPr algn="ctr" defTabSz="914400" eaLnBrk="1" fontAlgn="base" latinLnBrk="1" hangingPunct="1">
              <a:spcBef>
                <a:spcPct val="0"/>
              </a:spcBef>
              <a:spcAft>
                <a:spcPct val="0"/>
              </a:spcAft>
            </a:pPr>
            <a:r>
              <a:rPr lang="en-US" altLang="ko-KR" sz="1800">
                <a:ea typeface="돋움" panose="020B0600000101010101" pitchFamily="50" charset="-127"/>
                <a:cs typeface="Courier New" panose="02070309020205020404" pitchFamily="49" charset="0"/>
              </a:rPr>
              <a:t>getString(2)</a:t>
            </a:r>
            <a:endParaRPr lang="ko-KR" altLang="en-US" sz="1800">
              <a:ea typeface="돋움" panose="020B0600000101010101" pitchFamily="50" charset="-127"/>
              <a:cs typeface="Courier New" panose="02070309020205020404" pitchFamily="49" charset="0"/>
            </a:endParaRPr>
          </a:p>
        </p:txBody>
      </p:sp>
      <p:sp>
        <p:nvSpPr>
          <p:cNvPr id="17" name="TextBox 13">
            <a:extLst>
              <a:ext uri="{FF2B5EF4-FFF2-40B4-BE49-F238E27FC236}">
                <a16:creationId xmlns:a16="http://schemas.microsoft.com/office/drawing/2014/main" id="{3ADD6413-F506-4BAC-A4CC-7AEAE266E4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1436" y="5539712"/>
            <a:ext cx="234589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9pPr>
          </a:lstStyle>
          <a:p>
            <a:pPr algn="ctr" defTabSz="914400" eaLnBrk="1" fontAlgn="base" latinLnBrk="1" hangingPunct="1">
              <a:spcBef>
                <a:spcPct val="0"/>
              </a:spcBef>
              <a:spcAft>
                <a:spcPct val="0"/>
              </a:spcAft>
            </a:pPr>
            <a:r>
              <a:rPr lang="en-US" altLang="ko-KR" sz="1800" dirty="0" err="1">
                <a:ea typeface="돋움" panose="020B0600000101010101" pitchFamily="50" charset="-127"/>
                <a:cs typeface="Courier New" panose="02070309020205020404" pitchFamily="49" charset="0"/>
              </a:rPr>
              <a:t>getString</a:t>
            </a:r>
            <a:r>
              <a:rPr lang="en-US" altLang="ko-KR" sz="1800" dirty="0">
                <a:ea typeface="돋움" panose="020B0600000101010101" pitchFamily="50" charset="-127"/>
                <a:cs typeface="Courier New" panose="02070309020205020404" pitchFamily="49" charset="0"/>
              </a:rPr>
              <a:t>("LOC")</a:t>
            </a:r>
            <a:endParaRPr lang="ko-KR" altLang="en-US" sz="1800" dirty="0">
              <a:ea typeface="돋움" panose="020B0600000101010101" pitchFamily="50" charset="-127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24707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47D0B3-D3D9-4723-B37D-FD5F08F1A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JDBC </a:t>
            </a:r>
            <a:r>
              <a:rPr lang="ko-KR" altLang="en-US" dirty="0"/>
              <a:t>사용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223349-7C68-4ABA-B001-D67A8363CA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20800"/>
            <a:ext cx="8596668" cy="5216633"/>
          </a:xfrm>
        </p:spPr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</a:t>
            </a:r>
            <a:r>
              <a:rPr lang="en-US" altLang="ko-KR" dirty="0"/>
              <a:t>] ConnectionTest.java </a:t>
            </a:r>
          </a:p>
          <a:p>
            <a:pPr lvl="1"/>
            <a:r>
              <a:rPr lang="en-US" altLang="ko-KR" dirty="0" err="1"/>
              <a:t>hr</a:t>
            </a:r>
            <a:r>
              <a:rPr lang="en-US" altLang="ko-KR" dirty="0"/>
              <a:t> </a:t>
            </a:r>
            <a:r>
              <a:rPr lang="ko-KR" altLang="en-US" dirty="0"/>
              <a:t>데이터베이스에 </a:t>
            </a:r>
            <a:r>
              <a:rPr lang="en-US" altLang="ko-KR" dirty="0"/>
              <a:t>JDBC</a:t>
            </a:r>
            <a:r>
              <a:rPr lang="ko-KR" altLang="en-US" dirty="0"/>
              <a:t>를 이용하여 </a:t>
            </a:r>
            <a:r>
              <a:rPr lang="en-US" altLang="ko-KR" dirty="0"/>
              <a:t>Connection</a:t>
            </a:r>
            <a:r>
              <a:rPr lang="ko-KR" altLang="en-US" dirty="0"/>
              <a:t>을 연결</a:t>
            </a:r>
            <a:endParaRPr lang="en-US" altLang="ko-KR" dirty="0"/>
          </a:p>
          <a:p>
            <a:pPr lvl="1"/>
            <a:r>
              <a:rPr lang="ko-KR" altLang="en-US" dirty="0"/>
              <a:t>결과 메시지</a:t>
            </a:r>
            <a:endParaRPr lang="en-US" altLang="ko-KR" dirty="0"/>
          </a:p>
          <a:p>
            <a:pPr lvl="2"/>
            <a:r>
              <a:rPr lang="ko-KR" altLang="en-US" dirty="0"/>
              <a:t>접속에 성공했을 때 </a:t>
            </a:r>
            <a:r>
              <a:rPr lang="en-US" altLang="ko-KR" dirty="0"/>
              <a:t>: "</a:t>
            </a:r>
            <a:r>
              <a:rPr lang="ko-KR" altLang="en-US" dirty="0"/>
              <a:t>연결 성공</a:t>
            </a:r>
            <a:r>
              <a:rPr lang="en-US" altLang="ko-KR" dirty="0"/>
              <a:t>!!"</a:t>
            </a:r>
          </a:p>
          <a:p>
            <a:pPr lvl="2"/>
            <a:r>
              <a:rPr lang="en-US" altLang="ko-KR" dirty="0"/>
              <a:t>JDBC </a:t>
            </a:r>
            <a:r>
              <a:rPr lang="ko-KR" altLang="en-US" dirty="0"/>
              <a:t>드라이버를 </a:t>
            </a:r>
            <a:r>
              <a:rPr lang="ko-KR" altLang="en-US" dirty="0" err="1"/>
              <a:t>로드하지</a:t>
            </a:r>
            <a:r>
              <a:rPr lang="ko-KR" altLang="en-US" dirty="0"/>
              <a:t> 못했을 때 </a:t>
            </a:r>
            <a:r>
              <a:rPr lang="en-US" altLang="ko-KR" dirty="0"/>
              <a:t>: "JDBC Driver</a:t>
            </a:r>
            <a:r>
              <a:rPr lang="ko-KR" altLang="en-US" dirty="0"/>
              <a:t>를 찾지 못했습니다</a:t>
            </a:r>
            <a:r>
              <a:rPr lang="en-US" altLang="ko-KR" dirty="0"/>
              <a:t>."</a:t>
            </a:r>
          </a:p>
          <a:p>
            <a:pPr lvl="2"/>
            <a:r>
              <a:rPr lang="ko-KR" altLang="en-US" dirty="0" err="1"/>
              <a:t>그외</a:t>
            </a:r>
            <a:r>
              <a:rPr lang="ko-KR" altLang="en-US" dirty="0"/>
              <a:t> </a:t>
            </a:r>
            <a:r>
              <a:rPr lang="en-US" altLang="ko-KR" dirty="0"/>
              <a:t>SQL </a:t>
            </a:r>
            <a:r>
              <a:rPr lang="ko-KR" altLang="en-US" dirty="0"/>
              <a:t>에러가 발생했을 경우 </a:t>
            </a:r>
            <a:r>
              <a:rPr lang="en-US" altLang="ko-KR" dirty="0"/>
              <a:t>: "</a:t>
            </a:r>
            <a:r>
              <a:rPr lang="en-US" altLang="ko-KR" dirty="0" err="1"/>
              <a:t>SQLError</a:t>
            </a:r>
            <a:r>
              <a:rPr lang="en-US" altLang="ko-KR" dirty="0"/>
              <a:t>!!"</a:t>
            </a:r>
          </a:p>
          <a:p>
            <a:r>
              <a:rPr lang="en-US" altLang="ko-KR" dirty="0"/>
              <a:t>[</a:t>
            </a:r>
            <a:r>
              <a:rPr lang="ko-KR" altLang="en-US" dirty="0"/>
              <a:t>실습</a:t>
            </a:r>
            <a:r>
              <a:rPr lang="en-US" altLang="ko-KR" dirty="0"/>
              <a:t>] SelectTest.java </a:t>
            </a:r>
          </a:p>
          <a:p>
            <a:pPr lvl="1"/>
            <a:r>
              <a:rPr lang="en-US" altLang="ko-KR" dirty="0" err="1"/>
              <a:t>hr</a:t>
            </a:r>
            <a:r>
              <a:rPr lang="en-US" altLang="ko-KR" dirty="0"/>
              <a:t> </a:t>
            </a:r>
            <a:r>
              <a:rPr lang="ko-KR" altLang="en-US" dirty="0"/>
              <a:t>데이터베이스에 </a:t>
            </a:r>
            <a:r>
              <a:rPr lang="en-US" altLang="ko-KR" dirty="0"/>
              <a:t>JDBC</a:t>
            </a:r>
            <a:r>
              <a:rPr lang="ko-KR" altLang="en-US" dirty="0"/>
              <a:t>를 이용하여 </a:t>
            </a:r>
            <a:r>
              <a:rPr lang="en-US" altLang="ko-KR" dirty="0"/>
              <a:t>Connection</a:t>
            </a:r>
            <a:r>
              <a:rPr lang="ko-KR" altLang="en-US" dirty="0"/>
              <a:t>을 연결</a:t>
            </a:r>
            <a:r>
              <a:rPr lang="en-US" altLang="ko-KR" dirty="0"/>
              <a:t>, departments </a:t>
            </a:r>
            <a:r>
              <a:rPr lang="ko-KR" altLang="en-US" dirty="0"/>
              <a:t>테이블로부터 데이터를 불러와서 </a:t>
            </a:r>
            <a:r>
              <a:rPr lang="en-US" altLang="ko-KR" dirty="0"/>
              <a:t>{</a:t>
            </a:r>
            <a:r>
              <a:rPr lang="en-US" altLang="ko-KR" dirty="0" err="1"/>
              <a:t>department_id</a:t>
            </a:r>
            <a:r>
              <a:rPr lang="en-US" altLang="ko-KR" dirty="0"/>
              <a:t>}:{</a:t>
            </a:r>
            <a:r>
              <a:rPr lang="en-US" altLang="ko-KR" dirty="0" err="1"/>
              <a:t>department_name</a:t>
            </a:r>
            <a:r>
              <a:rPr lang="en-US" altLang="ko-KR" dirty="0"/>
              <a:t>} </a:t>
            </a:r>
            <a:r>
              <a:rPr lang="ko-KR" altLang="en-US" dirty="0"/>
              <a:t>형태로 출력 </a:t>
            </a:r>
            <a:endParaRPr lang="en-US" altLang="ko-KR" dirty="0"/>
          </a:p>
          <a:p>
            <a:pPr lvl="1"/>
            <a:r>
              <a:rPr lang="ko-KR" altLang="en-US" dirty="0"/>
              <a:t>결과 메시지</a:t>
            </a:r>
            <a:endParaRPr lang="en-US" altLang="ko-KR" dirty="0"/>
          </a:p>
          <a:p>
            <a:pPr lvl="2"/>
            <a:r>
              <a:rPr lang="en-US" altLang="ko-KR" dirty="0"/>
              <a:t>{</a:t>
            </a:r>
            <a:r>
              <a:rPr lang="en-US" altLang="ko-KR" dirty="0" err="1"/>
              <a:t>department_id</a:t>
            </a:r>
            <a:r>
              <a:rPr lang="en-US" altLang="ko-KR" dirty="0"/>
              <a:t>}:{</a:t>
            </a:r>
            <a:r>
              <a:rPr lang="en-US" altLang="ko-KR" dirty="0" err="1"/>
              <a:t>department_name</a:t>
            </a:r>
            <a:r>
              <a:rPr lang="en-US" altLang="ko-KR" dirty="0"/>
              <a:t>} </a:t>
            </a:r>
            <a:r>
              <a:rPr lang="ko-KR" altLang="en-US" dirty="0"/>
              <a:t>의 리스트 형태로 출력</a:t>
            </a:r>
            <a:endParaRPr lang="en-US" altLang="ko-KR" dirty="0"/>
          </a:p>
          <a:p>
            <a:pPr lvl="2"/>
            <a:r>
              <a:rPr lang="en-US" altLang="ko-KR" dirty="0"/>
              <a:t>JDBC </a:t>
            </a:r>
            <a:r>
              <a:rPr lang="ko-KR" altLang="en-US" dirty="0"/>
              <a:t>드라이버를 </a:t>
            </a:r>
            <a:r>
              <a:rPr lang="ko-KR" altLang="en-US" dirty="0" err="1"/>
              <a:t>로드하지</a:t>
            </a:r>
            <a:r>
              <a:rPr lang="ko-KR" altLang="en-US" dirty="0"/>
              <a:t> 못했을 때 </a:t>
            </a:r>
            <a:r>
              <a:rPr lang="en-US" altLang="ko-KR" dirty="0"/>
              <a:t>: "JDBC Driver</a:t>
            </a:r>
            <a:r>
              <a:rPr lang="ko-KR" altLang="en-US" dirty="0"/>
              <a:t>를 찾지 못했습니다</a:t>
            </a:r>
            <a:r>
              <a:rPr lang="en-US" altLang="ko-KR" dirty="0"/>
              <a:t>."</a:t>
            </a:r>
          </a:p>
          <a:p>
            <a:pPr lvl="2"/>
            <a:r>
              <a:rPr lang="ko-KR" altLang="en-US" dirty="0" err="1"/>
              <a:t>그외</a:t>
            </a:r>
            <a:r>
              <a:rPr lang="ko-KR" altLang="en-US" dirty="0"/>
              <a:t> </a:t>
            </a:r>
            <a:r>
              <a:rPr lang="en-US" altLang="ko-KR" dirty="0"/>
              <a:t>SQL </a:t>
            </a:r>
            <a:r>
              <a:rPr lang="ko-KR" altLang="en-US" dirty="0"/>
              <a:t>에러가 발생했을 경우 </a:t>
            </a:r>
            <a:r>
              <a:rPr lang="en-US" altLang="ko-KR" dirty="0"/>
              <a:t>: "</a:t>
            </a:r>
            <a:r>
              <a:rPr lang="en-US" altLang="ko-KR" dirty="0" err="1"/>
              <a:t>SQLError</a:t>
            </a:r>
            <a:r>
              <a:rPr lang="en-US" altLang="ko-KR" dirty="0"/>
              <a:t>!!"</a:t>
            </a:r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7960304-A2EA-4C74-8F34-C03411F524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6949" y="4584808"/>
            <a:ext cx="4095750" cy="195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3886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6FD6B6-0EBE-4C91-B7B1-0076EADEF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JDBC </a:t>
            </a:r>
            <a:r>
              <a:rPr lang="ko-KR" altLang="en-US" dirty="0"/>
              <a:t>사용</a:t>
            </a:r>
            <a:br>
              <a:rPr lang="en-US" altLang="ko-KR" dirty="0"/>
            </a:br>
            <a:r>
              <a:rPr lang="en-US" altLang="ko-KR" sz="2400" dirty="0"/>
              <a:t>: </a:t>
            </a:r>
            <a:r>
              <a:rPr lang="ko-KR" altLang="en-US" sz="2400" dirty="0"/>
              <a:t>주의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2DC690-1CD5-447F-B6B6-680A1E9A49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에러시</a:t>
            </a:r>
            <a:r>
              <a:rPr lang="ko-KR" altLang="en-US" dirty="0"/>
              <a:t> 해결 방법</a:t>
            </a:r>
            <a:endParaRPr lang="en-US" altLang="ko-KR" dirty="0"/>
          </a:p>
          <a:p>
            <a:pPr lvl="1"/>
            <a:r>
              <a:rPr lang="ko-KR" altLang="en-US" dirty="0"/>
              <a:t>에러 메시지를 확인</a:t>
            </a:r>
            <a:endParaRPr lang="en-US" altLang="ko-KR" dirty="0"/>
          </a:p>
          <a:p>
            <a:pPr lvl="1"/>
            <a:r>
              <a:rPr lang="ko-KR" altLang="en-US" dirty="0"/>
              <a:t>대소문자가 틀렸나 확인 </a:t>
            </a:r>
            <a:r>
              <a:rPr lang="en-US" altLang="ko-KR" dirty="0"/>
              <a:t>(</a:t>
            </a:r>
            <a:r>
              <a:rPr lang="ko-KR" altLang="en-US" dirty="0"/>
              <a:t>클래스명</a:t>
            </a:r>
            <a:r>
              <a:rPr lang="en-US" altLang="ko-KR" dirty="0"/>
              <a:t>, </a:t>
            </a:r>
            <a:r>
              <a:rPr lang="ko-KR" altLang="en-US" dirty="0"/>
              <a:t>파일명 등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JDBC</a:t>
            </a:r>
            <a:r>
              <a:rPr lang="ko-KR" altLang="en-US" dirty="0"/>
              <a:t>는 제대로 로드 되었나</a:t>
            </a:r>
            <a:r>
              <a:rPr lang="en-US" altLang="ko-KR" dirty="0"/>
              <a:t>?</a:t>
            </a:r>
          </a:p>
          <a:p>
            <a:pPr lvl="1"/>
            <a:r>
              <a:rPr lang="en-US" altLang="ko-KR" dirty="0"/>
              <a:t>CLASSPATH</a:t>
            </a:r>
            <a:r>
              <a:rPr lang="ko-KR" altLang="en-US" dirty="0"/>
              <a:t>나 </a:t>
            </a:r>
            <a:r>
              <a:rPr lang="en-US" altLang="ko-KR" dirty="0"/>
              <a:t>PATH</a:t>
            </a:r>
            <a:r>
              <a:rPr lang="ko-KR" altLang="en-US" dirty="0"/>
              <a:t>는 잘 설정되어 있는가</a:t>
            </a:r>
            <a:r>
              <a:rPr lang="en-US" altLang="ko-KR" dirty="0"/>
              <a:t>?</a:t>
            </a:r>
          </a:p>
          <a:p>
            <a:pPr lvl="1"/>
            <a:r>
              <a:rPr lang="en-US" altLang="ko-KR" dirty="0"/>
              <a:t>DBMS</a:t>
            </a:r>
            <a:r>
              <a:rPr lang="ko-KR" altLang="en-US" dirty="0"/>
              <a:t>는 제대로 실행되고 있는가</a:t>
            </a:r>
            <a:r>
              <a:rPr lang="en-US" altLang="ko-KR" dirty="0"/>
              <a:t>?</a:t>
            </a:r>
          </a:p>
          <a:p>
            <a:pPr lvl="1"/>
            <a:r>
              <a:rPr lang="en-US" altLang="ko-KR" dirty="0"/>
              <a:t>DBMS</a:t>
            </a:r>
            <a:r>
              <a:rPr lang="ko-KR" altLang="en-US" dirty="0"/>
              <a:t>로의 접근이 가능한가</a:t>
            </a:r>
            <a:r>
              <a:rPr lang="en-US" altLang="ko-KR" dirty="0"/>
              <a:t>?</a:t>
            </a:r>
          </a:p>
          <a:p>
            <a:pPr lvl="1"/>
            <a:r>
              <a:rPr lang="en-US" altLang="ko-KR" dirty="0"/>
              <a:t>DB Name</a:t>
            </a:r>
            <a:r>
              <a:rPr lang="ko-KR" altLang="en-US" dirty="0"/>
              <a:t>이나 </a:t>
            </a:r>
            <a:r>
              <a:rPr lang="en-US" altLang="ko-KR" dirty="0" err="1"/>
              <a:t>UserName</a:t>
            </a:r>
            <a:r>
              <a:rPr lang="en-US" altLang="ko-KR" dirty="0"/>
              <a:t>, Password</a:t>
            </a:r>
            <a:r>
              <a:rPr lang="ko-KR" altLang="en-US" dirty="0"/>
              <a:t>는 </a:t>
            </a:r>
            <a:r>
              <a:rPr lang="ko-KR" altLang="en-US" dirty="0" err="1"/>
              <a:t>올바른가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20544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78FF14-35D8-42ED-9BD5-8FBCBECA1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JDBC</a:t>
            </a:r>
            <a:r>
              <a:rPr lang="ko-KR" altLang="en-US" dirty="0"/>
              <a:t> 사용</a:t>
            </a:r>
            <a:br>
              <a:rPr lang="en-US" altLang="ko-KR" dirty="0"/>
            </a:br>
            <a:r>
              <a:rPr lang="en-US" altLang="ko-KR" sz="2400" dirty="0"/>
              <a:t>: </a:t>
            </a:r>
            <a:r>
              <a:rPr lang="ko-KR" altLang="en-US" sz="2400" dirty="0"/>
              <a:t>실습 문제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B49917-8CD6-4ADC-9F12-690EAE77CD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20801"/>
            <a:ext cx="9253050" cy="4720562"/>
          </a:xfrm>
        </p:spPr>
        <p:txBody>
          <a:bodyPr/>
          <a:lstStyle/>
          <a:p>
            <a:r>
              <a:rPr lang="en-US" altLang="ko-KR" dirty="0"/>
              <a:t> [</a:t>
            </a:r>
            <a:r>
              <a:rPr lang="ko-KR" altLang="en-US" dirty="0"/>
              <a:t>실습 </a:t>
            </a:r>
            <a:r>
              <a:rPr lang="en-US" altLang="ko-KR" dirty="0"/>
              <a:t>1] </a:t>
            </a:r>
            <a:r>
              <a:rPr lang="en-US" altLang="ko-KR" dirty="0" err="1"/>
              <a:t>hr</a:t>
            </a:r>
            <a:r>
              <a:rPr lang="en-US" altLang="ko-KR" dirty="0"/>
              <a:t> </a:t>
            </a:r>
            <a:r>
              <a:rPr lang="ko-KR" altLang="en-US" dirty="0"/>
              <a:t>데이터베이스의 사원 이름과 매니저 이름을 함께 출력해 봅시다</a:t>
            </a:r>
            <a:r>
              <a:rPr lang="en-US" altLang="ko-KR" dirty="0"/>
              <a:t> </a:t>
            </a:r>
          </a:p>
          <a:p>
            <a:pPr lvl="1"/>
            <a:r>
              <a:rPr lang="ko-KR" altLang="en-US" dirty="0"/>
              <a:t>사원 이름은 이름 성 순으로 표기합니다</a:t>
            </a:r>
            <a:endParaRPr lang="en-US" altLang="ko-KR" dirty="0"/>
          </a:p>
          <a:p>
            <a:pPr lvl="1"/>
            <a:r>
              <a:rPr lang="ko-KR" altLang="en-US" dirty="0"/>
              <a:t>정렬은 사원 이름 내림차순입니다</a:t>
            </a:r>
            <a:endParaRPr lang="en-US" altLang="ko-KR" dirty="0"/>
          </a:p>
          <a:p>
            <a:pPr lvl="1"/>
            <a:r>
              <a:rPr lang="en-US" altLang="ko-KR" dirty="0" err="1"/>
              <a:t>HREmpList</a:t>
            </a:r>
            <a:r>
              <a:rPr lang="en-US" altLang="ko-KR" dirty="0"/>
              <a:t> </a:t>
            </a:r>
            <a:r>
              <a:rPr lang="ko-KR" altLang="en-US" dirty="0"/>
              <a:t>프로젝트를 만들고 </a:t>
            </a:r>
            <a:r>
              <a:rPr lang="en-US" altLang="ko-KR" dirty="0" err="1"/>
              <a:t>HREmpList</a:t>
            </a:r>
            <a:r>
              <a:rPr lang="en-US" altLang="ko-KR" dirty="0"/>
              <a:t> </a:t>
            </a:r>
            <a:r>
              <a:rPr lang="ko-KR" altLang="en-US" dirty="0"/>
              <a:t>클래스에서 실행되어야 합니다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/>
              <a:t>2] </a:t>
            </a:r>
            <a:r>
              <a:rPr lang="ko-KR" altLang="en-US" dirty="0"/>
              <a:t>사원 검색 프로그램</a:t>
            </a:r>
            <a:br>
              <a:rPr lang="en-US" altLang="ko-KR" dirty="0"/>
            </a:br>
            <a:r>
              <a:rPr lang="en-US" altLang="ko-KR" dirty="0"/>
              <a:t>:</a:t>
            </a:r>
            <a:r>
              <a:rPr lang="ko-KR" altLang="en-US" dirty="0"/>
              <a:t> 클래스 </a:t>
            </a:r>
            <a:r>
              <a:rPr lang="en-US" altLang="ko-KR" dirty="0"/>
              <a:t>Scanner</a:t>
            </a:r>
            <a:r>
              <a:rPr lang="ko-KR" altLang="en-US" dirty="0"/>
              <a:t>를 사용하여 사원 이름을 입력 받아 사원 정보를 검색하는 프로그램을 작성해 봅시다</a:t>
            </a:r>
            <a:endParaRPr lang="en-US" altLang="ko-KR" dirty="0"/>
          </a:p>
          <a:p>
            <a:pPr lvl="1"/>
            <a:r>
              <a:rPr lang="ko-KR" altLang="en-US" dirty="0"/>
              <a:t>부분 이름 검색이 가능해야 합니다</a:t>
            </a:r>
            <a:endParaRPr lang="en-US" altLang="ko-KR" dirty="0"/>
          </a:p>
          <a:p>
            <a:pPr lvl="1"/>
            <a:r>
              <a:rPr lang="ko-KR" altLang="en-US" dirty="0"/>
              <a:t>성</a:t>
            </a:r>
            <a:r>
              <a:rPr lang="en-US" altLang="ko-KR" dirty="0"/>
              <a:t>, </a:t>
            </a:r>
            <a:r>
              <a:rPr lang="ko-KR" altLang="en-US" dirty="0"/>
              <a:t>이름 컬럼에 대해 </a:t>
            </a:r>
            <a:r>
              <a:rPr lang="en-US" altLang="ko-KR" dirty="0"/>
              <a:t>OR </a:t>
            </a:r>
            <a:r>
              <a:rPr lang="ko-KR" altLang="en-US" dirty="0"/>
              <a:t>검색이 되어야 합니다</a:t>
            </a:r>
            <a:endParaRPr lang="en-US" altLang="ko-KR" dirty="0"/>
          </a:p>
          <a:p>
            <a:pPr lvl="1"/>
            <a:r>
              <a:rPr lang="ko-KR" altLang="en-US" dirty="0"/>
              <a:t>출력 사원 정보는 이름 성</a:t>
            </a:r>
            <a:r>
              <a:rPr lang="en-US" altLang="ko-KR" dirty="0"/>
              <a:t>, Email, </a:t>
            </a:r>
            <a:r>
              <a:rPr lang="ko-KR" altLang="en-US" dirty="0"/>
              <a:t>전화번호</a:t>
            </a:r>
            <a:r>
              <a:rPr lang="en-US" altLang="ko-KR" dirty="0"/>
              <a:t>, </a:t>
            </a:r>
            <a:r>
              <a:rPr lang="ko-KR" altLang="en-US" dirty="0"/>
              <a:t>입사일입니다</a:t>
            </a:r>
            <a:endParaRPr lang="en-US" altLang="ko-KR" dirty="0"/>
          </a:p>
          <a:p>
            <a:pPr lvl="1"/>
            <a:r>
              <a:rPr lang="en-US" altLang="ko-KR" dirty="0" err="1"/>
              <a:t>HRSearchEmployees</a:t>
            </a:r>
            <a:r>
              <a:rPr lang="en-US" altLang="ko-KR" dirty="0"/>
              <a:t> </a:t>
            </a:r>
            <a:r>
              <a:rPr lang="ko-KR" altLang="en-US" dirty="0"/>
              <a:t>프로젝트를 만들고 </a:t>
            </a:r>
            <a:r>
              <a:rPr lang="en-US" altLang="ko-KR" dirty="0" err="1"/>
              <a:t>HRSearchEmployee</a:t>
            </a:r>
            <a:r>
              <a:rPr lang="en-US" altLang="ko-KR" dirty="0"/>
              <a:t> </a:t>
            </a:r>
            <a:r>
              <a:rPr lang="ko-KR" altLang="en-US" dirty="0"/>
              <a:t>클래스에서 실행되어야 합니다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018926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78FF14-35D8-42ED-9BD5-8FBCBECA1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JDBC</a:t>
            </a:r>
            <a:r>
              <a:rPr lang="ko-KR" altLang="en-US" dirty="0"/>
              <a:t> 사용</a:t>
            </a:r>
            <a:br>
              <a:rPr lang="en-US" altLang="ko-KR" dirty="0"/>
            </a:br>
            <a:r>
              <a:rPr lang="en-US" altLang="ko-KR" sz="2400" dirty="0"/>
              <a:t>: </a:t>
            </a:r>
            <a:r>
              <a:rPr lang="ko-KR" altLang="en-US" sz="2400" dirty="0"/>
              <a:t>실습 문제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B49917-8CD6-4ADC-9F12-690EAE77CD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20801"/>
            <a:ext cx="9253050" cy="4720562"/>
          </a:xfrm>
        </p:spPr>
        <p:txBody>
          <a:bodyPr>
            <a:normAutofit/>
          </a:bodyPr>
          <a:lstStyle/>
          <a:p>
            <a:r>
              <a:rPr lang="en-US" altLang="ko-KR" dirty="0"/>
              <a:t> [</a:t>
            </a:r>
            <a:r>
              <a:rPr lang="ko-KR" altLang="en-US" dirty="0"/>
              <a:t>실습 </a:t>
            </a:r>
            <a:r>
              <a:rPr lang="en-US" altLang="ko-KR" dirty="0"/>
              <a:t>3] </a:t>
            </a:r>
            <a:r>
              <a:rPr lang="ko-KR" altLang="en-US" dirty="0"/>
              <a:t>급여 검색 프로그램 작성</a:t>
            </a:r>
            <a:br>
              <a:rPr lang="en-US" altLang="ko-KR" dirty="0"/>
            </a:br>
            <a:r>
              <a:rPr lang="en-US" altLang="ko-KR" dirty="0"/>
              <a:t>: </a:t>
            </a:r>
            <a:r>
              <a:rPr lang="ko-KR" altLang="en-US" dirty="0"/>
              <a:t>사용자로부터 최소 급여와 최대 급여를 입력 받아 급여가 이 범위 내에 속하는 사원의 정보를 출력하는 프로그램을 작성해 봅시다</a:t>
            </a:r>
            <a:r>
              <a:rPr lang="en-US" altLang="ko-KR" dirty="0"/>
              <a:t> </a:t>
            </a:r>
          </a:p>
          <a:p>
            <a:pPr lvl="1"/>
            <a:r>
              <a:rPr lang="ko-KR" altLang="en-US" dirty="0"/>
              <a:t>정렬은 </a:t>
            </a:r>
            <a:r>
              <a:rPr lang="en-US" altLang="ko-KR" dirty="0"/>
              <a:t>salary</a:t>
            </a:r>
            <a:r>
              <a:rPr lang="ko-KR" altLang="en-US" dirty="0"/>
              <a:t> 오름차순입니다</a:t>
            </a:r>
            <a:endParaRPr lang="en-US" altLang="ko-KR" dirty="0"/>
          </a:p>
          <a:p>
            <a:pPr lvl="1"/>
            <a:r>
              <a:rPr lang="en-US" altLang="ko-KR" dirty="0" err="1"/>
              <a:t>HRSalary</a:t>
            </a:r>
            <a:r>
              <a:rPr lang="en-US" altLang="ko-KR" dirty="0"/>
              <a:t> </a:t>
            </a:r>
            <a:r>
              <a:rPr lang="ko-KR" altLang="en-US" dirty="0"/>
              <a:t>프로젝트의 </a:t>
            </a:r>
            <a:r>
              <a:rPr lang="en-US" altLang="ko-KR" dirty="0" err="1"/>
              <a:t>HRSalary</a:t>
            </a:r>
            <a:r>
              <a:rPr lang="en-US" altLang="ko-KR" dirty="0"/>
              <a:t> </a:t>
            </a:r>
            <a:r>
              <a:rPr lang="ko-KR" altLang="en-US" dirty="0"/>
              <a:t>클래스에서 실행되어야 합니다</a:t>
            </a:r>
            <a:endParaRPr lang="en-US" altLang="ko-KR" dirty="0"/>
          </a:p>
          <a:p>
            <a:pPr lvl="1"/>
            <a:r>
              <a:rPr lang="ko-KR" altLang="en-US" dirty="0"/>
              <a:t>결과 예시</a:t>
            </a:r>
            <a:endParaRPr lang="en-US" altLang="ko-KR" dirty="0"/>
          </a:p>
          <a:p>
            <a:pPr lvl="2">
              <a:buNone/>
              <a:defRPr/>
            </a:pPr>
            <a:r>
              <a:rPr lang="en-US" altLang="ko-KR" b="1" dirty="0">
                <a:latin typeface="+mn-ea"/>
              </a:rPr>
              <a:t>2000 10000</a:t>
            </a:r>
          </a:p>
          <a:p>
            <a:pPr lvl="1">
              <a:buNone/>
              <a:defRPr/>
            </a:pPr>
            <a:r>
              <a:rPr lang="en-US" altLang="ko-KR" b="1" dirty="0">
                <a:latin typeface="+mn-ea"/>
              </a:rPr>
              <a:t>     ============================================================</a:t>
            </a:r>
          </a:p>
          <a:p>
            <a:pPr lvl="1">
              <a:buNone/>
              <a:defRPr/>
            </a:pPr>
            <a:r>
              <a:rPr lang="en-US" altLang="ko-KR" b="1" dirty="0">
                <a:latin typeface="+mn-ea"/>
              </a:rPr>
              <a:t>      Kevin Freeney                       3000</a:t>
            </a:r>
          </a:p>
          <a:p>
            <a:pPr lvl="1">
              <a:buNone/>
              <a:defRPr/>
            </a:pPr>
            <a:r>
              <a:rPr lang="en-US" altLang="ko-KR" b="1" dirty="0">
                <a:latin typeface="+mn-ea"/>
              </a:rPr>
              <a:t>      Donald </a:t>
            </a:r>
            <a:r>
              <a:rPr lang="en-US" altLang="ko-KR" b="1" dirty="0" err="1">
                <a:latin typeface="+mn-ea"/>
              </a:rPr>
              <a:t>Oconnell</a:t>
            </a:r>
            <a:r>
              <a:rPr lang="en-US" altLang="ko-KR" b="1" dirty="0">
                <a:latin typeface="+mn-ea"/>
              </a:rPr>
              <a:t>                   4000</a:t>
            </a:r>
          </a:p>
          <a:p>
            <a:pPr lvl="1">
              <a:buNone/>
              <a:defRPr/>
            </a:pPr>
            <a:r>
              <a:rPr lang="en-US" altLang="ko-KR" b="1" dirty="0">
                <a:latin typeface="+mn-ea"/>
              </a:rPr>
              <a:t>      Pat Fay                                90000</a:t>
            </a:r>
          </a:p>
          <a:p>
            <a:pPr marL="457200" lvl="1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460269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09652F-268B-44E2-9F50-CE53A45CC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Statement </a:t>
            </a:r>
            <a:r>
              <a:rPr lang="ko-KR" altLang="en-US" dirty="0"/>
              <a:t>활용</a:t>
            </a:r>
            <a:br>
              <a:rPr lang="en-US" altLang="ko-KR" dirty="0"/>
            </a:br>
            <a:r>
              <a:rPr lang="en-US" altLang="ko-KR" sz="2400" dirty="0"/>
              <a:t>: </a:t>
            </a:r>
            <a:r>
              <a:rPr lang="ko-KR" altLang="en-US" sz="2400" dirty="0"/>
              <a:t>상속 관계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F30901-CBDC-4400-B7A7-9EA6CEEB0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Statement</a:t>
            </a:r>
            <a:r>
              <a:rPr lang="ko-KR" altLang="en-US" dirty="0"/>
              <a:t>를 상속받아 각 클래스가 정의되어 있음</a:t>
            </a:r>
            <a:endParaRPr lang="en-US" altLang="ko-KR" dirty="0"/>
          </a:p>
          <a:p>
            <a:pPr lvl="1"/>
            <a:r>
              <a:rPr lang="ko-KR" altLang="en-US" dirty="0"/>
              <a:t>자식 클래스는 부모 클래스의 기능 </a:t>
            </a:r>
            <a:r>
              <a:rPr lang="en-US" altLang="ko-KR" dirty="0"/>
              <a:t>+ alpha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A41CBBE-FE3E-424E-9BD3-53EF4FBE9571}"/>
              </a:ext>
            </a:extLst>
          </p:cNvPr>
          <p:cNvSpPr/>
          <p:nvPr/>
        </p:nvSpPr>
        <p:spPr>
          <a:xfrm>
            <a:off x="2917998" y="2629472"/>
            <a:ext cx="2863850" cy="571500"/>
          </a:xfrm>
          <a:prstGeom prst="rect">
            <a:avLst/>
          </a:prstGeom>
          <a:gradFill rotWithShape="1">
            <a:gsLst>
              <a:gs pos="0">
                <a:srgbClr val="386FB1">
                  <a:tint val="50000"/>
                  <a:satMod val="300000"/>
                </a:srgbClr>
              </a:gs>
              <a:gs pos="35000">
                <a:srgbClr val="386FB1">
                  <a:tint val="37000"/>
                  <a:satMod val="300000"/>
                </a:srgbClr>
              </a:gs>
              <a:gs pos="100000">
                <a:srgbClr val="386FB1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386FB1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돋움"/>
                <a:cs typeface="Tahoma" pitchFamily="34" charset="0"/>
              </a:rPr>
              <a:t>Statement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85B634A-D928-470C-A835-A1DA5416EF27}"/>
              </a:ext>
            </a:extLst>
          </p:cNvPr>
          <p:cNvSpPr/>
          <p:nvPr/>
        </p:nvSpPr>
        <p:spPr>
          <a:xfrm>
            <a:off x="2917998" y="3843909"/>
            <a:ext cx="2863850" cy="571500"/>
          </a:xfrm>
          <a:prstGeom prst="rect">
            <a:avLst/>
          </a:prstGeom>
          <a:gradFill rotWithShape="1">
            <a:gsLst>
              <a:gs pos="0">
                <a:srgbClr val="386FB1">
                  <a:tint val="50000"/>
                  <a:satMod val="300000"/>
                </a:srgbClr>
              </a:gs>
              <a:gs pos="35000">
                <a:srgbClr val="386FB1">
                  <a:tint val="37000"/>
                  <a:satMod val="300000"/>
                </a:srgbClr>
              </a:gs>
              <a:gs pos="100000">
                <a:srgbClr val="386FB1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386FB1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돋움"/>
                <a:cs typeface="Tahoma" pitchFamily="34" charset="0"/>
              </a:rPr>
              <a:t>PreparedStatement</a:t>
            </a:r>
            <a:endParaRPr kumimoji="1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돋움"/>
              <a:cs typeface="Tahoma" pitchFamily="34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F6E3E0C-CCFE-461B-9A42-EBDE465382D7}"/>
              </a:ext>
            </a:extLst>
          </p:cNvPr>
          <p:cNvSpPr/>
          <p:nvPr/>
        </p:nvSpPr>
        <p:spPr>
          <a:xfrm>
            <a:off x="2917998" y="5058347"/>
            <a:ext cx="2863850" cy="571500"/>
          </a:xfrm>
          <a:prstGeom prst="rect">
            <a:avLst/>
          </a:prstGeom>
          <a:gradFill rotWithShape="1">
            <a:gsLst>
              <a:gs pos="0">
                <a:srgbClr val="386FB1">
                  <a:tint val="50000"/>
                  <a:satMod val="300000"/>
                </a:srgbClr>
              </a:gs>
              <a:gs pos="35000">
                <a:srgbClr val="386FB1">
                  <a:tint val="37000"/>
                  <a:satMod val="300000"/>
                </a:srgbClr>
              </a:gs>
              <a:gs pos="100000">
                <a:srgbClr val="386FB1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386FB1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돋움"/>
                <a:cs typeface="Tahoma" pitchFamily="34" charset="0"/>
              </a:rPr>
              <a:t>CallableStatement</a:t>
            </a:r>
            <a:endParaRPr kumimoji="1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돋움"/>
              <a:cs typeface="Tahoma" pitchFamily="34" charset="0"/>
            </a:endParaRPr>
          </a:p>
        </p:txBody>
      </p:sp>
      <p:sp>
        <p:nvSpPr>
          <p:cNvPr id="17" name="이등변 삼각형 16">
            <a:extLst>
              <a:ext uri="{FF2B5EF4-FFF2-40B4-BE49-F238E27FC236}">
                <a16:creationId xmlns:a16="http://schemas.microsoft.com/office/drawing/2014/main" id="{C31E427E-5145-4000-9E5F-1519D55CFE6A}"/>
              </a:ext>
            </a:extLst>
          </p:cNvPr>
          <p:cNvSpPr/>
          <p:nvPr/>
        </p:nvSpPr>
        <p:spPr bwMode="auto">
          <a:xfrm>
            <a:off x="4203479" y="3272949"/>
            <a:ext cx="285752" cy="214314"/>
          </a:xfrm>
          <a:prstGeom prst="triangle">
            <a:avLst/>
          </a:prstGeom>
          <a:noFill/>
          <a:ln w="28575">
            <a:solidFill>
              <a:srgbClr val="386FB1">
                <a:lumMod val="75000"/>
              </a:srgbClr>
            </a:solidFill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none" lIns="0" tIns="0" rIns="0" bIns="0" anchor="ctr"/>
          <a:lstStyle/>
          <a:p>
            <a:pPr marL="0" marR="0" lvl="0" indent="0" algn="ctr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돋움"/>
              <a:cs typeface="+mn-cs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ED1C158D-A2FF-4848-B03B-720C39E38ED6}"/>
              </a:ext>
            </a:extLst>
          </p:cNvPr>
          <p:cNvCxnSpPr/>
          <p:nvPr/>
        </p:nvCxnSpPr>
        <p:spPr bwMode="auto">
          <a:xfrm rot="16200000" flipH="1">
            <a:off x="4169742" y="3663728"/>
            <a:ext cx="357187" cy="3175"/>
          </a:xfrm>
          <a:prstGeom prst="line">
            <a:avLst/>
          </a:prstGeom>
          <a:noFill/>
          <a:ln w="38100" cap="flat" cmpd="sng" algn="ctr">
            <a:solidFill>
              <a:srgbClr val="386FB1"/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sp>
        <p:nvSpPr>
          <p:cNvPr id="19" name="이등변 삼각형 18">
            <a:extLst>
              <a:ext uri="{FF2B5EF4-FFF2-40B4-BE49-F238E27FC236}">
                <a16:creationId xmlns:a16="http://schemas.microsoft.com/office/drawing/2014/main" id="{9DA40E43-EC48-4FA4-886F-8C8BFDF3D5C8}"/>
              </a:ext>
            </a:extLst>
          </p:cNvPr>
          <p:cNvSpPr/>
          <p:nvPr/>
        </p:nvSpPr>
        <p:spPr bwMode="auto">
          <a:xfrm>
            <a:off x="4203480" y="4495382"/>
            <a:ext cx="285752" cy="214314"/>
          </a:xfrm>
          <a:prstGeom prst="triangle">
            <a:avLst/>
          </a:prstGeom>
          <a:noFill/>
          <a:ln w="28575">
            <a:solidFill>
              <a:srgbClr val="386FB1">
                <a:lumMod val="75000"/>
              </a:srgbClr>
            </a:solidFill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none" lIns="0" tIns="0" rIns="0" bIns="0" anchor="ctr"/>
          <a:lstStyle/>
          <a:p>
            <a:pPr marL="0" marR="0" lvl="0" indent="0" algn="ctr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돋움"/>
              <a:cs typeface="+mn-cs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6699F1D8-67CA-4B25-A0B8-C10AD1A4D4F9}"/>
              </a:ext>
            </a:extLst>
          </p:cNvPr>
          <p:cNvCxnSpPr/>
          <p:nvPr/>
        </p:nvCxnSpPr>
        <p:spPr bwMode="auto">
          <a:xfrm rot="16200000" flipH="1">
            <a:off x="4169742" y="4886103"/>
            <a:ext cx="357187" cy="3175"/>
          </a:xfrm>
          <a:prstGeom prst="line">
            <a:avLst/>
          </a:prstGeom>
          <a:noFill/>
          <a:ln w="38100" cap="flat" cmpd="sng" algn="ctr">
            <a:solidFill>
              <a:srgbClr val="386FB1"/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sp>
        <p:nvSpPr>
          <p:cNvPr id="21" name="TextBox 18">
            <a:extLst>
              <a:ext uri="{FF2B5EF4-FFF2-40B4-BE49-F238E27FC236}">
                <a16:creationId xmlns:a16="http://schemas.microsoft.com/office/drawing/2014/main" id="{02F57F95-1776-4ACD-9E57-52EB60E14B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6936" y="3986784"/>
            <a:ext cx="51435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9pPr>
          </a:lstStyle>
          <a:p>
            <a:pPr defTabSz="914400" eaLnBrk="1" fontAlgn="base" latinLnBrk="1" hangingPunct="1">
              <a:spcBef>
                <a:spcPct val="0"/>
              </a:spcBef>
              <a:spcAft>
                <a:spcPct val="0"/>
              </a:spcAft>
            </a:pPr>
            <a:r>
              <a:rPr lang="en-US" altLang="ko-KR">
                <a:latin typeface="Tahoma" panose="020B0604030504040204" pitchFamily="34" charset="0"/>
                <a:ea typeface="돋움" panose="020B0600000101010101" pitchFamily="50" charset="-127"/>
              </a:rPr>
              <a:t>Parameter</a:t>
            </a:r>
            <a:r>
              <a:rPr lang="ko-KR" altLang="en-US">
                <a:latin typeface="Tahoma" panose="020B0604030504040204" pitchFamily="34" charset="0"/>
                <a:ea typeface="돋움" panose="020B0600000101010101" pitchFamily="50" charset="-127"/>
              </a:rPr>
              <a:t>를 통해 실시간에 </a:t>
            </a:r>
            <a:r>
              <a:rPr lang="en-US" altLang="ko-KR">
                <a:latin typeface="Tahoma" panose="020B0604030504040204" pitchFamily="34" charset="0"/>
                <a:ea typeface="돋움" panose="020B0600000101010101" pitchFamily="50" charset="-127"/>
              </a:rPr>
              <a:t>SQL</a:t>
            </a:r>
            <a:r>
              <a:rPr lang="ko-KR" altLang="en-US">
                <a:latin typeface="Tahoma" panose="020B0604030504040204" pitchFamily="34" charset="0"/>
                <a:ea typeface="돋움" panose="020B0600000101010101" pitchFamily="50" charset="-127"/>
              </a:rPr>
              <a:t>문에 변수 </a:t>
            </a:r>
            <a:r>
              <a:rPr lang="en-US" altLang="ko-KR">
                <a:latin typeface="Tahoma" panose="020B0604030504040204" pitchFamily="34" charset="0"/>
                <a:ea typeface="돋움" panose="020B0600000101010101" pitchFamily="50" charset="-127"/>
              </a:rPr>
              <a:t>Binding</a:t>
            </a:r>
            <a:endParaRPr lang="ko-KR" altLang="en-US">
              <a:latin typeface="Tahoma" panose="020B0604030504040204" pitchFamily="34" charset="0"/>
              <a:ea typeface="돋움" panose="020B0600000101010101" pitchFamily="50" charset="-127"/>
            </a:endParaRPr>
          </a:p>
        </p:txBody>
      </p:sp>
      <p:sp>
        <p:nvSpPr>
          <p:cNvPr id="22" name="TextBox 19">
            <a:extLst>
              <a:ext uri="{FF2B5EF4-FFF2-40B4-BE49-F238E27FC236}">
                <a16:creationId xmlns:a16="http://schemas.microsoft.com/office/drawing/2014/main" id="{507A2383-AF92-46E1-B78C-FADFFC4EA5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6936" y="5201222"/>
            <a:ext cx="51435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9pPr>
          </a:lstStyle>
          <a:p>
            <a:pPr defTabSz="914400" eaLnBrk="1" fontAlgn="base" latinLnBrk="1" hangingPunct="1">
              <a:spcBef>
                <a:spcPct val="0"/>
              </a:spcBef>
              <a:spcAft>
                <a:spcPct val="0"/>
              </a:spcAft>
            </a:pPr>
            <a:r>
              <a:rPr lang="en-US" altLang="ko-KR">
                <a:latin typeface="Tahoma" panose="020B0604030504040204" pitchFamily="34" charset="0"/>
                <a:ea typeface="돋움" panose="020B0600000101010101" pitchFamily="50" charset="-127"/>
              </a:rPr>
              <a:t>Stored Procedure </a:t>
            </a:r>
            <a:r>
              <a:rPr lang="ko-KR" altLang="en-US">
                <a:latin typeface="Tahoma" panose="020B0604030504040204" pitchFamily="34" charset="0"/>
                <a:ea typeface="돋움" panose="020B0600000101010101" pitchFamily="50" charset="-127"/>
              </a:rPr>
              <a:t>호출</a:t>
            </a:r>
          </a:p>
        </p:txBody>
      </p:sp>
      <p:sp>
        <p:nvSpPr>
          <p:cNvPr id="23" name="TextBox 20">
            <a:extLst>
              <a:ext uri="{FF2B5EF4-FFF2-40B4-BE49-F238E27FC236}">
                <a16:creationId xmlns:a16="http://schemas.microsoft.com/office/drawing/2014/main" id="{0FBBC1A5-25B7-4843-A312-6283D75B14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6936" y="2772347"/>
            <a:ext cx="51435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9pPr>
          </a:lstStyle>
          <a:p>
            <a:pPr defTabSz="914400" eaLnBrk="1" fontAlgn="base" latinLnBrk="1" hangingPunct="1">
              <a:spcBef>
                <a:spcPct val="0"/>
              </a:spcBef>
              <a:spcAft>
                <a:spcPct val="0"/>
              </a:spcAft>
            </a:pPr>
            <a:r>
              <a:rPr lang="ko-KR" altLang="en-US">
                <a:latin typeface="Tahoma" panose="020B0604030504040204" pitchFamily="34" charset="0"/>
                <a:ea typeface="돋움" panose="020B0600000101010101" pitchFamily="50" charset="-127"/>
              </a:rPr>
              <a:t>정적인 </a:t>
            </a:r>
            <a:r>
              <a:rPr lang="en-US" altLang="ko-KR">
                <a:latin typeface="Tahoma" panose="020B0604030504040204" pitchFamily="34" charset="0"/>
                <a:ea typeface="돋움" panose="020B0600000101010101" pitchFamily="50" charset="-127"/>
              </a:rPr>
              <a:t>SQL </a:t>
            </a:r>
            <a:r>
              <a:rPr lang="ko-KR" altLang="en-US">
                <a:latin typeface="Tahoma" panose="020B0604030504040204" pitchFamily="34" charset="0"/>
                <a:ea typeface="돋움" panose="020B0600000101010101" pitchFamily="50" charset="-127"/>
              </a:rPr>
              <a:t>문</a:t>
            </a:r>
          </a:p>
        </p:txBody>
      </p:sp>
    </p:spTree>
    <p:extLst>
      <p:ext uri="{BB962C8B-B14F-4D97-AF65-F5344CB8AC3E}">
        <p14:creationId xmlns:p14="http://schemas.microsoft.com/office/powerpoint/2010/main" val="29736127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09652F-268B-44E2-9F50-CE53A45CC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Statement </a:t>
            </a:r>
            <a:r>
              <a:rPr lang="ko-KR" altLang="en-US" dirty="0"/>
              <a:t>활용</a:t>
            </a:r>
            <a:br>
              <a:rPr lang="en-US" altLang="ko-KR" dirty="0"/>
            </a:br>
            <a:r>
              <a:rPr lang="en-US" altLang="ko-KR" sz="2400" dirty="0"/>
              <a:t>: </a:t>
            </a:r>
            <a:r>
              <a:rPr lang="en-US" altLang="ko-KR" sz="2400" dirty="0" err="1"/>
              <a:t>PreparedStatement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F30901-CBDC-4400-B7A7-9EA6CEEB0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수행방법</a:t>
            </a:r>
            <a:endParaRPr lang="en-US" altLang="ko-KR" dirty="0"/>
          </a:p>
          <a:p>
            <a:pPr lvl="1"/>
            <a:r>
              <a:rPr lang="en-US" altLang="ko-KR" dirty="0"/>
              <a:t>SQL </a:t>
            </a:r>
            <a:r>
              <a:rPr lang="ko-KR" altLang="en-US" dirty="0"/>
              <a:t>미리 준비 </a:t>
            </a:r>
            <a:r>
              <a:rPr lang="en-US" altLang="ko-KR" dirty="0"/>
              <a:t>: </a:t>
            </a:r>
            <a:r>
              <a:rPr lang="ko-KR" altLang="en-US" dirty="0"/>
              <a:t>파싱</a:t>
            </a:r>
            <a:r>
              <a:rPr lang="en-US" altLang="ko-KR" dirty="0"/>
              <a:t>, </a:t>
            </a:r>
            <a:r>
              <a:rPr lang="ko-KR" altLang="en-US" dirty="0"/>
              <a:t>실행 계획 저장</a:t>
            </a:r>
            <a:endParaRPr lang="en-US" altLang="ko-KR" dirty="0"/>
          </a:p>
          <a:p>
            <a:pPr lvl="1"/>
            <a:r>
              <a:rPr lang="ko-KR" altLang="en-US" dirty="0"/>
              <a:t>실시간에 </a:t>
            </a:r>
            <a:r>
              <a:rPr lang="en-US" altLang="ko-KR" dirty="0"/>
              <a:t>Parameter </a:t>
            </a:r>
            <a:r>
              <a:rPr lang="ko-KR" altLang="en-US" dirty="0"/>
              <a:t>바인딩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바인딩</a:t>
            </a:r>
            <a:endParaRPr lang="en-US" altLang="ko-KR" dirty="0"/>
          </a:p>
          <a:p>
            <a:pPr lvl="1"/>
            <a:r>
              <a:rPr lang="ko-KR" altLang="en-US" dirty="0"/>
              <a:t>바인딩 변수 </a:t>
            </a:r>
            <a:r>
              <a:rPr lang="en-US" altLang="ko-KR" dirty="0"/>
              <a:t>: ?</a:t>
            </a:r>
          </a:p>
          <a:p>
            <a:pPr lvl="1"/>
            <a:r>
              <a:rPr lang="en-US" altLang="ko-KR" dirty="0" err="1"/>
              <a:t>setXXX</a:t>
            </a:r>
            <a:r>
              <a:rPr lang="en-US" altLang="ko-KR" dirty="0"/>
              <a:t> </a:t>
            </a:r>
            <a:r>
              <a:rPr lang="ko-KR" altLang="en-US" dirty="0"/>
              <a:t>메서드 </a:t>
            </a:r>
            <a:r>
              <a:rPr lang="en-US" altLang="ko-KR" dirty="0"/>
              <a:t>: </a:t>
            </a:r>
            <a:r>
              <a:rPr lang="ko-KR" altLang="en-US" dirty="0"/>
              <a:t>숫자 </a:t>
            </a:r>
            <a:r>
              <a:rPr lang="en-US" altLang="ko-KR" dirty="0"/>
              <a:t>1</a:t>
            </a:r>
            <a:r>
              <a:rPr lang="ko-KR" altLang="en-US" dirty="0"/>
              <a:t>부터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장점</a:t>
            </a:r>
            <a:endParaRPr lang="en-US" altLang="ko-KR" dirty="0"/>
          </a:p>
          <a:p>
            <a:pPr lvl="1"/>
            <a:r>
              <a:rPr lang="ko-KR" altLang="en-US" dirty="0"/>
              <a:t>효율성</a:t>
            </a:r>
            <a:endParaRPr lang="en-US" altLang="ko-KR" dirty="0"/>
          </a:p>
          <a:p>
            <a:pPr lvl="1"/>
            <a:r>
              <a:rPr lang="ko-KR" altLang="en-US" dirty="0"/>
              <a:t>보안 </a:t>
            </a:r>
            <a:r>
              <a:rPr lang="en-US" altLang="ko-KR" dirty="0"/>
              <a:t>(SQL Injection </a:t>
            </a:r>
            <a:r>
              <a:rPr lang="ko-KR" altLang="en-US" dirty="0"/>
              <a:t>회피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087204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09652F-268B-44E2-9F50-CE53A45CC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Statement </a:t>
            </a:r>
            <a:r>
              <a:rPr lang="ko-KR" altLang="en-US" dirty="0"/>
              <a:t>활용</a:t>
            </a:r>
            <a:br>
              <a:rPr lang="en-US" altLang="ko-KR" dirty="0"/>
            </a:br>
            <a:r>
              <a:rPr lang="en-US" altLang="ko-KR" sz="2400" dirty="0"/>
              <a:t>: </a:t>
            </a:r>
            <a:r>
              <a:rPr lang="en-US" altLang="ko-KR" sz="2400" dirty="0" err="1"/>
              <a:t>PreparedStatement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F30901-CBDC-4400-B7A7-9EA6CEEB0F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60976"/>
            <a:ext cx="8596668" cy="4720562"/>
          </a:xfrm>
        </p:spPr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</a:t>
            </a:r>
            <a:r>
              <a:rPr lang="en-US" altLang="ko-KR" dirty="0"/>
              <a:t> 4] </a:t>
            </a:r>
            <a:r>
              <a:rPr lang="ko-KR" altLang="en-US" dirty="0"/>
              <a:t>실습문제 </a:t>
            </a:r>
            <a:r>
              <a:rPr lang="en-US" altLang="ko-KR" dirty="0"/>
              <a:t>2, 3</a:t>
            </a:r>
            <a:r>
              <a:rPr lang="ko-KR" altLang="en-US" dirty="0"/>
              <a:t>을 </a:t>
            </a:r>
            <a:r>
              <a:rPr lang="en-US" altLang="ko-KR" dirty="0" err="1"/>
              <a:t>PreparedStatement</a:t>
            </a:r>
            <a:r>
              <a:rPr lang="ko-KR" altLang="en-US" dirty="0"/>
              <a:t>를 사용해 다시 작성해 봅시다</a:t>
            </a: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D4F676-0A45-438D-9DD5-E8EAB882142D}"/>
              </a:ext>
            </a:extLst>
          </p:cNvPr>
          <p:cNvSpPr txBox="1"/>
          <p:nvPr/>
        </p:nvSpPr>
        <p:spPr>
          <a:xfrm>
            <a:off x="1119203" y="2538324"/>
            <a:ext cx="8763986" cy="17543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0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...</a:t>
            </a:r>
          </a:p>
          <a:p>
            <a:r>
              <a:rPr lang="en-US" altLang="ko-KR" dirty="0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1080"/>
                </a:solidFill>
                <a:latin typeface="Consolas" panose="020B0609020204030204" pitchFamily="49" charset="0"/>
              </a:rPr>
              <a:t>sql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"SELECT no FROM user WHERE no = ?"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 err="1">
                <a:solidFill>
                  <a:srgbClr val="267F99"/>
                </a:solidFill>
                <a:latin typeface="Consolas" panose="020B0609020204030204" pitchFamily="49" charset="0"/>
              </a:rPr>
              <a:t>PreparedStatement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1080"/>
                </a:solidFill>
                <a:latin typeface="Consolas" panose="020B0609020204030204" pitchFamily="49" charset="0"/>
              </a:rPr>
              <a:t>pstmt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solidFill>
                  <a:srgbClr val="001080"/>
                </a:solidFill>
                <a:latin typeface="Consolas" panose="020B0609020204030204" pitchFamily="49" charset="0"/>
              </a:rPr>
              <a:t>conn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795E26"/>
                </a:solidFill>
                <a:latin typeface="Consolas" panose="020B0609020204030204" pitchFamily="49" charset="0"/>
              </a:rPr>
              <a:t>preparedStatement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sql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 err="1">
                <a:solidFill>
                  <a:srgbClr val="001080"/>
                </a:solidFill>
                <a:latin typeface="Consolas" panose="020B0609020204030204" pitchFamily="49" charset="0"/>
              </a:rPr>
              <a:t>pstmt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795E26"/>
                </a:solidFill>
                <a:latin typeface="Consolas" panose="020B0609020204030204" pitchFamily="49" charset="0"/>
              </a:rPr>
              <a:t>setInt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09885A"/>
                </a:solidFill>
                <a:latin typeface="Consolas" panose="020B0609020204030204" pitchFamily="49" charset="0"/>
              </a:rPr>
              <a:t>10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 err="1">
                <a:solidFill>
                  <a:srgbClr val="267F99"/>
                </a:solidFill>
                <a:latin typeface="Consolas" panose="020B0609020204030204" pitchFamily="49" charset="0"/>
              </a:rPr>
              <a:t>ResultSet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1080"/>
                </a:solidFill>
                <a:latin typeface="Consolas" panose="020B0609020204030204" pitchFamily="49" charset="0"/>
              </a:rPr>
              <a:t>rs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solidFill>
                  <a:srgbClr val="001080"/>
                </a:solidFill>
                <a:latin typeface="Consolas" panose="020B0609020204030204" pitchFamily="49" charset="0"/>
              </a:rPr>
              <a:t>pstmt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795E26"/>
                </a:solidFill>
                <a:latin typeface="Consolas" panose="020B0609020204030204" pitchFamily="49" charset="0"/>
              </a:rPr>
              <a:t>executeQuery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...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8169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ED1AF9-8127-4001-83DD-8842F5FE4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JDBC Programming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900AB88-A326-4887-8AD4-8F5B43B053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JDBC </a:t>
            </a:r>
            <a:r>
              <a:rPr lang="ko-KR" altLang="en-US" dirty="0"/>
              <a:t>기본 </a:t>
            </a:r>
            <a:r>
              <a:rPr lang="en-US" altLang="ko-KR" dirty="0"/>
              <a:t>API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08810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ED1AF9-8127-4001-83DD-8842F5FE4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JDBC Programming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900AB88-A326-4887-8AD4-8F5B43B053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DAO (Data</a:t>
            </a:r>
            <a:r>
              <a:rPr lang="ko-KR" altLang="en-US" dirty="0"/>
              <a:t> </a:t>
            </a:r>
            <a:r>
              <a:rPr lang="en-US" altLang="ko-KR" dirty="0"/>
              <a:t>Access</a:t>
            </a:r>
            <a:r>
              <a:rPr lang="ko-KR" altLang="en-US" dirty="0"/>
              <a:t> </a:t>
            </a:r>
            <a:r>
              <a:rPr lang="en-US" altLang="ko-KR" dirty="0"/>
              <a:t>Object)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30126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279F69-86B3-47B7-848A-556A1D19A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DAO (Data Access Object)</a:t>
            </a:r>
            <a:br>
              <a:rPr lang="en-US" altLang="ko-KR" dirty="0"/>
            </a:br>
            <a:r>
              <a:rPr lang="en-US" altLang="ko-KR" sz="2400" dirty="0"/>
              <a:t>: </a:t>
            </a:r>
            <a:r>
              <a:rPr lang="ko-KR" altLang="en-US" sz="2400" dirty="0"/>
              <a:t>개념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8AEA1C-B98D-4501-9E81-0A8B7968CF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20801"/>
            <a:ext cx="5865509" cy="4720562"/>
          </a:xfrm>
        </p:spPr>
        <p:txBody>
          <a:bodyPr/>
          <a:lstStyle/>
          <a:p>
            <a:endParaRPr lang="en-US" altLang="ko-KR" dirty="0"/>
          </a:p>
          <a:p>
            <a:r>
              <a:rPr lang="en-US" altLang="ko-KR" dirty="0"/>
              <a:t>DAO</a:t>
            </a:r>
            <a:r>
              <a:rPr lang="ko-KR" altLang="en-US" dirty="0"/>
              <a:t> </a:t>
            </a:r>
            <a:r>
              <a:rPr lang="en-US" altLang="ko-KR" dirty="0"/>
              <a:t>(Data</a:t>
            </a:r>
            <a:r>
              <a:rPr lang="ko-KR" altLang="en-US" dirty="0"/>
              <a:t> </a:t>
            </a:r>
            <a:r>
              <a:rPr lang="en-US" altLang="ko-KR" dirty="0"/>
              <a:t>Access</a:t>
            </a:r>
            <a:r>
              <a:rPr lang="ko-KR" altLang="en-US" dirty="0"/>
              <a:t> </a:t>
            </a:r>
            <a:r>
              <a:rPr lang="en-US" altLang="ko-KR" dirty="0"/>
              <a:t>Object)</a:t>
            </a:r>
          </a:p>
          <a:p>
            <a:pPr lvl="1"/>
            <a:r>
              <a:rPr lang="en-US" altLang="ko-KR" dirty="0"/>
              <a:t>DB</a:t>
            </a:r>
            <a:r>
              <a:rPr lang="ko-KR" altLang="en-US" dirty="0"/>
              <a:t>를 사용하여 데이터를 조회하거나 조작하는 기능을 전담하도록 만든 오브젝트</a:t>
            </a:r>
            <a:r>
              <a:rPr lang="en-US" altLang="ko-KR" dirty="0"/>
              <a:t>(</a:t>
            </a:r>
            <a:r>
              <a:rPr lang="ko-KR" altLang="en-US" dirty="0"/>
              <a:t>트랜잭션 객체</a:t>
            </a:r>
            <a:r>
              <a:rPr lang="en-US" altLang="ko-KR" dirty="0"/>
              <a:t>)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주요 로직에서 </a:t>
            </a:r>
            <a:r>
              <a:rPr lang="en-US" altLang="ko-KR" dirty="0"/>
              <a:t>Database</a:t>
            </a:r>
            <a:r>
              <a:rPr lang="ko-KR" altLang="en-US" dirty="0"/>
              <a:t>를 접속</a:t>
            </a:r>
            <a:r>
              <a:rPr lang="en-US" altLang="ko-KR" dirty="0"/>
              <a:t>, </a:t>
            </a:r>
            <a:r>
              <a:rPr lang="ko-KR" altLang="en-US" dirty="0"/>
              <a:t>질의를 수행하고 결과를 반환하는 로직을 </a:t>
            </a:r>
            <a:r>
              <a:rPr lang="en-US" altLang="ko-KR" dirty="0"/>
              <a:t>DAO</a:t>
            </a:r>
            <a:r>
              <a:rPr lang="ko-KR" altLang="en-US" dirty="0"/>
              <a:t>에 위임하도록 구현</a:t>
            </a:r>
            <a:endParaRPr lang="en-US" altLang="ko-KR" dirty="0"/>
          </a:p>
          <a:p>
            <a:pPr lvl="1"/>
            <a:r>
              <a:rPr lang="en-US" altLang="ko-KR" dirty="0"/>
              <a:t>Domain Logic</a:t>
            </a:r>
            <a:r>
              <a:rPr lang="ko-KR" altLang="en-US" dirty="0"/>
              <a:t>으로부터 </a:t>
            </a:r>
            <a:r>
              <a:rPr lang="en-US" altLang="ko-KR" dirty="0"/>
              <a:t>Persistence </a:t>
            </a:r>
            <a:r>
              <a:rPr lang="en-US" altLang="ko-KR" dirty="0" err="1"/>
              <a:t>Machanism</a:t>
            </a:r>
            <a:r>
              <a:rPr lang="ko-KR" altLang="en-US" dirty="0"/>
              <a:t>을 숨기기 위해 사용</a:t>
            </a:r>
            <a:endParaRPr lang="en-US" altLang="ko-KR" dirty="0"/>
          </a:p>
          <a:p>
            <a:pPr lvl="2"/>
            <a:r>
              <a:rPr lang="ko-KR" altLang="en-US" dirty="0"/>
              <a:t>적절히 디자인을 하면 모든 </a:t>
            </a:r>
            <a:r>
              <a:rPr lang="en-US" altLang="ko-KR" dirty="0"/>
              <a:t>Domain Logic</a:t>
            </a:r>
            <a:r>
              <a:rPr lang="ko-KR" altLang="en-US" dirty="0"/>
              <a:t>을 바꾸는 대신 </a:t>
            </a:r>
            <a:r>
              <a:rPr lang="en-US" altLang="ko-KR" dirty="0"/>
              <a:t>DAO</a:t>
            </a:r>
            <a:r>
              <a:rPr lang="ko-KR" altLang="en-US" dirty="0"/>
              <a:t>를 바꾸기만 하면 된다</a:t>
            </a:r>
            <a:endParaRPr lang="en-US" altLang="ko-KR" dirty="0"/>
          </a:p>
          <a:p>
            <a:pPr lvl="2"/>
            <a:r>
              <a:rPr lang="ko-KR" altLang="en-US" dirty="0"/>
              <a:t>사용자는 자신이 필요한 </a:t>
            </a:r>
            <a:r>
              <a:rPr lang="en-US" altLang="ko-KR" dirty="0"/>
              <a:t>Interface</a:t>
            </a:r>
            <a:r>
              <a:rPr lang="ko-KR" altLang="en-US" dirty="0"/>
              <a:t>를 </a:t>
            </a:r>
            <a:r>
              <a:rPr lang="en-US" altLang="ko-KR" dirty="0"/>
              <a:t>DAO</a:t>
            </a:r>
            <a:r>
              <a:rPr lang="ko-KR" altLang="en-US" dirty="0"/>
              <a:t>에 던지고 </a:t>
            </a:r>
            <a:r>
              <a:rPr lang="en-US" altLang="ko-KR" dirty="0"/>
              <a:t>DAO</a:t>
            </a:r>
            <a:r>
              <a:rPr lang="ko-KR" altLang="en-US" dirty="0"/>
              <a:t>는 이 인터페이스를 구현한 객체를 사용자에게 반환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1026" name="Picture 2" descr="DAO pattern jdbcì ëí ì´ë¯¸ì§ ê²ìê²°ê³¼">
            <a:extLst>
              <a:ext uri="{FF2B5EF4-FFF2-40B4-BE49-F238E27FC236}">
                <a16:creationId xmlns:a16="http://schemas.microsoft.com/office/drawing/2014/main" id="{4384DA36-87A5-4058-BB07-6EE268D6E0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9606" y="1713760"/>
            <a:ext cx="3343275" cy="449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02183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279F69-86B3-47B7-848A-556A1D19A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DAO (Data Access Object)</a:t>
            </a:r>
            <a:br>
              <a:rPr lang="en-US" altLang="ko-KR" dirty="0"/>
            </a:br>
            <a:r>
              <a:rPr lang="en-US" altLang="ko-KR" sz="2400" dirty="0"/>
              <a:t>: </a:t>
            </a:r>
            <a:r>
              <a:rPr lang="ko-KR" altLang="en-US" sz="2400" dirty="0"/>
              <a:t>개념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8AEA1C-B98D-4501-9E81-0A8B7968CF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20801"/>
            <a:ext cx="5865509" cy="4720562"/>
          </a:xfrm>
        </p:spPr>
        <p:txBody>
          <a:bodyPr>
            <a:normAutofit/>
          </a:bodyPr>
          <a:lstStyle/>
          <a:p>
            <a:endParaRPr lang="en-US" altLang="ko-KR" dirty="0"/>
          </a:p>
          <a:p>
            <a:r>
              <a:rPr lang="en-US" altLang="ko-KR" dirty="0"/>
              <a:t>DTO(Data Transfer Object)</a:t>
            </a:r>
          </a:p>
          <a:p>
            <a:pPr lvl="1"/>
            <a:r>
              <a:rPr lang="ko-KR" altLang="en-US" dirty="0"/>
              <a:t>계층간 데이터 교환을 위한 </a:t>
            </a:r>
            <a:r>
              <a:rPr lang="ko-KR" altLang="en-US" dirty="0" err="1"/>
              <a:t>자바빈즈</a:t>
            </a:r>
            <a:endParaRPr lang="en-US" altLang="ko-KR" dirty="0"/>
          </a:p>
          <a:p>
            <a:pPr lvl="1"/>
            <a:r>
              <a:rPr lang="ko-KR" altLang="en-US" dirty="0"/>
              <a:t>컨트롤러</a:t>
            </a:r>
            <a:r>
              <a:rPr lang="en-US" altLang="ko-KR" dirty="0"/>
              <a:t>, </a:t>
            </a:r>
            <a:r>
              <a:rPr lang="ko-KR" altLang="en-US" dirty="0"/>
              <a:t>뷰</a:t>
            </a:r>
            <a:r>
              <a:rPr lang="en-US" altLang="ko-KR" dirty="0"/>
              <a:t>, </a:t>
            </a:r>
            <a:r>
              <a:rPr lang="ko-KR" altLang="en-US" dirty="0"/>
              <a:t>비즈니스 계층</a:t>
            </a:r>
            <a:r>
              <a:rPr lang="en-US" altLang="ko-KR" dirty="0"/>
              <a:t>, </a:t>
            </a:r>
            <a:r>
              <a:rPr lang="ko-KR" altLang="en-US" dirty="0" err="1"/>
              <a:t>퍼시스턴스</a:t>
            </a:r>
            <a:r>
              <a:rPr lang="ko-KR" altLang="en-US" dirty="0"/>
              <a:t> 계층간</a:t>
            </a:r>
            <a:br>
              <a:rPr lang="en-US" altLang="ko-KR" dirty="0"/>
            </a:br>
            <a:r>
              <a:rPr lang="ko-KR" altLang="en-US" dirty="0"/>
              <a:t>데이터 교환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VO(Value Object) </a:t>
            </a:r>
            <a:r>
              <a:rPr lang="ko-KR" altLang="en-US" dirty="0" err="1"/>
              <a:t>패턴이라고도</a:t>
            </a:r>
            <a:r>
              <a:rPr lang="ko-KR" altLang="en-US" dirty="0"/>
              <a:t> 함</a:t>
            </a:r>
            <a:endParaRPr lang="en-US" altLang="ko-KR" dirty="0"/>
          </a:p>
          <a:p>
            <a:pPr lvl="1"/>
            <a:r>
              <a:rPr lang="ko-KR" altLang="en-US" dirty="0"/>
              <a:t>일반적으로 </a:t>
            </a:r>
            <a:r>
              <a:rPr lang="en-US" altLang="ko-KR" dirty="0"/>
              <a:t>DTO</a:t>
            </a:r>
            <a:r>
              <a:rPr lang="ko-KR" altLang="en-US" dirty="0"/>
              <a:t>는 로직을 갖고 있지 않은 순수 데이터 객체이며 속성과 그 속성에 접근하기 위한 </a:t>
            </a:r>
            <a:r>
              <a:rPr lang="en-US" altLang="ko-KR" dirty="0"/>
              <a:t>getter, setter </a:t>
            </a:r>
            <a:r>
              <a:rPr lang="ko-KR" altLang="en-US" dirty="0"/>
              <a:t>메서드만 가진다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추가적으로</a:t>
            </a:r>
            <a:r>
              <a:rPr lang="en-US" altLang="ko-KR" dirty="0"/>
              <a:t> </a:t>
            </a:r>
            <a:r>
              <a:rPr lang="en-US" altLang="ko-KR" dirty="0" err="1"/>
              <a:t>toString</a:t>
            </a:r>
            <a:r>
              <a:rPr lang="en-US" altLang="ko-KR" dirty="0"/>
              <a:t>(), equals() </a:t>
            </a:r>
            <a:r>
              <a:rPr lang="ko-KR" altLang="en-US" dirty="0"/>
              <a:t>등의 </a:t>
            </a:r>
            <a:r>
              <a:rPr lang="en-US" altLang="ko-KR" dirty="0"/>
              <a:t>Object </a:t>
            </a:r>
            <a:r>
              <a:rPr lang="ko-KR" altLang="en-US" dirty="0"/>
              <a:t>클래스 메서드를 작성하기도 한다</a:t>
            </a:r>
            <a:endParaRPr lang="en-US" altLang="ko-KR" dirty="0"/>
          </a:p>
        </p:txBody>
      </p:sp>
      <p:pic>
        <p:nvPicPr>
          <p:cNvPr id="1026" name="Picture 2" descr="DAO pattern jdbcì ëí ì´ë¯¸ì§ ê²ìê²°ê³¼">
            <a:extLst>
              <a:ext uri="{FF2B5EF4-FFF2-40B4-BE49-F238E27FC236}">
                <a16:creationId xmlns:a16="http://schemas.microsoft.com/office/drawing/2014/main" id="{4384DA36-87A5-4058-BB07-6EE268D6E0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9606" y="1713760"/>
            <a:ext cx="3343275" cy="449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49303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D7B84E-2B87-49DA-A0A9-B116D959B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DAO</a:t>
            </a:r>
            <a:r>
              <a:rPr lang="ko-KR" altLang="en-US" dirty="0"/>
              <a:t> </a:t>
            </a:r>
            <a:br>
              <a:rPr lang="en-US" altLang="ko-KR" dirty="0"/>
            </a:br>
            <a:r>
              <a:rPr lang="en-US" altLang="ko-KR" sz="2400" dirty="0"/>
              <a:t>:</a:t>
            </a:r>
            <a:r>
              <a:rPr lang="ko-KR" altLang="en-US" sz="2400" dirty="0"/>
              <a:t> 예제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FBB2EC-3E61-4D8E-B831-6B01E89027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다음의 </a:t>
            </a:r>
            <a:r>
              <a:rPr lang="en-US" altLang="ko-KR" dirty="0"/>
              <a:t>book, author </a:t>
            </a:r>
            <a:r>
              <a:rPr lang="ko-KR" altLang="en-US" dirty="0"/>
              <a:t>테이블에서 </a:t>
            </a:r>
            <a:r>
              <a:rPr lang="en-US" altLang="ko-KR" dirty="0"/>
              <a:t>DAO </a:t>
            </a:r>
            <a:r>
              <a:rPr lang="ko-KR" altLang="en-US" dirty="0"/>
              <a:t>패턴을 연습하는 예제입니다</a:t>
            </a:r>
            <a:endParaRPr lang="en-US" altLang="ko-KR" dirty="0"/>
          </a:p>
          <a:p>
            <a:pPr lvl="1"/>
            <a:r>
              <a:rPr lang="en-US" altLang="ko-KR" dirty="0"/>
              <a:t>Scheme</a:t>
            </a:r>
            <a:endParaRPr lang="ko-KR" altLang="en-US" dirty="0"/>
          </a:p>
        </p:txBody>
      </p:sp>
      <p:grpSp>
        <p:nvGrpSpPr>
          <p:cNvPr id="18" name="그룹 7">
            <a:extLst>
              <a:ext uri="{FF2B5EF4-FFF2-40B4-BE49-F238E27FC236}">
                <a16:creationId xmlns:a16="http://schemas.microsoft.com/office/drawing/2014/main" id="{3F51E921-C857-4189-8C61-7B5D0ACFF2E1}"/>
              </a:ext>
            </a:extLst>
          </p:cNvPr>
          <p:cNvGrpSpPr>
            <a:grpSpLocks/>
          </p:cNvGrpSpPr>
          <p:nvPr/>
        </p:nvGrpSpPr>
        <p:grpSpPr bwMode="auto">
          <a:xfrm>
            <a:off x="1413060" y="2295524"/>
            <a:ext cx="3600450" cy="3240088"/>
            <a:chOff x="2915816" y="1700808"/>
            <a:chExt cx="1944216" cy="2448272"/>
          </a:xfrm>
        </p:grpSpPr>
        <p:grpSp>
          <p:nvGrpSpPr>
            <p:cNvPr id="19" name="그룹 12">
              <a:extLst>
                <a:ext uri="{FF2B5EF4-FFF2-40B4-BE49-F238E27FC236}">
                  <a16:creationId xmlns:a16="http://schemas.microsoft.com/office/drawing/2014/main" id="{50AA664A-E351-422D-A197-08C564A4359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15816" y="1700808"/>
              <a:ext cx="1944216" cy="2448272"/>
              <a:chOff x="2699792" y="1628800"/>
              <a:chExt cx="1944216" cy="2448272"/>
            </a:xfrm>
          </p:grpSpPr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9E1BF9FA-E6A2-40EE-AE9B-02F13232F31B}"/>
                  </a:ext>
                </a:extLst>
              </p:cNvPr>
              <p:cNvSpPr/>
              <p:nvPr/>
            </p:nvSpPr>
            <p:spPr>
              <a:xfrm>
                <a:off x="2699792" y="1628800"/>
                <a:ext cx="1944216" cy="2448272"/>
              </a:xfrm>
              <a:prstGeom prst="rect">
                <a:avLst/>
              </a:prstGeom>
              <a:solidFill>
                <a:srgbClr val="FFFFFF">
                  <a:lumMod val="40000"/>
                  <a:lumOff val="60000"/>
                </a:srgbClr>
              </a:solidFill>
              <a:ln w="15875" cap="flat" cmpd="sng" algn="ctr">
                <a:solidFill>
                  <a:srgbClr val="666666"/>
                </a:solidFill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돋움"/>
                  <a:cs typeface="+mn-cs"/>
                </a:endParaRPr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1E7644F6-D059-4061-A1BD-439E32EEE857}"/>
                  </a:ext>
                </a:extLst>
              </p:cNvPr>
              <p:cNvSpPr/>
              <p:nvPr/>
            </p:nvSpPr>
            <p:spPr>
              <a:xfrm>
                <a:off x="2699792" y="1628800"/>
                <a:ext cx="1944216" cy="505009"/>
              </a:xfrm>
              <a:prstGeom prst="rect">
                <a:avLst/>
              </a:prstGeom>
              <a:solidFill>
                <a:srgbClr val="FFFFFF">
                  <a:lumMod val="60000"/>
                  <a:lumOff val="40000"/>
                </a:srgbClr>
              </a:solidFill>
              <a:ln w="22225" cap="flat" cmpd="sng" algn="ctr">
                <a:solidFill>
                  <a:srgbClr val="666666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ko-KR" sz="1600" b="1" i="1" u="none" strike="noStrike" kern="0" cap="none" spc="0" normalizeH="0" baseline="0" noProof="0" dirty="0">
                    <a:ln>
                      <a:noFill/>
                    </a:ln>
                    <a:solidFill>
                      <a:srgbClr val="666666"/>
                    </a:solidFill>
                    <a:effectLst/>
                    <a:uLnTx/>
                    <a:uFillTx/>
                    <a:latin typeface="Arial"/>
                    <a:ea typeface="돋움"/>
                    <a:cs typeface="+mn-cs"/>
                  </a:rPr>
                  <a:t>author</a:t>
                </a:r>
                <a:endParaRPr kumimoji="1" lang="ko-KR" altLang="en-US" sz="1600" b="1" i="1" u="none" strike="noStrike" kern="0" cap="none" spc="0" normalizeH="0" baseline="0" noProof="0" dirty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Arial"/>
                  <a:ea typeface="돋움"/>
                  <a:cs typeface="+mn-cs"/>
                </a:endParaRPr>
              </a:p>
            </p:txBody>
          </p:sp>
        </p:grpSp>
        <p:sp>
          <p:nvSpPr>
            <p:cNvPr id="20" name="TextBox 28">
              <a:extLst>
                <a:ext uri="{FF2B5EF4-FFF2-40B4-BE49-F238E27FC236}">
                  <a16:creationId xmlns:a16="http://schemas.microsoft.com/office/drawing/2014/main" id="{45849AC2-5BB6-496D-8AF1-2C1B2D350D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15816" y="2348880"/>
              <a:ext cx="1944216" cy="6277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600">
                  <a:solidFill>
                    <a:srgbClr val="000000"/>
                  </a:solidFill>
                  <a:latin typeface="Courier New" panose="02070309020205020404" pitchFamily="49" charset="0"/>
                  <a:ea typeface="HY견고딕" panose="02030600000101010101" pitchFamily="18" charset="-127"/>
                </a:defRPr>
              </a:lvl1pPr>
              <a:lvl2pPr marL="742950" indent="-285750" eaLnBrk="0" hangingPunct="0">
                <a:defRPr kumimoji="1" sz="1600">
                  <a:solidFill>
                    <a:srgbClr val="000000"/>
                  </a:solidFill>
                  <a:latin typeface="Courier New" panose="02070309020205020404" pitchFamily="49" charset="0"/>
                  <a:ea typeface="HY견고딕" panose="02030600000101010101" pitchFamily="18" charset="-127"/>
                </a:defRPr>
              </a:lvl2pPr>
              <a:lvl3pPr marL="1143000" indent="-228600" eaLnBrk="0" hangingPunct="0">
                <a:defRPr kumimoji="1" sz="1600">
                  <a:solidFill>
                    <a:srgbClr val="000000"/>
                  </a:solidFill>
                  <a:latin typeface="Courier New" panose="02070309020205020404" pitchFamily="49" charset="0"/>
                  <a:ea typeface="HY견고딕" panose="02030600000101010101" pitchFamily="18" charset="-127"/>
                </a:defRPr>
              </a:lvl3pPr>
              <a:lvl4pPr marL="1600200" indent="-228600" eaLnBrk="0" hangingPunct="0">
                <a:defRPr kumimoji="1" sz="1600">
                  <a:solidFill>
                    <a:srgbClr val="000000"/>
                  </a:solidFill>
                  <a:latin typeface="Courier New" panose="02070309020205020404" pitchFamily="49" charset="0"/>
                  <a:ea typeface="HY견고딕" panose="02030600000101010101" pitchFamily="18" charset="-127"/>
                </a:defRPr>
              </a:lvl4pPr>
              <a:lvl5pPr marL="2057400" indent="-228600" eaLnBrk="0" hangingPunct="0">
                <a:defRPr kumimoji="1" sz="1600">
                  <a:solidFill>
                    <a:srgbClr val="000000"/>
                  </a:solidFill>
                  <a:latin typeface="Courier New" panose="02070309020205020404" pitchFamily="49" charset="0"/>
                  <a:ea typeface="HY견고딕" panose="02030600000101010101" pitchFamily="18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rgbClr val="000000"/>
                  </a:solidFill>
                  <a:latin typeface="Courier New" panose="02070309020205020404" pitchFamily="49" charset="0"/>
                  <a:ea typeface="HY견고딕" panose="02030600000101010101" pitchFamily="18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rgbClr val="000000"/>
                  </a:solidFill>
                  <a:latin typeface="Courier New" panose="02070309020205020404" pitchFamily="49" charset="0"/>
                  <a:ea typeface="HY견고딕" panose="02030600000101010101" pitchFamily="18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rgbClr val="000000"/>
                  </a:solidFill>
                  <a:latin typeface="Courier New" panose="02070309020205020404" pitchFamily="49" charset="0"/>
                  <a:ea typeface="HY견고딕" panose="02030600000101010101" pitchFamily="18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rgbClr val="000000"/>
                  </a:solidFill>
                  <a:latin typeface="Courier New" panose="02070309020205020404" pitchFamily="49" charset="0"/>
                  <a:ea typeface="HY견고딕" panose="02030600000101010101" pitchFamily="18" charset="-127"/>
                </a:defRPr>
              </a:lvl9pPr>
            </a:lstStyle>
            <a:p>
              <a:pPr marL="0" marR="0" lvl="0" indent="0" defTabSz="91440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HY견고딕" panose="02030600000101010101" pitchFamily="18" charset="-127"/>
                </a:rPr>
                <a:t>id   </a:t>
              </a:r>
              <a:r>
                <a:rPr lang="en-US" altLang="ko-KR" b="1" kern="0" dirty="0"/>
                <a:t>integer</a:t>
              </a:r>
              <a:r>
                <a:rPr kumimoji="1" lang="en-US" altLang="ko-KR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HY견고딕" panose="02030600000101010101" pitchFamily="18" charset="-127"/>
                </a:rPr>
                <a:t>(10)</a:t>
              </a:r>
            </a:p>
            <a:p>
              <a:pPr marL="0" marR="0" lvl="0" indent="0" defTabSz="91440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HY견고딕" panose="02030600000101010101" pitchFamily="18" charset="-127"/>
                </a:rPr>
                <a:t>name varchar(50)  NOT NULL</a:t>
              </a:r>
            </a:p>
            <a:p>
              <a:pPr marL="0" marR="0" lvl="0" indent="0" defTabSz="91440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HY견고딕" panose="02030600000101010101" pitchFamily="18" charset="-127"/>
                </a:rPr>
                <a:t>bio  varchar(500) </a:t>
              </a:r>
            </a:p>
          </p:txBody>
        </p:sp>
      </p:grpSp>
      <p:grpSp>
        <p:nvGrpSpPr>
          <p:cNvPr id="23" name="그룹 8">
            <a:extLst>
              <a:ext uri="{FF2B5EF4-FFF2-40B4-BE49-F238E27FC236}">
                <a16:creationId xmlns:a16="http://schemas.microsoft.com/office/drawing/2014/main" id="{ED79AAEF-BE20-4F45-9454-0150A80A603A}"/>
              </a:ext>
            </a:extLst>
          </p:cNvPr>
          <p:cNvGrpSpPr>
            <a:grpSpLocks/>
          </p:cNvGrpSpPr>
          <p:nvPr/>
        </p:nvGrpSpPr>
        <p:grpSpPr bwMode="auto">
          <a:xfrm>
            <a:off x="6021573" y="2368549"/>
            <a:ext cx="4176712" cy="3168650"/>
            <a:chOff x="2915816" y="1700808"/>
            <a:chExt cx="1944216" cy="2448272"/>
          </a:xfrm>
        </p:grpSpPr>
        <p:grpSp>
          <p:nvGrpSpPr>
            <p:cNvPr id="24" name="그룹 12">
              <a:extLst>
                <a:ext uri="{FF2B5EF4-FFF2-40B4-BE49-F238E27FC236}">
                  <a16:creationId xmlns:a16="http://schemas.microsoft.com/office/drawing/2014/main" id="{9D0629A4-D09C-406A-BD63-B2969A0E9C5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15816" y="1700808"/>
              <a:ext cx="1944216" cy="2448272"/>
              <a:chOff x="2699792" y="1628800"/>
              <a:chExt cx="1944216" cy="2448272"/>
            </a:xfrm>
          </p:grpSpPr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A97673DC-3E2D-4872-B3A6-4CC8AAA93123}"/>
                  </a:ext>
                </a:extLst>
              </p:cNvPr>
              <p:cNvSpPr/>
              <p:nvPr/>
            </p:nvSpPr>
            <p:spPr>
              <a:xfrm>
                <a:off x="2699792" y="1628800"/>
                <a:ext cx="1944216" cy="2448272"/>
              </a:xfrm>
              <a:prstGeom prst="rect">
                <a:avLst/>
              </a:prstGeom>
              <a:solidFill>
                <a:srgbClr val="FFFFFF">
                  <a:lumMod val="40000"/>
                  <a:lumOff val="60000"/>
                </a:srgbClr>
              </a:solidFill>
              <a:ln w="15875" cap="flat" cmpd="sng" algn="ctr">
                <a:solidFill>
                  <a:srgbClr val="666666"/>
                </a:solidFill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돋움"/>
                  <a:cs typeface="+mn-cs"/>
                </a:endParaRPr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CF68E8A8-8D82-4E2A-9377-05371D2EA4CA}"/>
                  </a:ext>
                </a:extLst>
              </p:cNvPr>
              <p:cNvSpPr/>
              <p:nvPr/>
            </p:nvSpPr>
            <p:spPr>
              <a:xfrm>
                <a:off x="2699792" y="1628800"/>
                <a:ext cx="1944216" cy="504129"/>
              </a:xfrm>
              <a:prstGeom prst="rect">
                <a:avLst/>
              </a:prstGeom>
              <a:solidFill>
                <a:srgbClr val="FFFFFF">
                  <a:lumMod val="60000"/>
                  <a:lumOff val="40000"/>
                </a:srgbClr>
              </a:solidFill>
              <a:ln w="22225" cap="flat" cmpd="sng" algn="ctr">
                <a:solidFill>
                  <a:srgbClr val="666666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ko-KR" sz="1600" b="1" i="1" u="none" strike="noStrike" kern="0" cap="none" spc="0" normalizeH="0" baseline="0" noProof="0">
                    <a:ln>
                      <a:noFill/>
                    </a:ln>
                    <a:solidFill>
                      <a:srgbClr val="666666"/>
                    </a:solidFill>
                    <a:effectLst/>
                    <a:uLnTx/>
                    <a:uFillTx/>
                    <a:latin typeface="Arial"/>
                    <a:ea typeface="돋움"/>
                    <a:cs typeface="+mn-cs"/>
                  </a:rPr>
                  <a:t>book</a:t>
                </a:r>
                <a:endParaRPr kumimoji="1" lang="ko-KR" altLang="en-US" sz="1600" b="1" i="1" u="none" strike="noStrike" kern="0" cap="none" spc="0" normalizeH="0" baseline="0" noProof="0" dirty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Arial"/>
                  <a:ea typeface="돋움"/>
                  <a:cs typeface="+mn-cs"/>
                </a:endParaRPr>
              </a:p>
            </p:txBody>
          </p:sp>
        </p:grpSp>
        <p:sp>
          <p:nvSpPr>
            <p:cNvPr id="25" name="TextBox 33">
              <a:extLst>
                <a:ext uri="{FF2B5EF4-FFF2-40B4-BE49-F238E27FC236}">
                  <a16:creationId xmlns:a16="http://schemas.microsoft.com/office/drawing/2014/main" id="{387AFAFD-ED4E-417A-8E2C-AA0407C72C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15816" y="2348880"/>
              <a:ext cx="1944216" cy="10224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600">
                  <a:solidFill>
                    <a:srgbClr val="000000"/>
                  </a:solidFill>
                  <a:latin typeface="Courier New" panose="02070309020205020404" pitchFamily="49" charset="0"/>
                  <a:ea typeface="HY견고딕" panose="02030600000101010101" pitchFamily="18" charset="-127"/>
                </a:defRPr>
              </a:lvl1pPr>
              <a:lvl2pPr marL="742950" indent="-285750" eaLnBrk="0" hangingPunct="0">
                <a:defRPr kumimoji="1" sz="1600">
                  <a:solidFill>
                    <a:srgbClr val="000000"/>
                  </a:solidFill>
                  <a:latin typeface="Courier New" panose="02070309020205020404" pitchFamily="49" charset="0"/>
                  <a:ea typeface="HY견고딕" panose="02030600000101010101" pitchFamily="18" charset="-127"/>
                </a:defRPr>
              </a:lvl2pPr>
              <a:lvl3pPr marL="1143000" indent="-228600" eaLnBrk="0" hangingPunct="0">
                <a:defRPr kumimoji="1" sz="1600">
                  <a:solidFill>
                    <a:srgbClr val="000000"/>
                  </a:solidFill>
                  <a:latin typeface="Courier New" panose="02070309020205020404" pitchFamily="49" charset="0"/>
                  <a:ea typeface="HY견고딕" panose="02030600000101010101" pitchFamily="18" charset="-127"/>
                </a:defRPr>
              </a:lvl3pPr>
              <a:lvl4pPr marL="1600200" indent="-228600" eaLnBrk="0" hangingPunct="0">
                <a:defRPr kumimoji="1" sz="1600">
                  <a:solidFill>
                    <a:srgbClr val="000000"/>
                  </a:solidFill>
                  <a:latin typeface="Courier New" panose="02070309020205020404" pitchFamily="49" charset="0"/>
                  <a:ea typeface="HY견고딕" panose="02030600000101010101" pitchFamily="18" charset="-127"/>
                </a:defRPr>
              </a:lvl4pPr>
              <a:lvl5pPr marL="2057400" indent="-228600" eaLnBrk="0" hangingPunct="0">
                <a:defRPr kumimoji="1" sz="1600">
                  <a:solidFill>
                    <a:srgbClr val="000000"/>
                  </a:solidFill>
                  <a:latin typeface="Courier New" panose="02070309020205020404" pitchFamily="49" charset="0"/>
                  <a:ea typeface="HY견고딕" panose="02030600000101010101" pitchFamily="18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rgbClr val="000000"/>
                  </a:solidFill>
                  <a:latin typeface="Courier New" panose="02070309020205020404" pitchFamily="49" charset="0"/>
                  <a:ea typeface="HY견고딕" panose="02030600000101010101" pitchFamily="18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rgbClr val="000000"/>
                  </a:solidFill>
                  <a:latin typeface="Courier New" panose="02070309020205020404" pitchFamily="49" charset="0"/>
                  <a:ea typeface="HY견고딕" panose="02030600000101010101" pitchFamily="18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rgbClr val="000000"/>
                  </a:solidFill>
                  <a:latin typeface="Courier New" panose="02070309020205020404" pitchFamily="49" charset="0"/>
                  <a:ea typeface="HY견고딕" panose="02030600000101010101" pitchFamily="18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rgbClr val="000000"/>
                  </a:solidFill>
                  <a:latin typeface="Courier New" panose="02070309020205020404" pitchFamily="49" charset="0"/>
                  <a:ea typeface="HY견고딕" panose="02030600000101010101" pitchFamily="18" charset="-127"/>
                </a:defRPr>
              </a:lvl9pPr>
            </a:lstStyle>
            <a:p>
              <a:pPr marL="0" marR="0" lvl="0" indent="0" defTabSz="91440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HY견고딕" panose="02030600000101010101" pitchFamily="18" charset="-127"/>
                </a:rPr>
                <a:t>id         </a:t>
              </a:r>
              <a:r>
                <a:rPr lang="en-US" altLang="ko-KR" b="1" kern="0" dirty="0"/>
                <a:t>integer</a:t>
              </a:r>
              <a:r>
                <a:rPr kumimoji="1" lang="en-US" altLang="ko-KR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HY견고딕" panose="02030600000101010101" pitchFamily="18" charset="-127"/>
                </a:rPr>
                <a:t>(10)</a:t>
              </a:r>
            </a:p>
            <a:p>
              <a:pPr marL="0" marR="0" lvl="0" indent="0" defTabSz="91440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HY견고딕" panose="02030600000101010101" pitchFamily="18" charset="-127"/>
                </a:rPr>
                <a:t>title      varchar(50) NOT NULL</a:t>
              </a:r>
            </a:p>
            <a:p>
              <a:pPr marL="0" marR="0" lvl="0" indent="0" defTabSz="91440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HY견고딕" panose="02030600000101010101" pitchFamily="18" charset="-127"/>
                </a:rPr>
                <a:t>pubs       varchar(100)</a:t>
              </a:r>
            </a:p>
            <a:p>
              <a:pPr marL="0" marR="0" lvl="0" indent="0" defTabSz="91440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6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HY견고딕" panose="02030600000101010101" pitchFamily="18" charset="-127"/>
                </a:rPr>
                <a:t>pub_date</a:t>
              </a:r>
              <a:r>
                <a:rPr kumimoji="1" lang="en-US" altLang="ko-KR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HY견고딕" panose="02030600000101010101" pitchFamily="18" charset="-127"/>
                </a:rPr>
                <a:t>   DATETIME</a:t>
              </a:r>
            </a:p>
            <a:p>
              <a:pPr marL="0" marR="0" lvl="0" indent="0" defTabSz="91440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6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HY견고딕" panose="02030600000101010101" pitchFamily="18" charset="-127"/>
                </a:rPr>
                <a:t>author_id</a:t>
              </a:r>
              <a:r>
                <a:rPr kumimoji="1" lang="en-US" altLang="ko-KR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HY견고딕" panose="02030600000101010101" pitchFamily="18" charset="-127"/>
                </a:rPr>
                <a:t>  </a:t>
              </a:r>
              <a:r>
                <a:rPr lang="en-US" altLang="ko-KR" b="1" kern="0" dirty="0"/>
                <a:t>integer</a:t>
              </a:r>
              <a:r>
                <a:rPr kumimoji="1" lang="en-US" altLang="ko-KR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HY견고딕" panose="02030600000101010101" pitchFamily="18" charset="-127"/>
                </a:rPr>
                <a:t>(10) </a:t>
              </a:r>
            </a:p>
          </p:txBody>
        </p:sp>
      </p:grpSp>
      <p:cxnSp>
        <p:nvCxnSpPr>
          <p:cNvPr id="28" name="꺾인 연결선 25">
            <a:extLst>
              <a:ext uri="{FF2B5EF4-FFF2-40B4-BE49-F238E27FC236}">
                <a16:creationId xmlns:a16="http://schemas.microsoft.com/office/drawing/2014/main" id="{75EAFEB5-0DC3-45E2-B5A5-E7FE614C1B91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>
            <a:off x="4797610" y="3303587"/>
            <a:ext cx="1223963" cy="1081087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rgbClr val="000000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" name="TextBox 26">
            <a:extLst>
              <a:ext uri="{FF2B5EF4-FFF2-40B4-BE49-F238E27FC236}">
                <a16:creationId xmlns:a16="http://schemas.microsoft.com/office/drawing/2014/main" id="{90168A39-D000-48A4-9BE6-9F21249654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4760" y="3160712"/>
            <a:ext cx="50323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9pPr>
          </a:lstStyle>
          <a:p>
            <a:pPr marL="0" marR="0" lvl="0" indent="0" algn="ctr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HY견고딕" panose="02030600000101010101" pitchFamily="18" charset="-127"/>
              </a:rPr>
              <a:t>PK</a:t>
            </a:r>
            <a:endParaRPr kumimoji="1" lang="ko-KR" altLang="en-US" sz="16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HY견고딕" panose="02030600000101010101" pitchFamily="18" charset="-127"/>
            </a:endParaRPr>
          </a:p>
        </p:txBody>
      </p:sp>
      <p:sp>
        <p:nvSpPr>
          <p:cNvPr id="30" name="TextBox 27">
            <a:extLst>
              <a:ext uri="{FF2B5EF4-FFF2-40B4-BE49-F238E27FC236}">
                <a16:creationId xmlns:a16="http://schemas.microsoft.com/office/drawing/2014/main" id="{710B39D8-69DF-49F0-834F-5831C6175F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36223" y="3160712"/>
            <a:ext cx="5048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9pPr>
          </a:lstStyle>
          <a:p>
            <a:pPr marL="0" marR="0" lvl="0" indent="0" algn="ctr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HY견고딕" panose="02030600000101010101" pitchFamily="18" charset="-127"/>
              </a:rPr>
              <a:t>PK</a:t>
            </a:r>
            <a:endParaRPr kumimoji="1" lang="ko-KR" altLang="en-US" sz="16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HY견고딕" panose="02030600000101010101" pitchFamily="18" charset="-127"/>
            </a:endParaRPr>
          </a:p>
        </p:txBody>
      </p:sp>
      <p:sp>
        <p:nvSpPr>
          <p:cNvPr id="31" name="TextBox 28">
            <a:extLst>
              <a:ext uri="{FF2B5EF4-FFF2-40B4-BE49-F238E27FC236}">
                <a16:creationId xmlns:a16="http://schemas.microsoft.com/office/drawing/2014/main" id="{8662A844-B9F8-4C91-8D3B-379E2FDB8E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42573" y="4168774"/>
            <a:ext cx="50323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9pPr>
          </a:lstStyle>
          <a:p>
            <a:pPr marL="0" marR="0" lvl="0" indent="0" algn="ctr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HY견고딕" panose="02030600000101010101" pitchFamily="18" charset="-127"/>
              </a:rPr>
              <a:t>FK</a:t>
            </a:r>
            <a:endParaRPr kumimoji="1" lang="ko-KR" altLang="en-US" sz="16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203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D7B84E-2B87-49DA-A0A9-B116D959B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DAO</a:t>
            </a:r>
            <a:r>
              <a:rPr lang="ko-KR" altLang="en-US" dirty="0"/>
              <a:t> </a:t>
            </a:r>
            <a:br>
              <a:rPr lang="en-US" altLang="ko-KR" dirty="0"/>
            </a:br>
            <a:r>
              <a:rPr lang="en-US" altLang="ko-KR" sz="2400" dirty="0"/>
              <a:t>:</a:t>
            </a:r>
            <a:r>
              <a:rPr lang="ko-KR" altLang="en-US" sz="2400" dirty="0"/>
              <a:t> 예제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042309A-E1CE-46C8-9834-110496660B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실습을 위해 다음 </a:t>
            </a:r>
            <a:r>
              <a:rPr lang="en-US" altLang="ko-KR" dirty="0"/>
              <a:t>DDL</a:t>
            </a:r>
            <a:r>
              <a:rPr lang="ko-KR" altLang="en-US" dirty="0"/>
              <a:t>을 검토하고 데이터베이스에 반영합니다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DA40091-1F07-49CB-AB4D-444F7D56E3AB}"/>
              </a:ext>
            </a:extLst>
          </p:cNvPr>
          <p:cNvSpPr txBox="1"/>
          <p:nvPr/>
        </p:nvSpPr>
        <p:spPr>
          <a:xfrm>
            <a:off x="2359554" y="3388068"/>
            <a:ext cx="9145587" cy="2246769"/>
          </a:xfrm>
          <a:prstGeom prst="rect">
            <a:avLst/>
          </a:prstGeom>
          <a:solidFill>
            <a:srgbClr val="FFFFFF">
              <a:lumMod val="95000"/>
            </a:srgbClr>
          </a:solidFill>
          <a:ln>
            <a:solidFill>
              <a:srgbClr val="000000"/>
            </a:solidFill>
            <a:prstDash val="dash"/>
          </a:ln>
        </p:spPr>
        <p:txBody>
          <a:bodyPr>
            <a:spAutoFit/>
          </a:bodyPr>
          <a:lstStyle/>
          <a:p>
            <a:pPr marL="0" marR="0" lvl="0" indent="0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돋움" pitchFamily="50" charset="-127"/>
              </a:rPr>
              <a:t>CREATE TABLE book (</a:t>
            </a:r>
          </a:p>
          <a:p>
            <a:pPr marL="0" marR="0" lvl="0" indent="0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돋움" pitchFamily="50" charset="-127"/>
              </a:rPr>
              <a:t>  id	INTEGER(10) PRIMARY KEY AUTO_INCREMENT,</a:t>
            </a:r>
          </a:p>
          <a:p>
            <a:pPr marL="0" marR="0" lvl="0" indent="0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돋움" pitchFamily="50" charset="-127"/>
              </a:rPr>
              <a:t>  title	VARCHAR(50) NOT NULL,</a:t>
            </a:r>
          </a:p>
          <a:p>
            <a:pPr marL="0" marR="0" lvl="0" indent="0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돋움" pitchFamily="50" charset="-127"/>
              </a:rPr>
              <a:t>  pubs	VARCHAR(100),</a:t>
            </a:r>
          </a:p>
          <a:p>
            <a:pPr marL="0" marR="0" lvl="0" indent="0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돋움" pitchFamily="50" charset="-127"/>
              </a:rPr>
              <a:t>  </a:t>
            </a:r>
            <a:r>
              <a:rPr kumimoji="1" lang="en-US" altLang="ko-KR" sz="1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돋움" pitchFamily="50" charset="-127"/>
              </a:rPr>
              <a:t>pub_date</a:t>
            </a:r>
            <a:r>
              <a:rPr kumimoji="1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돋움" pitchFamily="50" charset="-127"/>
              </a:rPr>
              <a:t>  DATETIME DEFAULT CURRENT_TIMESTAMP,</a:t>
            </a:r>
          </a:p>
          <a:p>
            <a:pPr marL="0" marR="0" lvl="0" indent="0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돋움" pitchFamily="50" charset="-127"/>
              </a:rPr>
              <a:t>  </a:t>
            </a:r>
            <a:r>
              <a:rPr kumimoji="1" lang="en-US" altLang="ko-KR" sz="1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돋움" pitchFamily="50" charset="-127"/>
              </a:rPr>
              <a:t>author_id</a:t>
            </a:r>
            <a:r>
              <a:rPr kumimoji="1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돋움" pitchFamily="50" charset="-127"/>
              </a:rPr>
              <a:t> </a:t>
            </a:r>
            <a:r>
              <a:rPr kumimoji="1" lang="en-US" altLang="ko-KR" sz="1400" b="1" kern="0" dirty="0">
                <a:solidFill>
                  <a:srgbClr val="000000"/>
                </a:solidFill>
                <a:latin typeface="Consolas" panose="020B0609020204030204" pitchFamily="49" charset="0"/>
                <a:ea typeface="돋움" pitchFamily="50" charset="-127"/>
              </a:rPr>
              <a:t>INTEGER</a:t>
            </a:r>
            <a:r>
              <a:rPr kumimoji="1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돋움" pitchFamily="50" charset="-127"/>
              </a:rPr>
              <a:t>(10),</a:t>
            </a:r>
          </a:p>
          <a:p>
            <a:pPr lvl="0" defTabSz="914400" fontAlgn="base" latinLnBrk="1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400" b="1" kern="0" dirty="0">
                <a:solidFill>
                  <a:srgbClr val="000000"/>
                </a:solidFill>
                <a:latin typeface="Consolas" panose="020B0609020204030204" pitchFamily="49" charset="0"/>
                <a:ea typeface="돋움" pitchFamily="50" charset="-127"/>
              </a:rPr>
              <a:t>  CONSTRAINT `</a:t>
            </a:r>
            <a:r>
              <a:rPr kumimoji="1" lang="en-US" altLang="ko-KR" sz="1400" b="1" kern="0" dirty="0" err="1">
                <a:solidFill>
                  <a:srgbClr val="000000"/>
                </a:solidFill>
                <a:latin typeface="Consolas" panose="020B0609020204030204" pitchFamily="49" charset="0"/>
                <a:ea typeface="돋움" pitchFamily="50" charset="-127"/>
              </a:rPr>
              <a:t>c_book_fk</a:t>
            </a:r>
            <a:r>
              <a:rPr kumimoji="1" lang="en-US" altLang="ko-KR" sz="1400" b="1" kern="0" dirty="0">
                <a:solidFill>
                  <a:srgbClr val="000000"/>
                </a:solidFill>
                <a:latin typeface="Consolas" panose="020B0609020204030204" pitchFamily="49" charset="0"/>
                <a:ea typeface="돋움" pitchFamily="50" charset="-127"/>
              </a:rPr>
              <a:t>` FOREIGN KEY (`</a:t>
            </a:r>
            <a:r>
              <a:rPr kumimoji="1" lang="en-US" altLang="ko-KR" sz="1400" b="1" kern="0" dirty="0" err="1">
                <a:solidFill>
                  <a:srgbClr val="000000"/>
                </a:solidFill>
                <a:latin typeface="Consolas" panose="020B0609020204030204" pitchFamily="49" charset="0"/>
                <a:ea typeface="돋움" pitchFamily="50" charset="-127"/>
              </a:rPr>
              <a:t>author_id</a:t>
            </a:r>
            <a:r>
              <a:rPr kumimoji="1" lang="en-US" altLang="ko-KR" sz="1400" b="1" kern="0" dirty="0">
                <a:solidFill>
                  <a:srgbClr val="000000"/>
                </a:solidFill>
                <a:latin typeface="Consolas" panose="020B0609020204030204" pitchFamily="49" charset="0"/>
                <a:ea typeface="돋움" pitchFamily="50" charset="-127"/>
              </a:rPr>
              <a:t>`) </a:t>
            </a:r>
          </a:p>
          <a:p>
            <a:pPr lvl="0" defTabSz="914400" fontAlgn="base" latinLnBrk="1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400" b="1" kern="0" dirty="0">
                <a:solidFill>
                  <a:srgbClr val="000000"/>
                </a:solidFill>
                <a:latin typeface="Consolas" panose="020B0609020204030204" pitchFamily="49" charset="0"/>
                <a:ea typeface="돋움" pitchFamily="50" charset="-127"/>
              </a:rPr>
              <a:t>  REFERENCES `author`(`id`) </a:t>
            </a:r>
          </a:p>
          <a:p>
            <a:pPr lvl="0" defTabSz="914400" fontAlgn="base" latinLnBrk="1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돋움" pitchFamily="50" charset="-127"/>
              </a:rPr>
              <a:t>  ON DELETE CASCADE  </a:t>
            </a:r>
          </a:p>
          <a:p>
            <a:pPr marL="0" marR="0" lvl="0" indent="0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돋움" pitchFamily="50" charset="-127"/>
              </a:rPr>
              <a:t>);</a:t>
            </a:r>
            <a:endParaRPr kumimoji="1" lang="ko-KR" altLang="en-US" sz="1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돋움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C310533-DEA3-451E-B7F8-CA7B7C9E9AD6}"/>
              </a:ext>
            </a:extLst>
          </p:cNvPr>
          <p:cNvSpPr txBox="1"/>
          <p:nvPr/>
        </p:nvSpPr>
        <p:spPr>
          <a:xfrm>
            <a:off x="2369079" y="1916455"/>
            <a:ext cx="9145587" cy="1169551"/>
          </a:xfrm>
          <a:prstGeom prst="rect">
            <a:avLst/>
          </a:prstGeom>
          <a:solidFill>
            <a:srgbClr val="FFFFFF">
              <a:lumMod val="95000"/>
            </a:srgbClr>
          </a:solidFill>
          <a:ln>
            <a:solidFill>
              <a:srgbClr val="000000"/>
            </a:solidFill>
            <a:prstDash val="dash"/>
          </a:ln>
        </p:spPr>
        <p:txBody>
          <a:bodyPr>
            <a:spAutoFit/>
          </a:bodyPr>
          <a:lstStyle/>
          <a:p>
            <a:pPr marL="0" marR="0" lvl="0" indent="0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돋움" pitchFamily="50" charset="-127"/>
              </a:rPr>
              <a:t>CREATE TABLE author (</a:t>
            </a:r>
          </a:p>
          <a:p>
            <a:pPr marL="0" marR="0" lvl="0" indent="0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돋움" pitchFamily="50" charset="-127"/>
              </a:rPr>
              <a:t>  id	INTEGER(10) PRIMARY KEY AUTO_INCREMENT,</a:t>
            </a:r>
          </a:p>
          <a:p>
            <a:pPr marL="0" marR="0" lvl="0" indent="0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돋움" pitchFamily="50" charset="-127"/>
              </a:rPr>
              <a:t>  name	VARCHAR(50) NOT NULL,</a:t>
            </a:r>
          </a:p>
          <a:p>
            <a:pPr marL="0" marR="0" lvl="0" indent="0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돋움" pitchFamily="50" charset="-127"/>
              </a:rPr>
              <a:t>  bio	VARCHAR(500)	</a:t>
            </a:r>
          </a:p>
          <a:p>
            <a:pPr marL="0" marR="0" lvl="0" indent="0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돋움" pitchFamily="50" charset="-127"/>
              </a:rPr>
              <a:t>);</a:t>
            </a:r>
            <a:endParaRPr kumimoji="1" lang="ko-KR" altLang="en-US" sz="1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08243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D7B84E-2B87-49DA-A0A9-B116D959B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DAO</a:t>
            </a:r>
            <a:r>
              <a:rPr lang="ko-KR" altLang="en-US" dirty="0"/>
              <a:t> </a:t>
            </a:r>
            <a:br>
              <a:rPr lang="en-US" altLang="ko-KR" dirty="0"/>
            </a:br>
            <a:r>
              <a:rPr lang="en-US" altLang="ko-KR" sz="2400" dirty="0"/>
              <a:t>:</a:t>
            </a:r>
            <a:r>
              <a:rPr lang="ko-KR" altLang="en-US" sz="2400" dirty="0"/>
              <a:t> 예제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042309A-E1CE-46C8-9834-110496660B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en-US" altLang="ko-KR" dirty="0" err="1"/>
              <a:t>AuthorVO</a:t>
            </a:r>
            <a:r>
              <a:rPr lang="ko-KR" altLang="en-US" dirty="0"/>
              <a:t>의 작성</a:t>
            </a:r>
            <a:endParaRPr lang="en-US" altLang="ko-KR" dirty="0"/>
          </a:p>
          <a:p>
            <a:pPr lvl="1"/>
            <a:r>
              <a:rPr lang="ko-KR" altLang="en-US" dirty="0"/>
              <a:t>데이터베이스 테이블의 필드와 매칭되는 필드들을 가진 </a:t>
            </a:r>
            <a:r>
              <a:rPr lang="en-US" altLang="ko-KR" dirty="0"/>
              <a:t>VO </a:t>
            </a:r>
            <a:r>
              <a:rPr lang="ko-KR" altLang="en-US" dirty="0"/>
              <a:t>객체를 생서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52CA0F-B74B-4373-A3A2-D9BA286A3A0C}"/>
              </a:ext>
            </a:extLst>
          </p:cNvPr>
          <p:cNvSpPr txBox="1"/>
          <p:nvPr/>
        </p:nvSpPr>
        <p:spPr>
          <a:xfrm>
            <a:off x="1505460" y="2688211"/>
            <a:ext cx="8763986" cy="3416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0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AuthorVO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lvl="1"/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id;</a:t>
            </a:r>
          </a:p>
          <a:p>
            <a:pPr lvl="1"/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name;</a:t>
            </a:r>
          </a:p>
          <a:p>
            <a:pPr lvl="1"/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bio;</a:t>
            </a:r>
          </a:p>
          <a:p>
            <a:pPr lvl="1"/>
            <a:b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getId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 {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id; }</a:t>
            </a:r>
          </a:p>
          <a:p>
            <a:pPr lvl="1"/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setId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id) {</a:t>
            </a:r>
          </a:p>
          <a:p>
            <a:pPr lvl="1"/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	this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.id = id;</a:t>
            </a:r>
          </a:p>
          <a:p>
            <a:pPr lvl="1"/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// ...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79450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D7B84E-2B87-49DA-A0A9-B116D959B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DAO</a:t>
            </a:r>
            <a:r>
              <a:rPr lang="ko-KR" altLang="en-US" dirty="0"/>
              <a:t> </a:t>
            </a:r>
            <a:br>
              <a:rPr lang="en-US" altLang="ko-KR" dirty="0"/>
            </a:br>
            <a:r>
              <a:rPr lang="en-US" altLang="ko-KR" sz="2400" dirty="0"/>
              <a:t>:</a:t>
            </a:r>
            <a:r>
              <a:rPr lang="ko-KR" altLang="en-US" sz="2400" dirty="0"/>
              <a:t> 예제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042309A-E1CE-46C8-9834-110496660B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en-US" altLang="ko-KR" dirty="0" err="1"/>
              <a:t>AuthorDAO</a:t>
            </a:r>
            <a:r>
              <a:rPr lang="ko-KR" altLang="en-US" dirty="0"/>
              <a:t>의 작성</a:t>
            </a:r>
            <a:endParaRPr lang="en-US" altLang="ko-KR" dirty="0"/>
          </a:p>
          <a:p>
            <a:pPr lvl="1"/>
            <a:r>
              <a:rPr lang="en-US" altLang="ko-KR" dirty="0" err="1"/>
              <a:t>AuthorDAO</a:t>
            </a:r>
            <a:r>
              <a:rPr lang="en-US" altLang="ko-KR" dirty="0"/>
              <a:t> </a:t>
            </a:r>
            <a:r>
              <a:rPr lang="ko-KR" altLang="en-US" dirty="0"/>
              <a:t>클래스를 생성하고 공통 부분이 커넥션 부분을 메서드로 분리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52CA0F-B74B-4373-A3A2-D9BA286A3A0C}"/>
              </a:ext>
            </a:extLst>
          </p:cNvPr>
          <p:cNvSpPr txBox="1"/>
          <p:nvPr/>
        </p:nvSpPr>
        <p:spPr>
          <a:xfrm>
            <a:off x="1505460" y="2688211"/>
            <a:ext cx="8763986" cy="36933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0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AuthorDAO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	private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Connection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getConnection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throws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SQLException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		Connection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conn =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		try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Class.forName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 err="1">
                <a:solidFill>
                  <a:srgbClr val="A31515"/>
                </a:solidFill>
                <a:latin typeface="Consolas" panose="020B0609020204030204" pitchFamily="49" charset="0"/>
              </a:rPr>
              <a:t>com.mysql.cj.jdbc.Driver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			String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dburl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 err="1">
                <a:solidFill>
                  <a:srgbClr val="A31515"/>
                </a:solidFill>
                <a:latin typeface="Consolas" panose="020B0609020204030204" pitchFamily="49" charset="0"/>
              </a:rPr>
              <a:t>jdbc:mysql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://localhost:3306/</a:t>
            </a:r>
            <a:r>
              <a:rPr lang="en-US" altLang="ko-KR" dirty="0" err="1">
                <a:solidFill>
                  <a:srgbClr val="A31515"/>
                </a:solidFill>
                <a:latin typeface="Consolas" panose="020B0609020204030204" pitchFamily="49" charset="0"/>
              </a:rPr>
              <a:t>webdb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			conn =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DriverManager.getConnection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dburl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ID, PWD);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		}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catch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</a:rPr>
              <a:t>ClassNotFoundException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e ) {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System.out.println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"JDBC Driver </a:t>
            </a:r>
            <a:r>
              <a:rPr lang="ko-KR" altLang="en-US" dirty="0">
                <a:solidFill>
                  <a:srgbClr val="A31515"/>
                </a:solidFill>
                <a:latin typeface="Consolas" panose="020B0609020204030204" pitchFamily="49" charset="0"/>
              </a:rPr>
              <a:t>를 찾을 수 없습니다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."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} </a:t>
            </a:r>
          </a:p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		return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conn;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86363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D7B84E-2B87-49DA-A0A9-B116D959B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DAO</a:t>
            </a:r>
            <a:r>
              <a:rPr lang="ko-KR" altLang="en-US" dirty="0"/>
              <a:t> </a:t>
            </a:r>
            <a:br>
              <a:rPr lang="en-US" altLang="ko-KR" dirty="0"/>
            </a:br>
            <a:r>
              <a:rPr lang="en-US" altLang="ko-KR" sz="2400" dirty="0"/>
              <a:t>:</a:t>
            </a:r>
            <a:r>
              <a:rPr lang="ko-KR" altLang="en-US" sz="2400" dirty="0"/>
              <a:t> 예제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042309A-E1CE-46C8-9834-110496660B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en-US" altLang="ko-KR" dirty="0" err="1"/>
              <a:t>AuthorDAO</a:t>
            </a:r>
            <a:r>
              <a:rPr lang="ko-KR" altLang="en-US" dirty="0"/>
              <a:t>의 작성</a:t>
            </a:r>
            <a:endParaRPr lang="en-US" altLang="ko-KR" dirty="0"/>
          </a:p>
          <a:p>
            <a:pPr lvl="1"/>
            <a:r>
              <a:rPr lang="ko-KR" altLang="en-US" dirty="0"/>
              <a:t>데이터베이스 </a:t>
            </a:r>
            <a:r>
              <a:rPr lang="en-US" altLang="ko-KR" dirty="0"/>
              <a:t>-&gt; DTO</a:t>
            </a:r>
            <a:r>
              <a:rPr lang="ko-KR" altLang="en-US" dirty="0"/>
              <a:t>로 변환하는 메서드를 작성</a:t>
            </a:r>
            <a:endParaRPr lang="en-US" altLang="ko-KR" dirty="0"/>
          </a:p>
          <a:p>
            <a:pPr lvl="1"/>
            <a:r>
              <a:rPr lang="en-US" altLang="ko-KR" dirty="0"/>
              <a:t>Connection, Statement, </a:t>
            </a:r>
            <a:r>
              <a:rPr lang="en-US" altLang="ko-KR" dirty="0" err="1"/>
              <a:t>ResultSet</a:t>
            </a:r>
            <a:r>
              <a:rPr lang="en-US" altLang="ko-KR" dirty="0"/>
              <a:t> </a:t>
            </a:r>
            <a:r>
              <a:rPr lang="ko-KR" altLang="en-US" dirty="0"/>
              <a:t>객체를 선언</a:t>
            </a:r>
            <a:endParaRPr lang="en-US" altLang="ko-KR" dirty="0"/>
          </a:p>
          <a:p>
            <a:pPr lvl="1"/>
            <a:r>
              <a:rPr lang="ko-KR" altLang="en-US" dirty="0"/>
              <a:t>결과를 반환할 변수 선언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52CA0F-B74B-4373-A3A2-D9BA286A3A0C}"/>
              </a:ext>
            </a:extLst>
          </p:cNvPr>
          <p:cNvSpPr txBox="1"/>
          <p:nvPr/>
        </p:nvSpPr>
        <p:spPr>
          <a:xfrm>
            <a:off x="1714007" y="3429000"/>
            <a:ext cx="8763986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0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	public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List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</a:rPr>
              <a:t>AuthorVO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getList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List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</a:rPr>
              <a:t>AuthorVO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&gt; list =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</a:rPr>
              <a:t>ArrayList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</a:rPr>
              <a:t>AuthorVO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</a:p>
          <a:p>
            <a:b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Connection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conn =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Statement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stmt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</a:rPr>
              <a:t>ResultSet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rs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84765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1FDFDC-3464-45B7-AF67-5E3D2D2C4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DAO</a:t>
            </a:r>
            <a:br>
              <a:rPr lang="en-US" altLang="ko-KR" dirty="0"/>
            </a:br>
            <a:r>
              <a:rPr lang="en-US" altLang="ko-KR" sz="2400" dirty="0"/>
              <a:t>: </a:t>
            </a:r>
            <a:r>
              <a:rPr lang="ko-KR" altLang="en-US" sz="2400" dirty="0"/>
              <a:t>예제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62B127-C18E-45AE-A7A6-A106B0423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20801"/>
            <a:ext cx="8596668" cy="4720562"/>
          </a:xfrm>
        </p:spPr>
        <p:txBody>
          <a:bodyPr/>
          <a:lstStyle/>
          <a:p>
            <a:r>
              <a:rPr lang="ko-KR" altLang="en-US" dirty="0"/>
              <a:t>쿼리의 실행과 데이터 바인딩</a:t>
            </a:r>
            <a:br>
              <a:rPr lang="en-US" altLang="ko-KR" dirty="0"/>
            </a:br>
            <a:r>
              <a:rPr lang="en-US" altLang="ko-KR" dirty="0"/>
              <a:t>(in </a:t>
            </a:r>
            <a:r>
              <a:rPr lang="en-US" altLang="ko-KR" dirty="0" err="1"/>
              <a:t>AuthorDAO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FD1239-68B7-4600-B779-0F8D34FDC985}"/>
              </a:ext>
            </a:extLst>
          </p:cNvPr>
          <p:cNvSpPr txBox="1"/>
          <p:nvPr/>
        </p:nvSpPr>
        <p:spPr>
          <a:xfrm>
            <a:off x="4280744" y="176462"/>
            <a:ext cx="7478119" cy="64633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0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List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</a:rPr>
              <a:t>AuthorVO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getList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 {  </a:t>
            </a:r>
          </a:p>
          <a:p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	// ... Continued</a:t>
            </a:r>
            <a:b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try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conn =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getConnection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stmt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conn.createStatement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sql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"select id, name, bio from author"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rs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stmt.executeQuery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sql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rs.next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 ){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no =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rs.getLong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-US" altLang="ko-KR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name =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rs.getString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-US" altLang="ko-KR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bio =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rs.getString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-US" altLang="ko-KR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    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</a:rPr>
              <a:t>AuthorVO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authorVO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AuthorVO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authorVO.setId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(id);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authorVO.setName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(name);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authorVO.setBio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(bio);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    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list.add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authorVO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6011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1FDFDC-3464-45B7-AF67-5E3D2D2C4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DAO</a:t>
            </a:r>
            <a:br>
              <a:rPr lang="en-US" altLang="ko-KR" dirty="0"/>
            </a:br>
            <a:r>
              <a:rPr lang="en-US" altLang="ko-KR" sz="2400" dirty="0"/>
              <a:t>: </a:t>
            </a:r>
            <a:r>
              <a:rPr lang="ko-KR" altLang="en-US" sz="2400" dirty="0"/>
              <a:t>예제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62B127-C18E-45AE-A7A6-A106B0423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20801"/>
            <a:ext cx="8596668" cy="4720562"/>
          </a:xfrm>
        </p:spPr>
        <p:txBody>
          <a:bodyPr/>
          <a:lstStyle/>
          <a:p>
            <a:r>
              <a:rPr lang="ko-KR" altLang="en-US" dirty="0"/>
              <a:t>예외 처리와 자원 반환</a:t>
            </a:r>
            <a:endParaRPr lang="en-US" altLang="ko-KR" dirty="0"/>
          </a:p>
          <a:p>
            <a:r>
              <a:rPr lang="ko-KR" altLang="en-US" dirty="0"/>
              <a:t>결과값 리턴 </a:t>
            </a:r>
            <a:br>
              <a:rPr lang="en-US" altLang="ko-KR" dirty="0"/>
            </a:br>
            <a:r>
              <a:rPr lang="en-US" altLang="ko-KR" dirty="0"/>
              <a:t>(in </a:t>
            </a:r>
            <a:r>
              <a:rPr lang="en-US" altLang="ko-KR" dirty="0" err="1"/>
              <a:t>AuthorDAO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FD1239-68B7-4600-B779-0F8D34FDC985}"/>
              </a:ext>
            </a:extLst>
          </p:cNvPr>
          <p:cNvSpPr txBox="1"/>
          <p:nvPr/>
        </p:nvSpPr>
        <p:spPr>
          <a:xfrm>
            <a:off x="4280744" y="474345"/>
            <a:ext cx="7510203" cy="59093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0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List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</a:rPr>
              <a:t>AuthorVo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getList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 {  </a:t>
            </a:r>
          </a:p>
          <a:p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	// ... Continued</a:t>
            </a:r>
            <a:b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   }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catch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( </a:t>
            </a:r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</a:rPr>
              <a:t>SQLException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e ) {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System.out.println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"error:"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+ e 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   }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finally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try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rs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) {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rs.close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}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stmt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) {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stmt.close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}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(conn !=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) {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conn.close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}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}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catch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</a:rPr>
              <a:t>SQLException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e) {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e.printStackTrace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list;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6480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33267C-A30C-482D-87DA-733F1543C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JDBC </a:t>
            </a:r>
            <a:r>
              <a:rPr lang="ko-KR" altLang="en-US" dirty="0"/>
              <a:t>개요</a:t>
            </a:r>
            <a:br>
              <a:rPr lang="en-US" altLang="ko-KR" dirty="0"/>
            </a:br>
            <a:r>
              <a:rPr lang="en-US" altLang="ko-KR" sz="2400" dirty="0"/>
              <a:t>: </a:t>
            </a:r>
            <a:r>
              <a:rPr lang="ko-KR" altLang="en-US" sz="2400" dirty="0"/>
              <a:t>정의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FFCF5F-C1F9-4AB1-B9A4-C3BF7593C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320801"/>
            <a:ext cx="10199213" cy="4720562"/>
          </a:xfrm>
        </p:spPr>
        <p:txBody>
          <a:bodyPr/>
          <a:lstStyle/>
          <a:p>
            <a:r>
              <a:rPr lang="en-US" altLang="ko-KR" dirty="0"/>
              <a:t>JDBC (Java Database Connectivity)</a:t>
            </a:r>
          </a:p>
          <a:p>
            <a:pPr lvl="1"/>
            <a:r>
              <a:rPr lang="ko-KR" altLang="en-US" dirty="0"/>
              <a:t>자바를 이용한 데이터베이스 접속과 </a:t>
            </a:r>
            <a:r>
              <a:rPr lang="en-US" altLang="ko-KR" dirty="0"/>
              <a:t>SQL </a:t>
            </a:r>
            <a:r>
              <a:rPr lang="ko-KR" altLang="en-US" dirty="0"/>
              <a:t>문장의 실행</a:t>
            </a:r>
            <a:r>
              <a:rPr lang="en-US" altLang="ko-KR" dirty="0"/>
              <a:t>, </a:t>
            </a:r>
            <a:r>
              <a:rPr lang="ko-KR" altLang="en-US" dirty="0"/>
              <a:t>그리고 실행 결과로 얻어진 데이터의 핸들링을 제공하는 방법과 절차에 관한 규약</a:t>
            </a:r>
            <a:endParaRPr lang="en-US" altLang="ko-KR" dirty="0"/>
          </a:p>
          <a:p>
            <a:pPr lvl="1"/>
            <a:r>
              <a:rPr lang="ko-KR" altLang="en-US" dirty="0"/>
              <a:t>자바 프로그램 내에서 </a:t>
            </a:r>
            <a:r>
              <a:rPr lang="en-US" altLang="ko-KR" dirty="0"/>
              <a:t>SQL</a:t>
            </a:r>
            <a:r>
              <a:rPr lang="ko-KR" altLang="en-US" dirty="0"/>
              <a:t> 문장을 실행하기 위한 자바 </a:t>
            </a:r>
            <a:r>
              <a:rPr lang="en-US" altLang="ko-KR" dirty="0"/>
              <a:t>API</a:t>
            </a:r>
          </a:p>
          <a:p>
            <a:pPr lvl="1"/>
            <a:r>
              <a:rPr lang="en-US" altLang="ko-KR" dirty="0"/>
              <a:t>SQL</a:t>
            </a:r>
            <a:r>
              <a:rPr lang="ko-KR" altLang="en-US" dirty="0"/>
              <a:t>과 프로그래밍 언어의 통합 접근 중 한 형태</a:t>
            </a:r>
            <a:endParaRPr lang="en-US" altLang="ko-KR" dirty="0"/>
          </a:p>
          <a:p>
            <a:r>
              <a:rPr lang="ko-KR" altLang="en-US" dirty="0"/>
              <a:t>개발자를 위한 표준 인터페이스인 </a:t>
            </a:r>
            <a:r>
              <a:rPr lang="en-US" altLang="ko-KR" dirty="0"/>
              <a:t>JDBC API</a:t>
            </a:r>
            <a:r>
              <a:rPr lang="ko-KR" altLang="en-US" dirty="0"/>
              <a:t>와 데이터베이스 벤더</a:t>
            </a:r>
            <a:r>
              <a:rPr lang="en-US" altLang="ko-KR" dirty="0"/>
              <a:t>, </a:t>
            </a:r>
            <a:r>
              <a:rPr lang="ko-KR" altLang="en-US" dirty="0"/>
              <a:t>또는</a:t>
            </a:r>
            <a:br>
              <a:rPr lang="en-US" altLang="ko-KR" dirty="0"/>
            </a:br>
            <a:r>
              <a:rPr lang="ko-KR" altLang="en-US" dirty="0"/>
              <a:t>기타 </a:t>
            </a:r>
            <a:r>
              <a:rPr lang="ko-KR" altLang="en-US" dirty="0" err="1"/>
              <a:t>서드파티에서</a:t>
            </a:r>
            <a:r>
              <a:rPr lang="ko-KR" altLang="en-US" dirty="0"/>
              <a:t> 제공하는 드라이브</a:t>
            </a:r>
            <a:r>
              <a:rPr lang="en-US" altLang="ko-KR" dirty="0"/>
              <a:t>(driver)</a:t>
            </a:r>
            <a:endParaRPr lang="ko-KR" altLang="en-US" dirty="0"/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DF17804E-0290-48F9-BEF5-1363104D01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6170" y="4165599"/>
            <a:ext cx="404495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10606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D7B84E-2B87-49DA-A0A9-B116D959B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DAO</a:t>
            </a:r>
            <a:r>
              <a:rPr lang="ko-KR" altLang="en-US" dirty="0"/>
              <a:t> </a:t>
            </a:r>
            <a:br>
              <a:rPr lang="en-US" altLang="ko-KR" dirty="0"/>
            </a:br>
            <a:r>
              <a:rPr lang="en-US" altLang="ko-KR" sz="2400" dirty="0"/>
              <a:t>:</a:t>
            </a:r>
            <a:r>
              <a:rPr lang="ko-KR" altLang="en-US" sz="2400" dirty="0"/>
              <a:t> 실습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042309A-E1CE-46C8-9834-110496660B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</a:t>
            </a:r>
            <a:r>
              <a:rPr lang="en-US" altLang="ko-KR" dirty="0"/>
              <a:t>] </a:t>
            </a:r>
            <a:r>
              <a:rPr lang="en-US" altLang="ko-KR" dirty="0" err="1"/>
              <a:t>AuthorDAO</a:t>
            </a:r>
            <a:r>
              <a:rPr lang="ko-KR" altLang="en-US" dirty="0"/>
              <a:t>를 완성해 봅시다</a:t>
            </a:r>
            <a:endParaRPr lang="en-US" altLang="ko-KR" dirty="0"/>
          </a:p>
          <a:p>
            <a:r>
              <a:rPr lang="ko-KR" altLang="en-US" dirty="0"/>
              <a:t>인터페이스는 다음과 같이 구성합니다</a:t>
            </a:r>
            <a:r>
              <a:rPr lang="en-US" altLang="ko-KR" dirty="0"/>
              <a:t>.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A9763152-9DED-4DFF-8850-E7702BFC53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4062049"/>
              </p:ext>
            </p:extLst>
          </p:nvPr>
        </p:nvGraphicFramePr>
        <p:xfrm>
          <a:off x="677334" y="2164702"/>
          <a:ext cx="10837332" cy="2849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8666">
                  <a:extLst>
                    <a:ext uri="{9D8B030D-6E8A-4147-A177-3AD203B41FA5}">
                      <a16:colId xmlns:a16="http://schemas.microsoft.com/office/drawing/2014/main" val="3209858388"/>
                    </a:ext>
                  </a:extLst>
                </a:gridCol>
                <a:gridCol w="5418666">
                  <a:extLst>
                    <a:ext uri="{9D8B030D-6E8A-4147-A177-3AD203B41FA5}">
                      <a16:colId xmlns:a16="http://schemas.microsoft.com/office/drawing/2014/main" val="850743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Interface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563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public List&lt;</a:t>
                      </a:r>
                      <a:r>
                        <a:rPr lang="en-US" altLang="ko-KR" sz="160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AuthorVO</a:t>
                      </a:r>
                      <a:r>
                        <a:rPr lang="en-US" altLang="ko-KR" sz="160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&gt; </a:t>
                      </a:r>
                      <a:r>
                        <a:rPr lang="en-US" altLang="ko-KR" sz="160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getList</a:t>
                      </a:r>
                      <a:r>
                        <a:rPr lang="en-US" altLang="ko-KR" sz="160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()</a:t>
                      </a:r>
                      <a:endParaRPr lang="ko-KR" alt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전체 </a:t>
                      </a:r>
                      <a:r>
                        <a:rPr lang="en-US" altLang="ko-KR" sz="1600" dirty="0"/>
                        <a:t>Author</a:t>
                      </a:r>
                      <a:r>
                        <a:rPr lang="ko-KR" altLang="en-US" sz="1600" dirty="0"/>
                        <a:t>의 </a:t>
                      </a:r>
                      <a:r>
                        <a:rPr lang="en-US" altLang="ko-KR" sz="1600" dirty="0"/>
                        <a:t>List</a:t>
                      </a:r>
                      <a:r>
                        <a:rPr lang="ko-KR" altLang="en-US" sz="1600" dirty="0"/>
                        <a:t>를 반환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9216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public </a:t>
                      </a:r>
                      <a:r>
                        <a:rPr lang="en-US" altLang="ko-KR" sz="160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AuthorVO</a:t>
                      </a:r>
                      <a:r>
                        <a:rPr lang="en-US" altLang="ko-KR" sz="160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 get(Long id)</a:t>
                      </a:r>
                      <a:endParaRPr lang="ko-KR" alt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개별 </a:t>
                      </a:r>
                      <a:r>
                        <a:rPr lang="en-US" altLang="ko-KR" sz="1600" dirty="0"/>
                        <a:t>Author </a:t>
                      </a:r>
                      <a:r>
                        <a:rPr lang="ko-KR" altLang="en-US" sz="1600" dirty="0"/>
                        <a:t>객체를 반환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7289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public </a:t>
                      </a:r>
                      <a:r>
                        <a:rPr lang="en-US" altLang="ko-KR" sz="160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boolean</a:t>
                      </a:r>
                      <a:r>
                        <a:rPr lang="en-US" altLang="ko-KR" sz="160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 insert(</a:t>
                      </a:r>
                      <a:r>
                        <a:rPr lang="en-US" altLang="ko-KR" sz="160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AuthorVO</a:t>
                      </a:r>
                      <a:r>
                        <a:rPr lang="en-US" altLang="ko-KR" sz="160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ko-KR" sz="160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authorVO</a:t>
                      </a:r>
                      <a:r>
                        <a:rPr lang="en-US" altLang="ko-KR" sz="160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)</a:t>
                      </a:r>
                      <a:endParaRPr lang="ko-KR" alt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AuthorVO</a:t>
                      </a:r>
                      <a:r>
                        <a:rPr lang="ko-KR" altLang="en-US" sz="1600" dirty="0"/>
                        <a:t> 객체를 받아 </a:t>
                      </a:r>
                      <a:r>
                        <a:rPr lang="en-US" altLang="ko-KR" sz="1600" dirty="0"/>
                        <a:t>author </a:t>
                      </a:r>
                      <a:r>
                        <a:rPr lang="ko-KR" altLang="en-US" sz="1600" dirty="0"/>
                        <a:t>테이블에 </a:t>
                      </a:r>
                      <a:r>
                        <a:rPr lang="en-US" altLang="ko-KR" sz="1600" dirty="0"/>
                        <a:t>INSERT </a:t>
                      </a:r>
                    </a:p>
                    <a:p>
                      <a:pPr latinLnBrk="1"/>
                      <a:r>
                        <a:rPr lang="ko-KR" altLang="en-US" sz="1600" dirty="0"/>
                        <a:t>성공하면 </a:t>
                      </a:r>
                      <a:r>
                        <a:rPr lang="en-US" altLang="ko-KR" sz="1600" dirty="0"/>
                        <a:t>true, </a:t>
                      </a:r>
                      <a:r>
                        <a:rPr lang="ko-KR" altLang="en-US" sz="1600" dirty="0"/>
                        <a:t>실패하면 </a:t>
                      </a:r>
                      <a:r>
                        <a:rPr lang="en-US" altLang="ko-KR" sz="1600" dirty="0"/>
                        <a:t>false </a:t>
                      </a:r>
                      <a:r>
                        <a:rPr lang="ko-KR" altLang="en-US" sz="1600" dirty="0"/>
                        <a:t>반환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1818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public Boolean delete(Long id)</a:t>
                      </a:r>
                      <a:endParaRPr lang="ko-KR" alt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개별 </a:t>
                      </a:r>
                      <a:r>
                        <a:rPr lang="en-US" altLang="ko-KR" sz="1600" dirty="0"/>
                        <a:t>Author</a:t>
                      </a:r>
                      <a:r>
                        <a:rPr lang="ko-KR" altLang="en-US" sz="1600" dirty="0"/>
                        <a:t>를 테이블에서 삭제</a:t>
                      </a:r>
                      <a:endParaRPr lang="en-US" altLang="ko-KR" sz="1600" dirty="0"/>
                    </a:p>
                    <a:p>
                      <a:pPr latinLnBrk="1"/>
                      <a:r>
                        <a:rPr lang="en-US" altLang="ko-KR" sz="1600" dirty="0"/>
                        <a:t>DELETE </a:t>
                      </a:r>
                      <a:r>
                        <a:rPr lang="ko-KR" altLang="en-US" sz="1600" dirty="0"/>
                        <a:t>성공하면 </a:t>
                      </a:r>
                      <a:r>
                        <a:rPr lang="en-US" altLang="ko-KR" sz="1600" dirty="0"/>
                        <a:t>true, </a:t>
                      </a:r>
                      <a:r>
                        <a:rPr lang="ko-KR" altLang="en-US" sz="1600" dirty="0"/>
                        <a:t>실패하면 </a:t>
                      </a:r>
                      <a:r>
                        <a:rPr lang="en-US" altLang="ko-KR" sz="1600" dirty="0"/>
                        <a:t>false </a:t>
                      </a:r>
                      <a:r>
                        <a:rPr lang="ko-KR" altLang="en-US" sz="1600" dirty="0"/>
                        <a:t>반환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0148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public</a:t>
                      </a:r>
                      <a:r>
                        <a:rPr lang="ko-KR" alt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ko-KR" sz="160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boolean</a:t>
                      </a:r>
                      <a:r>
                        <a:rPr lang="ko-KR" alt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ko-KR" sz="160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update(</a:t>
                      </a:r>
                      <a:r>
                        <a:rPr lang="en-US" altLang="ko-KR" sz="160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AuthorVO</a:t>
                      </a:r>
                      <a:r>
                        <a:rPr lang="ko-KR" alt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ko-KR" sz="160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authorVO</a:t>
                      </a:r>
                      <a:r>
                        <a:rPr lang="en-US" altLang="ko-KR" sz="160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)</a:t>
                      </a:r>
                      <a:endParaRPr lang="ko-KR" alt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AuthorVO</a:t>
                      </a:r>
                      <a:r>
                        <a:rPr lang="ko-KR" altLang="en-US" sz="1600" dirty="0"/>
                        <a:t>를 받아서 </a:t>
                      </a:r>
                      <a:r>
                        <a:rPr lang="en-US" altLang="ko-KR" sz="1600" dirty="0"/>
                        <a:t>UPDATE</a:t>
                      </a:r>
                    </a:p>
                    <a:p>
                      <a:pPr latinLnBrk="1"/>
                      <a:r>
                        <a:rPr lang="ko-KR" altLang="en-US" sz="1600" dirty="0"/>
                        <a:t>성공하면 </a:t>
                      </a:r>
                      <a:r>
                        <a:rPr lang="en-US" altLang="ko-KR" sz="1600" dirty="0"/>
                        <a:t>true, </a:t>
                      </a:r>
                      <a:r>
                        <a:rPr lang="ko-KR" altLang="en-US" sz="1600" dirty="0"/>
                        <a:t>실패하면 </a:t>
                      </a:r>
                      <a:r>
                        <a:rPr lang="en-US" altLang="ko-KR" sz="1600" dirty="0"/>
                        <a:t>false </a:t>
                      </a:r>
                      <a:r>
                        <a:rPr lang="ko-KR" altLang="en-US" sz="1600" dirty="0"/>
                        <a:t>반환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00280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7958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D7B84E-2B87-49DA-A0A9-B116D959B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DAO</a:t>
            </a:r>
            <a:r>
              <a:rPr lang="ko-KR" altLang="en-US" dirty="0"/>
              <a:t> </a:t>
            </a:r>
            <a:br>
              <a:rPr lang="en-US" altLang="ko-KR" dirty="0"/>
            </a:br>
            <a:r>
              <a:rPr lang="en-US" altLang="ko-KR" sz="2400" dirty="0"/>
              <a:t>:</a:t>
            </a:r>
            <a:r>
              <a:rPr lang="ko-KR" altLang="en-US" sz="2400" dirty="0"/>
              <a:t> 실습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042309A-E1CE-46C8-9834-110496660B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</a:t>
            </a:r>
            <a:r>
              <a:rPr lang="en-US" altLang="ko-KR" dirty="0"/>
              <a:t>] </a:t>
            </a:r>
            <a:r>
              <a:rPr lang="ko-KR" altLang="en-US" dirty="0"/>
              <a:t>사원 정보 검색 프로그램 </a:t>
            </a:r>
            <a:r>
              <a:rPr lang="en-US" altLang="ko-KR" dirty="0"/>
              <a:t>(DAO </a:t>
            </a:r>
            <a:r>
              <a:rPr lang="ko-KR" altLang="en-US" dirty="0"/>
              <a:t>버전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en-US" altLang="ko-KR" dirty="0"/>
              <a:t>: </a:t>
            </a:r>
            <a:r>
              <a:rPr lang="ko-KR" altLang="en-US" dirty="0"/>
              <a:t>클래스 </a:t>
            </a:r>
            <a:r>
              <a:rPr lang="en-US" altLang="ko-KR" dirty="0"/>
              <a:t>Scanner</a:t>
            </a:r>
            <a:r>
              <a:rPr lang="ko-KR" altLang="en-US" dirty="0"/>
              <a:t>를 사용하여 사원 이름을 입력 받아 사원 정보를 검색하는 프로그램을 작성해 봅시다</a:t>
            </a:r>
            <a:endParaRPr lang="en-US" altLang="ko-KR" dirty="0"/>
          </a:p>
          <a:p>
            <a:pPr lvl="1"/>
            <a:r>
              <a:rPr lang="ko-KR" altLang="en-US" dirty="0"/>
              <a:t>부분 이름 검색이 가능해야 합니다</a:t>
            </a:r>
            <a:endParaRPr lang="en-US" altLang="ko-KR" dirty="0"/>
          </a:p>
          <a:p>
            <a:pPr lvl="1"/>
            <a:r>
              <a:rPr lang="ko-KR" altLang="en-US" dirty="0"/>
              <a:t>성</a:t>
            </a:r>
            <a:r>
              <a:rPr lang="en-US" altLang="ko-KR" dirty="0"/>
              <a:t>, </a:t>
            </a:r>
            <a:r>
              <a:rPr lang="ko-KR" altLang="en-US" dirty="0"/>
              <a:t>이름 컬럼에 대해 </a:t>
            </a:r>
            <a:r>
              <a:rPr lang="en-US" altLang="ko-KR" dirty="0"/>
              <a:t>OR </a:t>
            </a:r>
            <a:r>
              <a:rPr lang="ko-KR" altLang="en-US" dirty="0"/>
              <a:t>검색이 되어야 합니다</a:t>
            </a:r>
            <a:endParaRPr lang="en-US" altLang="ko-KR" dirty="0"/>
          </a:p>
          <a:p>
            <a:pPr lvl="1"/>
            <a:r>
              <a:rPr lang="ko-KR" altLang="en-US" dirty="0"/>
              <a:t>출력 사원 정보는 이름 성</a:t>
            </a:r>
            <a:r>
              <a:rPr lang="en-US" altLang="ko-KR" dirty="0"/>
              <a:t>, Email, </a:t>
            </a:r>
            <a:r>
              <a:rPr lang="ko-KR" altLang="en-US" dirty="0"/>
              <a:t>전화번호</a:t>
            </a:r>
            <a:r>
              <a:rPr lang="en-US" altLang="ko-KR" dirty="0"/>
              <a:t>, </a:t>
            </a:r>
            <a:r>
              <a:rPr lang="ko-KR" altLang="en-US" dirty="0"/>
              <a:t>입사일 입니다</a:t>
            </a:r>
            <a:endParaRPr lang="en-US" altLang="ko-KR" dirty="0"/>
          </a:p>
          <a:p>
            <a:pPr lvl="1"/>
            <a:r>
              <a:rPr lang="en-US" altLang="ko-KR" dirty="0" err="1"/>
              <a:t>HRApp</a:t>
            </a:r>
            <a:r>
              <a:rPr lang="en-US" altLang="ko-KR" dirty="0"/>
              <a:t> </a:t>
            </a:r>
            <a:r>
              <a:rPr lang="ko-KR" altLang="en-US" dirty="0"/>
              <a:t>프로젝트에서 </a:t>
            </a:r>
            <a:r>
              <a:rPr lang="en-US" altLang="ko-KR" dirty="0" err="1"/>
              <a:t>HRMain</a:t>
            </a:r>
            <a:r>
              <a:rPr lang="en-US" altLang="ko-KR" dirty="0"/>
              <a:t> Class</a:t>
            </a:r>
            <a:r>
              <a:rPr lang="ko-KR" altLang="en-US" dirty="0"/>
              <a:t>에 </a:t>
            </a:r>
            <a:r>
              <a:rPr lang="en-US" altLang="ko-KR" dirty="0"/>
              <a:t>main </a:t>
            </a:r>
            <a:r>
              <a:rPr lang="ko-KR" altLang="en-US" dirty="0"/>
              <a:t>메서드가 있어야 합니다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862727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D7B84E-2B87-49DA-A0A9-B116D959B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DAO</a:t>
            </a:r>
            <a:r>
              <a:rPr lang="ko-KR" altLang="en-US" dirty="0"/>
              <a:t> </a:t>
            </a:r>
            <a:br>
              <a:rPr lang="en-US" altLang="ko-KR" dirty="0"/>
            </a:br>
            <a:r>
              <a:rPr lang="en-US" altLang="ko-KR" sz="2400" dirty="0"/>
              <a:t>:</a:t>
            </a:r>
            <a:r>
              <a:rPr lang="ko-KR" altLang="en-US" sz="2400" dirty="0"/>
              <a:t> 실습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042309A-E1CE-46C8-9834-110496660B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/>
              <a:t>2] </a:t>
            </a:r>
            <a:r>
              <a:rPr lang="ko-KR" altLang="en-US" dirty="0"/>
              <a:t>급여 검색 프로그램 </a:t>
            </a:r>
            <a:r>
              <a:rPr lang="en-US" altLang="ko-KR" dirty="0"/>
              <a:t>(DAO </a:t>
            </a:r>
            <a:r>
              <a:rPr lang="ko-KR" altLang="en-US" dirty="0"/>
              <a:t>버전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en-US" altLang="ko-KR" dirty="0"/>
              <a:t>: </a:t>
            </a:r>
            <a:r>
              <a:rPr lang="ko-KR" altLang="en-US" dirty="0"/>
              <a:t>사용자로부터 최소 급여와 최대 급여를 입력 받아 급여가 이 범위 내에 속하는 사원의 정보를 출력하는 프로그램을 작성해 봅시다</a:t>
            </a:r>
            <a:r>
              <a:rPr lang="en-US" altLang="ko-KR" dirty="0"/>
              <a:t> </a:t>
            </a:r>
          </a:p>
          <a:p>
            <a:pPr lvl="1"/>
            <a:r>
              <a:rPr lang="ko-KR" altLang="en-US" dirty="0"/>
              <a:t>정렬은 </a:t>
            </a:r>
            <a:r>
              <a:rPr lang="en-US" altLang="ko-KR" dirty="0"/>
              <a:t>salary</a:t>
            </a:r>
            <a:r>
              <a:rPr lang="ko-KR" altLang="en-US" dirty="0"/>
              <a:t> 오름차순입니다</a:t>
            </a:r>
            <a:endParaRPr lang="en-US" altLang="ko-KR" dirty="0"/>
          </a:p>
          <a:p>
            <a:pPr lvl="1"/>
            <a:r>
              <a:rPr lang="en-US" altLang="ko-KR" dirty="0" err="1"/>
              <a:t>HRApp</a:t>
            </a:r>
            <a:r>
              <a:rPr lang="en-US" altLang="ko-KR" dirty="0"/>
              <a:t> </a:t>
            </a:r>
            <a:r>
              <a:rPr lang="ko-KR" altLang="en-US" dirty="0"/>
              <a:t>프로젝트에서 </a:t>
            </a:r>
            <a:r>
              <a:rPr lang="en-US" altLang="ko-KR" dirty="0" err="1"/>
              <a:t>HRSalary</a:t>
            </a:r>
            <a:r>
              <a:rPr lang="en-US" altLang="ko-KR" dirty="0"/>
              <a:t> </a:t>
            </a:r>
            <a:r>
              <a:rPr lang="ko-KR" altLang="en-US" dirty="0"/>
              <a:t>클래스에 </a:t>
            </a:r>
            <a:r>
              <a:rPr lang="en-US" altLang="ko-KR" dirty="0"/>
              <a:t>main </a:t>
            </a:r>
            <a:r>
              <a:rPr lang="ko-KR" altLang="en-US" dirty="0"/>
              <a:t>메서드가 있어야 합니다</a:t>
            </a:r>
            <a:endParaRPr lang="en-US" altLang="ko-KR" dirty="0"/>
          </a:p>
          <a:p>
            <a:pPr lvl="1"/>
            <a:r>
              <a:rPr lang="ko-KR" altLang="en-US" dirty="0"/>
              <a:t>결과 예시</a:t>
            </a:r>
            <a:endParaRPr lang="en-US" altLang="ko-KR" dirty="0"/>
          </a:p>
          <a:p>
            <a:pPr lvl="2">
              <a:buNone/>
              <a:defRPr/>
            </a:pPr>
            <a:r>
              <a:rPr lang="en-US" altLang="ko-KR" b="1" dirty="0">
                <a:latin typeface="+mn-ea"/>
              </a:rPr>
              <a:t>2000 10000</a:t>
            </a:r>
          </a:p>
          <a:p>
            <a:pPr lvl="1">
              <a:buNone/>
              <a:defRPr/>
            </a:pPr>
            <a:r>
              <a:rPr lang="en-US" altLang="ko-KR" b="1" dirty="0">
                <a:latin typeface="+mn-ea"/>
              </a:rPr>
              <a:t>     ============================================================</a:t>
            </a:r>
          </a:p>
          <a:p>
            <a:pPr lvl="1">
              <a:buNone/>
              <a:defRPr/>
            </a:pPr>
            <a:r>
              <a:rPr lang="en-US" altLang="ko-KR" b="1" dirty="0">
                <a:latin typeface="+mn-ea"/>
              </a:rPr>
              <a:t>      Kevin Freeney                       3000</a:t>
            </a:r>
          </a:p>
          <a:p>
            <a:pPr lvl="1">
              <a:buNone/>
              <a:defRPr/>
            </a:pPr>
            <a:r>
              <a:rPr lang="en-US" altLang="ko-KR" b="1" dirty="0">
                <a:latin typeface="+mn-ea"/>
              </a:rPr>
              <a:t>      Donald </a:t>
            </a:r>
            <a:r>
              <a:rPr lang="en-US" altLang="ko-KR" b="1" dirty="0" err="1">
                <a:latin typeface="+mn-ea"/>
              </a:rPr>
              <a:t>Oconnell</a:t>
            </a:r>
            <a:r>
              <a:rPr lang="en-US" altLang="ko-KR" b="1" dirty="0">
                <a:latin typeface="+mn-ea"/>
              </a:rPr>
              <a:t>                   4000</a:t>
            </a:r>
          </a:p>
          <a:p>
            <a:pPr lvl="1">
              <a:buNone/>
              <a:defRPr/>
            </a:pPr>
            <a:r>
              <a:rPr lang="en-US" altLang="ko-KR" b="1" dirty="0">
                <a:latin typeface="+mn-ea"/>
              </a:rPr>
              <a:t>      Pat Fay                                90000</a:t>
            </a:r>
          </a:p>
          <a:p>
            <a:pPr marL="914400" lvl="2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73011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C95E24-53AE-491C-9AF1-6CA82C565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JDBC </a:t>
            </a:r>
            <a:r>
              <a:rPr lang="ko-KR" altLang="en-US" dirty="0"/>
              <a:t>개요</a:t>
            </a:r>
            <a:br>
              <a:rPr lang="en-US" altLang="ko-KR" dirty="0"/>
            </a:br>
            <a:r>
              <a:rPr lang="en-US" altLang="ko-KR" sz="2400" dirty="0"/>
              <a:t>: </a:t>
            </a:r>
            <a:r>
              <a:rPr lang="ko-KR" altLang="en-US" sz="2400" dirty="0"/>
              <a:t>환경 구성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A73E6D-D9AF-4973-8F99-199EBC8E8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en-US" altLang="ko-KR" dirty="0"/>
              <a:t>JDK</a:t>
            </a:r>
            <a:r>
              <a:rPr lang="ko-KR" altLang="en-US" dirty="0"/>
              <a:t> 설치</a:t>
            </a:r>
            <a:endParaRPr lang="en-US" altLang="ko-KR" dirty="0"/>
          </a:p>
          <a:p>
            <a:pPr lvl="1"/>
            <a:r>
              <a:rPr lang="en-US" altLang="ko-KR" dirty="0">
                <a:hlinkClick r:id="rId2"/>
              </a:rPr>
              <a:t>http://java.sun.com</a:t>
            </a:r>
            <a:r>
              <a:rPr lang="en-US" altLang="ko-KR" dirty="0"/>
              <a:t> 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JDBC</a:t>
            </a:r>
            <a:r>
              <a:rPr lang="ko-KR" altLang="en-US" dirty="0"/>
              <a:t> 드라이버 설치</a:t>
            </a:r>
            <a:endParaRPr lang="en-US" altLang="ko-KR" dirty="0"/>
          </a:p>
          <a:p>
            <a:pPr lvl="1"/>
            <a:r>
              <a:rPr lang="en-US" altLang="ko-KR" dirty="0"/>
              <a:t>MySQL</a:t>
            </a:r>
            <a:r>
              <a:rPr lang="ko-KR" altLang="en-US" dirty="0"/>
              <a:t> </a:t>
            </a:r>
            <a:r>
              <a:rPr lang="en-US" altLang="ko-KR" dirty="0"/>
              <a:t>JDBC </a:t>
            </a:r>
            <a:r>
              <a:rPr lang="ko-KR" altLang="en-US" dirty="0"/>
              <a:t>드라이버를 다운로드 받는다 </a:t>
            </a:r>
            <a:r>
              <a:rPr lang="en-US" altLang="ko-KR" dirty="0"/>
              <a:t>(mysql-connector-java-8.x.x.jar)</a:t>
            </a:r>
          </a:p>
          <a:p>
            <a:pPr lvl="2"/>
            <a:r>
              <a:rPr lang="en-US" altLang="ko-KR" dirty="0">
                <a:hlinkClick r:id="rId3"/>
              </a:rPr>
              <a:t>https://dev.mysql.com/downloads/connector/j/</a:t>
            </a:r>
            <a:endParaRPr lang="en-US" altLang="ko-KR" dirty="0"/>
          </a:p>
          <a:p>
            <a:pPr lvl="2"/>
            <a:r>
              <a:rPr lang="ko-KR" altLang="en-US" dirty="0"/>
              <a:t>다운로드 받은 </a:t>
            </a:r>
            <a:r>
              <a:rPr lang="en-US" altLang="ko-KR" dirty="0"/>
              <a:t>JDBC </a:t>
            </a:r>
            <a:r>
              <a:rPr lang="ko-KR" altLang="en-US" dirty="0"/>
              <a:t>드라이버를 </a:t>
            </a:r>
            <a:r>
              <a:rPr lang="en-US" altLang="ko-KR" dirty="0"/>
              <a:t>%JAVA_HOME%\</a:t>
            </a:r>
            <a:r>
              <a:rPr lang="en-US" altLang="ko-KR" dirty="0" err="1"/>
              <a:t>jre</a:t>
            </a:r>
            <a:r>
              <a:rPr lang="en-US" altLang="ko-KR" dirty="0"/>
              <a:t>\lib\</a:t>
            </a:r>
            <a:r>
              <a:rPr lang="en-US" altLang="ko-KR" dirty="0" err="1"/>
              <a:t>ext</a:t>
            </a:r>
            <a:r>
              <a:rPr lang="ko-KR" altLang="en-US" dirty="0"/>
              <a:t>에 복사</a:t>
            </a:r>
            <a:endParaRPr lang="en-US" altLang="ko-KR" dirty="0"/>
          </a:p>
          <a:p>
            <a:pPr lvl="1"/>
            <a:r>
              <a:rPr lang="ko-KR" altLang="en-US" dirty="0"/>
              <a:t>또는 </a:t>
            </a:r>
            <a:r>
              <a:rPr lang="en-US" altLang="ko-KR" dirty="0"/>
              <a:t>CLASSPATH</a:t>
            </a:r>
            <a:r>
              <a:rPr lang="ko-KR" altLang="en-US" dirty="0"/>
              <a:t>에 경로 추가</a:t>
            </a:r>
            <a:endParaRPr lang="en-US" altLang="ko-KR" dirty="0"/>
          </a:p>
          <a:p>
            <a:pPr lvl="1"/>
            <a:r>
              <a:rPr lang="ko-KR" altLang="en-US" dirty="0"/>
              <a:t>이클립스의 경우</a:t>
            </a:r>
            <a:endParaRPr lang="en-US" altLang="ko-KR" dirty="0"/>
          </a:p>
          <a:p>
            <a:pPr lvl="2"/>
            <a:r>
              <a:rPr lang="ko-KR" altLang="en-US" dirty="0"/>
              <a:t>프로젝트 </a:t>
            </a:r>
            <a:r>
              <a:rPr lang="ko-KR" altLang="en-US" dirty="0" err="1"/>
              <a:t>우클릭</a:t>
            </a:r>
            <a:r>
              <a:rPr lang="ko-KR" altLang="en-US" dirty="0"/>
              <a:t> </a:t>
            </a:r>
            <a:r>
              <a:rPr lang="en-US" altLang="ko-KR" dirty="0"/>
              <a:t>– Properties – Java Build Path – Libraries(</a:t>
            </a:r>
            <a:r>
              <a:rPr lang="ko-KR" altLang="en-US" dirty="0"/>
              <a:t>탭</a:t>
            </a:r>
            <a:r>
              <a:rPr lang="en-US" altLang="ko-KR" dirty="0"/>
              <a:t>) – Add External JARs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0742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C95E24-53AE-491C-9AF1-6CA82C565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JDBC </a:t>
            </a:r>
            <a:r>
              <a:rPr lang="ko-KR" altLang="en-US" dirty="0"/>
              <a:t>개요</a:t>
            </a:r>
            <a:br>
              <a:rPr lang="en-US" altLang="ko-KR" dirty="0"/>
            </a:br>
            <a:r>
              <a:rPr lang="en-US" altLang="ko-KR" sz="2400" dirty="0"/>
              <a:t>: </a:t>
            </a:r>
            <a:r>
              <a:rPr lang="ko-KR" altLang="en-US" sz="2400" dirty="0"/>
              <a:t>참고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A73E6D-D9AF-4973-8F99-199EBC8E8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en-US" altLang="ko-KR" dirty="0"/>
              <a:t>Java API Reference</a:t>
            </a:r>
          </a:p>
          <a:p>
            <a:pPr lvl="1"/>
            <a:r>
              <a:rPr lang="en-US" altLang="ko-KR" dirty="0">
                <a:hlinkClick r:id="rId2"/>
              </a:rPr>
              <a:t>https://docs.oracle.com/javase/8/docs/api/</a:t>
            </a:r>
            <a:r>
              <a:rPr lang="en-US" altLang="ko-KR" dirty="0"/>
              <a:t> 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JDBC Tutorial</a:t>
            </a:r>
          </a:p>
          <a:p>
            <a:pPr lvl="1"/>
            <a:r>
              <a:rPr lang="en-US" altLang="ko-KR" dirty="0">
                <a:hlinkClick r:id="rId3"/>
              </a:rPr>
              <a:t>https://docs.oracle.com/javase/tutorial/jdbc/index.html</a:t>
            </a:r>
            <a:r>
              <a:rPr lang="en-US" altLang="ko-K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78394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3809BA-4F1B-402A-8A8A-E29E35AE9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JDBC </a:t>
            </a:r>
            <a:r>
              <a:rPr lang="ko-KR" altLang="en-US" dirty="0"/>
              <a:t>사용</a:t>
            </a:r>
            <a:br>
              <a:rPr lang="en-US" altLang="ko-KR" dirty="0"/>
            </a:br>
            <a:r>
              <a:rPr lang="en-US" altLang="ko-KR" sz="2400" dirty="0"/>
              <a:t>: </a:t>
            </a:r>
            <a:r>
              <a:rPr lang="ko-KR" altLang="en-US" sz="2400" dirty="0"/>
              <a:t>단계별 정리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883D45-9776-4DB4-B5AD-2469DF2936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en-US" altLang="ko-KR" dirty="0"/>
              <a:t>JDBC</a:t>
            </a:r>
            <a:r>
              <a:rPr lang="ko-KR" altLang="en-US" dirty="0"/>
              <a:t>를 이용한 데이터베이스 연결 방법</a:t>
            </a:r>
            <a:endParaRPr lang="en-US" altLang="ko-KR" dirty="0"/>
          </a:p>
          <a:p>
            <a:pPr lvl="1"/>
            <a:r>
              <a:rPr lang="en-US" altLang="ko-KR" dirty="0"/>
              <a:t>1</a:t>
            </a:r>
            <a:r>
              <a:rPr lang="ko-KR" altLang="en-US" dirty="0"/>
              <a:t>단계 </a:t>
            </a:r>
            <a:r>
              <a:rPr lang="en-US" altLang="ko-KR" dirty="0"/>
              <a:t>: import </a:t>
            </a:r>
            <a:r>
              <a:rPr lang="en-US" altLang="ko-KR" dirty="0" err="1"/>
              <a:t>java.sql</a:t>
            </a:r>
            <a:r>
              <a:rPr lang="en-US" altLang="ko-KR" dirty="0"/>
              <a:t>.*;</a:t>
            </a:r>
          </a:p>
          <a:p>
            <a:pPr lvl="1"/>
            <a:r>
              <a:rPr lang="en-US" altLang="ko-KR" dirty="0"/>
              <a:t>2</a:t>
            </a:r>
            <a:r>
              <a:rPr lang="ko-KR" altLang="en-US" dirty="0"/>
              <a:t>단계 </a:t>
            </a:r>
            <a:r>
              <a:rPr lang="en-US" altLang="ko-KR" dirty="0"/>
              <a:t>: </a:t>
            </a:r>
            <a:r>
              <a:rPr lang="ko-KR" altLang="en-US" dirty="0"/>
              <a:t>드라이버 로드</a:t>
            </a:r>
            <a:endParaRPr lang="en-US" altLang="ko-KR" dirty="0"/>
          </a:p>
          <a:p>
            <a:pPr lvl="1"/>
            <a:r>
              <a:rPr lang="en-US" altLang="ko-KR" dirty="0"/>
              <a:t>3</a:t>
            </a:r>
            <a:r>
              <a:rPr lang="ko-KR" altLang="en-US" dirty="0"/>
              <a:t>단계 </a:t>
            </a:r>
            <a:r>
              <a:rPr lang="en-US" altLang="ko-KR" dirty="0"/>
              <a:t>: Connection </a:t>
            </a:r>
            <a:r>
              <a:rPr lang="ko-KR" altLang="en-US" dirty="0"/>
              <a:t>객체 생성</a:t>
            </a:r>
            <a:endParaRPr lang="en-US" altLang="ko-KR" dirty="0"/>
          </a:p>
          <a:p>
            <a:pPr lvl="1"/>
            <a:r>
              <a:rPr lang="en-US" altLang="ko-KR" dirty="0"/>
              <a:t>4</a:t>
            </a:r>
            <a:r>
              <a:rPr lang="ko-KR" altLang="en-US" dirty="0"/>
              <a:t>단계 </a:t>
            </a:r>
            <a:r>
              <a:rPr lang="en-US" altLang="ko-KR" dirty="0"/>
              <a:t>: Statement </a:t>
            </a:r>
            <a:r>
              <a:rPr lang="ko-KR" altLang="en-US" dirty="0"/>
              <a:t>객체 생성 및 질의 수행</a:t>
            </a:r>
            <a:endParaRPr lang="en-US" altLang="ko-KR" dirty="0"/>
          </a:p>
          <a:p>
            <a:pPr lvl="1"/>
            <a:r>
              <a:rPr lang="en-US" altLang="ko-KR" dirty="0"/>
              <a:t>5</a:t>
            </a:r>
            <a:r>
              <a:rPr lang="ko-KR" altLang="en-US" dirty="0"/>
              <a:t>단계 </a:t>
            </a:r>
            <a:r>
              <a:rPr lang="en-US" altLang="ko-KR" dirty="0"/>
              <a:t>: SQL </a:t>
            </a:r>
            <a:r>
              <a:rPr lang="ko-KR" altLang="en-US" dirty="0"/>
              <a:t>결과물이 있다면 </a:t>
            </a:r>
            <a:r>
              <a:rPr lang="en-US" altLang="ko-KR" dirty="0" err="1"/>
              <a:t>ResultSet</a:t>
            </a:r>
            <a:r>
              <a:rPr lang="en-US" altLang="ko-KR" dirty="0"/>
              <a:t> </a:t>
            </a:r>
            <a:r>
              <a:rPr lang="ko-KR" altLang="en-US" dirty="0"/>
              <a:t>객체를 생성</a:t>
            </a:r>
            <a:endParaRPr lang="en-US" altLang="ko-KR" dirty="0"/>
          </a:p>
          <a:p>
            <a:pPr lvl="1"/>
            <a:r>
              <a:rPr lang="en-US" altLang="ko-KR" dirty="0"/>
              <a:t>6</a:t>
            </a:r>
            <a:r>
              <a:rPr lang="ko-KR" altLang="en-US" dirty="0"/>
              <a:t>단계 </a:t>
            </a:r>
            <a:r>
              <a:rPr lang="en-US" altLang="ko-KR" dirty="0"/>
              <a:t>: </a:t>
            </a:r>
            <a:r>
              <a:rPr lang="ko-KR" altLang="en-US" dirty="0"/>
              <a:t>모든 객체를 닫는다</a:t>
            </a:r>
          </a:p>
        </p:txBody>
      </p:sp>
    </p:spTree>
    <p:extLst>
      <p:ext uri="{BB962C8B-B14F-4D97-AF65-F5344CB8AC3E}">
        <p14:creationId xmlns:p14="http://schemas.microsoft.com/office/powerpoint/2010/main" val="2240216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969FA6-36CF-49DD-B803-EF04D8233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JDBC </a:t>
            </a:r>
            <a:r>
              <a:rPr lang="ko-KR" altLang="en-US" dirty="0"/>
              <a:t>사용</a:t>
            </a:r>
            <a:br>
              <a:rPr lang="en-US" altLang="ko-KR" dirty="0"/>
            </a:br>
            <a:r>
              <a:rPr lang="en-US" altLang="ko-KR" sz="2400" dirty="0"/>
              <a:t>: </a:t>
            </a:r>
            <a:r>
              <a:rPr lang="ko-KR" altLang="en-US" sz="2400" dirty="0"/>
              <a:t>사용 </a:t>
            </a:r>
            <a:r>
              <a:rPr lang="en-US" altLang="ko-KR" sz="2400" dirty="0"/>
              <a:t>Class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209BF0-3B1E-4A17-8F94-CF7A541BC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23" name="Rectangle 3">
            <a:extLst>
              <a:ext uri="{FF2B5EF4-FFF2-40B4-BE49-F238E27FC236}">
                <a16:creationId xmlns:a16="http://schemas.microsoft.com/office/drawing/2014/main" id="{C4F79C2D-3820-4429-8EF9-C277EC09829C}"/>
              </a:ext>
            </a:extLst>
          </p:cNvPr>
          <p:cNvGrpSpPr>
            <a:grpSpLocks/>
          </p:cNvGrpSpPr>
          <p:nvPr/>
        </p:nvGrpSpPr>
        <p:grpSpPr bwMode="auto">
          <a:xfrm>
            <a:off x="1273002" y="1407317"/>
            <a:ext cx="2455863" cy="542925"/>
            <a:chOff x="338" y="722"/>
            <a:chExt cx="1547" cy="342"/>
          </a:xfrm>
        </p:grpSpPr>
        <p:pic>
          <p:nvPicPr>
            <p:cNvPr id="24" name="Rectangle 3">
              <a:extLst>
                <a:ext uri="{FF2B5EF4-FFF2-40B4-BE49-F238E27FC236}">
                  <a16:creationId xmlns:a16="http://schemas.microsoft.com/office/drawing/2014/main" id="{90E98910-CD7D-4E60-BF5D-B474F9BF529E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8" y="722"/>
              <a:ext cx="1547" cy="342"/>
            </a:xfrm>
            <a:prstGeom prst="rect">
              <a:avLst/>
            </a:prstGeom>
            <a:solidFill>
              <a:srgbClr val="EBE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" name="Text Box 4">
              <a:extLst>
                <a:ext uri="{FF2B5EF4-FFF2-40B4-BE49-F238E27FC236}">
                  <a16:creationId xmlns:a16="http://schemas.microsoft.com/office/drawing/2014/main" id="{46C662FF-22C2-421A-B715-4D62C28BC5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5" y="765"/>
              <a:ext cx="1476" cy="250"/>
            </a:xfrm>
            <a:prstGeom prst="rect">
              <a:avLst/>
            </a:prstGeom>
            <a:solidFill>
              <a:srgbClr val="EBE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 kumimoji="1" sz="1600">
                  <a:solidFill>
                    <a:srgbClr val="000000"/>
                  </a:solidFill>
                  <a:latin typeface="Courier New" panose="02070309020205020404" pitchFamily="49" charset="0"/>
                  <a:ea typeface="HY견고딕" panose="02030600000101010101" pitchFamily="18" charset="-127"/>
                </a:defRPr>
              </a:lvl1pPr>
              <a:lvl2pPr marL="742950" indent="-285750" eaLnBrk="0" hangingPunct="0">
                <a:defRPr kumimoji="1" sz="1600">
                  <a:solidFill>
                    <a:srgbClr val="000000"/>
                  </a:solidFill>
                  <a:latin typeface="Courier New" panose="02070309020205020404" pitchFamily="49" charset="0"/>
                  <a:ea typeface="HY견고딕" panose="02030600000101010101" pitchFamily="18" charset="-127"/>
                </a:defRPr>
              </a:lvl2pPr>
              <a:lvl3pPr marL="1143000" indent="-228600" eaLnBrk="0" hangingPunct="0">
                <a:defRPr kumimoji="1" sz="1600">
                  <a:solidFill>
                    <a:srgbClr val="000000"/>
                  </a:solidFill>
                  <a:latin typeface="Courier New" panose="02070309020205020404" pitchFamily="49" charset="0"/>
                  <a:ea typeface="HY견고딕" panose="02030600000101010101" pitchFamily="18" charset="-127"/>
                </a:defRPr>
              </a:lvl3pPr>
              <a:lvl4pPr marL="1600200" indent="-228600" eaLnBrk="0" hangingPunct="0">
                <a:defRPr kumimoji="1" sz="1600">
                  <a:solidFill>
                    <a:srgbClr val="000000"/>
                  </a:solidFill>
                  <a:latin typeface="Courier New" panose="02070309020205020404" pitchFamily="49" charset="0"/>
                  <a:ea typeface="HY견고딕" panose="02030600000101010101" pitchFamily="18" charset="-127"/>
                </a:defRPr>
              </a:lvl4pPr>
              <a:lvl5pPr marL="2057400" indent="-228600" eaLnBrk="0" hangingPunct="0">
                <a:defRPr kumimoji="1" sz="1600">
                  <a:solidFill>
                    <a:srgbClr val="000000"/>
                  </a:solidFill>
                  <a:latin typeface="Courier New" panose="02070309020205020404" pitchFamily="49" charset="0"/>
                  <a:ea typeface="HY견고딕" panose="02030600000101010101" pitchFamily="18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rgbClr val="000000"/>
                  </a:solidFill>
                  <a:latin typeface="Courier New" panose="02070309020205020404" pitchFamily="49" charset="0"/>
                  <a:ea typeface="HY견고딕" panose="02030600000101010101" pitchFamily="18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rgbClr val="000000"/>
                  </a:solidFill>
                  <a:latin typeface="Courier New" panose="02070309020205020404" pitchFamily="49" charset="0"/>
                  <a:ea typeface="HY견고딕" panose="02030600000101010101" pitchFamily="18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rgbClr val="000000"/>
                  </a:solidFill>
                  <a:latin typeface="Courier New" panose="02070309020205020404" pitchFamily="49" charset="0"/>
                  <a:ea typeface="HY견고딕" panose="02030600000101010101" pitchFamily="18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rgbClr val="000000"/>
                  </a:solidFill>
                  <a:latin typeface="Courier New" panose="02070309020205020404" pitchFamily="49" charset="0"/>
                  <a:ea typeface="HY견고딕" panose="02030600000101010101" pitchFamily="18" charset="-127"/>
                </a:defRPr>
              </a:lvl9pPr>
            </a:lstStyle>
            <a:p>
              <a:pPr algn="ctr" defTabSz="914400" eaLnBrk="1" fontAlgn="base" latinLnBrk="1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000" b="1">
                  <a:latin typeface="Georgia" panose="02040502050405020303" pitchFamily="18" charset="0"/>
                  <a:ea typeface="굴림" panose="020B0600000101010101" pitchFamily="50" charset="-127"/>
                </a:rPr>
                <a:t>DriverManager</a:t>
              </a:r>
            </a:p>
          </p:txBody>
        </p:sp>
      </p:grpSp>
      <p:grpSp>
        <p:nvGrpSpPr>
          <p:cNvPr id="26" name="Rectangle 4">
            <a:extLst>
              <a:ext uri="{FF2B5EF4-FFF2-40B4-BE49-F238E27FC236}">
                <a16:creationId xmlns:a16="http://schemas.microsoft.com/office/drawing/2014/main" id="{40110195-7AFA-4793-B6C7-8CF769542F85}"/>
              </a:ext>
            </a:extLst>
          </p:cNvPr>
          <p:cNvGrpSpPr>
            <a:grpSpLocks/>
          </p:cNvGrpSpPr>
          <p:nvPr/>
        </p:nvGrpSpPr>
        <p:grpSpPr bwMode="auto">
          <a:xfrm>
            <a:off x="3827290" y="2370930"/>
            <a:ext cx="1231900" cy="541337"/>
            <a:chOff x="1947" y="1329"/>
            <a:chExt cx="776" cy="341"/>
          </a:xfrm>
        </p:grpSpPr>
        <p:pic>
          <p:nvPicPr>
            <p:cNvPr id="27" name="Rectangle 4">
              <a:extLst>
                <a:ext uri="{FF2B5EF4-FFF2-40B4-BE49-F238E27FC236}">
                  <a16:creationId xmlns:a16="http://schemas.microsoft.com/office/drawing/2014/main" id="{2768ACDD-E6C1-49AC-BCE6-5300B9682C1D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47" y="1329"/>
              <a:ext cx="776" cy="341"/>
            </a:xfrm>
            <a:prstGeom prst="rect">
              <a:avLst/>
            </a:prstGeom>
            <a:solidFill>
              <a:srgbClr val="EBE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" name="Text Box 7">
              <a:extLst>
                <a:ext uri="{FF2B5EF4-FFF2-40B4-BE49-F238E27FC236}">
                  <a16:creationId xmlns:a16="http://schemas.microsoft.com/office/drawing/2014/main" id="{98660879-0AF2-4B0A-A98F-D57015B38B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5" y="1371"/>
              <a:ext cx="702" cy="250"/>
            </a:xfrm>
            <a:prstGeom prst="rect">
              <a:avLst/>
            </a:prstGeom>
            <a:solidFill>
              <a:srgbClr val="EBE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 kumimoji="1" sz="1600">
                  <a:solidFill>
                    <a:srgbClr val="000000"/>
                  </a:solidFill>
                  <a:latin typeface="Courier New" panose="02070309020205020404" pitchFamily="49" charset="0"/>
                  <a:ea typeface="HY견고딕" panose="02030600000101010101" pitchFamily="18" charset="-127"/>
                </a:defRPr>
              </a:lvl1pPr>
              <a:lvl2pPr marL="742950" indent="-285750" eaLnBrk="0" hangingPunct="0">
                <a:defRPr kumimoji="1" sz="1600">
                  <a:solidFill>
                    <a:srgbClr val="000000"/>
                  </a:solidFill>
                  <a:latin typeface="Courier New" panose="02070309020205020404" pitchFamily="49" charset="0"/>
                  <a:ea typeface="HY견고딕" panose="02030600000101010101" pitchFamily="18" charset="-127"/>
                </a:defRPr>
              </a:lvl2pPr>
              <a:lvl3pPr marL="1143000" indent="-228600" eaLnBrk="0" hangingPunct="0">
                <a:defRPr kumimoji="1" sz="1600">
                  <a:solidFill>
                    <a:srgbClr val="000000"/>
                  </a:solidFill>
                  <a:latin typeface="Courier New" panose="02070309020205020404" pitchFamily="49" charset="0"/>
                  <a:ea typeface="HY견고딕" panose="02030600000101010101" pitchFamily="18" charset="-127"/>
                </a:defRPr>
              </a:lvl3pPr>
              <a:lvl4pPr marL="1600200" indent="-228600" eaLnBrk="0" hangingPunct="0">
                <a:defRPr kumimoji="1" sz="1600">
                  <a:solidFill>
                    <a:srgbClr val="000000"/>
                  </a:solidFill>
                  <a:latin typeface="Courier New" panose="02070309020205020404" pitchFamily="49" charset="0"/>
                  <a:ea typeface="HY견고딕" panose="02030600000101010101" pitchFamily="18" charset="-127"/>
                </a:defRPr>
              </a:lvl4pPr>
              <a:lvl5pPr marL="2057400" indent="-228600" eaLnBrk="0" hangingPunct="0">
                <a:defRPr kumimoji="1" sz="1600">
                  <a:solidFill>
                    <a:srgbClr val="000000"/>
                  </a:solidFill>
                  <a:latin typeface="Courier New" panose="02070309020205020404" pitchFamily="49" charset="0"/>
                  <a:ea typeface="HY견고딕" panose="02030600000101010101" pitchFamily="18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rgbClr val="000000"/>
                  </a:solidFill>
                  <a:latin typeface="Courier New" panose="02070309020205020404" pitchFamily="49" charset="0"/>
                  <a:ea typeface="HY견고딕" panose="02030600000101010101" pitchFamily="18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rgbClr val="000000"/>
                  </a:solidFill>
                  <a:latin typeface="Courier New" panose="02070309020205020404" pitchFamily="49" charset="0"/>
                  <a:ea typeface="HY견고딕" panose="02030600000101010101" pitchFamily="18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rgbClr val="000000"/>
                  </a:solidFill>
                  <a:latin typeface="Courier New" panose="02070309020205020404" pitchFamily="49" charset="0"/>
                  <a:ea typeface="HY견고딕" panose="02030600000101010101" pitchFamily="18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rgbClr val="000000"/>
                  </a:solidFill>
                  <a:latin typeface="Courier New" panose="02070309020205020404" pitchFamily="49" charset="0"/>
                  <a:ea typeface="HY견고딕" panose="02030600000101010101" pitchFamily="18" charset="-127"/>
                </a:defRPr>
              </a:lvl9pPr>
            </a:lstStyle>
            <a:p>
              <a:pPr algn="ctr" defTabSz="914400" eaLnBrk="1" fontAlgn="base" latinLnBrk="1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000" b="1">
                  <a:latin typeface="Georgia" panose="02040502050405020303" pitchFamily="18" charset="0"/>
                  <a:ea typeface="굴림" panose="020B0600000101010101" pitchFamily="50" charset="-127"/>
                </a:rPr>
                <a:t>Driver</a:t>
              </a:r>
            </a:p>
          </p:txBody>
        </p:sp>
      </p:grpSp>
      <p:grpSp>
        <p:nvGrpSpPr>
          <p:cNvPr id="29" name="Rectangle 5">
            <a:extLst>
              <a:ext uri="{FF2B5EF4-FFF2-40B4-BE49-F238E27FC236}">
                <a16:creationId xmlns:a16="http://schemas.microsoft.com/office/drawing/2014/main" id="{C39A7A1F-0DE3-4FC7-83E7-394BAD657AFA}"/>
              </a:ext>
            </a:extLst>
          </p:cNvPr>
          <p:cNvGrpSpPr>
            <a:grpSpLocks/>
          </p:cNvGrpSpPr>
          <p:nvPr/>
        </p:nvGrpSpPr>
        <p:grpSpPr bwMode="auto">
          <a:xfrm>
            <a:off x="4984577" y="3285330"/>
            <a:ext cx="1927225" cy="541337"/>
            <a:chOff x="2676" y="1905"/>
            <a:chExt cx="1214" cy="341"/>
          </a:xfrm>
        </p:grpSpPr>
        <p:pic>
          <p:nvPicPr>
            <p:cNvPr id="30" name="Rectangle 5">
              <a:extLst>
                <a:ext uri="{FF2B5EF4-FFF2-40B4-BE49-F238E27FC236}">
                  <a16:creationId xmlns:a16="http://schemas.microsoft.com/office/drawing/2014/main" id="{DBBD9BBA-0CB7-46FA-9123-BCCB31F848D4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76" y="1905"/>
              <a:ext cx="1214" cy="341"/>
            </a:xfrm>
            <a:prstGeom prst="rect">
              <a:avLst/>
            </a:prstGeom>
            <a:solidFill>
              <a:srgbClr val="EBE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" name="Text Box 10">
              <a:extLst>
                <a:ext uri="{FF2B5EF4-FFF2-40B4-BE49-F238E27FC236}">
                  <a16:creationId xmlns:a16="http://schemas.microsoft.com/office/drawing/2014/main" id="{A89CCC2D-FFBA-4F4E-971E-D826A07499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13" y="1947"/>
              <a:ext cx="1141" cy="250"/>
            </a:xfrm>
            <a:prstGeom prst="rect">
              <a:avLst/>
            </a:prstGeom>
            <a:solidFill>
              <a:srgbClr val="EBE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 kumimoji="1" sz="1600">
                  <a:solidFill>
                    <a:srgbClr val="000000"/>
                  </a:solidFill>
                  <a:latin typeface="Courier New" panose="02070309020205020404" pitchFamily="49" charset="0"/>
                  <a:ea typeface="HY견고딕" panose="02030600000101010101" pitchFamily="18" charset="-127"/>
                </a:defRPr>
              </a:lvl1pPr>
              <a:lvl2pPr marL="742950" indent="-285750" eaLnBrk="0" hangingPunct="0">
                <a:defRPr kumimoji="1" sz="1600">
                  <a:solidFill>
                    <a:srgbClr val="000000"/>
                  </a:solidFill>
                  <a:latin typeface="Courier New" panose="02070309020205020404" pitchFamily="49" charset="0"/>
                  <a:ea typeface="HY견고딕" panose="02030600000101010101" pitchFamily="18" charset="-127"/>
                </a:defRPr>
              </a:lvl2pPr>
              <a:lvl3pPr marL="1143000" indent="-228600" eaLnBrk="0" hangingPunct="0">
                <a:defRPr kumimoji="1" sz="1600">
                  <a:solidFill>
                    <a:srgbClr val="000000"/>
                  </a:solidFill>
                  <a:latin typeface="Courier New" panose="02070309020205020404" pitchFamily="49" charset="0"/>
                  <a:ea typeface="HY견고딕" panose="02030600000101010101" pitchFamily="18" charset="-127"/>
                </a:defRPr>
              </a:lvl3pPr>
              <a:lvl4pPr marL="1600200" indent="-228600" eaLnBrk="0" hangingPunct="0">
                <a:defRPr kumimoji="1" sz="1600">
                  <a:solidFill>
                    <a:srgbClr val="000000"/>
                  </a:solidFill>
                  <a:latin typeface="Courier New" panose="02070309020205020404" pitchFamily="49" charset="0"/>
                  <a:ea typeface="HY견고딕" panose="02030600000101010101" pitchFamily="18" charset="-127"/>
                </a:defRPr>
              </a:lvl4pPr>
              <a:lvl5pPr marL="2057400" indent="-228600" eaLnBrk="0" hangingPunct="0">
                <a:defRPr kumimoji="1" sz="1600">
                  <a:solidFill>
                    <a:srgbClr val="000000"/>
                  </a:solidFill>
                  <a:latin typeface="Courier New" panose="02070309020205020404" pitchFamily="49" charset="0"/>
                  <a:ea typeface="HY견고딕" panose="02030600000101010101" pitchFamily="18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rgbClr val="000000"/>
                  </a:solidFill>
                  <a:latin typeface="Courier New" panose="02070309020205020404" pitchFamily="49" charset="0"/>
                  <a:ea typeface="HY견고딕" panose="02030600000101010101" pitchFamily="18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rgbClr val="000000"/>
                  </a:solidFill>
                  <a:latin typeface="Courier New" panose="02070309020205020404" pitchFamily="49" charset="0"/>
                  <a:ea typeface="HY견고딕" panose="02030600000101010101" pitchFamily="18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rgbClr val="000000"/>
                  </a:solidFill>
                  <a:latin typeface="Courier New" panose="02070309020205020404" pitchFamily="49" charset="0"/>
                  <a:ea typeface="HY견고딕" panose="02030600000101010101" pitchFamily="18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rgbClr val="000000"/>
                  </a:solidFill>
                  <a:latin typeface="Courier New" panose="02070309020205020404" pitchFamily="49" charset="0"/>
                  <a:ea typeface="HY견고딕" panose="02030600000101010101" pitchFamily="18" charset="-127"/>
                </a:defRPr>
              </a:lvl9pPr>
            </a:lstStyle>
            <a:p>
              <a:pPr algn="ctr" defTabSz="914400" eaLnBrk="1" fontAlgn="base" latinLnBrk="1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000" b="1">
                  <a:latin typeface="Georgia" panose="02040502050405020303" pitchFamily="18" charset="0"/>
                  <a:ea typeface="굴림" panose="020B0600000101010101" pitchFamily="50" charset="-127"/>
                </a:rPr>
                <a:t>Connection</a:t>
              </a:r>
            </a:p>
          </p:txBody>
        </p:sp>
      </p:grpSp>
      <p:grpSp>
        <p:nvGrpSpPr>
          <p:cNvPr id="32" name="Rectangle 6">
            <a:extLst>
              <a:ext uri="{FF2B5EF4-FFF2-40B4-BE49-F238E27FC236}">
                <a16:creationId xmlns:a16="http://schemas.microsoft.com/office/drawing/2014/main" id="{CD1BE0F6-95CD-43C7-9174-A974C891AF81}"/>
              </a:ext>
            </a:extLst>
          </p:cNvPr>
          <p:cNvGrpSpPr>
            <a:grpSpLocks/>
          </p:cNvGrpSpPr>
          <p:nvPr/>
        </p:nvGrpSpPr>
        <p:grpSpPr bwMode="auto">
          <a:xfrm>
            <a:off x="6692727" y="4199730"/>
            <a:ext cx="1755775" cy="541337"/>
            <a:chOff x="3752" y="2481"/>
            <a:chExt cx="1106" cy="341"/>
          </a:xfrm>
        </p:grpSpPr>
        <p:pic>
          <p:nvPicPr>
            <p:cNvPr id="33" name="Rectangle 6">
              <a:extLst>
                <a:ext uri="{FF2B5EF4-FFF2-40B4-BE49-F238E27FC236}">
                  <a16:creationId xmlns:a16="http://schemas.microsoft.com/office/drawing/2014/main" id="{6EFBDCDF-8FF8-4E0E-AC5C-A1EF5B038D17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52" y="2481"/>
              <a:ext cx="1106" cy="341"/>
            </a:xfrm>
            <a:prstGeom prst="rect">
              <a:avLst/>
            </a:prstGeom>
            <a:solidFill>
              <a:srgbClr val="EBE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4" name="Text Box 13">
              <a:extLst>
                <a:ext uri="{FF2B5EF4-FFF2-40B4-BE49-F238E27FC236}">
                  <a16:creationId xmlns:a16="http://schemas.microsoft.com/office/drawing/2014/main" id="{18D76111-0B1C-4DFE-9CA6-651D2A243E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89" y="2523"/>
              <a:ext cx="1036" cy="250"/>
            </a:xfrm>
            <a:prstGeom prst="rect">
              <a:avLst/>
            </a:prstGeom>
            <a:solidFill>
              <a:srgbClr val="EBE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 kumimoji="1" sz="1600">
                  <a:solidFill>
                    <a:srgbClr val="000000"/>
                  </a:solidFill>
                  <a:latin typeface="Courier New" panose="02070309020205020404" pitchFamily="49" charset="0"/>
                  <a:ea typeface="HY견고딕" panose="02030600000101010101" pitchFamily="18" charset="-127"/>
                </a:defRPr>
              </a:lvl1pPr>
              <a:lvl2pPr marL="742950" indent="-285750" eaLnBrk="0" hangingPunct="0">
                <a:defRPr kumimoji="1" sz="1600">
                  <a:solidFill>
                    <a:srgbClr val="000000"/>
                  </a:solidFill>
                  <a:latin typeface="Courier New" panose="02070309020205020404" pitchFamily="49" charset="0"/>
                  <a:ea typeface="HY견고딕" panose="02030600000101010101" pitchFamily="18" charset="-127"/>
                </a:defRPr>
              </a:lvl2pPr>
              <a:lvl3pPr marL="1143000" indent="-228600" eaLnBrk="0" hangingPunct="0">
                <a:defRPr kumimoji="1" sz="1600">
                  <a:solidFill>
                    <a:srgbClr val="000000"/>
                  </a:solidFill>
                  <a:latin typeface="Courier New" panose="02070309020205020404" pitchFamily="49" charset="0"/>
                  <a:ea typeface="HY견고딕" panose="02030600000101010101" pitchFamily="18" charset="-127"/>
                </a:defRPr>
              </a:lvl3pPr>
              <a:lvl4pPr marL="1600200" indent="-228600" eaLnBrk="0" hangingPunct="0">
                <a:defRPr kumimoji="1" sz="1600">
                  <a:solidFill>
                    <a:srgbClr val="000000"/>
                  </a:solidFill>
                  <a:latin typeface="Courier New" panose="02070309020205020404" pitchFamily="49" charset="0"/>
                  <a:ea typeface="HY견고딕" panose="02030600000101010101" pitchFamily="18" charset="-127"/>
                </a:defRPr>
              </a:lvl4pPr>
              <a:lvl5pPr marL="2057400" indent="-228600" eaLnBrk="0" hangingPunct="0">
                <a:defRPr kumimoji="1" sz="1600">
                  <a:solidFill>
                    <a:srgbClr val="000000"/>
                  </a:solidFill>
                  <a:latin typeface="Courier New" panose="02070309020205020404" pitchFamily="49" charset="0"/>
                  <a:ea typeface="HY견고딕" panose="02030600000101010101" pitchFamily="18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rgbClr val="000000"/>
                  </a:solidFill>
                  <a:latin typeface="Courier New" panose="02070309020205020404" pitchFamily="49" charset="0"/>
                  <a:ea typeface="HY견고딕" panose="02030600000101010101" pitchFamily="18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rgbClr val="000000"/>
                  </a:solidFill>
                  <a:latin typeface="Courier New" panose="02070309020205020404" pitchFamily="49" charset="0"/>
                  <a:ea typeface="HY견고딕" panose="02030600000101010101" pitchFamily="18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rgbClr val="000000"/>
                  </a:solidFill>
                  <a:latin typeface="Courier New" panose="02070309020205020404" pitchFamily="49" charset="0"/>
                  <a:ea typeface="HY견고딕" panose="02030600000101010101" pitchFamily="18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rgbClr val="000000"/>
                  </a:solidFill>
                  <a:latin typeface="Courier New" panose="02070309020205020404" pitchFamily="49" charset="0"/>
                  <a:ea typeface="HY견고딕" panose="02030600000101010101" pitchFamily="18" charset="-127"/>
                </a:defRPr>
              </a:lvl9pPr>
            </a:lstStyle>
            <a:p>
              <a:pPr algn="ctr" defTabSz="914400" eaLnBrk="1" fontAlgn="base" latinLnBrk="1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000" b="1">
                  <a:latin typeface="Georgia" panose="02040502050405020303" pitchFamily="18" charset="0"/>
                  <a:ea typeface="굴림" panose="020B0600000101010101" pitchFamily="50" charset="-127"/>
                </a:rPr>
                <a:t>Statement</a:t>
              </a:r>
            </a:p>
          </p:txBody>
        </p:sp>
      </p:grpSp>
      <p:grpSp>
        <p:nvGrpSpPr>
          <p:cNvPr id="35" name="Rectangle 7">
            <a:extLst>
              <a:ext uri="{FF2B5EF4-FFF2-40B4-BE49-F238E27FC236}">
                <a16:creationId xmlns:a16="http://schemas.microsoft.com/office/drawing/2014/main" id="{B0F3D0D7-62F3-457A-9ED0-97F19DBCE708}"/>
              </a:ext>
            </a:extLst>
          </p:cNvPr>
          <p:cNvGrpSpPr>
            <a:grpSpLocks/>
          </p:cNvGrpSpPr>
          <p:nvPr/>
        </p:nvGrpSpPr>
        <p:grpSpPr bwMode="auto">
          <a:xfrm>
            <a:off x="8448502" y="5266530"/>
            <a:ext cx="1651000" cy="541337"/>
            <a:chOff x="4858" y="3153"/>
            <a:chExt cx="1040" cy="341"/>
          </a:xfrm>
        </p:grpSpPr>
        <p:pic>
          <p:nvPicPr>
            <p:cNvPr id="36" name="Rectangle 7">
              <a:extLst>
                <a:ext uri="{FF2B5EF4-FFF2-40B4-BE49-F238E27FC236}">
                  <a16:creationId xmlns:a16="http://schemas.microsoft.com/office/drawing/2014/main" id="{9A5345B8-64DB-4FEF-847C-003C905FD64C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58" y="3153"/>
              <a:ext cx="1040" cy="341"/>
            </a:xfrm>
            <a:prstGeom prst="rect">
              <a:avLst/>
            </a:prstGeom>
            <a:solidFill>
              <a:srgbClr val="EBE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7" name="Text Box 16">
              <a:extLst>
                <a:ext uri="{FF2B5EF4-FFF2-40B4-BE49-F238E27FC236}">
                  <a16:creationId xmlns:a16="http://schemas.microsoft.com/office/drawing/2014/main" id="{E74A603B-0C7D-4C58-A29A-819C5670D0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5" y="3195"/>
              <a:ext cx="970" cy="250"/>
            </a:xfrm>
            <a:prstGeom prst="rect">
              <a:avLst/>
            </a:prstGeom>
            <a:solidFill>
              <a:srgbClr val="EBE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 kumimoji="1" sz="1600">
                  <a:solidFill>
                    <a:srgbClr val="000000"/>
                  </a:solidFill>
                  <a:latin typeface="Courier New" panose="02070309020205020404" pitchFamily="49" charset="0"/>
                  <a:ea typeface="HY견고딕" panose="02030600000101010101" pitchFamily="18" charset="-127"/>
                </a:defRPr>
              </a:lvl1pPr>
              <a:lvl2pPr marL="742950" indent="-285750" eaLnBrk="0" hangingPunct="0">
                <a:defRPr kumimoji="1" sz="1600">
                  <a:solidFill>
                    <a:srgbClr val="000000"/>
                  </a:solidFill>
                  <a:latin typeface="Courier New" panose="02070309020205020404" pitchFamily="49" charset="0"/>
                  <a:ea typeface="HY견고딕" panose="02030600000101010101" pitchFamily="18" charset="-127"/>
                </a:defRPr>
              </a:lvl2pPr>
              <a:lvl3pPr marL="1143000" indent="-228600" eaLnBrk="0" hangingPunct="0">
                <a:defRPr kumimoji="1" sz="1600">
                  <a:solidFill>
                    <a:srgbClr val="000000"/>
                  </a:solidFill>
                  <a:latin typeface="Courier New" panose="02070309020205020404" pitchFamily="49" charset="0"/>
                  <a:ea typeface="HY견고딕" panose="02030600000101010101" pitchFamily="18" charset="-127"/>
                </a:defRPr>
              </a:lvl3pPr>
              <a:lvl4pPr marL="1600200" indent="-228600" eaLnBrk="0" hangingPunct="0">
                <a:defRPr kumimoji="1" sz="1600">
                  <a:solidFill>
                    <a:srgbClr val="000000"/>
                  </a:solidFill>
                  <a:latin typeface="Courier New" panose="02070309020205020404" pitchFamily="49" charset="0"/>
                  <a:ea typeface="HY견고딕" panose="02030600000101010101" pitchFamily="18" charset="-127"/>
                </a:defRPr>
              </a:lvl4pPr>
              <a:lvl5pPr marL="2057400" indent="-228600" eaLnBrk="0" hangingPunct="0">
                <a:defRPr kumimoji="1" sz="1600">
                  <a:solidFill>
                    <a:srgbClr val="000000"/>
                  </a:solidFill>
                  <a:latin typeface="Courier New" panose="02070309020205020404" pitchFamily="49" charset="0"/>
                  <a:ea typeface="HY견고딕" panose="02030600000101010101" pitchFamily="18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rgbClr val="000000"/>
                  </a:solidFill>
                  <a:latin typeface="Courier New" panose="02070309020205020404" pitchFamily="49" charset="0"/>
                  <a:ea typeface="HY견고딕" panose="02030600000101010101" pitchFamily="18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rgbClr val="000000"/>
                  </a:solidFill>
                  <a:latin typeface="Courier New" panose="02070309020205020404" pitchFamily="49" charset="0"/>
                  <a:ea typeface="HY견고딕" panose="02030600000101010101" pitchFamily="18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rgbClr val="000000"/>
                  </a:solidFill>
                  <a:latin typeface="Courier New" panose="02070309020205020404" pitchFamily="49" charset="0"/>
                  <a:ea typeface="HY견고딕" panose="02030600000101010101" pitchFamily="18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rgbClr val="000000"/>
                  </a:solidFill>
                  <a:latin typeface="Courier New" panose="02070309020205020404" pitchFamily="49" charset="0"/>
                  <a:ea typeface="HY견고딕" panose="02030600000101010101" pitchFamily="18" charset="-127"/>
                </a:defRPr>
              </a:lvl9pPr>
            </a:lstStyle>
            <a:p>
              <a:pPr algn="ctr" defTabSz="914400" eaLnBrk="1" fontAlgn="base" latinLnBrk="1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000" b="1">
                  <a:latin typeface="Georgia" panose="02040502050405020303" pitchFamily="18" charset="0"/>
                  <a:ea typeface="굴림" panose="020B0600000101010101" pitchFamily="50" charset="-127"/>
                </a:rPr>
                <a:t>ResultSet</a:t>
              </a:r>
            </a:p>
          </p:txBody>
        </p:sp>
      </p:grpSp>
      <p:cxnSp>
        <p:nvCxnSpPr>
          <p:cNvPr id="38" name="구부러진 연결선 23">
            <a:extLst>
              <a:ext uri="{FF2B5EF4-FFF2-40B4-BE49-F238E27FC236}">
                <a16:creationId xmlns:a16="http://schemas.microsoft.com/office/drawing/2014/main" id="{91B3B379-701D-4D3A-AE68-00591EB24A9D}"/>
              </a:ext>
            </a:extLst>
          </p:cNvPr>
          <p:cNvCxnSpPr/>
          <p:nvPr/>
        </p:nvCxnSpPr>
        <p:spPr bwMode="auto">
          <a:xfrm>
            <a:off x="3674890" y="1675605"/>
            <a:ext cx="769937" cy="762000"/>
          </a:xfrm>
          <a:prstGeom prst="curvedConnector2">
            <a:avLst/>
          </a:prstGeom>
          <a:noFill/>
          <a:ln w="38100" cap="flat" cmpd="sng" algn="ctr">
            <a:solidFill>
              <a:srgbClr val="386FB1"/>
            </a:solidFill>
            <a:prstDash val="solid"/>
            <a:headEnd type="none" w="med" len="med"/>
            <a:tailEnd type="arrow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cxnSp>
        <p:nvCxnSpPr>
          <p:cNvPr id="39" name="구부러진 연결선 25">
            <a:extLst>
              <a:ext uri="{FF2B5EF4-FFF2-40B4-BE49-F238E27FC236}">
                <a16:creationId xmlns:a16="http://schemas.microsoft.com/office/drawing/2014/main" id="{B5B68688-2B6D-4AA2-AC16-AB1AFD7C3987}"/>
              </a:ext>
            </a:extLst>
          </p:cNvPr>
          <p:cNvCxnSpPr/>
          <p:nvPr/>
        </p:nvCxnSpPr>
        <p:spPr bwMode="auto">
          <a:xfrm>
            <a:off x="5002040" y="2637630"/>
            <a:ext cx="947737" cy="714375"/>
          </a:xfrm>
          <a:prstGeom prst="curvedConnector2">
            <a:avLst/>
          </a:prstGeom>
          <a:noFill/>
          <a:ln w="38100" cap="flat" cmpd="sng" algn="ctr">
            <a:solidFill>
              <a:srgbClr val="386FB1"/>
            </a:solidFill>
            <a:prstDash val="solid"/>
            <a:headEnd type="none" w="med" len="med"/>
            <a:tailEnd type="arrow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cxnSp>
        <p:nvCxnSpPr>
          <p:cNvPr id="40" name="Shape 29">
            <a:extLst>
              <a:ext uri="{FF2B5EF4-FFF2-40B4-BE49-F238E27FC236}">
                <a16:creationId xmlns:a16="http://schemas.microsoft.com/office/drawing/2014/main" id="{C45E0EE3-099C-41A0-9785-9F0EF1D8612C}"/>
              </a:ext>
            </a:extLst>
          </p:cNvPr>
          <p:cNvCxnSpPr/>
          <p:nvPr/>
        </p:nvCxnSpPr>
        <p:spPr bwMode="auto">
          <a:xfrm>
            <a:off x="6854652" y="3552030"/>
            <a:ext cx="719138" cy="714375"/>
          </a:xfrm>
          <a:prstGeom prst="curvedConnector2">
            <a:avLst/>
          </a:prstGeom>
          <a:noFill/>
          <a:ln w="38100" cap="flat" cmpd="sng" algn="ctr">
            <a:solidFill>
              <a:srgbClr val="386FB1"/>
            </a:solidFill>
            <a:prstDash val="solid"/>
            <a:headEnd type="none" w="med" len="med"/>
            <a:tailEnd type="arrow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cxnSp>
        <p:nvCxnSpPr>
          <p:cNvPr id="41" name="Shape 31">
            <a:extLst>
              <a:ext uri="{FF2B5EF4-FFF2-40B4-BE49-F238E27FC236}">
                <a16:creationId xmlns:a16="http://schemas.microsoft.com/office/drawing/2014/main" id="{AD2A5D59-C33D-4AC5-949B-84397561FBD5}"/>
              </a:ext>
            </a:extLst>
          </p:cNvPr>
          <p:cNvCxnSpPr/>
          <p:nvPr/>
        </p:nvCxnSpPr>
        <p:spPr bwMode="auto">
          <a:xfrm>
            <a:off x="8396115" y="4466430"/>
            <a:ext cx="881062" cy="866775"/>
          </a:xfrm>
          <a:prstGeom prst="curvedConnector2">
            <a:avLst/>
          </a:prstGeom>
          <a:noFill/>
          <a:ln w="38100" cap="flat" cmpd="sng" algn="ctr">
            <a:solidFill>
              <a:srgbClr val="386FB1"/>
            </a:solidFill>
            <a:prstDash val="solid"/>
            <a:headEnd type="none" w="med" len="med"/>
            <a:tailEnd type="arrow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254442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43A66B-7729-4AB9-B56D-E0E2A7759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JDBC </a:t>
            </a:r>
            <a:r>
              <a:rPr lang="ko-KR" altLang="en-US" dirty="0"/>
              <a:t>사용</a:t>
            </a:r>
            <a:br>
              <a:rPr lang="en-US" altLang="ko-KR" dirty="0"/>
            </a:br>
            <a:r>
              <a:rPr lang="en-US" altLang="ko-KR" sz="2400" dirty="0"/>
              <a:t>: </a:t>
            </a:r>
            <a:r>
              <a:rPr lang="ko-KR" altLang="en-US" sz="2400" dirty="0"/>
              <a:t>드라이버 로드와 </a:t>
            </a:r>
            <a:r>
              <a:rPr lang="en-US" altLang="ko-KR" sz="2400" dirty="0"/>
              <a:t>Connection </a:t>
            </a:r>
            <a:r>
              <a:rPr lang="ko-KR" altLang="en-US" sz="2400" dirty="0"/>
              <a:t>얻기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EE240B-9C3F-430B-9D62-E285FD0B44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en-US" altLang="ko-KR" dirty="0"/>
              <a:t>IMPORT</a:t>
            </a:r>
          </a:p>
          <a:p>
            <a:pPr lvl="1"/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드라이버 로드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Connection </a:t>
            </a:r>
            <a:r>
              <a:rPr lang="ko-KR" altLang="en-US" dirty="0"/>
              <a:t>얻기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 err="1"/>
              <a:t>webdb</a:t>
            </a:r>
            <a:r>
              <a:rPr lang="ko-KR" altLang="en-US" dirty="0"/>
              <a:t>는 데이터베이스 명</a:t>
            </a: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43C1A9-0982-485A-B85B-8E68DF84C734}"/>
              </a:ext>
            </a:extLst>
          </p:cNvPr>
          <p:cNvSpPr txBox="1"/>
          <p:nvPr/>
        </p:nvSpPr>
        <p:spPr>
          <a:xfrm>
            <a:off x="1907062" y="2128143"/>
            <a:ext cx="7358063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00"/>
            </a:solidFill>
            <a:prstDash val="dash"/>
          </a:ln>
        </p:spPr>
        <p:txBody>
          <a:bodyPr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java.sql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.*;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7B8C35-29FE-43B5-94F2-E3DE37FF128C}"/>
              </a:ext>
            </a:extLst>
          </p:cNvPr>
          <p:cNvSpPr txBox="1"/>
          <p:nvPr/>
        </p:nvSpPr>
        <p:spPr>
          <a:xfrm>
            <a:off x="1907062" y="3319231"/>
            <a:ext cx="7358063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00"/>
            </a:solidFill>
            <a:prstDash val="dash"/>
          </a:ln>
        </p:spPr>
        <p:txBody>
          <a:bodyPr>
            <a:spAutoFit/>
          </a:bodyPr>
          <a:lstStyle/>
          <a:p>
            <a:r>
              <a:rPr lang="en-US" altLang="ko-KR" dirty="0" err="1">
                <a:solidFill>
                  <a:srgbClr val="001080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795E26"/>
                </a:solidFill>
                <a:latin typeface="Consolas" panose="020B0609020204030204" pitchFamily="49" charset="0"/>
              </a:rPr>
              <a:t>forName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 err="1">
                <a:solidFill>
                  <a:srgbClr val="A31515"/>
                </a:solidFill>
                <a:latin typeface="Consolas" panose="020B0609020204030204" pitchFamily="49" charset="0"/>
              </a:rPr>
              <a:t>com.mysql.cj.jdbc.Driver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1D5B0F-C0B0-4BC5-9D02-36FA784E51B8}"/>
              </a:ext>
            </a:extLst>
          </p:cNvPr>
          <p:cNvSpPr txBox="1"/>
          <p:nvPr/>
        </p:nvSpPr>
        <p:spPr>
          <a:xfrm>
            <a:off x="1907062" y="4583953"/>
            <a:ext cx="8204605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0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1080"/>
                </a:solidFill>
                <a:latin typeface="Consolas" panose="020B0609020204030204" pitchFamily="49" charset="0"/>
              </a:rPr>
              <a:t>dburl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 err="1">
                <a:solidFill>
                  <a:srgbClr val="A31515"/>
                </a:solidFill>
                <a:latin typeface="Consolas" panose="020B0609020204030204" pitchFamily="49" charset="0"/>
              </a:rPr>
              <a:t>jdbc:mysql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://localhost:3306/</a:t>
            </a:r>
            <a:r>
              <a:rPr lang="en-US" altLang="ko-KR" dirty="0" err="1">
                <a:solidFill>
                  <a:srgbClr val="A31515"/>
                </a:solidFill>
                <a:latin typeface="Consolas" panose="020B0609020204030204" pitchFamily="49" charset="0"/>
              </a:rPr>
              <a:t>webdb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267F99"/>
                </a:solidFill>
                <a:latin typeface="Consolas" panose="020B0609020204030204" pitchFamily="49" charset="0"/>
              </a:rPr>
              <a:t>Connection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1080"/>
                </a:solidFill>
                <a:latin typeface="Consolas" panose="020B0609020204030204" pitchFamily="49" charset="0"/>
              </a:rPr>
              <a:t>conn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solidFill>
                  <a:srgbClr val="001080"/>
                </a:solidFill>
                <a:latin typeface="Consolas" panose="020B0609020204030204" pitchFamily="49" charset="0"/>
              </a:rPr>
              <a:t>DriverManager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795E26"/>
                </a:solidFill>
                <a:latin typeface="Consolas" panose="020B0609020204030204" pitchFamily="49" charset="0"/>
              </a:rPr>
              <a:t>getConnection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dburl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267F99"/>
                </a:solidFill>
                <a:latin typeface="Consolas" panose="020B0609020204030204" pitchFamily="49" charset="0"/>
              </a:rPr>
              <a:t>ID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267F99"/>
                </a:solidFill>
                <a:latin typeface="Consolas" panose="020B0609020204030204" pitchFamily="49" charset="0"/>
              </a:rPr>
              <a:t>PWD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18139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43A66B-7729-4AB9-B56D-E0E2A7759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JDBC </a:t>
            </a:r>
            <a:r>
              <a:rPr lang="ko-KR" altLang="en-US" dirty="0"/>
              <a:t>사용</a:t>
            </a:r>
            <a:br>
              <a:rPr lang="en-US" altLang="ko-KR" dirty="0"/>
            </a:br>
            <a:r>
              <a:rPr lang="en-US" altLang="ko-KR" sz="2400" dirty="0"/>
              <a:t>: SQL</a:t>
            </a:r>
            <a:r>
              <a:rPr lang="ko-KR" altLang="en-US" sz="2400" dirty="0"/>
              <a:t> 실행 및 결과 얻기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EE240B-9C3F-430B-9D62-E285FD0B44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en-US" altLang="ko-KR" dirty="0"/>
              <a:t>Statement </a:t>
            </a:r>
            <a:r>
              <a:rPr lang="ko-KR" altLang="en-US" dirty="0"/>
              <a:t>생성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질의 수행 및 결과 얻기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질의 수행을 위한 </a:t>
            </a:r>
            <a:r>
              <a:rPr lang="en-US" altLang="ko-KR" dirty="0" err="1"/>
              <a:t>stmt</a:t>
            </a:r>
            <a:r>
              <a:rPr lang="ko-KR" altLang="en-US" dirty="0"/>
              <a:t>의 메서드</a:t>
            </a:r>
            <a:endParaRPr lang="en-US" altLang="ko-KR" dirty="0"/>
          </a:p>
          <a:p>
            <a:pPr lvl="1"/>
            <a:r>
              <a:rPr lang="en-US" altLang="ko-KR" dirty="0" err="1"/>
              <a:t>stmt.execute</a:t>
            </a:r>
            <a:r>
              <a:rPr lang="en-US" altLang="ko-KR" dirty="0"/>
              <a:t>(QUERY_STRING);</a:t>
            </a:r>
          </a:p>
          <a:p>
            <a:pPr lvl="1"/>
            <a:r>
              <a:rPr lang="en-US" altLang="ko-KR" dirty="0" err="1"/>
              <a:t>stmt.executeQuery</a:t>
            </a:r>
            <a:r>
              <a:rPr lang="en-US" altLang="ko-KR" dirty="0"/>
              <a:t>(QUERY_STRING);</a:t>
            </a:r>
          </a:p>
          <a:p>
            <a:pPr lvl="1"/>
            <a:r>
              <a:rPr lang="en-US" altLang="ko-KR" dirty="0" err="1"/>
              <a:t>stmt.executeUpdate</a:t>
            </a:r>
            <a:r>
              <a:rPr lang="en-US" altLang="ko-KR" dirty="0"/>
              <a:t>(QUERY_STRING);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43C1A9-0982-485A-B85B-8E68DF84C734}"/>
              </a:ext>
            </a:extLst>
          </p:cNvPr>
          <p:cNvSpPr txBox="1"/>
          <p:nvPr/>
        </p:nvSpPr>
        <p:spPr>
          <a:xfrm>
            <a:off x="1907062" y="2128143"/>
            <a:ext cx="7358063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00"/>
            </a:solidFill>
            <a:prstDash val="dash"/>
          </a:ln>
        </p:spPr>
        <p:txBody>
          <a:bodyPr>
            <a:spAutoFit/>
          </a:bodyPr>
          <a:lstStyle/>
          <a:p>
            <a:r>
              <a:rPr lang="en-US" altLang="ko-KR" dirty="0">
                <a:solidFill>
                  <a:srgbClr val="267F99"/>
                </a:solidFill>
                <a:latin typeface="Consolas" panose="020B0609020204030204" pitchFamily="49" charset="0"/>
              </a:rPr>
              <a:t>Statement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1080"/>
                </a:solidFill>
                <a:latin typeface="Consolas" panose="020B0609020204030204" pitchFamily="49" charset="0"/>
              </a:rPr>
              <a:t>stmt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solidFill>
                  <a:srgbClr val="001080"/>
                </a:solidFill>
                <a:latin typeface="Consolas" panose="020B0609020204030204" pitchFamily="49" charset="0"/>
              </a:rPr>
              <a:t>conn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795E26"/>
                </a:solidFill>
                <a:latin typeface="Consolas" panose="020B0609020204030204" pitchFamily="49" charset="0"/>
              </a:rPr>
              <a:t>createStatement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7B8C35-29FE-43B5-94F2-E3DE37FF128C}"/>
              </a:ext>
            </a:extLst>
          </p:cNvPr>
          <p:cNvSpPr txBox="1"/>
          <p:nvPr/>
        </p:nvSpPr>
        <p:spPr>
          <a:xfrm>
            <a:off x="1907062" y="3319231"/>
            <a:ext cx="7358063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00"/>
            </a:solidFill>
            <a:prstDash val="dash"/>
          </a:ln>
        </p:spPr>
        <p:txBody>
          <a:bodyPr>
            <a:spAutoFit/>
          </a:bodyPr>
          <a:lstStyle/>
          <a:p>
            <a:r>
              <a:rPr lang="en-US" altLang="ko-KR" dirty="0" err="1">
                <a:solidFill>
                  <a:srgbClr val="267F99"/>
                </a:solidFill>
                <a:latin typeface="Consolas" panose="020B0609020204030204" pitchFamily="49" charset="0"/>
              </a:rPr>
              <a:t>ResultSet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1080"/>
                </a:solidFill>
                <a:latin typeface="Consolas" panose="020B0609020204030204" pitchFamily="49" charset="0"/>
              </a:rPr>
              <a:t>rs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solidFill>
                  <a:srgbClr val="001080"/>
                </a:solidFill>
                <a:latin typeface="Consolas" panose="020B0609020204030204" pitchFamily="49" charset="0"/>
              </a:rPr>
              <a:t>stmt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795E26"/>
                </a:solidFill>
                <a:latin typeface="Consolas" panose="020B0609020204030204" pitchFamily="49" charset="0"/>
              </a:rPr>
              <a:t>executeQuery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"SELECT no FROM user"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16" name="Group 4">
            <a:extLst>
              <a:ext uri="{FF2B5EF4-FFF2-40B4-BE49-F238E27FC236}">
                <a16:creationId xmlns:a16="http://schemas.microsoft.com/office/drawing/2014/main" id="{CC6BEB1E-927D-4D98-BCB6-14F0C0C80C10}"/>
              </a:ext>
            </a:extLst>
          </p:cNvPr>
          <p:cNvGrpSpPr>
            <a:grpSpLocks/>
          </p:cNvGrpSpPr>
          <p:nvPr/>
        </p:nvGrpSpPr>
        <p:grpSpPr bwMode="auto">
          <a:xfrm>
            <a:off x="4476102" y="4199800"/>
            <a:ext cx="3055938" cy="457200"/>
            <a:chOff x="2112" y="2544"/>
            <a:chExt cx="1427" cy="288"/>
          </a:xfrm>
        </p:grpSpPr>
        <p:sp>
          <p:nvSpPr>
            <p:cNvPr id="17" name="Line 5">
              <a:extLst>
                <a:ext uri="{FF2B5EF4-FFF2-40B4-BE49-F238E27FC236}">
                  <a16:creationId xmlns:a16="http://schemas.microsoft.com/office/drawing/2014/main" id="{02E542CD-B11A-4014-8BFE-5F31793A6DF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12" y="2688"/>
              <a:ext cx="864" cy="144"/>
            </a:xfrm>
            <a:prstGeom prst="line">
              <a:avLst/>
            </a:prstGeom>
            <a:noFill/>
            <a:ln w="9525">
              <a:solidFill>
                <a:srgbClr val="666666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marL="0" marR="0" lvl="0" indent="0" algn="ctr" defTabSz="91440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0" cap="none" spc="0" normalizeH="0" baseline="0" noProof="0">
                <a:ln>
                  <a:noFill/>
                </a:ln>
                <a:solidFill>
                  <a:srgbClr val="386FB1">
                    <a:lumMod val="75000"/>
                  </a:srgbClr>
                </a:solidFill>
                <a:effectLst/>
                <a:uLnTx/>
                <a:uFillTx/>
                <a:latin typeface="Courier New" panose="02070309020205020404" pitchFamily="49" charset="0"/>
                <a:ea typeface="HY견고딕" panose="02030600000101010101" pitchFamily="18" charset="-127"/>
              </a:endParaRPr>
            </a:p>
          </p:txBody>
        </p:sp>
        <p:sp>
          <p:nvSpPr>
            <p:cNvPr id="18" name="Text Box 6">
              <a:extLst>
                <a:ext uri="{FF2B5EF4-FFF2-40B4-BE49-F238E27FC236}">
                  <a16:creationId xmlns:a16="http://schemas.microsoft.com/office/drawing/2014/main" id="{B7444C24-E1C5-4EE3-81C5-6077844123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8" y="2544"/>
              <a:ext cx="851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1" indent="0" algn="ctr" defTabSz="914400" eaLnBrk="1" fontAlgn="base" latinLnBrk="1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B5B07"/>
                </a:buClr>
                <a:buSzPct val="55000"/>
                <a:buFont typeface="Wingdings" pitchFamily="2" charset="2"/>
                <a:buNone/>
                <a:tabLst/>
                <a:defRPr/>
              </a:pPr>
              <a:r>
                <a:rPr kumimoji="1" lang="en-US" altLang="ko-KR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386FB1">
                      <a:lumMod val="75000"/>
                    </a:srgbClr>
                  </a:solidFill>
                  <a:effectLst/>
                  <a:uLnTx/>
                  <a:uFillTx/>
                  <a:latin typeface="Comic Sans MS" pitchFamily="66" charset="0"/>
                  <a:ea typeface="HY견고딕" panose="02030600000101010101" pitchFamily="18" charset="-127"/>
                </a:rPr>
                <a:t>any SQL</a:t>
              </a:r>
              <a:endParaRPr kumimoji="1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386FB1">
                    <a:lumMod val="75000"/>
                  </a:srgbClr>
                </a:solidFill>
                <a:effectLst/>
                <a:uLnTx/>
                <a:uFillTx/>
                <a:latin typeface="Comic Sans MS" pitchFamily="66" charset="0"/>
                <a:ea typeface="HY견고딕" panose="02030600000101010101" pitchFamily="18" charset="-127"/>
              </a:endParaRPr>
            </a:p>
          </p:txBody>
        </p:sp>
      </p:grpSp>
      <p:grpSp>
        <p:nvGrpSpPr>
          <p:cNvPr id="19" name="Group 7">
            <a:extLst>
              <a:ext uri="{FF2B5EF4-FFF2-40B4-BE49-F238E27FC236}">
                <a16:creationId xmlns:a16="http://schemas.microsoft.com/office/drawing/2014/main" id="{07F562FB-B1AE-4965-8BAC-7BB4B09049E6}"/>
              </a:ext>
            </a:extLst>
          </p:cNvPr>
          <p:cNvGrpSpPr>
            <a:grpSpLocks/>
          </p:cNvGrpSpPr>
          <p:nvPr/>
        </p:nvGrpSpPr>
        <p:grpSpPr bwMode="auto">
          <a:xfrm>
            <a:off x="4957115" y="4560162"/>
            <a:ext cx="3005137" cy="457200"/>
            <a:chOff x="2112" y="2544"/>
            <a:chExt cx="1403" cy="288"/>
          </a:xfrm>
        </p:grpSpPr>
        <p:sp>
          <p:nvSpPr>
            <p:cNvPr id="20" name="Line 8">
              <a:extLst>
                <a:ext uri="{FF2B5EF4-FFF2-40B4-BE49-F238E27FC236}">
                  <a16:creationId xmlns:a16="http://schemas.microsoft.com/office/drawing/2014/main" id="{66230B2B-F869-48C9-BABE-C1D8A7ED444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12" y="2688"/>
              <a:ext cx="864" cy="144"/>
            </a:xfrm>
            <a:prstGeom prst="line">
              <a:avLst/>
            </a:prstGeom>
            <a:noFill/>
            <a:ln w="9525">
              <a:solidFill>
                <a:srgbClr val="666666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marL="0" marR="0" lvl="0" indent="0" algn="ctr" defTabSz="91440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0" cap="none" spc="0" normalizeH="0" baseline="0" noProof="0">
                <a:ln>
                  <a:noFill/>
                </a:ln>
                <a:solidFill>
                  <a:srgbClr val="386FB1">
                    <a:lumMod val="75000"/>
                  </a:srgbClr>
                </a:solidFill>
                <a:effectLst/>
                <a:uLnTx/>
                <a:uFillTx/>
                <a:latin typeface="Courier New" panose="02070309020205020404" pitchFamily="49" charset="0"/>
                <a:ea typeface="HY견고딕" panose="02030600000101010101" pitchFamily="18" charset="-127"/>
              </a:endParaRPr>
            </a:p>
          </p:txBody>
        </p:sp>
        <p:sp>
          <p:nvSpPr>
            <p:cNvPr id="21" name="Text Box 9">
              <a:extLst>
                <a:ext uri="{FF2B5EF4-FFF2-40B4-BE49-F238E27FC236}">
                  <a16:creationId xmlns:a16="http://schemas.microsoft.com/office/drawing/2014/main" id="{7278C072-ABA7-4689-BB2B-B154579AC4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8" y="2544"/>
              <a:ext cx="827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1" indent="0" algn="ctr" defTabSz="914400" eaLnBrk="1" fontAlgn="base" latinLnBrk="1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B5B07"/>
                </a:buClr>
                <a:buSzPct val="55000"/>
                <a:buFont typeface="Wingdings" pitchFamily="2" charset="2"/>
                <a:buNone/>
                <a:tabLst/>
                <a:defRPr/>
              </a:pPr>
              <a:r>
                <a:rPr kumimoji="1" lang="en-US" altLang="ko-KR" sz="1600" b="0" i="0" u="none" strike="noStrike" kern="0" cap="none" spc="0" normalizeH="0" baseline="0" noProof="0">
                  <a:ln>
                    <a:noFill/>
                  </a:ln>
                  <a:solidFill>
                    <a:srgbClr val="386FB1">
                      <a:lumMod val="75000"/>
                    </a:srgbClr>
                  </a:solidFill>
                  <a:effectLst/>
                  <a:uLnTx/>
                  <a:uFillTx/>
                  <a:latin typeface="Comic Sans MS" pitchFamily="66" charset="0"/>
                  <a:ea typeface="HY견고딕" panose="02030600000101010101" pitchFamily="18" charset="-127"/>
                </a:rPr>
                <a:t>SELECT</a:t>
              </a:r>
              <a:endParaRPr kumimoji="1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386FB1">
                    <a:lumMod val="75000"/>
                  </a:srgbClr>
                </a:solidFill>
                <a:effectLst/>
                <a:uLnTx/>
                <a:uFillTx/>
                <a:latin typeface="Comic Sans MS" pitchFamily="66" charset="0"/>
                <a:ea typeface="HY견고딕" panose="02030600000101010101" pitchFamily="18" charset="-127"/>
              </a:endParaRPr>
            </a:p>
          </p:txBody>
        </p:sp>
      </p:grpSp>
      <p:grpSp>
        <p:nvGrpSpPr>
          <p:cNvPr id="22" name="Group 10">
            <a:extLst>
              <a:ext uri="{FF2B5EF4-FFF2-40B4-BE49-F238E27FC236}">
                <a16:creationId xmlns:a16="http://schemas.microsoft.com/office/drawing/2014/main" id="{0CB3BA0F-132F-4306-AD56-904D18E96F42}"/>
              </a:ext>
            </a:extLst>
          </p:cNvPr>
          <p:cNvGrpSpPr>
            <a:grpSpLocks/>
          </p:cNvGrpSpPr>
          <p:nvPr/>
        </p:nvGrpSpPr>
        <p:grpSpPr bwMode="auto">
          <a:xfrm>
            <a:off x="5034902" y="4945925"/>
            <a:ext cx="4370388" cy="584200"/>
            <a:chOff x="2112" y="2544"/>
            <a:chExt cx="2041" cy="368"/>
          </a:xfrm>
        </p:grpSpPr>
        <p:sp>
          <p:nvSpPr>
            <p:cNvPr id="23" name="Line 11">
              <a:extLst>
                <a:ext uri="{FF2B5EF4-FFF2-40B4-BE49-F238E27FC236}">
                  <a16:creationId xmlns:a16="http://schemas.microsoft.com/office/drawing/2014/main" id="{23001835-E60C-4884-8EF4-1D4814E88E3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12" y="2688"/>
              <a:ext cx="864" cy="144"/>
            </a:xfrm>
            <a:prstGeom prst="line">
              <a:avLst/>
            </a:prstGeom>
            <a:noFill/>
            <a:ln w="9525">
              <a:solidFill>
                <a:srgbClr val="666666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marL="0" marR="0" lvl="0" indent="0" algn="ctr" defTabSz="91440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0" cap="none" spc="0" normalizeH="0" baseline="0" noProof="0">
                <a:ln>
                  <a:noFill/>
                </a:ln>
                <a:solidFill>
                  <a:srgbClr val="386FB1">
                    <a:lumMod val="75000"/>
                  </a:srgbClr>
                </a:solidFill>
                <a:effectLst/>
                <a:uLnTx/>
                <a:uFillTx/>
                <a:latin typeface="Courier New" panose="02070309020205020404" pitchFamily="49" charset="0"/>
                <a:ea typeface="HY견고딕" panose="02030600000101010101" pitchFamily="18" charset="-127"/>
              </a:endParaRPr>
            </a:p>
          </p:txBody>
        </p:sp>
        <p:sp>
          <p:nvSpPr>
            <p:cNvPr id="24" name="Text Box 12">
              <a:extLst>
                <a:ext uri="{FF2B5EF4-FFF2-40B4-BE49-F238E27FC236}">
                  <a16:creationId xmlns:a16="http://schemas.microsoft.com/office/drawing/2014/main" id="{9469A1C3-4013-48D4-8169-53C3BF2990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8" y="2544"/>
              <a:ext cx="1465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1" indent="0" algn="ctr" defTabSz="914400" eaLnBrk="1" fontAlgn="base" latinLnBrk="1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B5B07"/>
                </a:buClr>
                <a:buSzPct val="55000"/>
                <a:buFont typeface="Wingdings" pitchFamily="2" charset="2"/>
                <a:buNone/>
                <a:tabLst/>
                <a:defRPr/>
              </a:pPr>
              <a:r>
                <a:rPr kumimoji="1" lang="en-US" altLang="ko-KR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386FB1">
                      <a:lumMod val="75000"/>
                    </a:srgbClr>
                  </a:solidFill>
                  <a:effectLst/>
                  <a:uLnTx/>
                  <a:uFillTx/>
                  <a:latin typeface="Comic Sans MS" pitchFamily="66" charset="0"/>
                  <a:ea typeface="HY견고딕" panose="02030600000101010101" pitchFamily="18" charset="-127"/>
                </a:rPr>
                <a:t>INSERT, UPDATE, </a:t>
              </a:r>
              <a:br>
                <a:rPr kumimoji="1" lang="en-US" altLang="ko-KR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386FB1">
                      <a:lumMod val="75000"/>
                    </a:srgbClr>
                  </a:solidFill>
                  <a:effectLst/>
                  <a:uLnTx/>
                  <a:uFillTx/>
                  <a:latin typeface="Comic Sans MS" pitchFamily="66" charset="0"/>
                  <a:ea typeface="HY견고딕" panose="02030600000101010101" pitchFamily="18" charset="-127"/>
                </a:rPr>
              </a:br>
              <a:r>
                <a:rPr kumimoji="1" lang="en-US" altLang="ko-KR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386FB1">
                      <a:lumMod val="75000"/>
                    </a:srgbClr>
                  </a:solidFill>
                  <a:effectLst/>
                  <a:uLnTx/>
                  <a:uFillTx/>
                  <a:latin typeface="Comic Sans MS" pitchFamily="66" charset="0"/>
                  <a:ea typeface="HY견고딕" panose="02030600000101010101" pitchFamily="18" charset="-127"/>
                </a:rPr>
                <a:t>DELETE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46430776"/>
      </p:ext>
    </p:extLst>
  </p:cSld>
  <p:clrMapOvr>
    <a:masterClrMapping/>
  </p:clrMapOvr>
</p:sld>
</file>

<file path=ppt/theme/theme1.xml><?xml version="1.0" encoding="utf-8"?>
<a:theme xmlns:a="http://schemas.openxmlformats.org/drawingml/2006/main" name="패싯">
  <a:themeElements>
    <a:clrScheme name="따뜻한 파란색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1278</TotalTime>
  <Words>1295</Words>
  <Application>Microsoft Office PowerPoint</Application>
  <PresentationFormat>와이드스크린</PresentationFormat>
  <Paragraphs>369</Paragraphs>
  <Slides>32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47" baseType="lpstr">
      <vt:lpstr>HY견고딕</vt:lpstr>
      <vt:lpstr>HY그래픽M</vt:lpstr>
      <vt:lpstr>굴림</vt:lpstr>
      <vt:lpstr>돋움</vt:lpstr>
      <vt:lpstr>맑은 고딕</vt:lpstr>
      <vt:lpstr>Arial</vt:lpstr>
      <vt:lpstr>Comic Sans MS</vt:lpstr>
      <vt:lpstr>Consolas</vt:lpstr>
      <vt:lpstr>Courier New</vt:lpstr>
      <vt:lpstr>Georgia</vt:lpstr>
      <vt:lpstr>Tahoma</vt:lpstr>
      <vt:lpstr>Trebuchet MS</vt:lpstr>
      <vt:lpstr>Wingdings</vt:lpstr>
      <vt:lpstr>Wingdings 3</vt:lpstr>
      <vt:lpstr>패싯</vt:lpstr>
      <vt:lpstr>MySQL Database</vt:lpstr>
      <vt:lpstr>JDBC Programming</vt:lpstr>
      <vt:lpstr>JDBC 개요 : 정의</vt:lpstr>
      <vt:lpstr>JDBC 개요 : 환경 구성</vt:lpstr>
      <vt:lpstr>JDBC 개요 : 참고</vt:lpstr>
      <vt:lpstr>JDBC 사용 : 단계별 정리</vt:lpstr>
      <vt:lpstr>JDBC 사용 : 사용 Class</vt:lpstr>
      <vt:lpstr>JDBC 사용 : 드라이버 로드와 Connection 얻기</vt:lpstr>
      <vt:lpstr>JDBC 사용 : SQL 실행 및 결과 얻기</vt:lpstr>
      <vt:lpstr>JDBC 사용 : 질의 수행 메서드 예제</vt:lpstr>
      <vt:lpstr>JDBC 사용 : 결과 활용 및 객체 닫기</vt:lpstr>
      <vt:lpstr>JDBC 사용 : ResultSet</vt:lpstr>
      <vt:lpstr>JDBC 사용 </vt:lpstr>
      <vt:lpstr>JDBC 사용 : 주의</vt:lpstr>
      <vt:lpstr>JDBC 사용 : 실습 문제</vt:lpstr>
      <vt:lpstr>JDBC 사용 : 실습 문제</vt:lpstr>
      <vt:lpstr>Statement 활용 : 상속 관계</vt:lpstr>
      <vt:lpstr>Statement 활용 : PreparedStatement</vt:lpstr>
      <vt:lpstr>Statement 활용 : PreparedStatement</vt:lpstr>
      <vt:lpstr>JDBC Programming</vt:lpstr>
      <vt:lpstr>DAO (Data Access Object) : 개념</vt:lpstr>
      <vt:lpstr>DAO (Data Access Object) : 개념</vt:lpstr>
      <vt:lpstr>DAO  : 예제</vt:lpstr>
      <vt:lpstr>DAO  : 예제</vt:lpstr>
      <vt:lpstr>DAO  : 예제</vt:lpstr>
      <vt:lpstr>DAO  : 예제</vt:lpstr>
      <vt:lpstr>DAO  : 예제</vt:lpstr>
      <vt:lpstr>DAO : 예제</vt:lpstr>
      <vt:lpstr>DAO : 예제</vt:lpstr>
      <vt:lpstr>DAO  : 실습</vt:lpstr>
      <vt:lpstr>DAO  : 실습</vt:lpstr>
      <vt:lpstr>DAO  : 실습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Seung-Kyun Nam</dc:creator>
  <cp:lastModifiedBy>SeungKyun Nam</cp:lastModifiedBy>
  <cp:revision>213</cp:revision>
  <dcterms:created xsi:type="dcterms:W3CDTF">2018-04-18T02:22:51Z</dcterms:created>
  <dcterms:modified xsi:type="dcterms:W3CDTF">2018-11-08T05:41:04Z</dcterms:modified>
</cp:coreProperties>
</file>