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9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98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8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9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2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3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3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4BB1-92AC-457F-B676-7673EE9AAAB0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BB6B-B386-4E9F-BDC2-C0634966D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2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.elnn.kr/search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4139" y="736784"/>
                <a:ext cx="9027730" cy="5116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조건부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 smtClean="0"/>
                  <a:t>확률</a:t>
                </a:r>
                <a:r>
                  <a:rPr lang="en-US" altLang="ko-KR" sz="2400" b="1" dirty="0" smtClean="0"/>
                  <a:t>(Conditional Probability)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어떤 사건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가 발생했을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가 일어날 확률 </a:t>
                </a: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</m:d>
                  </m:oMath>
                </a14:m>
                <a:endParaRPr lang="en-US" altLang="ko-KR" b="0" dirty="0" smtClean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어떤 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가 발생했을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사건 </a:t>
                </a:r>
                <a:r>
                  <a:rPr lang="en-US" altLang="ko-KR" dirty="0" smtClean="0"/>
                  <a:t>B</a:t>
                </a:r>
                <a:r>
                  <a:rPr lang="ko-KR" altLang="en-US" dirty="0" smtClean="0"/>
                  <a:t>가 일어날 확률 </a:t>
                </a: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𝑨</m:t>
                        </m:r>
                      </m:e>
                      <m:e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𝑩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𝑩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𝑨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 × 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𝑩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b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9" y="736784"/>
                <a:ext cx="9027730" cy="5116401"/>
              </a:xfrm>
              <a:prstGeom prst="rect">
                <a:avLst/>
              </a:prstGeom>
              <a:blipFill rotWithShape="0">
                <a:blip r:embed="rId2"/>
                <a:stretch>
                  <a:fillRect l="-878" t="-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4138" y="736784"/>
                <a:ext cx="11131757" cy="5613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베이즈 정리</a:t>
                </a:r>
                <a:r>
                  <a:rPr lang="en-US" altLang="ko-KR" sz="2400" b="1" dirty="0" smtClean="0"/>
                  <a:t>(Bayes’ Theorem)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분할</a:t>
                </a:r>
                <a:r>
                  <a:rPr lang="en-US" altLang="ko-KR" dirty="0" smtClean="0"/>
                  <a:t>(Partitions) </a:t>
                </a:r>
                <a:r>
                  <a:rPr lang="ko-KR" altLang="en-US" dirty="0" smtClean="0"/>
                  <a:t>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조건 </a:t>
                </a:r>
                <a:endParaRPr lang="en-US" altLang="ko-KR" dirty="0" smtClean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b="0" dirty="0" smtClean="0"/>
                  <a:t>개의 집합</a:t>
                </a: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 어떤 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을 분할하는 조건 </a:t>
                </a:r>
                <a:r>
                  <a:rPr lang="en-US" altLang="ko-KR" dirty="0" smtClean="0"/>
                  <a:t> 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∪⋯∪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+⋯+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sz="600" dirty="0" smtClean="0"/>
                  <a:t/>
                </a:r>
                <a:br>
                  <a:rPr lang="en-US" altLang="ko-KR" sz="600" dirty="0" smtClean="0"/>
                </a:br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+⋯+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dirty="0" smtClean="0"/>
                  <a:t>  </a:t>
                </a:r>
                <a:br>
                  <a:rPr lang="en-US" altLang="ko-KR" dirty="0" smtClean="0"/>
                </a:br>
                <a:r>
                  <a:rPr lang="en-US" altLang="ko-KR" sz="600" dirty="0" smtClean="0"/>
                  <a:t/>
                </a:r>
                <a:br>
                  <a:rPr lang="en-US" altLang="ko-KR" sz="600" dirty="0" smtClean="0"/>
                </a:br>
                <a:r>
                  <a:rPr lang="en-US" altLang="ko-KR" dirty="0" smtClean="0"/>
                  <a:t>          </a:t>
                </a:r>
                <a:endParaRPr lang="en-US" altLang="ko-KR" dirty="0"/>
              </a:p>
              <a:p>
                <a:pPr lvl="1"/>
                <a:r>
                  <a:rPr lang="en-US" altLang="ko-KR" b="0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e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ko-K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num>
                      <m:den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8" y="736784"/>
                <a:ext cx="11131757" cy="5613396"/>
              </a:xfrm>
              <a:prstGeom prst="rect">
                <a:avLst/>
              </a:prstGeom>
              <a:blipFill rotWithShape="0">
                <a:blip r:embed="rId2"/>
                <a:stretch>
                  <a:fillRect l="-712" t="-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/>
          <p:cNvGrpSpPr/>
          <p:nvPr/>
        </p:nvGrpSpPr>
        <p:grpSpPr>
          <a:xfrm>
            <a:off x="7262573" y="2716885"/>
            <a:ext cx="4104932" cy="2966868"/>
            <a:chOff x="7262573" y="2716885"/>
            <a:chExt cx="4104932" cy="2966868"/>
          </a:xfrm>
        </p:grpSpPr>
        <p:grpSp>
          <p:nvGrpSpPr>
            <p:cNvPr id="11" name="그룹 10"/>
            <p:cNvGrpSpPr/>
            <p:nvPr/>
          </p:nvGrpSpPr>
          <p:grpSpPr>
            <a:xfrm>
              <a:off x="7262573" y="3091856"/>
              <a:ext cx="4104932" cy="2591897"/>
              <a:chOff x="7262573" y="3091856"/>
              <a:chExt cx="4104932" cy="2591897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7262573" y="3091856"/>
                <a:ext cx="4104932" cy="2591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/>
              <p:cNvCxnSpPr>
                <a:stCxn id="2" idx="1"/>
                <a:endCxn id="2" idx="3"/>
              </p:cNvCxnSpPr>
              <p:nvPr/>
            </p:nvCxnSpPr>
            <p:spPr>
              <a:xfrm>
                <a:off x="7863726" y="3471431"/>
                <a:ext cx="0" cy="1832747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8475519" y="3203982"/>
                <a:ext cx="0" cy="2367645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9044552" y="3093076"/>
                <a:ext cx="0" cy="2589457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0182618" y="3227308"/>
                <a:ext cx="0" cy="2320993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10751650" y="3471431"/>
                <a:ext cx="0" cy="1832747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9613585" y="3105895"/>
                <a:ext cx="0" cy="25638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959808" y="2716885"/>
                  <a:ext cx="7170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9808" y="2716885"/>
                  <a:ext cx="71704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80996" y="4203138"/>
                  <a:ext cx="404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996" y="4203138"/>
                  <a:ext cx="40475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960363" y="4203138"/>
                  <a:ext cx="404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363" y="4203138"/>
                  <a:ext cx="40475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539730" y="4203138"/>
                  <a:ext cx="404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730" y="4203138"/>
                  <a:ext cx="4047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119097" y="4203138"/>
                  <a:ext cx="404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9097" y="4203138"/>
                  <a:ext cx="40475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566901" y="4203138"/>
                  <a:ext cx="404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6901" y="4203138"/>
                  <a:ext cx="40475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2239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146268" y="4203138"/>
                  <a:ext cx="404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6268" y="4203138"/>
                  <a:ext cx="40475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52239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857200" y="4203138"/>
                  <a:ext cx="404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7200" y="4203138"/>
                  <a:ext cx="40475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309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4138" y="736784"/>
                <a:ext cx="11131757" cy="5872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나이브</a:t>
                </a:r>
                <a:r>
                  <a:rPr lang="en-US" altLang="ko-KR" sz="2400" b="1" dirty="0" smtClean="0"/>
                  <a:t> </a:t>
                </a:r>
                <a:r>
                  <a:rPr lang="ko-KR" altLang="en-US" sz="2400" b="1" dirty="0" err="1" smtClean="0"/>
                  <a:t>베이즈</a:t>
                </a:r>
                <a:r>
                  <a:rPr lang="ko-KR" altLang="en-US" sz="2400" b="1" dirty="0" smtClean="0"/>
                  <a:t> 분류기 </a:t>
                </a:r>
                <a:r>
                  <a:rPr lang="en-US" altLang="ko-KR" sz="2400" b="1" dirty="0" smtClean="0"/>
                  <a:t>(Naïve Bayes Classifier) </a:t>
                </a:r>
                <a:r>
                  <a:rPr lang="ko-KR" altLang="en-US" sz="2400" b="1" dirty="0" smtClean="0"/>
                  <a:t>예시 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Train data = [('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 like you', '</a:t>
                </a:r>
                <a:r>
                  <a:rPr lang="en-US" altLang="ko-KR" dirty="0" err="1" smtClean="0"/>
                  <a:t>pos</a:t>
                </a:r>
                <a:r>
                  <a:rPr lang="en-US" altLang="ko-KR" dirty="0" smtClean="0"/>
                  <a:t>'), </a:t>
                </a:r>
              </a:p>
              <a:p>
                <a:pPr lvl="1"/>
                <a:r>
                  <a:rPr lang="en-US" altLang="ko-KR" dirty="0" smtClean="0"/>
                  <a:t>	('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 hate you', '</a:t>
                </a:r>
                <a:r>
                  <a:rPr lang="en-US" altLang="ko-KR" dirty="0" err="1" smtClean="0"/>
                  <a:t>neg</a:t>
                </a:r>
                <a:r>
                  <a:rPr lang="en-US" altLang="ko-KR" dirty="0" smtClean="0"/>
                  <a:t>'), </a:t>
                </a:r>
              </a:p>
              <a:p>
                <a:pPr lvl="1"/>
                <a:r>
                  <a:rPr lang="en-US" altLang="ko-KR" dirty="0" smtClean="0"/>
                  <a:t>	('you like me', '</a:t>
                </a:r>
                <a:r>
                  <a:rPr lang="en-US" altLang="ko-KR" dirty="0" err="1" smtClean="0"/>
                  <a:t>neg</a:t>
                </a:r>
                <a:r>
                  <a:rPr lang="en-US" altLang="ko-KR" dirty="0" smtClean="0"/>
                  <a:t>'),</a:t>
                </a:r>
              </a:p>
              <a:p>
                <a:pPr lvl="1"/>
                <a:r>
                  <a:rPr lang="en-US" altLang="ko-KR" dirty="0"/>
                  <a:t>	</a:t>
                </a:r>
                <a:r>
                  <a:rPr lang="en-US" altLang="ko-KR" dirty="0" smtClean="0"/>
                  <a:t>('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 like her', '</a:t>
                </a:r>
                <a:r>
                  <a:rPr lang="en-US" altLang="ko-KR" dirty="0" err="1" smtClean="0"/>
                  <a:t>pos</a:t>
                </a:r>
                <a:r>
                  <a:rPr lang="en-US" altLang="ko-KR" dirty="0" smtClean="0"/>
                  <a:t>')]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목표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𝑙𝑖𝑘𝑒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𝑀𝑒𝑟𝑢𝑖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 smtClean="0"/>
                  <a:t>가 긍정인지 부정인지 판별하는 것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이면 긍정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반대이면 부정으로 판별 </a:t>
                </a: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+)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(+)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2×</m:t>
                        </m:r>
                        <m:f>
                          <m:fPr>
                            <m:type m:val="skw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&gt;0.5 </m:t>
                    </m:r>
                  </m:oMath>
                </a14:m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긍정으로 분류 </a:t>
                </a:r>
                <a:endParaRPr lang="en-US" altLang="ko-KR" dirty="0" smtClean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𝑙𝑖𝑘𝑒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𝑀𝑒𝑟𝑢𝑖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𝑙𝑖𝑘𝑒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𝑀𝑒𝑟𝑢𝑖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𝑙𝑖𝑘𝑒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𝑀𝑒𝑟𝑢𝑖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b="0" dirty="0" smtClean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8" y="736784"/>
                <a:ext cx="11131757" cy="5872890"/>
              </a:xfrm>
              <a:prstGeom prst="rect">
                <a:avLst/>
              </a:prstGeom>
              <a:blipFill rotWithShape="0">
                <a:blip r:embed="rId2"/>
                <a:stretch>
                  <a:fillRect l="-712" t="-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255669"/>
                  </p:ext>
                </p:extLst>
              </p:nvPr>
            </p:nvGraphicFramePr>
            <p:xfrm>
              <a:off x="5992208" y="1266028"/>
              <a:ext cx="4768882" cy="16456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87628"/>
                    <a:gridCol w="1328801"/>
                    <a:gridCol w="1268476"/>
                    <a:gridCol w="1083977"/>
                  </a:tblGrid>
                  <a:tr h="73931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𝑙𝑖𝑘𝑒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𝑚𝑒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𝑦𝑜𝑢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h𝑎𝑡𝑒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h𝑒𝑟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altLang="ko-KR" sz="1400" dirty="0" smtClean="0"/>
                            <a:t/>
                          </a:r>
                          <a:br>
                            <a:rPr lang="en-US" altLang="ko-KR" sz="1400" dirty="0" smtClean="0"/>
                          </a:br>
                          <a:endParaRPr lang="ko-KR" altLang="en-US" sz="1400" dirty="0"/>
                        </a:p>
                      </a:txBody>
                      <a:tcPr/>
                    </a:tc>
                  </a:tr>
                  <a:tr h="45314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𝑙𝑖𝑘𝑒</m:t>
                                    </m:r>
                                  </m:e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𝑚𝑒</m:t>
                                    </m:r>
                                  </m:e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453146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|−)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𝑙𝑖𝑘𝑒</m:t>
                                </m:r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|−)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𝑚𝑒</m:t>
                                </m:r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|−)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255669"/>
                  </p:ext>
                </p:extLst>
              </p:nvPr>
            </p:nvGraphicFramePr>
            <p:xfrm>
              <a:off x="5992208" y="1266028"/>
              <a:ext cx="4768882" cy="16456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87628"/>
                    <a:gridCol w="1328801"/>
                    <a:gridCol w="1268476"/>
                    <a:gridCol w="1083977"/>
                  </a:tblGrid>
                  <a:tr h="73931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r="-337989" b="-12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2110" r="-177523" b="-12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9952" r="-85167" b="-12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40449" b="-122131"/>
                          </a:stretch>
                        </a:blipFill>
                      </a:tcPr>
                    </a:tc>
                  </a:tr>
                  <a:tr h="4531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64865" r="-337989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2110" t="-164865" r="-177523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9952" t="-164865" r="-85167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</a:tr>
                  <a:tr h="4531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61333" r="-337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2110" t="-261333" r="-1775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9952" t="-261333" r="-85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오른쪽 화살표 6"/>
          <p:cNvSpPr/>
          <p:nvPr/>
        </p:nvSpPr>
        <p:spPr>
          <a:xfrm>
            <a:off x="5164058" y="1822222"/>
            <a:ext cx="447332" cy="33897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03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4138" y="736784"/>
                <a:ext cx="10646247" cy="493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b="1" dirty="0" smtClean="0"/>
                  <a:t>TF-IDF(Term Frequency – Inverse Document Frequency)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b="0" i="1" dirty="0" smtClean="0">
                    <a:latin typeface="Cambria Math" panose="02040503050406030204" pitchFamily="18" charset="0"/>
                  </a:rPr>
                  <a:t>TF(</a:t>
                </a:r>
                <a:r>
                  <a:rPr lang="ko-KR" altLang="en-US" b="0" i="1" dirty="0" smtClean="0">
                    <a:latin typeface="Cambria Math" panose="02040503050406030204" pitchFamily="18" charset="0"/>
                  </a:rPr>
                  <a:t>단어빈도</a:t>
                </a:r>
                <a:r>
                  <a:rPr lang="en-US" altLang="ko-KR" b="0" i="1" dirty="0" smtClean="0">
                    <a:latin typeface="Cambria Math" panose="02040503050406030204" pitchFamily="18" charset="0"/>
                  </a:rPr>
                  <a:t>) </a:t>
                </a:r>
                <a:r>
                  <a:rPr lang="ko-KR" altLang="en-US" b="0" dirty="0" smtClean="0">
                    <a:latin typeface="Cambria Math" panose="02040503050406030204" pitchFamily="18" charset="0"/>
                  </a:rPr>
                  <a:t>는 특정한 단어가 문서 내에 얼마나 자주 등장하는지를 나타내는 값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/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한 문서 내에서 많이 등장 </a:t>
                </a: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중요한 단어 </a:t>
                </a:r>
                <a:endParaRPr lang="en-US" altLang="ko-KR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하지만</a:t>
                </a: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다른 문서들에서도 흔하게 사용되는 단어이면 중요도가 낮음 </a:t>
                </a:r>
                <a:endParaRPr lang="en-US" altLang="ko-KR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b="0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i="1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DF(</a:t>
                </a:r>
                <a:r>
                  <a:rPr lang="ko-KR" altLang="en-US" i="1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문서빈도</a:t>
                </a:r>
                <a:r>
                  <a:rPr lang="en-US" altLang="ko-KR" i="1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는 특정 단어가 전체 문서들 중에서 몇 개의 문서에 나타나는지에 대한 값 </a:t>
                </a:r>
                <a:endParaRPr lang="en-US" altLang="ko-KR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i="1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IDF(</a:t>
                </a:r>
                <a:r>
                  <a:rPr lang="ko-KR" altLang="en-US" i="1" dirty="0" err="1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역문서빈도</a:t>
                </a:r>
                <a:r>
                  <a:rPr lang="en-US" altLang="ko-KR" i="1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)</a:t>
                </a: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는 </a:t>
                </a: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DF</a:t>
                </a:r>
                <a:r>
                  <a:rPr lang="ko-KR" alt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의 역수 개념으로 특정 단어를 포함한 문서가 적을 수록 값이 커짐 </a:t>
                </a:r>
                <a:endParaRPr lang="en-US" altLang="ko-KR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b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즉</a:t>
                </a: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i="1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해당 문서에서는 자주 나타나고</a:t>
                </a:r>
                <a:r>
                  <a:rPr lang="en-US" altLang="ko-KR" i="1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i="1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전체 문서에서는 적게 나타나는 단어</a:t>
                </a:r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를 찾는 방법</a:t>
                </a:r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b="0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특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전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문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서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 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특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단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어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를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포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함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하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는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문</m:t>
                                </m:r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서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의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수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8" y="736784"/>
                <a:ext cx="10646247" cy="4937827"/>
              </a:xfrm>
              <a:prstGeom prst="rect">
                <a:avLst/>
              </a:prstGeom>
              <a:blipFill rotWithShape="0">
                <a:blip r:embed="rId2"/>
                <a:stretch>
                  <a:fillRect l="-744" t="-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53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138" y="736784"/>
            <a:ext cx="106462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Word2Vec</a:t>
            </a:r>
            <a:endParaRPr lang="en-US" altLang="ko-KR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1" dirty="0" smtClean="0">
                <a:latin typeface="Cambria Math" panose="02040503050406030204" pitchFamily="18" charset="0"/>
              </a:rPr>
              <a:t>NLP(Natural Language Processing: </a:t>
            </a:r>
            <a:r>
              <a:rPr lang="ko-KR" altLang="en-US" b="0" i="1" dirty="0" smtClean="0">
                <a:latin typeface="Cambria Math" panose="02040503050406030204" pitchFamily="18" charset="0"/>
              </a:rPr>
              <a:t>자연어 처리</a:t>
            </a:r>
            <a:r>
              <a:rPr lang="en-US" altLang="ko-KR" b="0" i="1" dirty="0" smtClean="0">
                <a:latin typeface="Cambria Math" panose="02040503050406030204" pitchFamily="18" charset="0"/>
              </a:rPr>
              <a:t>) </a:t>
            </a:r>
            <a:r>
              <a:rPr lang="ko-KR" altLang="en-US" b="0" dirty="0" smtClean="0">
                <a:latin typeface="Cambria Math" panose="02040503050406030204" pitchFamily="18" charset="0"/>
              </a:rPr>
              <a:t>란</a:t>
            </a:r>
            <a:r>
              <a:rPr lang="en-US" altLang="ko-KR" b="0" dirty="0" smtClean="0">
                <a:latin typeface="Cambria Math" panose="02040503050406030204" pitchFamily="18" charset="0"/>
              </a:rPr>
              <a:t> </a:t>
            </a:r>
            <a:r>
              <a:rPr lang="ko-KR" altLang="en-US" b="0" dirty="0" smtClean="0">
                <a:latin typeface="Cambria Math" panose="02040503050406030204" pitchFamily="18" charset="0"/>
              </a:rPr>
              <a:t>컴퓨터가 </a:t>
            </a:r>
            <a:r>
              <a:rPr lang="ko-KR" altLang="en-US" dirty="0" smtClean="0">
                <a:latin typeface="Cambria Math" panose="02040503050406030204" pitchFamily="18" charset="0"/>
              </a:rPr>
              <a:t>인간이 사용하는 언어를 이해하고 분석할 수 있게 해주는 과정을 의미</a:t>
            </a:r>
            <a:endParaRPr lang="en-US" altLang="ko-KR" dirty="0" smtClean="0">
              <a:latin typeface="Cambria Math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기존에는 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이를 위해 </a:t>
            </a:r>
            <a:r>
              <a:rPr lang="en-US" altLang="ko-KR" i="1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One-hot encoding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방식을 활용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(Naive Bayes Classifier 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에서 활용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괜찮은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성능을 발휘하지만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, ‘</a:t>
            </a:r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단어가 본질적으로 다른 단어와 어떤 차이점을 가지는지 이해할 수 없다는 단점이 존재 </a:t>
            </a:r>
            <a:endParaRPr lang="en-US" altLang="ko-KR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이런 단점을 보완하기 위해 단어 자체가 가지는 의미를 다차원 공간에서 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벡터화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하는 방식을  고안하게 되었는데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이것이 </a:t>
            </a:r>
            <a:r>
              <a:rPr lang="en-US" altLang="ko-KR" i="1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Word2Vec 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의 기본 </a:t>
            </a:r>
            <a:r>
              <a:rPr lang="ko-KR" altLang="en-US" dirty="0" err="1" smtClean="0">
                <a:latin typeface="Cambria Math" panose="02040503050406030204" pitchFamily="18" charset="0"/>
                <a:sym typeface="Wingdings" panose="05000000000000000000" pitchFamily="2" charset="2"/>
              </a:rPr>
              <a:t>컨셉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 </a:t>
            </a:r>
            <a:endParaRPr lang="en-US" altLang="ko-KR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단어를 벡터화 하게 될 때의 이점 </a:t>
            </a:r>
            <a:endParaRPr lang="en-US" altLang="ko-KR" dirty="0" smtClean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각 단어들 사이의 유사도 측정 </a:t>
            </a:r>
            <a:endParaRPr lang="en-US" altLang="ko-KR" dirty="0" smtClean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여러 개의 단어들을 한번에 수치적으로 다루는 것이 가능 </a:t>
            </a:r>
            <a:endParaRPr lang="en-US" altLang="ko-KR" dirty="0" smtClean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의미 자체가 벡터로 수치화 되었기 </a:t>
            </a:r>
            <a:r>
              <a:rPr lang="ko-KR" altLang="en-US" dirty="0" err="1" smtClean="0">
                <a:latin typeface="Cambria Math" panose="02040503050406030204" pitchFamily="18" charset="0"/>
                <a:sym typeface="Wingdings" panose="05000000000000000000" pitchFamily="2" charset="2"/>
              </a:rPr>
              <a:t>떄문에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</a:b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벡터 연산을 통해 추론을 내릴 수 있음 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참고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  <a:hlinkClick r:id="rId2"/>
              </a:rPr>
              <a:t>http://w.elnn.kr/search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각 언어의 유사한 의미를 갖는 단어들은 유사한 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</a:b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벡터 값을 가질 것이므로 기계 번역에 활용 </a:t>
            </a:r>
            <a:endParaRPr lang="en-US" altLang="ko-KR" dirty="0" smtClean="0">
              <a:latin typeface="Cambria Math" panose="02040503050406030204" pitchFamily="18" charset="0"/>
              <a:sym typeface="Wingdings" panose="05000000000000000000" pitchFamily="2" charset="2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198557" y="3686510"/>
            <a:ext cx="2847897" cy="2776030"/>
            <a:chOff x="1442050" y="3956223"/>
            <a:chExt cx="2847897" cy="277603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99802" y="3956223"/>
              <a:ext cx="2732395" cy="252421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42050" y="6480436"/>
              <a:ext cx="2847897" cy="251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&lt;word2vec</a:t>
              </a:r>
              <a:r>
                <a:rPr lang="ko-KR" altLang="en-US" sz="1200" dirty="0"/>
                <a:t> </a:t>
              </a:r>
              <a:r>
                <a:rPr lang="ko-KR" altLang="en-US" sz="1200" dirty="0" smtClean="0"/>
                <a:t>의 시각화 예시 </a:t>
              </a:r>
              <a:r>
                <a:rPr lang="en-US" altLang="ko-KR" sz="1200" dirty="0" smtClean="0"/>
                <a:t>&gt; 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068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138" y="736784"/>
            <a:ext cx="106462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Word2Vec</a:t>
            </a:r>
            <a:endParaRPr lang="en-US" altLang="ko-KR" sz="24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Word2Vec 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2013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년 </a:t>
            </a:r>
            <a:r>
              <a:rPr lang="ko-KR" altLang="en-US" dirty="0" err="1" smtClean="0">
                <a:latin typeface="Cambria Math" panose="02040503050406030204" pitchFamily="18" charset="0"/>
                <a:sym typeface="Wingdings" panose="05000000000000000000" pitchFamily="2" charset="2"/>
              </a:rPr>
              <a:t>구글에서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 발표된 연구로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현재 주어진 단어를 가지고 주위에 등장하는 나머지 몇 가지의 단어들의 등장 여부를 유추하는 방법론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</a:b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관련 논문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: </a:t>
            </a:r>
            <a:r>
              <a:rPr lang="en-US" altLang="ko-KR" i="1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＂Efficient </a:t>
            </a:r>
            <a:r>
              <a:rPr lang="en-US" altLang="ko-KR" i="1" dirty="0">
                <a:latin typeface="Cambria Math" panose="02040503050406030204" pitchFamily="18" charset="0"/>
                <a:sym typeface="Wingdings" panose="05000000000000000000" pitchFamily="2" charset="2"/>
              </a:rPr>
              <a:t>Estimation of Word Representations in Vector Space(</a:t>
            </a:r>
            <a:r>
              <a:rPr lang="ko-KR" altLang="en-US" i="1" dirty="0" err="1">
                <a:latin typeface="Cambria Math" panose="02040503050406030204" pitchFamily="18" charset="0"/>
                <a:sym typeface="Wingdings" panose="05000000000000000000" pitchFamily="2" charset="2"/>
              </a:rPr>
              <a:t>백터공간상에서</a:t>
            </a:r>
            <a:r>
              <a:rPr lang="ko-KR" altLang="en-US" i="1" dirty="0">
                <a:latin typeface="Cambria Math" panose="02040503050406030204" pitchFamily="18" charset="0"/>
                <a:sym typeface="Wingdings" panose="05000000000000000000" pitchFamily="2" charset="2"/>
              </a:rPr>
              <a:t> 단어 의미의 효율적인 추정</a:t>
            </a:r>
            <a:r>
              <a:rPr lang="en-US" altLang="ko-KR" i="1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)“, </a:t>
            </a:r>
            <a:r>
              <a:rPr lang="en-US" altLang="ko-KR" i="1" dirty="0">
                <a:latin typeface="Cambria Math" panose="02040503050406030204" pitchFamily="18" charset="0"/>
                <a:sym typeface="Wingdings" panose="05000000000000000000" pitchFamily="2" charset="2"/>
              </a:rPr>
              <a:t>Tomas </a:t>
            </a:r>
            <a:r>
              <a:rPr lang="en-US" altLang="ko-KR" i="1" dirty="0" err="1" smtClean="0">
                <a:latin typeface="Cambria Math" panose="02040503050406030204" pitchFamily="18" charset="0"/>
                <a:sym typeface="Wingdings" panose="05000000000000000000" pitchFamily="2" charset="2"/>
              </a:rPr>
              <a:t>Mikolov</a:t>
            </a:r>
            <a:r>
              <a:rPr lang="en-US" altLang="ko-KR" i="1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, Kai </a:t>
            </a:r>
            <a:r>
              <a:rPr lang="en-US" altLang="ko-KR" i="1" dirty="0">
                <a:latin typeface="Cambria Math" panose="02040503050406030204" pitchFamily="18" charset="0"/>
                <a:sym typeface="Wingdings" panose="05000000000000000000" pitchFamily="2" charset="2"/>
              </a:rPr>
              <a:t>Chen, Greg </a:t>
            </a:r>
            <a:r>
              <a:rPr lang="en-US" altLang="ko-KR" i="1" dirty="0" err="1" smtClean="0">
                <a:latin typeface="Cambria Math" panose="02040503050406030204" pitchFamily="18" charset="0"/>
                <a:sym typeface="Wingdings" panose="05000000000000000000" pitchFamily="2" charset="2"/>
              </a:rPr>
              <a:t>Corrado</a:t>
            </a:r>
            <a:r>
              <a:rPr lang="en-US" altLang="ko-KR" i="1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 and </a:t>
            </a:r>
            <a:r>
              <a:rPr lang="en-US" altLang="ko-KR" i="1" dirty="0">
                <a:latin typeface="Cambria Math" panose="02040503050406030204" pitchFamily="18" charset="0"/>
                <a:sym typeface="Wingdings" panose="05000000000000000000" pitchFamily="2" charset="2"/>
              </a:rPr>
              <a:t>Jeffrey </a:t>
            </a:r>
            <a:r>
              <a:rPr lang="en-US" altLang="ko-KR" i="1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Dean</a:t>
            </a:r>
            <a:endParaRPr lang="en-US" altLang="ko-KR" dirty="0" smtClean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이 때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예측하는 단어들의 경우 현재 단어 주위에서 샘플링을 하는데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, ‘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가까이 위치해있는 단어일 수록 현재 단어와 관련이 더 많은 단어일 것이다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‘ 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라는 </a:t>
            </a:r>
            <a:r>
              <a:rPr lang="ko-KR" altLang="en-US" dirty="0" err="1" smtClean="0">
                <a:latin typeface="Cambria Math" panose="02040503050406030204" pitchFamily="18" charset="0"/>
                <a:sym typeface="Wingdings" panose="05000000000000000000" pitchFamily="2" charset="2"/>
              </a:rPr>
              <a:t>컨셉</a:t>
            </a:r>
            <a:endParaRPr lang="en-US" altLang="ko-KR" dirty="0" smtClean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이는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언어학의 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‘</a:t>
            </a:r>
            <a:r>
              <a:rPr lang="en-US" altLang="ko-KR" i="1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Distributional Hypothesis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’ 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라는 가정에 입각한 것으로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, ‘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비슷한 분포를 가진 단어들은 비슷한 의미를 가진다</a:t>
            </a:r>
            <a:r>
              <a:rPr lang="en-US" altLang="ko-KR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라는 의미</a:t>
            </a:r>
            <a:endParaRPr lang="en-US" altLang="ko-KR" dirty="0" smtClean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Cambria Math" panose="02040503050406030204" pitchFamily="18" charset="0"/>
                <a:sym typeface="Wingdings" panose="05000000000000000000" pitchFamily="2" charset="2"/>
              </a:rPr>
              <a:t>기존의 </a:t>
            </a:r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알고리즘에 비해 자연어 처리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(Natural Language Process)</a:t>
            </a:r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에서 엄청난 향상을 가져왔다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변환된 벡터가 단순한 수학적 존재 이상의 복잡한 개념 표현을 넘어 추론까지도 쉽게 구현할 수 있다는 점에서 대단한 의미를 갖는다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Cambria Math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931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232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Sangwook</dc:creator>
  <cp:lastModifiedBy>Sangwook</cp:lastModifiedBy>
  <cp:revision>24</cp:revision>
  <dcterms:created xsi:type="dcterms:W3CDTF">2018-06-24T16:39:48Z</dcterms:created>
  <dcterms:modified xsi:type="dcterms:W3CDTF">2018-06-27T10:40:55Z</dcterms:modified>
</cp:coreProperties>
</file>