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Lst>
  <p:notesMasterIdLst>
    <p:notesMasterId r:id="rId28"/>
  </p:notesMasterIdLst>
  <p:handoutMasterIdLst>
    <p:handoutMasterId r:id="rId29"/>
  </p:handoutMasterIdLst>
  <p:sldIdLst>
    <p:sldId id="256" r:id="rId5"/>
    <p:sldId id="257" r:id="rId6"/>
    <p:sldId id="258" r:id="rId7"/>
    <p:sldId id="259" r:id="rId8"/>
    <p:sldId id="279" r:id="rId9"/>
    <p:sldId id="269" r:id="rId10"/>
    <p:sldId id="270" r:id="rId11"/>
    <p:sldId id="277" r:id="rId12"/>
    <p:sldId id="260" r:id="rId13"/>
    <p:sldId id="299" r:id="rId14"/>
    <p:sldId id="261" r:id="rId15"/>
    <p:sldId id="263" r:id="rId16"/>
    <p:sldId id="264" r:id="rId17"/>
    <p:sldId id="265" r:id="rId18"/>
    <p:sldId id="267" r:id="rId19"/>
    <p:sldId id="306" r:id="rId20"/>
    <p:sldId id="308" r:id="rId21"/>
    <p:sldId id="309" r:id="rId22"/>
    <p:sldId id="316" r:id="rId23"/>
    <p:sldId id="310" r:id="rId24"/>
    <p:sldId id="312" r:id="rId25"/>
    <p:sldId id="314" r:id="rId26"/>
    <p:sldId id="276" r:id="rId2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521415D9-36F7-43E2-AB2F-B90AF26B5E84}">
      <p14:sectionLst xmlns:p14="http://schemas.microsoft.com/office/powerpoint/2010/main">
        <p14:section name="Default Section" id="{c8e776d0-17ac-4501-b1ad-8a217a9085d2}">
          <p14:sldIdLst>
            <p14:sldId id="256"/>
            <p14:sldId id="257"/>
            <p14:sldId id="258"/>
            <p14:sldId id="259"/>
            <p14:sldId id="279"/>
            <p14:sldId id="269"/>
            <p14:sldId id="270"/>
            <p14:sldId id="277"/>
            <p14:sldId id="260"/>
            <p14:sldId id="299"/>
            <p14:sldId id="261"/>
            <p14:sldId id="263"/>
            <p14:sldId id="264"/>
            <p14:sldId id="265"/>
            <p14:sldId id="267"/>
            <p14:sldId id="306"/>
            <p14:sldId id="308"/>
          </p14:sldIdLst>
        </p14:section>
        <p14:section name="Untitled Section" id="{f79d1c6f-74e1-4b55-a69c-14e6b149a33f}">
          <p14:sldIdLst>
            <p14:sldId id="309"/>
            <p14:sldId id="316"/>
            <p14:sldId id="310"/>
            <p14:sldId id="312"/>
            <p14:sldId id="314"/>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2C8D5"/>
    <a:srgbClr val="AEDDE6"/>
    <a:srgbClr val="E4F3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varScale="1">
        <p:scale>
          <a:sx n="84" d="100"/>
          <a:sy n="84" d="100"/>
        </p:scale>
        <p:origin x="629" y="77"/>
      </p:cViewPr>
      <p:guideLst>
        <p:guide orient="horz" pos="2323"/>
        <p:guide pos="2674"/>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handoutMaster" Target="handoutMasters/handoutMaster1.xml"/><Relationship Id="rId28" Type="http://schemas.openxmlformats.org/officeDocument/2006/relationships/notesMaster" Target="notesMasters/notes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E5A0C14F-4FB2-4CC6-8BAF-17B7B681306A}"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A0935D4-5410-44DF-AB2C-6F6773712A6D}"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A0935D4-5410-44DF-AB2C-6F6773712A6D}"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A0935D4-5410-44DF-AB2C-6F6773712A6D}"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A0935D4-5410-44DF-AB2C-6F6773712A6D}"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050"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2051"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A0935D4-5410-44DF-AB2C-6F6773712A6D}"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3074"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3075"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A0935D4-5410-44DF-AB2C-6F6773712A6D}"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3"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6.png"/><Relationship Id="rId3"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5" name="Picture 1" descr="Screenshot 2021-07-21 141618"/>
          <p:cNvPicPr>
            <a:picLocks noChangeAspect="1"/>
          </p:cNvPicPr>
          <p:nvPr/>
        </p:nvPicPr>
        <p:blipFill>
          <a:blip r:embed="rId1"/>
          <a:stretch>
            <a:fillRect/>
          </a:stretch>
        </p:blipFill>
        <p:spPr>
          <a:xfrm>
            <a:off x="3435350" y="131763"/>
            <a:ext cx="2339975" cy="1630362"/>
          </a:xfrm>
          <a:prstGeom prst="rect">
            <a:avLst/>
          </a:prstGeom>
          <a:noFill/>
          <a:ln w="9525">
            <a:noFill/>
          </a:ln>
        </p:spPr>
      </p:pic>
      <p:pic>
        <p:nvPicPr>
          <p:cNvPr id="6146" name="图片 30"/>
          <p:cNvPicPr>
            <a:picLocks noChangeAspect="1"/>
          </p:cNvPicPr>
          <p:nvPr/>
        </p:nvPicPr>
        <p:blipFill>
          <a:blip r:embed="rId2"/>
          <a:stretch>
            <a:fillRect/>
          </a:stretch>
        </p:blipFill>
        <p:spPr>
          <a:xfrm>
            <a:off x="1028700" y="1593850"/>
            <a:ext cx="3560763" cy="3552825"/>
          </a:xfrm>
          <a:prstGeom prst="rect">
            <a:avLst/>
          </a:prstGeom>
          <a:noFill/>
          <a:ln w="9525">
            <a:noFill/>
          </a:ln>
        </p:spPr>
      </p:pic>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6148" name="组合 23"/>
          <p:cNvGrpSpPr/>
          <p:nvPr/>
        </p:nvGrpSpPr>
        <p:grpSpPr>
          <a:xfrm>
            <a:off x="936625" y="1098550"/>
            <a:ext cx="3821113" cy="4586288"/>
            <a:chOff x="1581912" y="1069848"/>
            <a:chExt cx="3819752" cy="4585448"/>
          </a:xfrm>
        </p:grpSpPr>
        <p:cxnSp>
          <p:nvCxnSpPr>
            <p:cNvPr id="12" name="直接连接符 11"/>
            <p:cNvCxnSpPr/>
            <p:nvPr/>
          </p:nvCxnSpPr>
          <p:spPr>
            <a:xfrm flipH="1" flipV="1">
              <a:off x="3127248" y="1069848"/>
              <a:ext cx="786384" cy="78638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581912" y="1383982"/>
              <a:ext cx="1862138" cy="18621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889504" y="3143136"/>
              <a:ext cx="2512160" cy="251216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5" name="平行四边形 24"/>
          <p:cNvSpPr/>
          <p:nvPr/>
        </p:nvSpPr>
        <p:spPr>
          <a:xfrm>
            <a:off x="3743325" y="1882775"/>
            <a:ext cx="8448675" cy="1627188"/>
          </a:xfrm>
          <a:prstGeom prst="parallelogram">
            <a:avLst>
              <a:gd name="adj" fmla="val 8445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矩形 32"/>
          <p:cNvSpPr/>
          <p:nvPr/>
        </p:nvSpPr>
        <p:spPr>
          <a:xfrm rot="2678775">
            <a:off x="1916113" y="1195388"/>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rot="2678775">
            <a:off x="396875" y="3268663"/>
            <a:ext cx="730250" cy="7302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矩形 34"/>
          <p:cNvSpPr/>
          <p:nvPr/>
        </p:nvSpPr>
        <p:spPr>
          <a:xfrm rot="2678775">
            <a:off x="4114800" y="4230688"/>
            <a:ext cx="393700" cy="393700"/>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矩形 35"/>
          <p:cNvSpPr/>
          <p:nvPr/>
        </p:nvSpPr>
        <p:spPr>
          <a:xfrm rot="2678775">
            <a:off x="2487613" y="5387975"/>
            <a:ext cx="393700" cy="3937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36"/>
          <p:cNvSpPr/>
          <p:nvPr/>
        </p:nvSpPr>
        <p:spPr>
          <a:xfrm rot="2678775">
            <a:off x="411163" y="1131888"/>
            <a:ext cx="719138" cy="71755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矩形 37"/>
          <p:cNvSpPr/>
          <p:nvPr/>
        </p:nvSpPr>
        <p:spPr>
          <a:xfrm rot="2678775">
            <a:off x="3541713" y="5032375"/>
            <a:ext cx="514350" cy="514350"/>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39"/>
          <p:cNvSpPr/>
          <p:nvPr/>
        </p:nvSpPr>
        <p:spPr>
          <a:xfrm rot="2678775">
            <a:off x="315913" y="4591050"/>
            <a:ext cx="1397000" cy="1397000"/>
          </a:xfrm>
          <a:prstGeom prst="rect">
            <a:avLst/>
          </a:prstGeom>
          <a:solidFill>
            <a:srgbClr val="72C8D5">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38"/>
          <p:cNvSpPr/>
          <p:nvPr/>
        </p:nvSpPr>
        <p:spPr>
          <a:xfrm rot="2678775">
            <a:off x="2873375" y="257175"/>
            <a:ext cx="601663" cy="6016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61" name="文本框 41"/>
          <p:cNvSpPr txBox="1"/>
          <p:nvPr/>
        </p:nvSpPr>
        <p:spPr>
          <a:xfrm>
            <a:off x="4162425" y="1882775"/>
            <a:ext cx="7446963" cy="2062163"/>
          </a:xfrm>
          <a:prstGeom prst="rect">
            <a:avLst/>
          </a:prstGeom>
          <a:noFill/>
          <a:ln w="9525">
            <a:noFill/>
          </a:ln>
        </p:spPr>
        <p:txBody>
          <a:bodyPr wrap="square" anchor="t" anchorCtr="0">
            <a:spAutoFit/>
          </a:bodyPr>
          <a:p>
            <a:pPr>
              <a:lnSpc>
                <a:spcPct val="150000"/>
              </a:lnSpc>
            </a:pPr>
            <a:r>
              <a:rPr lang="en-US" altLang="zh-CN" sz="2000" b="1" dirty="0">
                <a:solidFill>
                  <a:schemeClr val="bg1"/>
                </a:solidFill>
                <a:latin typeface="Microsoft YaHei" panose="020B0503020204020204" pitchFamily="34" charset="-122"/>
                <a:ea typeface="Microsoft YaHei" panose="020B0503020204020204" pitchFamily="34" charset="-122"/>
              </a:rPr>
              <a:t>         </a:t>
            </a:r>
            <a:r>
              <a:rPr lang="en-US" altLang="zh-CN" sz="3200" b="1" dirty="0">
                <a:solidFill>
                  <a:schemeClr val="bg1"/>
                </a:solidFill>
                <a:latin typeface="Microsoft YaHei" panose="020B0503020204020204" pitchFamily="34" charset="-122"/>
                <a:ea typeface="Microsoft YaHei" panose="020B0503020204020204" pitchFamily="34" charset="-122"/>
              </a:rPr>
              <a:t>BÁO CÁO ĐỒ ÁN CUỐI KÌ </a:t>
            </a:r>
            <a:endParaRPr lang="en-US" altLang="zh-CN" sz="3200" b="1" dirty="0">
              <a:solidFill>
                <a:schemeClr val="bg1"/>
              </a:solidFill>
              <a:latin typeface="Microsoft YaHei" panose="020B0503020204020204" pitchFamily="34" charset="-122"/>
              <a:ea typeface="Microsoft YaHei" panose="020B0503020204020204" pitchFamily="34" charset="-122"/>
            </a:endParaRPr>
          </a:p>
          <a:p>
            <a:pPr algn="ctr">
              <a:lnSpc>
                <a:spcPct val="150000"/>
              </a:lnSpc>
            </a:pPr>
            <a:r>
              <a:rPr lang="en-US" altLang="zh-CN" sz="3200" b="1" dirty="0">
                <a:solidFill>
                  <a:schemeClr val="bg1"/>
                </a:solidFill>
                <a:latin typeface="Microsoft YaHei" panose="020B0503020204020204" pitchFamily="34" charset="-122"/>
                <a:ea typeface="Microsoft YaHei" panose="020B0503020204020204" pitchFamily="34" charset="-122"/>
              </a:rPr>
              <a:t>   MÔN MACHINE LEARNING</a:t>
            </a:r>
            <a:endParaRPr lang="en-US" altLang="zh-CN" sz="3200" b="1" dirty="0">
              <a:solidFill>
                <a:schemeClr val="bg1"/>
              </a:solidFill>
              <a:latin typeface="Microsoft YaHei" panose="020B0503020204020204" pitchFamily="34" charset="-122"/>
              <a:ea typeface="Microsoft YaHei" panose="020B0503020204020204" pitchFamily="34" charset="-122"/>
            </a:endParaRPr>
          </a:p>
          <a:p>
            <a:pPr algn="ct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6162" name="文本框 40"/>
          <p:cNvSpPr txBox="1"/>
          <p:nvPr/>
        </p:nvSpPr>
        <p:spPr>
          <a:xfrm>
            <a:off x="5580063" y="517525"/>
            <a:ext cx="6478587" cy="708025"/>
          </a:xfrm>
          <a:prstGeom prst="rect">
            <a:avLst/>
          </a:prstGeom>
          <a:noFill/>
          <a:ln w="9525">
            <a:noFill/>
          </a:ln>
        </p:spPr>
        <p:txBody>
          <a:bodyPr wrap="square" anchor="t" anchorCtr="0">
            <a:spAutoFit/>
          </a:bodyPr>
          <a:p>
            <a:pPr algn="ctr"/>
            <a:r>
              <a:rPr lang="en-US" altLang="zh-CN" sz="2000" b="1" dirty="0">
                <a:latin typeface="Microsoft YaHei" panose="020B0503020204020204" pitchFamily="34" charset="-122"/>
                <a:ea typeface="Microsoft YaHei" panose="020B0503020204020204" pitchFamily="34" charset="-122"/>
              </a:rPr>
              <a:t>TRƯỜNG ĐẠI HỌC CÔNG NGHỆ THÔNG TIN</a:t>
            </a:r>
            <a:endParaRPr lang="en-US" altLang="zh-CN" sz="2000" b="1" dirty="0">
              <a:latin typeface="Microsoft YaHei" panose="020B0503020204020204" pitchFamily="34" charset="-122"/>
              <a:ea typeface="Microsoft YaHei" panose="020B0503020204020204" pitchFamily="34" charset="-122"/>
            </a:endParaRPr>
          </a:p>
          <a:p>
            <a:pPr algn="ctr"/>
            <a:r>
              <a:rPr lang="en-US" altLang="zh-CN" sz="2000" b="1" dirty="0">
                <a:latin typeface="Microsoft YaHei" panose="020B0503020204020204" pitchFamily="34" charset="-122"/>
                <a:ea typeface="Microsoft YaHei" panose="020B0503020204020204" pitchFamily="34" charset="-122"/>
              </a:rPr>
              <a:t> ĐẠI HỌC QUỐC GIA TPHCM</a:t>
            </a:r>
            <a:endParaRPr lang="en-US" altLang="zh-CN" sz="2000" b="1" dirty="0">
              <a:solidFill>
                <a:srgbClr val="72C8D5"/>
              </a:solidFill>
              <a:latin typeface="Microsoft YaHei" panose="020B0503020204020204" pitchFamily="34" charset="-122"/>
              <a:ea typeface="Microsoft YaHei" panose="020B0503020204020204" pitchFamily="34" charset="-122"/>
            </a:endParaRPr>
          </a:p>
        </p:txBody>
      </p:sp>
      <p:sp>
        <p:nvSpPr>
          <p:cNvPr id="3" name="Text Box 2"/>
          <p:cNvSpPr txBox="1"/>
          <p:nvPr/>
        </p:nvSpPr>
        <p:spPr>
          <a:xfrm>
            <a:off x="5175250" y="3779838"/>
            <a:ext cx="5983288" cy="1814513"/>
          </a:xfrm>
          <a:prstGeom prst="rect">
            <a:avLst/>
          </a:prstGeom>
          <a:noFill/>
        </p:spPr>
        <p:txBody>
          <a:bodyPr wrap="square" rtlCol="0">
            <a:spAutoFit/>
          </a:bodyPr>
          <a:p>
            <a:r>
              <a:rPr lang="en-US" sz="2800" b="1" u="sng"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rPr>
              <a:t>LỚP:</a:t>
            </a:r>
            <a:r>
              <a:rPr lang="en-US" sz="2800" b="1"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rPr>
              <a:t> CS114.L22.KHCL</a:t>
            </a:r>
            <a:endParaRPr lang="en-US" sz="2800" b="1" noProof="1">
              <a:solidFill>
                <a:schemeClr val="accent1"/>
              </a:solidFill>
              <a:effectLst>
                <a:outerShdw blurRad="38100" dist="25400" dir="5400000" algn="ctr" rotWithShape="0">
                  <a:srgbClr val="6E747A">
                    <a:alpha val="43000"/>
                  </a:srgbClr>
                </a:outerShdw>
              </a:effectLst>
            </a:endParaRPr>
          </a:p>
          <a:p>
            <a:endParaRPr lang="en-US" sz="2800" b="1" noProof="1">
              <a:solidFill>
                <a:schemeClr val="accent1"/>
              </a:solidFill>
              <a:effectLst>
                <a:outerShdw blurRad="38100" dist="25400" dir="5400000" algn="ctr" rotWithShape="0">
                  <a:srgbClr val="6E747A">
                    <a:alpha val="43000"/>
                  </a:srgbClr>
                </a:outerShdw>
              </a:effectLst>
            </a:endParaRPr>
          </a:p>
          <a:p>
            <a:r>
              <a:rPr lang="en-US" sz="2800" b="1" u="sng"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rPr>
              <a:t>GIẢNG VIÊN:</a:t>
            </a:r>
            <a:r>
              <a:rPr lang="en-US" sz="2800" b="1"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rPr>
              <a:t> PGS.TS. LÊ ĐÌNH DUY - </a:t>
            </a:r>
            <a:endParaRPr lang="en-US" sz="2800" b="1" noProof="1">
              <a:solidFill>
                <a:schemeClr val="accent1"/>
              </a:solidFill>
              <a:effectLst>
                <a:outerShdw blurRad="38100" dist="25400" dir="5400000" algn="ctr" rotWithShape="0">
                  <a:srgbClr val="6E747A">
                    <a:alpha val="43000"/>
                  </a:srgbClr>
                </a:outerShdw>
              </a:effectLst>
            </a:endParaRPr>
          </a:p>
          <a:p>
            <a:r>
              <a:rPr lang="en-US" sz="2800" b="1"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rPr>
              <a:t>THS. PHẠM NGUYỄN TRƯỜNG AN</a:t>
            </a:r>
            <a:endParaRPr lang="en-US" sz="2800" b="1" noProof="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Picture 2"/>
          <p:cNvPicPr>
            <a:picLocks noChangeAspect="1"/>
          </p:cNvPicPr>
          <p:nvPr/>
        </p:nvPicPr>
        <p:blipFill>
          <a:blip r:embed="rId1"/>
          <a:srcRect l="19791" r="22652"/>
          <a:stretch>
            <a:fillRect/>
          </a:stretch>
        </p:blipFill>
        <p:spPr>
          <a:xfrm>
            <a:off x="1970088" y="1108075"/>
            <a:ext cx="2306637" cy="2397125"/>
          </a:xfrm>
          <a:prstGeom prst="rect">
            <a:avLst/>
          </a:prstGeom>
          <a:noFill/>
          <a:ln w="9525">
            <a:noFill/>
          </a:ln>
        </p:spPr>
      </p:pic>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365" name="文本框 1"/>
          <p:cNvSpPr txBox="1"/>
          <p:nvPr/>
        </p:nvSpPr>
        <p:spPr>
          <a:xfrm>
            <a:off x="1306513" y="374650"/>
            <a:ext cx="4683125"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3. PHÂN CHIA BỘ DATASET</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15366" name="Text Box 4"/>
          <p:cNvSpPr txBox="1"/>
          <p:nvPr/>
        </p:nvSpPr>
        <p:spPr>
          <a:xfrm>
            <a:off x="2439988" y="1689100"/>
            <a:ext cx="660400" cy="368300"/>
          </a:xfrm>
          <a:prstGeom prst="rect">
            <a:avLst/>
          </a:prstGeom>
          <a:noFill/>
          <a:ln w="9525">
            <a:noFill/>
          </a:ln>
        </p:spPr>
        <p:txBody>
          <a:bodyPr wrap="square" anchor="t" anchorCtr="0">
            <a:spAutoFit/>
          </a:bodyPr>
          <a:p>
            <a:r>
              <a:rPr lang="en-US" altLang="zh-CN">
                <a:latin typeface="Calibri" panose="020F0502020204030204" pitchFamily="34" charset="0"/>
                <a:ea typeface="SimSun" panose="02010600030101010101" pitchFamily="2" charset="-122"/>
              </a:rPr>
              <a:t>25 %</a:t>
            </a:r>
            <a:endParaRPr lang="en-US" altLang="zh-CN">
              <a:latin typeface="Calibri" panose="020F0502020204030204" pitchFamily="34" charset="0"/>
              <a:ea typeface="SimSun" panose="02010600030101010101" pitchFamily="2" charset="-122"/>
            </a:endParaRPr>
          </a:p>
        </p:txBody>
      </p:sp>
      <p:sp>
        <p:nvSpPr>
          <p:cNvPr id="15367" name="Text Box 8"/>
          <p:cNvSpPr txBox="1"/>
          <p:nvPr/>
        </p:nvSpPr>
        <p:spPr>
          <a:xfrm>
            <a:off x="3100388" y="2470150"/>
            <a:ext cx="752475" cy="368300"/>
          </a:xfrm>
          <a:prstGeom prst="rect">
            <a:avLst/>
          </a:prstGeom>
          <a:noFill/>
          <a:ln w="9525">
            <a:noFill/>
          </a:ln>
        </p:spPr>
        <p:txBody>
          <a:bodyPr wrap="square" anchor="t" anchorCtr="0">
            <a:spAutoFit/>
          </a:bodyPr>
          <a:p>
            <a:r>
              <a:rPr lang="en-US" altLang="zh-CN">
                <a:latin typeface="Calibri" panose="020F0502020204030204" pitchFamily="34" charset="0"/>
                <a:ea typeface="SimSun" panose="02010600030101010101" pitchFamily="2" charset="-122"/>
              </a:rPr>
              <a:t>75 %</a:t>
            </a:r>
            <a:endParaRPr lang="en-US" altLang="zh-CN">
              <a:latin typeface="Calibri" panose="020F0502020204030204" pitchFamily="34" charset="0"/>
              <a:ea typeface="SimSun" panose="02010600030101010101" pitchFamily="2" charset="-122"/>
            </a:endParaRPr>
          </a:p>
        </p:txBody>
      </p:sp>
      <p:cxnSp>
        <p:nvCxnSpPr>
          <p:cNvPr id="14" name="Elbow Connector 13"/>
          <p:cNvCxnSpPr>
            <a:endCxn id="15" idx="3"/>
          </p:cNvCxnSpPr>
          <p:nvPr/>
        </p:nvCxnSpPr>
        <p:spPr>
          <a:xfrm rot="10800000" flipV="1">
            <a:off x="1306513" y="3001963"/>
            <a:ext cx="1501775" cy="768350"/>
          </a:xfrm>
          <a:prstGeom prst="bentConnector3">
            <a:avLst>
              <a:gd name="adj1" fmla="val 49979"/>
            </a:avLst>
          </a:prstGeom>
        </p:spPr>
        <p:style>
          <a:lnRef idx="1">
            <a:schemeClr val="dk1"/>
          </a:lnRef>
          <a:fillRef idx="0">
            <a:schemeClr val="dk1"/>
          </a:fillRef>
          <a:effectRef idx="0">
            <a:schemeClr val="dk1"/>
          </a:effectRef>
          <a:fontRef idx="minor">
            <a:schemeClr val="tx1"/>
          </a:fontRef>
        </p:style>
      </p:cxnSp>
      <p:sp>
        <p:nvSpPr>
          <p:cNvPr id="15" name="Text Box 14"/>
          <p:cNvSpPr txBox="1"/>
          <p:nvPr/>
        </p:nvSpPr>
        <p:spPr>
          <a:xfrm>
            <a:off x="138113" y="3586163"/>
            <a:ext cx="1169988" cy="368300"/>
          </a:xfrm>
          <a:prstGeom prst="rect">
            <a:avLst/>
          </a:prstGeom>
          <a:noFill/>
        </p:spPr>
        <p:txBody>
          <a:bodyPr wrap="square" rtlCol="0">
            <a:spAutoFit/>
          </a:bodyPr>
          <a:p>
            <a:r>
              <a:rPr lang="en-US" b="1"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rPr>
              <a:t>data train</a:t>
            </a:r>
            <a:endParaRPr lang="en-US" b="1" noProof="1">
              <a:solidFill>
                <a:schemeClr val="accent1"/>
              </a:solidFill>
              <a:effectLst>
                <a:outerShdw blurRad="38100" dist="25400" dir="5400000" algn="ctr" rotWithShape="0">
                  <a:srgbClr val="6E747A">
                    <a:alpha val="43000"/>
                  </a:srgbClr>
                </a:outerShdw>
              </a:effectLst>
            </a:endParaRPr>
          </a:p>
        </p:txBody>
      </p:sp>
      <p:pic>
        <p:nvPicPr>
          <p:cNvPr id="15370" name="Picture 1"/>
          <p:cNvPicPr>
            <a:picLocks noChangeAspect="1"/>
          </p:cNvPicPr>
          <p:nvPr/>
        </p:nvPicPr>
        <p:blipFill>
          <a:blip r:embed="rId2"/>
          <a:srcRect t="9468" r="28676" b="10551"/>
          <a:stretch>
            <a:fillRect/>
          </a:stretch>
        </p:blipFill>
        <p:spPr>
          <a:xfrm>
            <a:off x="5295900" y="1036638"/>
            <a:ext cx="5314950" cy="4130675"/>
          </a:xfrm>
          <a:prstGeom prst="rect">
            <a:avLst/>
          </a:prstGeom>
          <a:noFill/>
          <a:ln w="9525">
            <a:noFill/>
          </a:ln>
        </p:spPr>
      </p:pic>
      <p:sp>
        <p:nvSpPr>
          <p:cNvPr id="8" name="Regular Pentagon 7"/>
          <p:cNvSpPr/>
          <p:nvPr/>
        </p:nvSpPr>
        <p:spPr>
          <a:xfrm>
            <a:off x="8874125" y="5705475"/>
            <a:ext cx="508000" cy="457200"/>
          </a:xfrm>
          <a:prstGeom prst="pentagon">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10" name="Regular Pentagon 9"/>
          <p:cNvSpPr/>
          <p:nvPr/>
        </p:nvSpPr>
        <p:spPr>
          <a:xfrm>
            <a:off x="6451600" y="5705475"/>
            <a:ext cx="506413" cy="45720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15373" name="Text Box 10"/>
          <p:cNvSpPr txBox="1"/>
          <p:nvPr/>
        </p:nvSpPr>
        <p:spPr>
          <a:xfrm>
            <a:off x="9382125" y="5794375"/>
            <a:ext cx="1082675" cy="368300"/>
          </a:xfrm>
          <a:prstGeom prst="rect">
            <a:avLst/>
          </a:prstGeom>
          <a:noFill/>
          <a:ln w="9525">
            <a:noFill/>
          </a:ln>
        </p:spPr>
        <p:txBody>
          <a:bodyPr wrap="none" anchor="t" anchorCtr="0">
            <a:spAutoFit/>
          </a:bodyPr>
          <a:p>
            <a:r>
              <a:rPr lang="en-US" altLang="zh-CN">
                <a:latin typeface="Calibri" panose="020F0502020204030204" pitchFamily="34" charset="0"/>
                <a:ea typeface="SimSun" panose="02010600030101010101" pitchFamily="2" charset="-122"/>
              </a:rPr>
              <a:t>Train Fold</a:t>
            </a:r>
            <a:endParaRPr lang="en-US" altLang="zh-CN">
              <a:latin typeface="Calibri" panose="020F0502020204030204" pitchFamily="34" charset="0"/>
              <a:ea typeface="SimSun" panose="02010600030101010101" pitchFamily="2" charset="-122"/>
            </a:endParaRPr>
          </a:p>
        </p:txBody>
      </p:sp>
      <p:sp>
        <p:nvSpPr>
          <p:cNvPr id="15374" name="Text Box 16"/>
          <p:cNvSpPr txBox="1"/>
          <p:nvPr/>
        </p:nvSpPr>
        <p:spPr>
          <a:xfrm>
            <a:off x="6958013" y="5794375"/>
            <a:ext cx="996950" cy="368300"/>
          </a:xfrm>
          <a:prstGeom prst="rect">
            <a:avLst/>
          </a:prstGeom>
          <a:noFill/>
          <a:ln w="9525">
            <a:noFill/>
          </a:ln>
        </p:spPr>
        <p:txBody>
          <a:bodyPr wrap="none" anchor="t" anchorCtr="0">
            <a:spAutoFit/>
          </a:bodyPr>
          <a:p>
            <a:r>
              <a:rPr lang="en-US" altLang="zh-CN">
                <a:latin typeface="Calibri" panose="020F0502020204030204" pitchFamily="34" charset="0"/>
                <a:ea typeface="SimSun" panose="02010600030101010101" pitchFamily="2" charset="-122"/>
              </a:rPr>
              <a:t>Test Fold</a:t>
            </a:r>
            <a:endParaRPr lang="en-US" altLang="zh-CN">
              <a:latin typeface="Calibri" panose="020F0502020204030204" pitchFamily="34" charset="0"/>
              <a:ea typeface="SimSun" panose="02010600030101010101" pitchFamily="2" charset="-122"/>
            </a:endParaRPr>
          </a:p>
        </p:txBody>
      </p:sp>
      <p:cxnSp>
        <p:nvCxnSpPr>
          <p:cNvPr id="18" name="Straight Connector 17"/>
          <p:cNvCxnSpPr>
            <a:endCxn id="15" idx="3"/>
          </p:cNvCxnSpPr>
          <p:nvPr/>
        </p:nvCxnSpPr>
        <p:spPr>
          <a:xfrm flipH="1">
            <a:off x="1133475" y="1571625"/>
            <a:ext cx="1411288" cy="9525"/>
          </a:xfrm>
          <a:prstGeom prst="line">
            <a:avLst/>
          </a:prstGeom>
        </p:spPr>
        <p:style>
          <a:lnRef idx="1">
            <a:schemeClr val="dk1"/>
          </a:lnRef>
          <a:fillRef idx="0">
            <a:schemeClr val="dk1"/>
          </a:fillRef>
          <a:effectRef idx="0">
            <a:schemeClr val="dk1"/>
          </a:effectRef>
          <a:fontRef idx="minor">
            <a:schemeClr val="tx1"/>
          </a:fontRef>
        </p:style>
      </p:cxnSp>
      <p:sp>
        <p:nvSpPr>
          <p:cNvPr id="19" name="Text Box 18"/>
          <p:cNvSpPr txBox="1"/>
          <p:nvPr/>
        </p:nvSpPr>
        <p:spPr>
          <a:xfrm>
            <a:off x="138113" y="1320800"/>
            <a:ext cx="1016000" cy="368300"/>
          </a:xfrm>
          <a:prstGeom prst="rect">
            <a:avLst/>
          </a:prstGeom>
          <a:noFill/>
        </p:spPr>
        <p:txBody>
          <a:bodyPr wrap="none" rtlCol="0">
            <a:spAutoFit/>
          </a:bodyPr>
          <a:p>
            <a:r>
              <a:rPr lang="en-US" b="1"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rPr>
              <a:t>data test</a:t>
            </a:r>
            <a:endParaRPr lang="en-US" b="1" noProof="1">
              <a:solidFill>
                <a:schemeClr val="accent1"/>
              </a:solidFill>
              <a:effectLst>
                <a:outerShdw blurRad="38100" dist="25400" dir="5400000" algn="ctr" rotWithShape="0">
                  <a:srgbClr val="6E747A">
                    <a:alpha val="43000"/>
                  </a:srgbClr>
                </a:outerShdw>
              </a:effectLst>
            </a:endParaRPr>
          </a:p>
        </p:txBody>
      </p:sp>
      <p:grpSp>
        <p:nvGrpSpPr>
          <p:cNvPr id="15377" name="组合 8"/>
          <p:cNvGrpSpPr/>
          <p:nvPr/>
        </p:nvGrpSpPr>
        <p:grpSpPr>
          <a:xfrm>
            <a:off x="123825" y="5705475"/>
            <a:ext cx="835025" cy="774700"/>
            <a:chOff x="3272121" y="1995493"/>
            <a:chExt cx="5633241" cy="4716835"/>
          </a:xfrm>
        </p:grpSpPr>
        <p:grpSp>
          <p:nvGrpSpPr>
            <p:cNvPr id="15378" name="组合 9"/>
            <p:cNvGrpSpPr/>
            <p:nvPr/>
          </p:nvGrpSpPr>
          <p:grpSpPr>
            <a:xfrm>
              <a:off x="3631131" y="3392746"/>
              <a:ext cx="5224079" cy="3319582"/>
              <a:chOff x="3631131" y="3392746"/>
              <a:chExt cx="5224079" cy="3319582"/>
            </a:xfrm>
          </p:grpSpPr>
          <p:sp>
            <p:nvSpPr>
              <p:cNvPr id="20" name="任意多边形 43"/>
              <p:cNvSpPr/>
              <p:nvPr/>
            </p:nvSpPr>
            <p:spPr>
              <a:xfrm>
                <a:off x="3631131" y="6276289"/>
                <a:ext cx="5224079" cy="436039"/>
              </a:xfrm>
              <a:custGeom>
                <a:avLst/>
                <a:gdLst>
                  <a:gd name="connsiteX0" fmla="*/ 2588096 w 5224079"/>
                  <a:gd name="connsiteY0" fmla="*/ 0 h 1804572"/>
                  <a:gd name="connsiteX1" fmla="*/ 5156688 w 5224079"/>
                  <a:gd name="connsiteY1" fmla="*/ 1628460 h 1804572"/>
                  <a:gd name="connsiteX2" fmla="*/ 5224079 w 5224079"/>
                  <a:gd name="connsiteY2" fmla="*/ 1804572 h 1804572"/>
                  <a:gd name="connsiteX3" fmla="*/ 4992648 w 5224079"/>
                  <a:gd name="connsiteY3" fmla="*/ 1660803 h 1804572"/>
                  <a:gd name="connsiteX4" fmla="*/ 2511317 w 5224079"/>
                  <a:gd name="connsiteY4" fmla="*/ 1051948 h 1804572"/>
                  <a:gd name="connsiteX5" fmla="*/ 29987 w 5224079"/>
                  <a:gd name="connsiteY5" fmla="*/ 1660803 h 1804572"/>
                  <a:gd name="connsiteX6" fmla="*/ 0 w 5224079"/>
                  <a:gd name="connsiteY6" fmla="*/ 1679431 h 1804572"/>
                  <a:gd name="connsiteX7" fmla="*/ 19505 w 5224079"/>
                  <a:gd name="connsiteY7" fmla="*/ 1628460 h 1804572"/>
                  <a:gd name="connsiteX8" fmla="*/ 2588096 w 5224079"/>
                  <a:gd name="connsiteY8" fmla="*/ 0 h 180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4079" h="1804572">
                    <a:moveTo>
                      <a:pt x="2588096" y="0"/>
                    </a:moveTo>
                    <a:cubicBezTo>
                      <a:pt x="3742782" y="0"/>
                      <a:pt x="4733498" y="671482"/>
                      <a:pt x="5156688" y="1628460"/>
                    </a:cubicBezTo>
                    <a:lnTo>
                      <a:pt x="5224079" y="1804572"/>
                    </a:lnTo>
                    <a:lnTo>
                      <a:pt x="4992648" y="1660803"/>
                    </a:lnTo>
                    <a:cubicBezTo>
                      <a:pt x="4318343" y="1280439"/>
                      <a:pt x="3453869" y="1051948"/>
                      <a:pt x="2511317" y="1051948"/>
                    </a:cubicBezTo>
                    <a:cubicBezTo>
                      <a:pt x="1568766" y="1051948"/>
                      <a:pt x="704291" y="1280439"/>
                      <a:pt x="29987" y="1660803"/>
                    </a:cubicBezTo>
                    <a:lnTo>
                      <a:pt x="0" y="1679431"/>
                    </a:lnTo>
                    <a:lnTo>
                      <a:pt x="19505" y="1628460"/>
                    </a:lnTo>
                    <a:cubicBezTo>
                      <a:pt x="442694" y="671482"/>
                      <a:pt x="1433410" y="0"/>
                      <a:pt x="2588096"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1" name="任意多边形 44"/>
              <p:cNvSpPr/>
              <p:nvPr/>
            </p:nvSpPr>
            <p:spPr>
              <a:xfrm>
                <a:off x="5500914" y="3392746"/>
                <a:ext cx="1175657" cy="2982236"/>
              </a:xfrm>
              <a:custGeom>
                <a:avLst/>
                <a:gdLst>
                  <a:gd name="connsiteX0" fmla="*/ 617691 w 1175657"/>
                  <a:gd name="connsiteY0" fmla="*/ 0 h 2982236"/>
                  <a:gd name="connsiteX1" fmla="*/ 793031 w 1175657"/>
                  <a:gd name="connsiteY1" fmla="*/ 1653582 h 2982236"/>
                  <a:gd name="connsiteX2" fmla="*/ 870506 w 1175657"/>
                  <a:gd name="connsiteY2" fmla="*/ 1506679 h 2982236"/>
                  <a:gd name="connsiteX3" fmla="*/ 1175657 w 1175657"/>
                  <a:gd name="connsiteY3" fmla="*/ 758339 h 2982236"/>
                  <a:gd name="connsiteX4" fmla="*/ 1103086 w 1175657"/>
                  <a:gd name="connsiteY4" fmla="*/ 2982236 h 2982236"/>
                  <a:gd name="connsiteX5" fmla="*/ 319314 w 1175657"/>
                  <a:gd name="connsiteY5" fmla="*/ 2953207 h 2982236"/>
                  <a:gd name="connsiteX6" fmla="*/ 0 w 1175657"/>
                  <a:gd name="connsiteY6" fmla="*/ 758339 h 2982236"/>
                  <a:gd name="connsiteX7" fmla="*/ 386688 w 1175657"/>
                  <a:gd name="connsiteY7" fmla="*/ 1584495 h 2982236"/>
                  <a:gd name="connsiteX8" fmla="*/ 439166 w 1175657"/>
                  <a:gd name="connsiteY8" fmla="*/ 1683616 h 298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5657" h="2982236">
                    <a:moveTo>
                      <a:pt x="617691" y="0"/>
                    </a:moveTo>
                    <a:lnTo>
                      <a:pt x="793031" y="1653582"/>
                    </a:lnTo>
                    <a:lnTo>
                      <a:pt x="870506" y="1506679"/>
                    </a:lnTo>
                    <a:cubicBezTo>
                      <a:pt x="953407" y="1335112"/>
                      <a:pt x="1052286" y="1090354"/>
                      <a:pt x="1175657" y="758339"/>
                    </a:cubicBezTo>
                    <a:cubicBezTo>
                      <a:pt x="1016000" y="1485124"/>
                      <a:pt x="696686" y="1689395"/>
                      <a:pt x="1103086" y="2982236"/>
                    </a:cubicBezTo>
                    <a:lnTo>
                      <a:pt x="319314" y="2953207"/>
                    </a:lnTo>
                    <a:cubicBezTo>
                      <a:pt x="416076" y="1945812"/>
                      <a:pt x="106438" y="1489962"/>
                      <a:pt x="0" y="758339"/>
                    </a:cubicBezTo>
                    <a:cubicBezTo>
                      <a:pt x="173869" y="1089446"/>
                      <a:pt x="289625" y="1386536"/>
                      <a:pt x="386688" y="1584495"/>
                    </a:cubicBezTo>
                    <a:lnTo>
                      <a:pt x="439166" y="1683616"/>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15381" name="组合 10"/>
            <p:cNvGrpSpPr/>
            <p:nvPr/>
          </p:nvGrpSpPr>
          <p:grpSpPr>
            <a:xfrm>
              <a:off x="3272121" y="1995493"/>
              <a:ext cx="5633241" cy="3251854"/>
              <a:chOff x="3410573" y="1824233"/>
              <a:chExt cx="5633241" cy="3251854"/>
            </a:xfrm>
          </p:grpSpPr>
          <p:grpSp>
            <p:nvGrpSpPr>
              <p:cNvPr id="15382" name="组合 11"/>
              <p:cNvGrpSpPr/>
              <p:nvPr/>
            </p:nvGrpSpPr>
            <p:grpSpPr>
              <a:xfrm>
                <a:off x="3410573" y="2967327"/>
                <a:ext cx="2108759" cy="2108759"/>
                <a:chOff x="3410573" y="2967327"/>
                <a:chExt cx="2108759" cy="2108759"/>
              </a:xfrm>
            </p:grpSpPr>
            <p:sp>
              <p:nvSpPr>
                <p:cNvPr id="22" name="直角三角形 3"/>
                <p:cNvSpPr/>
                <p:nvPr/>
              </p:nvSpPr>
              <p:spPr>
                <a:xfrm rot="18900000">
                  <a:off x="3410573" y="2967327"/>
                  <a:ext cx="2108759" cy="2108759"/>
                </a:xfrm>
                <a:custGeom>
                  <a:avLst/>
                  <a:gdLst>
                    <a:gd name="connsiteX0" fmla="*/ 0 w 2158189"/>
                    <a:gd name="connsiteY0" fmla="*/ 2158189 h 2158189"/>
                    <a:gd name="connsiteX1" fmla="*/ 0 w 2158189"/>
                    <a:gd name="connsiteY1" fmla="*/ 0 h 2158189"/>
                    <a:gd name="connsiteX2" fmla="*/ 2158189 w 2158189"/>
                    <a:gd name="connsiteY2" fmla="*/ 2158189 h 2158189"/>
                    <a:gd name="connsiteX3" fmla="*/ 0 w 2158189"/>
                    <a:gd name="connsiteY3" fmla="*/ 2158189 h 2158189"/>
                    <a:gd name="connsiteX0-1" fmla="*/ 270933 w 2429122"/>
                    <a:gd name="connsiteY0-2" fmla="*/ 2158189 h 2158189"/>
                    <a:gd name="connsiteX1-3" fmla="*/ 270933 w 2429122"/>
                    <a:gd name="connsiteY1-4" fmla="*/ 0 h 2158189"/>
                    <a:gd name="connsiteX2-5" fmla="*/ 2429122 w 2429122"/>
                    <a:gd name="connsiteY2-6" fmla="*/ 2158189 h 2158189"/>
                    <a:gd name="connsiteX3-7" fmla="*/ 270933 w 2429122"/>
                    <a:gd name="connsiteY3-8" fmla="*/ 2158189 h 2158189"/>
                    <a:gd name="connsiteX0-9" fmla="*/ 2158189 w 2158189"/>
                    <a:gd name="connsiteY0-10" fmla="*/ 2158189 h 2158189"/>
                    <a:gd name="connsiteX1-11" fmla="*/ 0 w 2158189"/>
                    <a:gd name="connsiteY1-12" fmla="*/ 0 h 2158189"/>
                    <a:gd name="connsiteX2-13" fmla="*/ 2158189 w 2158189"/>
                    <a:gd name="connsiteY2-14" fmla="*/ 2158189 h 2158189"/>
                    <a:gd name="connsiteX0-15" fmla="*/ 2158189 w 2158189"/>
                    <a:gd name="connsiteY0-16" fmla="*/ 2158189 h 2158189"/>
                    <a:gd name="connsiteX1-17" fmla="*/ 0 w 2158189"/>
                    <a:gd name="connsiteY1-18" fmla="*/ 0 h 2158189"/>
                    <a:gd name="connsiteX2-19" fmla="*/ 2158189 w 2158189"/>
                    <a:gd name="connsiteY2-20" fmla="*/ 2158189 h 2158189"/>
                    <a:gd name="connsiteX0-21" fmla="*/ 2158189 w 2158189"/>
                    <a:gd name="connsiteY0-22" fmla="*/ 2158189 h 2158189"/>
                    <a:gd name="connsiteX1-23" fmla="*/ 0 w 2158189"/>
                    <a:gd name="connsiteY1-24" fmla="*/ 0 h 2158189"/>
                    <a:gd name="connsiteX2-25" fmla="*/ 2158189 w 2158189"/>
                    <a:gd name="connsiteY2-26" fmla="*/ 2158189 h 2158189"/>
                    <a:gd name="connsiteX0-27" fmla="*/ 2158189 w 2158189"/>
                    <a:gd name="connsiteY0-28" fmla="*/ 2158189 h 2158189"/>
                    <a:gd name="connsiteX1-29" fmla="*/ 0 w 2158189"/>
                    <a:gd name="connsiteY1-30" fmla="*/ 0 h 2158189"/>
                    <a:gd name="connsiteX2-31" fmla="*/ 2158189 w 2158189"/>
                    <a:gd name="connsiteY2-32" fmla="*/ 2158189 h 2158189"/>
                    <a:gd name="connsiteX0-33" fmla="*/ 2158189 w 2158189"/>
                    <a:gd name="connsiteY0-34" fmla="*/ 2158189 h 2158189"/>
                    <a:gd name="connsiteX1-35" fmla="*/ 0 w 2158189"/>
                    <a:gd name="connsiteY1-36" fmla="*/ 0 h 2158189"/>
                    <a:gd name="connsiteX2-37" fmla="*/ 2158189 w 2158189"/>
                    <a:gd name="connsiteY2-38" fmla="*/ 2158189 h 2158189"/>
                    <a:gd name="connsiteX0-39" fmla="*/ 2158189 w 2158189"/>
                    <a:gd name="connsiteY0-40" fmla="*/ 2158189 h 2158189"/>
                    <a:gd name="connsiteX1-41" fmla="*/ 0 w 2158189"/>
                    <a:gd name="connsiteY1-42" fmla="*/ 0 h 2158189"/>
                    <a:gd name="connsiteX2-43" fmla="*/ 2158189 w 2158189"/>
                    <a:gd name="connsiteY2-44" fmla="*/ 2158189 h 2158189"/>
                    <a:gd name="connsiteX0-45" fmla="*/ 2158189 w 2158189"/>
                    <a:gd name="connsiteY0-46" fmla="*/ 2158189 h 2158189"/>
                    <a:gd name="connsiteX1-47" fmla="*/ 0 w 2158189"/>
                    <a:gd name="connsiteY1-48" fmla="*/ 0 h 2158189"/>
                    <a:gd name="connsiteX2-49" fmla="*/ 2158189 w 2158189"/>
                    <a:gd name="connsiteY2-50" fmla="*/ 2158189 h 2158189"/>
                    <a:gd name="connsiteX0-51" fmla="*/ 2158189 w 2158189"/>
                    <a:gd name="connsiteY0-52" fmla="*/ 2158189 h 2158189"/>
                    <a:gd name="connsiteX1-53" fmla="*/ 0 w 2158189"/>
                    <a:gd name="connsiteY1-54" fmla="*/ 0 h 2158189"/>
                    <a:gd name="connsiteX2-55" fmla="*/ 2158189 w 2158189"/>
                    <a:gd name="connsiteY2-56" fmla="*/ 2158189 h 2158189"/>
                    <a:gd name="connsiteX0-57" fmla="*/ 2158189 w 2158189"/>
                    <a:gd name="connsiteY0-58" fmla="*/ 2158189 h 2158189"/>
                    <a:gd name="connsiteX1-59" fmla="*/ 0 w 2158189"/>
                    <a:gd name="connsiteY1-60" fmla="*/ 0 h 2158189"/>
                    <a:gd name="connsiteX2-61" fmla="*/ 2158189 w 2158189"/>
                    <a:gd name="connsiteY2-62" fmla="*/ 2158189 h 2158189"/>
                    <a:gd name="connsiteX0-63" fmla="*/ 2158189 w 2158189"/>
                    <a:gd name="connsiteY0-64" fmla="*/ 2158189 h 2158189"/>
                    <a:gd name="connsiteX1-65" fmla="*/ 0 w 2158189"/>
                    <a:gd name="connsiteY1-66" fmla="*/ 0 h 2158189"/>
                    <a:gd name="connsiteX2-67" fmla="*/ 2158189 w 2158189"/>
                    <a:gd name="connsiteY2-68" fmla="*/ 2158189 h 2158189"/>
                    <a:gd name="connsiteX0-69" fmla="*/ 2158189 w 2158189"/>
                    <a:gd name="connsiteY0-70" fmla="*/ 2158189 h 2158189"/>
                    <a:gd name="connsiteX1-71" fmla="*/ 0 w 2158189"/>
                    <a:gd name="connsiteY1-72" fmla="*/ 0 h 2158189"/>
                    <a:gd name="connsiteX2-73" fmla="*/ 2158189 w 2158189"/>
                    <a:gd name="connsiteY2-74" fmla="*/ 2158189 h 2158189"/>
                    <a:gd name="connsiteX0-75" fmla="*/ 2158189 w 2158189"/>
                    <a:gd name="connsiteY0-76" fmla="*/ 2158189 h 2158189"/>
                    <a:gd name="connsiteX1-77" fmla="*/ 0 w 2158189"/>
                    <a:gd name="connsiteY1-78" fmla="*/ 0 h 2158189"/>
                    <a:gd name="connsiteX2-79" fmla="*/ 2158189 w 2158189"/>
                    <a:gd name="connsiteY2-80" fmla="*/ 2158189 h 2158189"/>
                    <a:gd name="connsiteX0-81" fmla="*/ 2158189 w 2158189"/>
                    <a:gd name="connsiteY0-82" fmla="*/ 2158189 h 2158189"/>
                    <a:gd name="connsiteX1-83" fmla="*/ 0 w 2158189"/>
                    <a:gd name="connsiteY1-84" fmla="*/ 0 h 2158189"/>
                    <a:gd name="connsiteX2-85" fmla="*/ 2158189 w 2158189"/>
                    <a:gd name="connsiteY2-86" fmla="*/ 2158189 h 2158189"/>
                    <a:gd name="connsiteX0-87" fmla="*/ 2158189 w 2158189"/>
                    <a:gd name="connsiteY0-88" fmla="*/ 2158189 h 2158189"/>
                    <a:gd name="connsiteX1-89" fmla="*/ 0 w 2158189"/>
                    <a:gd name="connsiteY1-90" fmla="*/ 0 h 2158189"/>
                    <a:gd name="connsiteX2-91" fmla="*/ 2158189 w 2158189"/>
                    <a:gd name="connsiteY2-92" fmla="*/ 2158189 h 2158189"/>
                    <a:gd name="connsiteX0-93" fmla="*/ 2158189 w 2158189"/>
                    <a:gd name="connsiteY0-94" fmla="*/ 2158189 h 2158189"/>
                    <a:gd name="connsiteX1-95" fmla="*/ 0 w 2158189"/>
                    <a:gd name="connsiteY1-96" fmla="*/ 0 h 2158189"/>
                    <a:gd name="connsiteX2-97" fmla="*/ 2158189 w 2158189"/>
                    <a:gd name="connsiteY2-98" fmla="*/ 2158189 h 2158189"/>
                    <a:gd name="connsiteX0-99" fmla="*/ 2158189 w 2158189"/>
                    <a:gd name="connsiteY0-100" fmla="*/ 2158189 h 2158189"/>
                    <a:gd name="connsiteX1-101" fmla="*/ 0 w 2158189"/>
                    <a:gd name="connsiteY1-102" fmla="*/ 0 h 2158189"/>
                    <a:gd name="connsiteX2-103" fmla="*/ 2158189 w 2158189"/>
                    <a:gd name="connsiteY2-104" fmla="*/ 2158189 h 2158189"/>
                    <a:gd name="connsiteX0-105" fmla="*/ 2158189 w 2158189"/>
                    <a:gd name="connsiteY0-106" fmla="*/ 2158189 h 2158189"/>
                    <a:gd name="connsiteX1-107" fmla="*/ 0 w 2158189"/>
                    <a:gd name="connsiteY1-108" fmla="*/ 0 h 2158189"/>
                    <a:gd name="connsiteX2-109" fmla="*/ 2158189 w 2158189"/>
                    <a:gd name="connsiteY2-110" fmla="*/ 2158189 h 2158189"/>
                  </a:gdLst>
                  <a:ahLst/>
                  <a:cxnLst>
                    <a:cxn ang="0">
                      <a:pos x="connsiteX0-1" y="connsiteY0-2"/>
                    </a:cxn>
                    <a:cxn ang="0">
                      <a:pos x="connsiteX1-3" y="connsiteY1-4"/>
                    </a:cxn>
                    <a:cxn ang="0">
                      <a:pos x="connsiteX2-5" y="connsiteY2-6"/>
                    </a:cxn>
                  </a:cxnLst>
                  <a:rect l="l" t="t" r="r" b="b"/>
                  <a:pathLst>
                    <a:path w="2158189" h="2158189">
                      <a:moveTo>
                        <a:pt x="2158189" y="2158189"/>
                      </a:moveTo>
                      <a:cubicBezTo>
                        <a:pt x="959822" y="1932280"/>
                        <a:pt x="240425" y="1256425"/>
                        <a:pt x="0" y="0"/>
                      </a:cubicBezTo>
                      <a:cubicBezTo>
                        <a:pt x="1140310" y="283968"/>
                        <a:pt x="1888735" y="916278"/>
                        <a:pt x="2158189" y="2158189"/>
                      </a:cubicBezTo>
                      <a:close/>
                    </a:path>
                  </a:pathLst>
                </a:cu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23" name="组合 38"/>
                <p:cNvGrpSpPr/>
                <p:nvPr/>
              </p:nvGrpSpPr>
              <p:grpSpPr>
                <a:xfrm>
                  <a:off x="4067080" y="3765552"/>
                  <a:ext cx="633070" cy="512308"/>
                  <a:chOff x="5491163" y="3163888"/>
                  <a:chExt cx="274638" cy="222249"/>
                </a:xfrm>
                <a:solidFill>
                  <a:schemeClr val="bg1"/>
                </a:solidFill>
              </p:grpSpPr>
              <p:sp>
                <p:nvSpPr>
                  <p:cNvPr id="24" name="Oval 312"/>
                  <p:cNvSpPr>
                    <a:spLocks noChangeArrowheads="1"/>
                  </p:cNvSpPr>
                  <p:nvPr/>
                </p:nvSpPr>
                <p:spPr bwMode="auto">
                  <a:xfrm>
                    <a:off x="5599113" y="3346450"/>
                    <a:ext cx="39688" cy="3968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41" name="Oval 313"/>
                  <p:cNvSpPr>
                    <a:spLocks noChangeArrowheads="1"/>
                  </p:cNvSpPr>
                  <p:nvPr/>
                </p:nvSpPr>
                <p:spPr bwMode="auto">
                  <a:xfrm>
                    <a:off x="5692776" y="3346450"/>
                    <a:ext cx="39688" cy="3968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42" name="Freeform 314"/>
                  <p:cNvSpPr/>
                  <p:nvPr/>
                </p:nvSpPr>
                <p:spPr bwMode="auto">
                  <a:xfrm>
                    <a:off x="5491163" y="3163888"/>
                    <a:ext cx="254000" cy="166687"/>
                  </a:xfrm>
                  <a:custGeom>
                    <a:avLst/>
                    <a:gdLst>
                      <a:gd name="T0" fmla="*/ 255 w 265"/>
                      <a:gd name="T1" fmla="*/ 153 h 174"/>
                      <a:gd name="T2" fmla="*/ 113 w 265"/>
                      <a:gd name="T3" fmla="*/ 153 h 174"/>
                      <a:gd name="T4" fmla="*/ 64 w 265"/>
                      <a:gd name="T5" fmla="*/ 7 h 174"/>
                      <a:gd name="T6" fmla="*/ 54 w 265"/>
                      <a:gd name="T7" fmla="*/ 0 h 174"/>
                      <a:gd name="T8" fmla="*/ 10 w 265"/>
                      <a:gd name="T9" fmla="*/ 0 h 174"/>
                      <a:gd name="T10" fmla="*/ 0 w 265"/>
                      <a:gd name="T11" fmla="*/ 11 h 174"/>
                      <a:gd name="T12" fmla="*/ 10 w 265"/>
                      <a:gd name="T13" fmla="*/ 21 h 174"/>
                      <a:gd name="T14" fmla="*/ 46 w 265"/>
                      <a:gd name="T15" fmla="*/ 21 h 174"/>
                      <a:gd name="T16" fmla="*/ 95 w 265"/>
                      <a:gd name="T17" fmla="*/ 167 h 174"/>
                      <a:gd name="T18" fmla="*/ 105 w 265"/>
                      <a:gd name="T19" fmla="*/ 174 h 174"/>
                      <a:gd name="T20" fmla="*/ 255 w 265"/>
                      <a:gd name="T21" fmla="*/ 174 h 174"/>
                      <a:gd name="T22" fmla="*/ 265 w 265"/>
                      <a:gd name="T23" fmla="*/ 164 h 174"/>
                      <a:gd name="T24" fmla="*/ 255 w 265"/>
                      <a:gd name="T25" fmla="*/ 15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174">
                        <a:moveTo>
                          <a:pt x="255" y="153"/>
                        </a:moveTo>
                        <a:cubicBezTo>
                          <a:pt x="113" y="153"/>
                          <a:pt x="113" y="153"/>
                          <a:pt x="113" y="153"/>
                        </a:cubicBezTo>
                        <a:cubicBezTo>
                          <a:pt x="64" y="7"/>
                          <a:pt x="64" y="7"/>
                          <a:pt x="64" y="7"/>
                        </a:cubicBezTo>
                        <a:cubicBezTo>
                          <a:pt x="62" y="3"/>
                          <a:pt x="58" y="0"/>
                          <a:pt x="54" y="0"/>
                        </a:cubicBezTo>
                        <a:cubicBezTo>
                          <a:pt x="10" y="0"/>
                          <a:pt x="10" y="0"/>
                          <a:pt x="10" y="0"/>
                        </a:cubicBezTo>
                        <a:cubicBezTo>
                          <a:pt x="5" y="0"/>
                          <a:pt x="0" y="5"/>
                          <a:pt x="0" y="11"/>
                        </a:cubicBezTo>
                        <a:cubicBezTo>
                          <a:pt x="0" y="16"/>
                          <a:pt x="5" y="21"/>
                          <a:pt x="10" y="21"/>
                        </a:cubicBezTo>
                        <a:cubicBezTo>
                          <a:pt x="46" y="21"/>
                          <a:pt x="46" y="21"/>
                          <a:pt x="46" y="21"/>
                        </a:cubicBezTo>
                        <a:cubicBezTo>
                          <a:pt x="95" y="167"/>
                          <a:pt x="95" y="167"/>
                          <a:pt x="95" y="167"/>
                        </a:cubicBezTo>
                        <a:cubicBezTo>
                          <a:pt x="97" y="171"/>
                          <a:pt x="101" y="174"/>
                          <a:pt x="105" y="174"/>
                        </a:cubicBezTo>
                        <a:cubicBezTo>
                          <a:pt x="255" y="174"/>
                          <a:pt x="255" y="174"/>
                          <a:pt x="255" y="174"/>
                        </a:cubicBezTo>
                        <a:cubicBezTo>
                          <a:pt x="261" y="174"/>
                          <a:pt x="265" y="169"/>
                          <a:pt x="265" y="164"/>
                        </a:cubicBezTo>
                        <a:cubicBezTo>
                          <a:pt x="265" y="158"/>
                          <a:pt x="261" y="153"/>
                          <a:pt x="255" y="1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6" name="Freeform 315"/>
                  <p:cNvSpPr>
                    <a:spLocks noEditPoints="1"/>
                  </p:cNvSpPr>
                  <p:nvPr/>
                </p:nvSpPr>
                <p:spPr bwMode="auto">
                  <a:xfrm>
                    <a:off x="5578476" y="3187700"/>
                    <a:ext cx="187325" cy="106362"/>
                  </a:xfrm>
                  <a:custGeom>
                    <a:avLst/>
                    <a:gdLst>
                      <a:gd name="T0" fmla="*/ 185 w 195"/>
                      <a:gd name="T1" fmla="*/ 16 h 111"/>
                      <a:gd name="T2" fmla="*/ 9 w 195"/>
                      <a:gd name="T3" fmla="*/ 0 h 111"/>
                      <a:gd name="T4" fmla="*/ 8 w 195"/>
                      <a:gd name="T5" fmla="*/ 0 h 111"/>
                      <a:gd name="T6" fmla="*/ 2 w 195"/>
                      <a:gd name="T7" fmla="*/ 9 h 111"/>
                      <a:gd name="T8" fmla="*/ 33 w 195"/>
                      <a:gd name="T9" fmla="*/ 101 h 111"/>
                      <a:gd name="T10" fmla="*/ 46 w 195"/>
                      <a:gd name="T11" fmla="*/ 111 h 111"/>
                      <a:gd name="T12" fmla="*/ 175 w 195"/>
                      <a:gd name="T13" fmla="*/ 111 h 111"/>
                      <a:gd name="T14" fmla="*/ 187 w 195"/>
                      <a:gd name="T15" fmla="*/ 100 h 111"/>
                      <a:gd name="T16" fmla="*/ 195 w 195"/>
                      <a:gd name="T17" fmla="*/ 27 h 111"/>
                      <a:gd name="T18" fmla="*/ 185 w 195"/>
                      <a:gd name="T19" fmla="*/ 16 h 111"/>
                      <a:gd name="T20" fmla="*/ 167 w 195"/>
                      <a:gd name="T21" fmla="*/ 90 h 111"/>
                      <a:gd name="T22" fmla="*/ 51 w 195"/>
                      <a:gd name="T23" fmla="*/ 90 h 111"/>
                      <a:gd name="T24" fmla="*/ 28 w 195"/>
                      <a:gd name="T25" fmla="*/ 23 h 111"/>
                      <a:gd name="T26" fmla="*/ 173 w 195"/>
                      <a:gd name="T27" fmla="*/ 36 h 111"/>
                      <a:gd name="T28" fmla="*/ 167 w 195"/>
                      <a:gd name="T29" fmla="*/ 9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11">
                        <a:moveTo>
                          <a:pt x="185" y="16"/>
                        </a:moveTo>
                        <a:cubicBezTo>
                          <a:pt x="9" y="0"/>
                          <a:pt x="9" y="0"/>
                          <a:pt x="9" y="0"/>
                        </a:cubicBezTo>
                        <a:cubicBezTo>
                          <a:pt x="9" y="0"/>
                          <a:pt x="8" y="0"/>
                          <a:pt x="8" y="0"/>
                        </a:cubicBezTo>
                        <a:cubicBezTo>
                          <a:pt x="3" y="0"/>
                          <a:pt x="0" y="4"/>
                          <a:pt x="2" y="9"/>
                        </a:cubicBezTo>
                        <a:cubicBezTo>
                          <a:pt x="33" y="101"/>
                          <a:pt x="33" y="101"/>
                          <a:pt x="33" y="101"/>
                        </a:cubicBezTo>
                        <a:cubicBezTo>
                          <a:pt x="35" y="106"/>
                          <a:pt x="41" y="111"/>
                          <a:pt x="46" y="111"/>
                        </a:cubicBezTo>
                        <a:cubicBezTo>
                          <a:pt x="175" y="111"/>
                          <a:pt x="175" y="111"/>
                          <a:pt x="175" y="111"/>
                        </a:cubicBezTo>
                        <a:cubicBezTo>
                          <a:pt x="181" y="111"/>
                          <a:pt x="186" y="106"/>
                          <a:pt x="187" y="100"/>
                        </a:cubicBezTo>
                        <a:cubicBezTo>
                          <a:pt x="195" y="27"/>
                          <a:pt x="195" y="27"/>
                          <a:pt x="195" y="27"/>
                        </a:cubicBezTo>
                        <a:cubicBezTo>
                          <a:pt x="195" y="21"/>
                          <a:pt x="191" y="16"/>
                          <a:pt x="185" y="16"/>
                        </a:cubicBezTo>
                        <a:close/>
                        <a:moveTo>
                          <a:pt x="167" y="90"/>
                        </a:moveTo>
                        <a:cubicBezTo>
                          <a:pt x="51" y="90"/>
                          <a:pt x="51" y="90"/>
                          <a:pt x="51" y="90"/>
                        </a:cubicBezTo>
                        <a:cubicBezTo>
                          <a:pt x="28" y="23"/>
                          <a:pt x="28" y="23"/>
                          <a:pt x="28" y="23"/>
                        </a:cubicBezTo>
                        <a:cubicBezTo>
                          <a:pt x="173" y="36"/>
                          <a:pt x="173" y="36"/>
                          <a:pt x="173" y="36"/>
                        </a:cubicBezTo>
                        <a:lnTo>
                          <a:pt x="167"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grpSp>
            <p:nvGrpSpPr>
              <p:cNvPr id="15385" name="组合 12"/>
              <p:cNvGrpSpPr/>
              <p:nvPr/>
            </p:nvGrpSpPr>
            <p:grpSpPr>
              <a:xfrm>
                <a:off x="4134412" y="2089310"/>
                <a:ext cx="2108759" cy="2108759"/>
                <a:chOff x="4134412" y="2089310"/>
                <a:chExt cx="2108759" cy="2108759"/>
              </a:xfrm>
            </p:grpSpPr>
            <p:sp>
              <p:nvSpPr>
                <p:cNvPr id="27" name="直角三角形 3"/>
                <p:cNvSpPr/>
                <p:nvPr/>
              </p:nvSpPr>
              <p:spPr>
                <a:xfrm>
                  <a:off x="4134412" y="2089310"/>
                  <a:ext cx="2108759" cy="2108759"/>
                </a:xfrm>
                <a:custGeom>
                  <a:avLst/>
                  <a:gdLst>
                    <a:gd name="connsiteX0" fmla="*/ 0 w 2158189"/>
                    <a:gd name="connsiteY0" fmla="*/ 2158189 h 2158189"/>
                    <a:gd name="connsiteX1" fmla="*/ 0 w 2158189"/>
                    <a:gd name="connsiteY1" fmla="*/ 0 h 2158189"/>
                    <a:gd name="connsiteX2" fmla="*/ 2158189 w 2158189"/>
                    <a:gd name="connsiteY2" fmla="*/ 2158189 h 2158189"/>
                    <a:gd name="connsiteX3" fmla="*/ 0 w 2158189"/>
                    <a:gd name="connsiteY3" fmla="*/ 2158189 h 2158189"/>
                    <a:gd name="connsiteX0-1" fmla="*/ 270933 w 2429122"/>
                    <a:gd name="connsiteY0-2" fmla="*/ 2158189 h 2158189"/>
                    <a:gd name="connsiteX1-3" fmla="*/ 270933 w 2429122"/>
                    <a:gd name="connsiteY1-4" fmla="*/ 0 h 2158189"/>
                    <a:gd name="connsiteX2-5" fmla="*/ 2429122 w 2429122"/>
                    <a:gd name="connsiteY2-6" fmla="*/ 2158189 h 2158189"/>
                    <a:gd name="connsiteX3-7" fmla="*/ 270933 w 2429122"/>
                    <a:gd name="connsiteY3-8" fmla="*/ 2158189 h 2158189"/>
                    <a:gd name="connsiteX0-9" fmla="*/ 2158189 w 2158189"/>
                    <a:gd name="connsiteY0-10" fmla="*/ 2158189 h 2158189"/>
                    <a:gd name="connsiteX1-11" fmla="*/ 0 w 2158189"/>
                    <a:gd name="connsiteY1-12" fmla="*/ 0 h 2158189"/>
                    <a:gd name="connsiteX2-13" fmla="*/ 2158189 w 2158189"/>
                    <a:gd name="connsiteY2-14" fmla="*/ 2158189 h 2158189"/>
                    <a:gd name="connsiteX0-15" fmla="*/ 2158189 w 2158189"/>
                    <a:gd name="connsiteY0-16" fmla="*/ 2158189 h 2158189"/>
                    <a:gd name="connsiteX1-17" fmla="*/ 0 w 2158189"/>
                    <a:gd name="connsiteY1-18" fmla="*/ 0 h 2158189"/>
                    <a:gd name="connsiteX2-19" fmla="*/ 2158189 w 2158189"/>
                    <a:gd name="connsiteY2-20" fmla="*/ 2158189 h 2158189"/>
                    <a:gd name="connsiteX0-21" fmla="*/ 2158189 w 2158189"/>
                    <a:gd name="connsiteY0-22" fmla="*/ 2158189 h 2158189"/>
                    <a:gd name="connsiteX1-23" fmla="*/ 0 w 2158189"/>
                    <a:gd name="connsiteY1-24" fmla="*/ 0 h 2158189"/>
                    <a:gd name="connsiteX2-25" fmla="*/ 2158189 w 2158189"/>
                    <a:gd name="connsiteY2-26" fmla="*/ 2158189 h 2158189"/>
                    <a:gd name="connsiteX0-27" fmla="*/ 2158189 w 2158189"/>
                    <a:gd name="connsiteY0-28" fmla="*/ 2158189 h 2158189"/>
                    <a:gd name="connsiteX1-29" fmla="*/ 0 w 2158189"/>
                    <a:gd name="connsiteY1-30" fmla="*/ 0 h 2158189"/>
                    <a:gd name="connsiteX2-31" fmla="*/ 2158189 w 2158189"/>
                    <a:gd name="connsiteY2-32" fmla="*/ 2158189 h 2158189"/>
                    <a:gd name="connsiteX0-33" fmla="*/ 2158189 w 2158189"/>
                    <a:gd name="connsiteY0-34" fmla="*/ 2158189 h 2158189"/>
                    <a:gd name="connsiteX1-35" fmla="*/ 0 w 2158189"/>
                    <a:gd name="connsiteY1-36" fmla="*/ 0 h 2158189"/>
                    <a:gd name="connsiteX2-37" fmla="*/ 2158189 w 2158189"/>
                    <a:gd name="connsiteY2-38" fmla="*/ 2158189 h 2158189"/>
                    <a:gd name="connsiteX0-39" fmla="*/ 2158189 w 2158189"/>
                    <a:gd name="connsiteY0-40" fmla="*/ 2158189 h 2158189"/>
                    <a:gd name="connsiteX1-41" fmla="*/ 0 w 2158189"/>
                    <a:gd name="connsiteY1-42" fmla="*/ 0 h 2158189"/>
                    <a:gd name="connsiteX2-43" fmla="*/ 2158189 w 2158189"/>
                    <a:gd name="connsiteY2-44" fmla="*/ 2158189 h 2158189"/>
                    <a:gd name="connsiteX0-45" fmla="*/ 2158189 w 2158189"/>
                    <a:gd name="connsiteY0-46" fmla="*/ 2158189 h 2158189"/>
                    <a:gd name="connsiteX1-47" fmla="*/ 0 w 2158189"/>
                    <a:gd name="connsiteY1-48" fmla="*/ 0 h 2158189"/>
                    <a:gd name="connsiteX2-49" fmla="*/ 2158189 w 2158189"/>
                    <a:gd name="connsiteY2-50" fmla="*/ 2158189 h 2158189"/>
                    <a:gd name="connsiteX0-51" fmla="*/ 2158189 w 2158189"/>
                    <a:gd name="connsiteY0-52" fmla="*/ 2158189 h 2158189"/>
                    <a:gd name="connsiteX1-53" fmla="*/ 0 w 2158189"/>
                    <a:gd name="connsiteY1-54" fmla="*/ 0 h 2158189"/>
                    <a:gd name="connsiteX2-55" fmla="*/ 2158189 w 2158189"/>
                    <a:gd name="connsiteY2-56" fmla="*/ 2158189 h 2158189"/>
                    <a:gd name="connsiteX0-57" fmla="*/ 2158189 w 2158189"/>
                    <a:gd name="connsiteY0-58" fmla="*/ 2158189 h 2158189"/>
                    <a:gd name="connsiteX1-59" fmla="*/ 0 w 2158189"/>
                    <a:gd name="connsiteY1-60" fmla="*/ 0 h 2158189"/>
                    <a:gd name="connsiteX2-61" fmla="*/ 2158189 w 2158189"/>
                    <a:gd name="connsiteY2-62" fmla="*/ 2158189 h 2158189"/>
                    <a:gd name="connsiteX0-63" fmla="*/ 2158189 w 2158189"/>
                    <a:gd name="connsiteY0-64" fmla="*/ 2158189 h 2158189"/>
                    <a:gd name="connsiteX1-65" fmla="*/ 0 w 2158189"/>
                    <a:gd name="connsiteY1-66" fmla="*/ 0 h 2158189"/>
                    <a:gd name="connsiteX2-67" fmla="*/ 2158189 w 2158189"/>
                    <a:gd name="connsiteY2-68" fmla="*/ 2158189 h 2158189"/>
                    <a:gd name="connsiteX0-69" fmla="*/ 2158189 w 2158189"/>
                    <a:gd name="connsiteY0-70" fmla="*/ 2158189 h 2158189"/>
                    <a:gd name="connsiteX1-71" fmla="*/ 0 w 2158189"/>
                    <a:gd name="connsiteY1-72" fmla="*/ 0 h 2158189"/>
                    <a:gd name="connsiteX2-73" fmla="*/ 2158189 w 2158189"/>
                    <a:gd name="connsiteY2-74" fmla="*/ 2158189 h 2158189"/>
                    <a:gd name="connsiteX0-75" fmla="*/ 2158189 w 2158189"/>
                    <a:gd name="connsiteY0-76" fmla="*/ 2158189 h 2158189"/>
                    <a:gd name="connsiteX1-77" fmla="*/ 0 w 2158189"/>
                    <a:gd name="connsiteY1-78" fmla="*/ 0 h 2158189"/>
                    <a:gd name="connsiteX2-79" fmla="*/ 2158189 w 2158189"/>
                    <a:gd name="connsiteY2-80" fmla="*/ 2158189 h 2158189"/>
                    <a:gd name="connsiteX0-81" fmla="*/ 2158189 w 2158189"/>
                    <a:gd name="connsiteY0-82" fmla="*/ 2158189 h 2158189"/>
                    <a:gd name="connsiteX1-83" fmla="*/ 0 w 2158189"/>
                    <a:gd name="connsiteY1-84" fmla="*/ 0 h 2158189"/>
                    <a:gd name="connsiteX2-85" fmla="*/ 2158189 w 2158189"/>
                    <a:gd name="connsiteY2-86" fmla="*/ 2158189 h 2158189"/>
                    <a:gd name="connsiteX0-87" fmla="*/ 2158189 w 2158189"/>
                    <a:gd name="connsiteY0-88" fmla="*/ 2158189 h 2158189"/>
                    <a:gd name="connsiteX1-89" fmla="*/ 0 w 2158189"/>
                    <a:gd name="connsiteY1-90" fmla="*/ 0 h 2158189"/>
                    <a:gd name="connsiteX2-91" fmla="*/ 2158189 w 2158189"/>
                    <a:gd name="connsiteY2-92" fmla="*/ 2158189 h 2158189"/>
                    <a:gd name="connsiteX0-93" fmla="*/ 2158189 w 2158189"/>
                    <a:gd name="connsiteY0-94" fmla="*/ 2158189 h 2158189"/>
                    <a:gd name="connsiteX1-95" fmla="*/ 0 w 2158189"/>
                    <a:gd name="connsiteY1-96" fmla="*/ 0 h 2158189"/>
                    <a:gd name="connsiteX2-97" fmla="*/ 2158189 w 2158189"/>
                    <a:gd name="connsiteY2-98" fmla="*/ 2158189 h 2158189"/>
                    <a:gd name="connsiteX0-99" fmla="*/ 2158189 w 2158189"/>
                    <a:gd name="connsiteY0-100" fmla="*/ 2158189 h 2158189"/>
                    <a:gd name="connsiteX1-101" fmla="*/ 0 w 2158189"/>
                    <a:gd name="connsiteY1-102" fmla="*/ 0 h 2158189"/>
                    <a:gd name="connsiteX2-103" fmla="*/ 2158189 w 2158189"/>
                    <a:gd name="connsiteY2-104" fmla="*/ 2158189 h 2158189"/>
                    <a:gd name="connsiteX0-105" fmla="*/ 2158189 w 2158189"/>
                    <a:gd name="connsiteY0-106" fmla="*/ 2158189 h 2158189"/>
                    <a:gd name="connsiteX1-107" fmla="*/ 0 w 2158189"/>
                    <a:gd name="connsiteY1-108" fmla="*/ 0 h 2158189"/>
                    <a:gd name="connsiteX2-109" fmla="*/ 2158189 w 2158189"/>
                    <a:gd name="connsiteY2-110" fmla="*/ 2158189 h 2158189"/>
                  </a:gdLst>
                  <a:ahLst/>
                  <a:cxnLst>
                    <a:cxn ang="0">
                      <a:pos x="connsiteX0-1" y="connsiteY0-2"/>
                    </a:cxn>
                    <a:cxn ang="0">
                      <a:pos x="connsiteX1-3" y="connsiteY1-4"/>
                    </a:cxn>
                    <a:cxn ang="0">
                      <a:pos x="connsiteX2-5" y="connsiteY2-6"/>
                    </a:cxn>
                  </a:cxnLst>
                  <a:rect l="l" t="t" r="r" b="b"/>
                  <a:pathLst>
                    <a:path w="2158189" h="2158189">
                      <a:moveTo>
                        <a:pt x="2158189" y="2158189"/>
                      </a:moveTo>
                      <a:cubicBezTo>
                        <a:pt x="959822" y="1932280"/>
                        <a:pt x="240425" y="1256425"/>
                        <a:pt x="0" y="0"/>
                      </a:cubicBezTo>
                      <a:cubicBezTo>
                        <a:pt x="1140310" y="283968"/>
                        <a:pt x="1888735" y="916278"/>
                        <a:pt x="2158189" y="2158189"/>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387" name="Freeform 219"/>
                <p:cNvSpPr>
                  <a:spLocks noEditPoints="1"/>
                </p:cNvSpPr>
                <p:nvPr/>
              </p:nvSpPr>
              <p:spPr>
                <a:xfrm>
                  <a:off x="4978976" y="2878612"/>
                  <a:ext cx="394489" cy="552904"/>
                </a:xfrm>
                <a:custGeom>
                  <a:avLst/>
                  <a:gdLst/>
                  <a:ahLst/>
                  <a:cxnLst>
                    <a:cxn ang="0">
                      <a:pos x="383271" y="119952"/>
                    </a:cxn>
                    <a:cxn ang="0">
                      <a:pos x="114047" y="20617"/>
                    </a:cxn>
                    <a:cxn ang="0">
                      <a:pos x="20566" y="35611"/>
                    </a:cxn>
                    <a:cxn ang="0">
                      <a:pos x="0" y="84341"/>
                    </a:cxn>
                    <a:cxn ang="0">
                      <a:pos x="1870" y="93713"/>
                    </a:cxn>
                    <a:cxn ang="0">
                      <a:pos x="1870" y="427329"/>
                    </a:cxn>
                    <a:cxn ang="0">
                      <a:pos x="13087" y="444197"/>
                    </a:cxn>
                    <a:cxn ang="0">
                      <a:pos x="286051" y="552904"/>
                    </a:cxn>
                    <a:cxn ang="0">
                      <a:pos x="293530" y="552904"/>
                    </a:cxn>
                    <a:cxn ang="0">
                      <a:pos x="302878" y="551030"/>
                    </a:cxn>
                    <a:cxn ang="0">
                      <a:pos x="310356" y="536036"/>
                    </a:cxn>
                    <a:cxn ang="0">
                      <a:pos x="310356" y="517293"/>
                    </a:cxn>
                    <a:cxn ang="0">
                      <a:pos x="360836" y="470437"/>
                    </a:cxn>
                    <a:cxn ang="0">
                      <a:pos x="375793" y="479808"/>
                    </a:cxn>
                    <a:cxn ang="0">
                      <a:pos x="394489" y="461066"/>
                    </a:cxn>
                    <a:cxn ang="0">
                      <a:pos x="394489" y="136820"/>
                    </a:cxn>
                    <a:cxn ang="0">
                      <a:pos x="383271" y="119952"/>
                    </a:cxn>
                    <a:cxn ang="0">
                      <a:pos x="39262" y="91838"/>
                    </a:cxn>
                    <a:cxn ang="0">
                      <a:pos x="35523" y="82467"/>
                    </a:cxn>
                    <a:cxn ang="0">
                      <a:pos x="44871" y="61850"/>
                    </a:cxn>
                    <a:cxn ang="0">
                      <a:pos x="100959" y="52479"/>
                    </a:cxn>
                    <a:cxn ang="0">
                      <a:pos x="102829" y="54353"/>
                    </a:cxn>
                    <a:cxn ang="0">
                      <a:pos x="355227" y="148066"/>
                    </a:cxn>
                    <a:cxn ang="0">
                      <a:pos x="301008" y="198671"/>
                    </a:cxn>
                    <a:cxn ang="0">
                      <a:pos x="299139" y="198671"/>
                    </a:cxn>
                    <a:cxn ang="0">
                      <a:pos x="39262" y="91838"/>
                    </a:cxn>
                    <a:cxn ang="0">
                      <a:pos x="310356" y="208042"/>
                    </a:cxn>
                    <a:cxn ang="0">
                      <a:pos x="358966" y="161186"/>
                    </a:cxn>
                    <a:cxn ang="0">
                      <a:pos x="358966" y="457317"/>
                    </a:cxn>
                    <a:cxn ang="0">
                      <a:pos x="310356" y="502299"/>
                    </a:cxn>
                    <a:cxn ang="0">
                      <a:pos x="310356" y="215539"/>
                    </a:cxn>
                    <a:cxn ang="0">
                      <a:pos x="310356" y="208042"/>
                    </a:cxn>
                  </a:cxnLst>
                  <a:pathLst>
                    <a:path w="211" h="295">
                      <a:moveTo>
                        <a:pt x="205" y="64"/>
                      </a:moveTo>
                      <a:cubicBezTo>
                        <a:pt x="61" y="11"/>
                        <a:pt x="61" y="11"/>
                        <a:pt x="61" y="11"/>
                      </a:cubicBezTo>
                      <a:cubicBezTo>
                        <a:pt x="58" y="10"/>
                        <a:pt x="32" y="0"/>
                        <a:pt x="11" y="19"/>
                      </a:cubicBezTo>
                      <a:cubicBezTo>
                        <a:pt x="4" y="26"/>
                        <a:pt x="0" y="35"/>
                        <a:pt x="0" y="45"/>
                      </a:cubicBezTo>
                      <a:cubicBezTo>
                        <a:pt x="0" y="47"/>
                        <a:pt x="1" y="48"/>
                        <a:pt x="1" y="50"/>
                      </a:cubicBezTo>
                      <a:cubicBezTo>
                        <a:pt x="1" y="228"/>
                        <a:pt x="1" y="228"/>
                        <a:pt x="1" y="228"/>
                      </a:cubicBezTo>
                      <a:cubicBezTo>
                        <a:pt x="1" y="232"/>
                        <a:pt x="3" y="236"/>
                        <a:pt x="7" y="237"/>
                      </a:cubicBezTo>
                      <a:cubicBezTo>
                        <a:pt x="153" y="295"/>
                        <a:pt x="153" y="295"/>
                        <a:pt x="153" y="295"/>
                      </a:cubicBezTo>
                      <a:cubicBezTo>
                        <a:pt x="154" y="295"/>
                        <a:pt x="156" y="295"/>
                        <a:pt x="157" y="295"/>
                      </a:cubicBezTo>
                      <a:cubicBezTo>
                        <a:pt x="159" y="295"/>
                        <a:pt x="161" y="295"/>
                        <a:pt x="162" y="294"/>
                      </a:cubicBezTo>
                      <a:cubicBezTo>
                        <a:pt x="165" y="292"/>
                        <a:pt x="166" y="289"/>
                        <a:pt x="166" y="286"/>
                      </a:cubicBezTo>
                      <a:cubicBezTo>
                        <a:pt x="166" y="276"/>
                        <a:pt x="166" y="276"/>
                        <a:pt x="166" y="276"/>
                      </a:cubicBezTo>
                      <a:cubicBezTo>
                        <a:pt x="193" y="251"/>
                        <a:pt x="193" y="251"/>
                        <a:pt x="193" y="251"/>
                      </a:cubicBezTo>
                      <a:cubicBezTo>
                        <a:pt x="195" y="254"/>
                        <a:pt x="198" y="256"/>
                        <a:pt x="201" y="256"/>
                      </a:cubicBezTo>
                      <a:cubicBezTo>
                        <a:pt x="207" y="256"/>
                        <a:pt x="211" y="251"/>
                        <a:pt x="211" y="246"/>
                      </a:cubicBezTo>
                      <a:cubicBezTo>
                        <a:pt x="211" y="73"/>
                        <a:pt x="211" y="73"/>
                        <a:pt x="211" y="73"/>
                      </a:cubicBezTo>
                      <a:cubicBezTo>
                        <a:pt x="211" y="69"/>
                        <a:pt x="208" y="66"/>
                        <a:pt x="205" y="64"/>
                      </a:cubicBezTo>
                      <a:close/>
                      <a:moveTo>
                        <a:pt x="21" y="49"/>
                      </a:moveTo>
                      <a:cubicBezTo>
                        <a:pt x="20" y="48"/>
                        <a:pt x="19" y="46"/>
                        <a:pt x="19" y="44"/>
                      </a:cubicBezTo>
                      <a:cubicBezTo>
                        <a:pt x="19" y="40"/>
                        <a:pt x="21" y="36"/>
                        <a:pt x="24" y="33"/>
                      </a:cubicBezTo>
                      <a:cubicBezTo>
                        <a:pt x="36" y="22"/>
                        <a:pt x="54" y="28"/>
                        <a:pt x="54" y="28"/>
                      </a:cubicBezTo>
                      <a:cubicBezTo>
                        <a:pt x="54" y="28"/>
                        <a:pt x="54" y="29"/>
                        <a:pt x="55" y="29"/>
                      </a:cubicBezTo>
                      <a:cubicBezTo>
                        <a:pt x="190" y="79"/>
                        <a:pt x="190" y="79"/>
                        <a:pt x="190" y="79"/>
                      </a:cubicBezTo>
                      <a:cubicBezTo>
                        <a:pt x="161" y="106"/>
                        <a:pt x="161" y="106"/>
                        <a:pt x="161" y="106"/>
                      </a:cubicBezTo>
                      <a:cubicBezTo>
                        <a:pt x="161" y="106"/>
                        <a:pt x="161" y="106"/>
                        <a:pt x="160" y="106"/>
                      </a:cubicBezTo>
                      <a:lnTo>
                        <a:pt x="21" y="49"/>
                      </a:lnTo>
                      <a:close/>
                      <a:moveTo>
                        <a:pt x="166" y="111"/>
                      </a:moveTo>
                      <a:cubicBezTo>
                        <a:pt x="192" y="86"/>
                        <a:pt x="192" y="86"/>
                        <a:pt x="192" y="86"/>
                      </a:cubicBezTo>
                      <a:cubicBezTo>
                        <a:pt x="192" y="244"/>
                        <a:pt x="192" y="244"/>
                        <a:pt x="192" y="244"/>
                      </a:cubicBezTo>
                      <a:cubicBezTo>
                        <a:pt x="166" y="268"/>
                        <a:pt x="166" y="268"/>
                        <a:pt x="166" y="268"/>
                      </a:cubicBezTo>
                      <a:cubicBezTo>
                        <a:pt x="166" y="115"/>
                        <a:pt x="166" y="115"/>
                        <a:pt x="166" y="115"/>
                      </a:cubicBezTo>
                      <a:cubicBezTo>
                        <a:pt x="166" y="114"/>
                        <a:pt x="166" y="112"/>
                        <a:pt x="166" y="111"/>
                      </a:cubicBezTo>
                      <a:close/>
                    </a:path>
                  </a:pathLst>
                </a:custGeom>
                <a:solidFill>
                  <a:schemeClr val="bg1"/>
                </a:solidFill>
                <a:ln w="9525">
                  <a:noFill/>
                </a:ln>
              </p:spPr>
              <p:txBody>
                <a:bodyPr/>
                <a:p>
                  <a:endParaRPr lang="en-US"/>
                </a:p>
              </p:txBody>
            </p:sp>
          </p:grpSp>
          <p:grpSp>
            <p:nvGrpSpPr>
              <p:cNvPr id="15388" name="组合 13"/>
              <p:cNvGrpSpPr/>
              <p:nvPr/>
            </p:nvGrpSpPr>
            <p:grpSpPr>
              <a:xfrm>
                <a:off x="5156839" y="1824233"/>
                <a:ext cx="2108759" cy="2108759"/>
                <a:chOff x="5156839" y="1824233"/>
                <a:chExt cx="2108759" cy="2108759"/>
              </a:xfrm>
            </p:grpSpPr>
            <p:sp>
              <p:nvSpPr>
                <p:cNvPr id="28" name="直角三角形 3"/>
                <p:cNvSpPr/>
                <p:nvPr/>
              </p:nvSpPr>
              <p:spPr>
                <a:xfrm rot="2700000">
                  <a:off x="5156827" y="1824221"/>
                  <a:ext cx="2108759" cy="2108759"/>
                </a:xfrm>
                <a:custGeom>
                  <a:avLst/>
                  <a:gdLst>
                    <a:gd name="connsiteX0" fmla="*/ 0 w 2158189"/>
                    <a:gd name="connsiteY0" fmla="*/ 2158189 h 2158189"/>
                    <a:gd name="connsiteX1" fmla="*/ 0 w 2158189"/>
                    <a:gd name="connsiteY1" fmla="*/ 0 h 2158189"/>
                    <a:gd name="connsiteX2" fmla="*/ 2158189 w 2158189"/>
                    <a:gd name="connsiteY2" fmla="*/ 2158189 h 2158189"/>
                    <a:gd name="connsiteX3" fmla="*/ 0 w 2158189"/>
                    <a:gd name="connsiteY3" fmla="*/ 2158189 h 2158189"/>
                    <a:gd name="connsiteX0-1" fmla="*/ 270933 w 2429122"/>
                    <a:gd name="connsiteY0-2" fmla="*/ 2158189 h 2158189"/>
                    <a:gd name="connsiteX1-3" fmla="*/ 270933 w 2429122"/>
                    <a:gd name="connsiteY1-4" fmla="*/ 0 h 2158189"/>
                    <a:gd name="connsiteX2-5" fmla="*/ 2429122 w 2429122"/>
                    <a:gd name="connsiteY2-6" fmla="*/ 2158189 h 2158189"/>
                    <a:gd name="connsiteX3-7" fmla="*/ 270933 w 2429122"/>
                    <a:gd name="connsiteY3-8" fmla="*/ 2158189 h 2158189"/>
                    <a:gd name="connsiteX0-9" fmla="*/ 2158189 w 2158189"/>
                    <a:gd name="connsiteY0-10" fmla="*/ 2158189 h 2158189"/>
                    <a:gd name="connsiteX1-11" fmla="*/ 0 w 2158189"/>
                    <a:gd name="connsiteY1-12" fmla="*/ 0 h 2158189"/>
                    <a:gd name="connsiteX2-13" fmla="*/ 2158189 w 2158189"/>
                    <a:gd name="connsiteY2-14" fmla="*/ 2158189 h 2158189"/>
                    <a:gd name="connsiteX0-15" fmla="*/ 2158189 w 2158189"/>
                    <a:gd name="connsiteY0-16" fmla="*/ 2158189 h 2158189"/>
                    <a:gd name="connsiteX1-17" fmla="*/ 0 w 2158189"/>
                    <a:gd name="connsiteY1-18" fmla="*/ 0 h 2158189"/>
                    <a:gd name="connsiteX2-19" fmla="*/ 2158189 w 2158189"/>
                    <a:gd name="connsiteY2-20" fmla="*/ 2158189 h 2158189"/>
                    <a:gd name="connsiteX0-21" fmla="*/ 2158189 w 2158189"/>
                    <a:gd name="connsiteY0-22" fmla="*/ 2158189 h 2158189"/>
                    <a:gd name="connsiteX1-23" fmla="*/ 0 w 2158189"/>
                    <a:gd name="connsiteY1-24" fmla="*/ 0 h 2158189"/>
                    <a:gd name="connsiteX2-25" fmla="*/ 2158189 w 2158189"/>
                    <a:gd name="connsiteY2-26" fmla="*/ 2158189 h 2158189"/>
                    <a:gd name="connsiteX0-27" fmla="*/ 2158189 w 2158189"/>
                    <a:gd name="connsiteY0-28" fmla="*/ 2158189 h 2158189"/>
                    <a:gd name="connsiteX1-29" fmla="*/ 0 w 2158189"/>
                    <a:gd name="connsiteY1-30" fmla="*/ 0 h 2158189"/>
                    <a:gd name="connsiteX2-31" fmla="*/ 2158189 w 2158189"/>
                    <a:gd name="connsiteY2-32" fmla="*/ 2158189 h 2158189"/>
                    <a:gd name="connsiteX0-33" fmla="*/ 2158189 w 2158189"/>
                    <a:gd name="connsiteY0-34" fmla="*/ 2158189 h 2158189"/>
                    <a:gd name="connsiteX1-35" fmla="*/ 0 w 2158189"/>
                    <a:gd name="connsiteY1-36" fmla="*/ 0 h 2158189"/>
                    <a:gd name="connsiteX2-37" fmla="*/ 2158189 w 2158189"/>
                    <a:gd name="connsiteY2-38" fmla="*/ 2158189 h 2158189"/>
                    <a:gd name="connsiteX0-39" fmla="*/ 2158189 w 2158189"/>
                    <a:gd name="connsiteY0-40" fmla="*/ 2158189 h 2158189"/>
                    <a:gd name="connsiteX1-41" fmla="*/ 0 w 2158189"/>
                    <a:gd name="connsiteY1-42" fmla="*/ 0 h 2158189"/>
                    <a:gd name="connsiteX2-43" fmla="*/ 2158189 w 2158189"/>
                    <a:gd name="connsiteY2-44" fmla="*/ 2158189 h 2158189"/>
                    <a:gd name="connsiteX0-45" fmla="*/ 2158189 w 2158189"/>
                    <a:gd name="connsiteY0-46" fmla="*/ 2158189 h 2158189"/>
                    <a:gd name="connsiteX1-47" fmla="*/ 0 w 2158189"/>
                    <a:gd name="connsiteY1-48" fmla="*/ 0 h 2158189"/>
                    <a:gd name="connsiteX2-49" fmla="*/ 2158189 w 2158189"/>
                    <a:gd name="connsiteY2-50" fmla="*/ 2158189 h 2158189"/>
                    <a:gd name="connsiteX0-51" fmla="*/ 2158189 w 2158189"/>
                    <a:gd name="connsiteY0-52" fmla="*/ 2158189 h 2158189"/>
                    <a:gd name="connsiteX1-53" fmla="*/ 0 w 2158189"/>
                    <a:gd name="connsiteY1-54" fmla="*/ 0 h 2158189"/>
                    <a:gd name="connsiteX2-55" fmla="*/ 2158189 w 2158189"/>
                    <a:gd name="connsiteY2-56" fmla="*/ 2158189 h 2158189"/>
                    <a:gd name="connsiteX0-57" fmla="*/ 2158189 w 2158189"/>
                    <a:gd name="connsiteY0-58" fmla="*/ 2158189 h 2158189"/>
                    <a:gd name="connsiteX1-59" fmla="*/ 0 w 2158189"/>
                    <a:gd name="connsiteY1-60" fmla="*/ 0 h 2158189"/>
                    <a:gd name="connsiteX2-61" fmla="*/ 2158189 w 2158189"/>
                    <a:gd name="connsiteY2-62" fmla="*/ 2158189 h 2158189"/>
                    <a:gd name="connsiteX0-63" fmla="*/ 2158189 w 2158189"/>
                    <a:gd name="connsiteY0-64" fmla="*/ 2158189 h 2158189"/>
                    <a:gd name="connsiteX1-65" fmla="*/ 0 w 2158189"/>
                    <a:gd name="connsiteY1-66" fmla="*/ 0 h 2158189"/>
                    <a:gd name="connsiteX2-67" fmla="*/ 2158189 w 2158189"/>
                    <a:gd name="connsiteY2-68" fmla="*/ 2158189 h 2158189"/>
                    <a:gd name="connsiteX0-69" fmla="*/ 2158189 w 2158189"/>
                    <a:gd name="connsiteY0-70" fmla="*/ 2158189 h 2158189"/>
                    <a:gd name="connsiteX1-71" fmla="*/ 0 w 2158189"/>
                    <a:gd name="connsiteY1-72" fmla="*/ 0 h 2158189"/>
                    <a:gd name="connsiteX2-73" fmla="*/ 2158189 w 2158189"/>
                    <a:gd name="connsiteY2-74" fmla="*/ 2158189 h 2158189"/>
                    <a:gd name="connsiteX0-75" fmla="*/ 2158189 w 2158189"/>
                    <a:gd name="connsiteY0-76" fmla="*/ 2158189 h 2158189"/>
                    <a:gd name="connsiteX1-77" fmla="*/ 0 w 2158189"/>
                    <a:gd name="connsiteY1-78" fmla="*/ 0 h 2158189"/>
                    <a:gd name="connsiteX2-79" fmla="*/ 2158189 w 2158189"/>
                    <a:gd name="connsiteY2-80" fmla="*/ 2158189 h 2158189"/>
                    <a:gd name="connsiteX0-81" fmla="*/ 2158189 w 2158189"/>
                    <a:gd name="connsiteY0-82" fmla="*/ 2158189 h 2158189"/>
                    <a:gd name="connsiteX1-83" fmla="*/ 0 w 2158189"/>
                    <a:gd name="connsiteY1-84" fmla="*/ 0 h 2158189"/>
                    <a:gd name="connsiteX2-85" fmla="*/ 2158189 w 2158189"/>
                    <a:gd name="connsiteY2-86" fmla="*/ 2158189 h 2158189"/>
                    <a:gd name="connsiteX0-87" fmla="*/ 2158189 w 2158189"/>
                    <a:gd name="connsiteY0-88" fmla="*/ 2158189 h 2158189"/>
                    <a:gd name="connsiteX1-89" fmla="*/ 0 w 2158189"/>
                    <a:gd name="connsiteY1-90" fmla="*/ 0 h 2158189"/>
                    <a:gd name="connsiteX2-91" fmla="*/ 2158189 w 2158189"/>
                    <a:gd name="connsiteY2-92" fmla="*/ 2158189 h 2158189"/>
                    <a:gd name="connsiteX0-93" fmla="*/ 2158189 w 2158189"/>
                    <a:gd name="connsiteY0-94" fmla="*/ 2158189 h 2158189"/>
                    <a:gd name="connsiteX1-95" fmla="*/ 0 w 2158189"/>
                    <a:gd name="connsiteY1-96" fmla="*/ 0 h 2158189"/>
                    <a:gd name="connsiteX2-97" fmla="*/ 2158189 w 2158189"/>
                    <a:gd name="connsiteY2-98" fmla="*/ 2158189 h 2158189"/>
                    <a:gd name="connsiteX0-99" fmla="*/ 2158189 w 2158189"/>
                    <a:gd name="connsiteY0-100" fmla="*/ 2158189 h 2158189"/>
                    <a:gd name="connsiteX1-101" fmla="*/ 0 w 2158189"/>
                    <a:gd name="connsiteY1-102" fmla="*/ 0 h 2158189"/>
                    <a:gd name="connsiteX2-103" fmla="*/ 2158189 w 2158189"/>
                    <a:gd name="connsiteY2-104" fmla="*/ 2158189 h 2158189"/>
                    <a:gd name="connsiteX0-105" fmla="*/ 2158189 w 2158189"/>
                    <a:gd name="connsiteY0-106" fmla="*/ 2158189 h 2158189"/>
                    <a:gd name="connsiteX1-107" fmla="*/ 0 w 2158189"/>
                    <a:gd name="connsiteY1-108" fmla="*/ 0 h 2158189"/>
                    <a:gd name="connsiteX2-109" fmla="*/ 2158189 w 2158189"/>
                    <a:gd name="connsiteY2-110" fmla="*/ 2158189 h 2158189"/>
                  </a:gdLst>
                  <a:ahLst/>
                  <a:cxnLst>
                    <a:cxn ang="0">
                      <a:pos x="connsiteX0-1" y="connsiteY0-2"/>
                    </a:cxn>
                    <a:cxn ang="0">
                      <a:pos x="connsiteX1-3" y="connsiteY1-4"/>
                    </a:cxn>
                    <a:cxn ang="0">
                      <a:pos x="connsiteX2-5" y="connsiteY2-6"/>
                    </a:cxn>
                  </a:cxnLst>
                  <a:rect l="l" t="t" r="r" b="b"/>
                  <a:pathLst>
                    <a:path w="2158189" h="2158189">
                      <a:moveTo>
                        <a:pt x="2158189" y="2158189"/>
                      </a:moveTo>
                      <a:cubicBezTo>
                        <a:pt x="959822" y="1932280"/>
                        <a:pt x="240425" y="1256425"/>
                        <a:pt x="0" y="0"/>
                      </a:cubicBezTo>
                      <a:cubicBezTo>
                        <a:pt x="1140310" y="283968"/>
                        <a:pt x="1888735" y="916278"/>
                        <a:pt x="2158189" y="2158189"/>
                      </a:cubicBezTo>
                      <a:close/>
                    </a:path>
                  </a:pathLst>
                </a:cu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390" name="Freeform 70"/>
                <p:cNvSpPr/>
                <p:nvPr/>
              </p:nvSpPr>
              <p:spPr>
                <a:xfrm>
                  <a:off x="5887436" y="2511422"/>
                  <a:ext cx="483307" cy="483305"/>
                </a:xfrm>
                <a:custGeom>
                  <a:avLst/>
                  <a:gdLst/>
                  <a:ahLst/>
                  <a:cxnLst>
                    <a:cxn ang="0">
                      <a:pos x="422894" y="301434"/>
                    </a:cxn>
                    <a:cxn ang="0">
                      <a:pos x="483307" y="240811"/>
                    </a:cxn>
                    <a:cxn ang="0">
                      <a:pos x="422894" y="180187"/>
                    </a:cxn>
                    <a:cxn ang="0">
                      <a:pos x="365837" y="223971"/>
                    </a:cxn>
                    <a:cxn ang="0">
                      <a:pos x="214803" y="223971"/>
                    </a:cxn>
                    <a:cxn ang="0">
                      <a:pos x="298711" y="77464"/>
                    </a:cxn>
                    <a:cxn ang="0">
                      <a:pos x="365837" y="77464"/>
                    </a:cxn>
                    <a:cxn ang="0">
                      <a:pos x="422894" y="121247"/>
                    </a:cxn>
                    <a:cxn ang="0">
                      <a:pos x="483307" y="60624"/>
                    </a:cxn>
                    <a:cxn ang="0">
                      <a:pos x="422894" y="0"/>
                    </a:cxn>
                    <a:cxn ang="0">
                      <a:pos x="365837" y="43784"/>
                    </a:cxn>
                    <a:cxn ang="0">
                      <a:pos x="278573" y="43784"/>
                    </a:cxn>
                    <a:cxn ang="0">
                      <a:pos x="174528" y="223971"/>
                    </a:cxn>
                    <a:cxn ang="0">
                      <a:pos x="119149" y="223971"/>
                    </a:cxn>
                    <a:cxn ang="0">
                      <a:pos x="60413" y="180187"/>
                    </a:cxn>
                    <a:cxn ang="0">
                      <a:pos x="0" y="240811"/>
                    </a:cxn>
                    <a:cxn ang="0">
                      <a:pos x="60413" y="301434"/>
                    </a:cxn>
                    <a:cxn ang="0">
                      <a:pos x="119149" y="257650"/>
                    </a:cxn>
                    <a:cxn ang="0">
                      <a:pos x="174528" y="257650"/>
                    </a:cxn>
                    <a:cxn ang="0">
                      <a:pos x="278573" y="439521"/>
                    </a:cxn>
                    <a:cxn ang="0">
                      <a:pos x="365837" y="439521"/>
                    </a:cxn>
                    <a:cxn ang="0">
                      <a:pos x="422894" y="483305"/>
                    </a:cxn>
                    <a:cxn ang="0">
                      <a:pos x="483307" y="422681"/>
                    </a:cxn>
                    <a:cxn ang="0">
                      <a:pos x="422894" y="362058"/>
                    </a:cxn>
                    <a:cxn ang="0">
                      <a:pos x="365837" y="405841"/>
                    </a:cxn>
                    <a:cxn ang="0">
                      <a:pos x="298711" y="405841"/>
                    </a:cxn>
                    <a:cxn ang="0">
                      <a:pos x="214803" y="257650"/>
                    </a:cxn>
                    <a:cxn ang="0">
                      <a:pos x="365837" y="257650"/>
                    </a:cxn>
                    <a:cxn ang="0">
                      <a:pos x="422894" y="301434"/>
                    </a:cxn>
                  </a:cxnLst>
                  <a:pathLst>
                    <a:path w="288" h="287">
                      <a:moveTo>
                        <a:pt x="252" y="179"/>
                      </a:moveTo>
                      <a:cubicBezTo>
                        <a:pt x="272" y="179"/>
                        <a:pt x="288" y="163"/>
                        <a:pt x="288" y="143"/>
                      </a:cubicBezTo>
                      <a:cubicBezTo>
                        <a:pt x="288" y="124"/>
                        <a:pt x="272" y="107"/>
                        <a:pt x="252" y="107"/>
                      </a:cubicBezTo>
                      <a:cubicBezTo>
                        <a:pt x="236" y="107"/>
                        <a:pt x="222" y="118"/>
                        <a:pt x="218" y="133"/>
                      </a:cubicBezTo>
                      <a:cubicBezTo>
                        <a:pt x="128" y="133"/>
                        <a:pt x="128" y="133"/>
                        <a:pt x="128" y="133"/>
                      </a:cubicBezTo>
                      <a:cubicBezTo>
                        <a:pt x="178" y="46"/>
                        <a:pt x="178" y="46"/>
                        <a:pt x="178" y="46"/>
                      </a:cubicBezTo>
                      <a:cubicBezTo>
                        <a:pt x="218" y="46"/>
                        <a:pt x="218" y="46"/>
                        <a:pt x="218" y="46"/>
                      </a:cubicBezTo>
                      <a:cubicBezTo>
                        <a:pt x="222" y="61"/>
                        <a:pt x="236" y="72"/>
                        <a:pt x="252" y="72"/>
                      </a:cubicBezTo>
                      <a:cubicBezTo>
                        <a:pt x="272" y="72"/>
                        <a:pt x="288" y="56"/>
                        <a:pt x="288" y="36"/>
                      </a:cubicBezTo>
                      <a:cubicBezTo>
                        <a:pt x="288" y="16"/>
                        <a:pt x="272" y="0"/>
                        <a:pt x="252" y="0"/>
                      </a:cubicBezTo>
                      <a:cubicBezTo>
                        <a:pt x="236" y="0"/>
                        <a:pt x="222" y="11"/>
                        <a:pt x="218" y="26"/>
                      </a:cubicBezTo>
                      <a:cubicBezTo>
                        <a:pt x="166" y="26"/>
                        <a:pt x="166" y="26"/>
                        <a:pt x="166" y="26"/>
                      </a:cubicBezTo>
                      <a:cubicBezTo>
                        <a:pt x="104" y="133"/>
                        <a:pt x="104" y="133"/>
                        <a:pt x="104" y="133"/>
                      </a:cubicBezTo>
                      <a:cubicBezTo>
                        <a:pt x="71" y="133"/>
                        <a:pt x="71" y="133"/>
                        <a:pt x="71" y="133"/>
                      </a:cubicBezTo>
                      <a:cubicBezTo>
                        <a:pt x="66" y="118"/>
                        <a:pt x="53" y="107"/>
                        <a:pt x="36" y="107"/>
                      </a:cubicBezTo>
                      <a:cubicBezTo>
                        <a:pt x="16" y="107"/>
                        <a:pt x="0" y="124"/>
                        <a:pt x="0" y="143"/>
                      </a:cubicBezTo>
                      <a:cubicBezTo>
                        <a:pt x="0" y="163"/>
                        <a:pt x="16" y="179"/>
                        <a:pt x="36" y="179"/>
                      </a:cubicBezTo>
                      <a:cubicBezTo>
                        <a:pt x="53" y="179"/>
                        <a:pt x="66" y="168"/>
                        <a:pt x="71" y="153"/>
                      </a:cubicBezTo>
                      <a:cubicBezTo>
                        <a:pt x="104" y="153"/>
                        <a:pt x="104" y="153"/>
                        <a:pt x="104" y="153"/>
                      </a:cubicBezTo>
                      <a:cubicBezTo>
                        <a:pt x="166" y="261"/>
                        <a:pt x="166" y="261"/>
                        <a:pt x="166" y="261"/>
                      </a:cubicBezTo>
                      <a:cubicBezTo>
                        <a:pt x="218" y="261"/>
                        <a:pt x="218" y="261"/>
                        <a:pt x="218" y="261"/>
                      </a:cubicBezTo>
                      <a:cubicBezTo>
                        <a:pt x="222" y="277"/>
                        <a:pt x="236" y="287"/>
                        <a:pt x="252" y="287"/>
                      </a:cubicBezTo>
                      <a:cubicBezTo>
                        <a:pt x="272" y="287"/>
                        <a:pt x="288" y="271"/>
                        <a:pt x="288" y="251"/>
                      </a:cubicBezTo>
                      <a:cubicBezTo>
                        <a:pt x="288" y="232"/>
                        <a:pt x="272" y="215"/>
                        <a:pt x="252" y="215"/>
                      </a:cubicBezTo>
                      <a:cubicBezTo>
                        <a:pt x="236" y="215"/>
                        <a:pt x="222" y="226"/>
                        <a:pt x="218" y="241"/>
                      </a:cubicBezTo>
                      <a:cubicBezTo>
                        <a:pt x="178" y="241"/>
                        <a:pt x="178" y="241"/>
                        <a:pt x="178" y="241"/>
                      </a:cubicBezTo>
                      <a:cubicBezTo>
                        <a:pt x="128" y="153"/>
                        <a:pt x="128" y="153"/>
                        <a:pt x="128" y="153"/>
                      </a:cubicBezTo>
                      <a:cubicBezTo>
                        <a:pt x="218" y="153"/>
                        <a:pt x="218" y="153"/>
                        <a:pt x="218" y="153"/>
                      </a:cubicBezTo>
                      <a:cubicBezTo>
                        <a:pt x="222" y="168"/>
                        <a:pt x="236" y="179"/>
                        <a:pt x="252" y="179"/>
                      </a:cubicBezTo>
                      <a:close/>
                    </a:path>
                  </a:pathLst>
                </a:custGeom>
                <a:solidFill>
                  <a:schemeClr val="bg1"/>
                </a:solidFill>
                <a:ln w="9525">
                  <a:noFill/>
                </a:ln>
              </p:spPr>
              <p:txBody>
                <a:bodyPr/>
                <a:p>
                  <a:endParaRPr lang="en-US"/>
                </a:p>
              </p:txBody>
            </p:sp>
          </p:grpSp>
          <p:grpSp>
            <p:nvGrpSpPr>
              <p:cNvPr id="15391" name="组合 14"/>
              <p:cNvGrpSpPr/>
              <p:nvPr/>
            </p:nvGrpSpPr>
            <p:grpSpPr>
              <a:xfrm>
                <a:off x="6246598" y="2089310"/>
                <a:ext cx="2108759" cy="2108759"/>
                <a:chOff x="6246598" y="2089310"/>
                <a:chExt cx="2108759" cy="2108759"/>
              </a:xfrm>
            </p:grpSpPr>
            <p:sp>
              <p:nvSpPr>
                <p:cNvPr id="29" name="直角三角形 3"/>
                <p:cNvSpPr/>
                <p:nvPr/>
              </p:nvSpPr>
              <p:spPr>
                <a:xfrm rot="5400000">
                  <a:off x="6246586" y="2089298"/>
                  <a:ext cx="2108759" cy="2108759"/>
                </a:xfrm>
                <a:custGeom>
                  <a:avLst/>
                  <a:gdLst>
                    <a:gd name="connsiteX0" fmla="*/ 0 w 2158189"/>
                    <a:gd name="connsiteY0" fmla="*/ 2158189 h 2158189"/>
                    <a:gd name="connsiteX1" fmla="*/ 0 w 2158189"/>
                    <a:gd name="connsiteY1" fmla="*/ 0 h 2158189"/>
                    <a:gd name="connsiteX2" fmla="*/ 2158189 w 2158189"/>
                    <a:gd name="connsiteY2" fmla="*/ 2158189 h 2158189"/>
                    <a:gd name="connsiteX3" fmla="*/ 0 w 2158189"/>
                    <a:gd name="connsiteY3" fmla="*/ 2158189 h 2158189"/>
                    <a:gd name="connsiteX0-1" fmla="*/ 270933 w 2429122"/>
                    <a:gd name="connsiteY0-2" fmla="*/ 2158189 h 2158189"/>
                    <a:gd name="connsiteX1-3" fmla="*/ 270933 w 2429122"/>
                    <a:gd name="connsiteY1-4" fmla="*/ 0 h 2158189"/>
                    <a:gd name="connsiteX2-5" fmla="*/ 2429122 w 2429122"/>
                    <a:gd name="connsiteY2-6" fmla="*/ 2158189 h 2158189"/>
                    <a:gd name="connsiteX3-7" fmla="*/ 270933 w 2429122"/>
                    <a:gd name="connsiteY3-8" fmla="*/ 2158189 h 2158189"/>
                    <a:gd name="connsiteX0-9" fmla="*/ 2158189 w 2158189"/>
                    <a:gd name="connsiteY0-10" fmla="*/ 2158189 h 2158189"/>
                    <a:gd name="connsiteX1-11" fmla="*/ 0 w 2158189"/>
                    <a:gd name="connsiteY1-12" fmla="*/ 0 h 2158189"/>
                    <a:gd name="connsiteX2-13" fmla="*/ 2158189 w 2158189"/>
                    <a:gd name="connsiteY2-14" fmla="*/ 2158189 h 2158189"/>
                    <a:gd name="connsiteX0-15" fmla="*/ 2158189 w 2158189"/>
                    <a:gd name="connsiteY0-16" fmla="*/ 2158189 h 2158189"/>
                    <a:gd name="connsiteX1-17" fmla="*/ 0 w 2158189"/>
                    <a:gd name="connsiteY1-18" fmla="*/ 0 h 2158189"/>
                    <a:gd name="connsiteX2-19" fmla="*/ 2158189 w 2158189"/>
                    <a:gd name="connsiteY2-20" fmla="*/ 2158189 h 2158189"/>
                    <a:gd name="connsiteX0-21" fmla="*/ 2158189 w 2158189"/>
                    <a:gd name="connsiteY0-22" fmla="*/ 2158189 h 2158189"/>
                    <a:gd name="connsiteX1-23" fmla="*/ 0 w 2158189"/>
                    <a:gd name="connsiteY1-24" fmla="*/ 0 h 2158189"/>
                    <a:gd name="connsiteX2-25" fmla="*/ 2158189 w 2158189"/>
                    <a:gd name="connsiteY2-26" fmla="*/ 2158189 h 2158189"/>
                    <a:gd name="connsiteX0-27" fmla="*/ 2158189 w 2158189"/>
                    <a:gd name="connsiteY0-28" fmla="*/ 2158189 h 2158189"/>
                    <a:gd name="connsiteX1-29" fmla="*/ 0 w 2158189"/>
                    <a:gd name="connsiteY1-30" fmla="*/ 0 h 2158189"/>
                    <a:gd name="connsiteX2-31" fmla="*/ 2158189 w 2158189"/>
                    <a:gd name="connsiteY2-32" fmla="*/ 2158189 h 2158189"/>
                    <a:gd name="connsiteX0-33" fmla="*/ 2158189 w 2158189"/>
                    <a:gd name="connsiteY0-34" fmla="*/ 2158189 h 2158189"/>
                    <a:gd name="connsiteX1-35" fmla="*/ 0 w 2158189"/>
                    <a:gd name="connsiteY1-36" fmla="*/ 0 h 2158189"/>
                    <a:gd name="connsiteX2-37" fmla="*/ 2158189 w 2158189"/>
                    <a:gd name="connsiteY2-38" fmla="*/ 2158189 h 2158189"/>
                    <a:gd name="connsiteX0-39" fmla="*/ 2158189 w 2158189"/>
                    <a:gd name="connsiteY0-40" fmla="*/ 2158189 h 2158189"/>
                    <a:gd name="connsiteX1-41" fmla="*/ 0 w 2158189"/>
                    <a:gd name="connsiteY1-42" fmla="*/ 0 h 2158189"/>
                    <a:gd name="connsiteX2-43" fmla="*/ 2158189 w 2158189"/>
                    <a:gd name="connsiteY2-44" fmla="*/ 2158189 h 2158189"/>
                    <a:gd name="connsiteX0-45" fmla="*/ 2158189 w 2158189"/>
                    <a:gd name="connsiteY0-46" fmla="*/ 2158189 h 2158189"/>
                    <a:gd name="connsiteX1-47" fmla="*/ 0 w 2158189"/>
                    <a:gd name="connsiteY1-48" fmla="*/ 0 h 2158189"/>
                    <a:gd name="connsiteX2-49" fmla="*/ 2158189 w 2158189"/>
                    <a:gd name="connsiteY2-50" fmla="*/ 2158189 h 2158189"/>
                    <a:gd name="connsiteX0-51" fmla="*/ 2158189 w 2158189"/>
                    <a:gd name="connsiteY0-52" fmla="*/ 2158189 h 2158189"/>
                    <a:gd name="connsiteX1-53" fmla="*/ 0 w 2158189"/>
                    <a:gd name="connsiteY1-54" fmla="*/ 0 h 2158189"/>
                    <a:gd name="connsiteX2-55" fmla="*/ 2158189 w 2158189"/>
                    <a:gd name="connsiteY2-56" fmla="*/ 2158189 h 2158189"/>
                    <a:gd name="connsiteX0-57" fmla="*/ 2158189 w 2158189"/>
                    <a:gd name="connsiteY0-58" fmla="*/ 2158189 h 2158189"/>
                    <a:gd name="connsiteX1-59" fmla="*/ 0 w 2158189"/>
                    <a:gd name="connsiteY1-60" fmla="*/ 0 h 2158189"/>
                    <a:gd name="connsiteX2-61" fmla="*/ 2158189 w 2158189"/>
                    <a:gd name="connsiteY2-62" fmla="*/ 2158189 h 2158189"/>
                    <a:gd name="connsiteX0-63" fmla="*/ 2158189 w 2158189"/>
                    <a:gd name="connsiteY0-64" fmla="*/ 2158189 h 2158189"/>
                    <a:gd name="connsiteX1-65" fmla="*/ 0 w 2158189"/>
                    <a:gd name="connsiteY1-66" fmla="*/ 0 h 2158189"/>
                    <a:gd name="connsiteX2-67" fmla="*/ 2158189 w 2158189"/>
                    <a:gd name="connsiteY2-68" fmla="*/ 2158189 h 2158189"/>
                    <a:gd name="connsiteX0-69" fmla="*/ 2158189 w 2158189"/>
                    <a:gd name="connsiteY0-70" fmla="*/ 2158189 h 2158189"/>
                    <a:gd name="connsiteX1-71" fmla="*/ 0 w 2158189"/>
                    <a:gd name="connsiteY1-72" fmla="*/ 0 h 2158189"/>
                    <a:gd name="connsiteX2-73" fmla="*/ 2158189 w 2158189"/>
                    <a:gd name="connsiteY2-74" fmla="*/ 2158189 h 2158189"/>
                    <a:gd name="connsiteX0-75" fmla="*/ 2158189 w 2158189"/>
                    <a:gd name="connsiteY0-76" fmla="*/ 2158189 h 2158189"/>
                    <a:gd name="connsiteX1-77" fmla="*/ 0 w 2158189"/>
                    <a:gd name="connsiteY1-78" fmla="*/ 0 h 2158189"/>
                    <a:gd name="connsiteX2-79" fmla="*/ 2158189 w 2158189"/>
                    <a:gd name="connsiteY2-80" fmla="*/ 2158189 h 2158189"/>
                    <a:gd name="connsiteX0-81" fmla="*/ 2158189 w 2158189"/>
                    <a:gd name="connsiteY0-82" fmla="*/ 2158189 h 2158189"/>
                    <a:gd name="connsiteX1-83" fmla="*/ 0 w 2158189"/>
                    <a:gd name="connsiteY1-84" fmla="*/ 0 h 2158189"/>
                    <a:gd name="connsiteX2-85" fmla="*/ 2158189 w 2158189"/>
                    <a:gd name="connsiteY2-86" fmla="*/ 2158189 h 2158189"/>
                    <a:gd name="connsiteX0-87" fmla="*/ 2158189 w 2158189"/>
                    <a:gd name="connsiteY0-88" fmla="*/ 2158189 h 2158189"/>
                    <a:gd name="connsiteX1-89" fmla="*/ 0 w 2158189"/>
                    <a:gd name="connsiteY1-90" fmla="*/ 0 h 2158189"/>
                    <a:gd name="connsiteX2-91" fmla="*/ 2158189 w 2158189"/>
                    <a:gd name="connsiteY2-92" fmla="*/ 2158189 h 2158189"/>
                    <a:gd name="connsiteX0-93" fmla="*/ 2158189 w 2158189"/>
                    <a:gd name="connsiteY0-94" fmla="*/ 2158189 h 2158189"/>
                    <a:gd name="connsiteX1-95" fmla="*/ 0 w 2158189"/>
                    <a:gd name="connsiteY1-96" fmla="*/ 0 h 2158189"/>
                    <a:gd name="connsiteX2-97" fmla="*/ 2158189 w 2158189"/>
                    <a:gd name="connsiteY2-98" fmla="*/ 2158189 h 2158189"/>
                    <a:gd name="connsiteX0-99" fmla="*/ 2158189 w 2158189"/>
                    <a:gd name="connsiteY0-100" fmla="*/ 2158189 h 2158189"/>
                    <a:gd name="connsiteX1-101" fmla="*/ 0 w 2158189"/>
                    <a:gd name="connsiteY1-102" fmla="*/ 0 h 2158189"/>
                    <a:gd name="connsiteX2-103" fmla="*/ 2158189 w 2158189"/>
                    <a:gd name="connsiteY2-104" fmla="*/ 2158189 h 2158189"/>
                    <a:gd name="connsiteX0-105" fmla="*/ 2158189 w 2158189"/>
                    <a:gd name="connsiteY0-106" fmla="*/ 2158189 h 2158189"/>
                    <a:gd name="connsiteX1-107" fmla="*/ 0 w 2158189"/>
                    <a:gd name="connsiteY1-108" fmla="*/ 0 h 2158189"/>
                    <a:gd name="connsiteX2-109" fmla="*/ 2158189 w 2158189"/>
                    <a:gd name="connsiteY2-110" fmla="*/ 2158189 h 2158189"/>
                  </a:gdLst>
                  <a:ahLst/>
                  <a:cxnLst>
                    <a:cxn ang="0">
                      <a:pos x="connsiteX0-1" y="connsiteY0-2"/>
                    </a:cxn>
                    <a:cxn ang="0">
                      <a:pos x="connsiteX1-3" y="connsiteY1-4"/>
                    </a:cxn>
                    <a:cxn ang="0">
                      <a:pos x="connsiteX2-5" y="connsiteY2-6"/>
                    </a:cxn>
                  </a:cxnLst>
                  <a:rect l="l" t="t" r="r" b="b"/>
                  <a:pathLst>
                    <a:path w="2158189" h="2158189">
                      <a:moveTo>
                        <a:pt x="2158189" y="2158189"/>
                      </a:moveTo>
                      <a:cubicBezTo>
                        <a:pt x="959822" y="1932280"/>
                        <a:pt x="240425" y="1256425"/>
                        <a:pt x="0" y="0"/>
                      </a:cubicBezTo>
                      <a:cubicBezTo>
                        <a:pt x="1140310" y="283968"/>
                        <a:pt x="1888735" y="916278"/>
                        <a:pt x="2158189" y="2158189"/>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32" name="组合 22"/>
                <p:cNvGrpSpPr/>
                <p:nvPr/>
              </p:nvGrpSpPr>
              <p:grpSpPr>
                <a:xfrm>
                  <a:off x="7008791" y="2994727"/>
                  <a:ext cx="531741" cy="371911"/>
                  <a:chOff x="3286126" y="3176588"/>
                  <a:chExt cx="274637" cy="192087"/>
                </a:xfrm>
                <a:solidFill>
                  <a:schemeClr val="bg1"/>
                </a:solidFill>
              </p:grpSpPr>
              <p:sp>
                <p:nvSpPr>
                  <p:cNvPr id="33" name="Freeform 158"/>
                  <p:cNvSpPr/>
                  <p:nvPr/>
                </p:nvSpPr>
                <p:spPr bwMode="auto">
                  <a:xfrm>
                    <a:off x="3286126" y="3176588"/>
                    <a:ext cx="219075" cy="136525"/>
                  </a:xfrm>
                  <a:custGeom>
                    <a:avLst/>
                    <a:gdLst>
                      <a:gd name="T0" fmla="*/ 9 w 138"/>
                      <a:gd name="T1" fmla="*/ 9 h 86"/>
                      <a:gd name="T2" fmla="*/ 138 w 138"/>
                      <a:gd name="T3" fmla="*/ 9 h 86"/>
                      <a:gd name="T4" fmla="*/ 138 w 138"/>
                      <a:gd name="T5" fmla="*/ 0 h 86"/>
                      <a:gd name="T6" fmla="*/ 0 w 138"/>
                      <a:gd name="T7" fmla="*/ 0 h 86"/>
                      <a:gd name="T8" fmla="*/ 0 w 138"/>
                      <a:gd name="T9" fmla="*/ 86 h 86"/>
                      <a:gd name="T10" fmla="*/ 9 w 138"/>
                      <a:gd name="T11" fmla="*/ 86 h 86"/>
                      <a:gd name="T12" fmla="*/ 9 w 138"/>
                      <a:gd name="T13" fmla="*/ 9 h 86"/>
                    </a:gdLst>
                    <a:ahLst/>
                    <a:cxnLst>
                      <a:cxn ang="0">
                        <a:pos x="T0" y="T1"/>
                      </a:cxn>
                      <a:cxn ang="0">
                        <a:pos x="T2" y="T3"/>
                      </a:cxn>
                      <a:cxn ang="0">
                        <a:pos x="T4" y="T5"/>
                      </a:cxn>
                      <a:cxn ang="0">
                        <a:pos x="T6" y="T7"/>
                      </a:cxn>
                      <a:cxn ang="0">
                        <a:pos x="T8" y="T9"/>
                      </a:cxn>
                      <a:cxn ang="0">
                        <a:pos x="T10" y="T11"/>
                      </a:cxn>
                      <a:cxn ang="0">
                        <a:pos x="T12" y="T13"/>
                      </a:cxn>
                    </a:cxnLst>
                    <a:rect l="0" t="0" r="r" b="b"/>
                    <a:pathLst>
                      <a:path w="138" h="86">
                        <a:moveTo>
                          <a:pt x="9" y="9"/>
                        </a:moveTo>
                        <a:lnTo>
                          <a:pt x="138" y="9"/>
                        </a:lnTo>
                        <a:lnTo>
                          <a:pt x="138" y="0"/>
                        </a:lnTo>
                        <a:lnTo>
                          <a:pt x="0" y="0"/>
                        </a:lnTo>
                        <a:lnTo>
                          <a:pt x="0" y="86"/>
                        </a:lnTo>
                        <a:lnTo>
                          <a:pt x="9" y="86"/>
                        </a:ln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7" name="Freeform 159"/>
                  <p:cNvSpPr/>
                  <p:nvPr/>
                </p:nvSpPr>
                <p:spPr bwMode="auto">
                  <a:xfrm>
                    <a:off x="3313113" y="3203575"/>
                    <a:ext cx="220663" cy="136525"/>
                  </a:xfrm>
                  <a:custGeom>
                    <a:avLst/>
                    <a:gdLst>
                      <a:gd name="T0" fmla="*/ 10 w 139"/>
                      <a:gd name="T1" fmla="*/ 9 h 86"/>
                      <a:gd name="T2" fmla="*/ 139 w 139"/>
                      <a:gd name="T3" fmla="*/ 9 h 86"/>
                      <a:gd name="T4" fmla="*/ 139 w 139"/>
                      <a:gd name="T5" fmla="*/ 0 h 86"/>
                      <a:gd name="T6" fmla="*/ 0 w 139"/>
                      <a:gd name="T7" fmla="*/ 0 h 86"/>
                      <a:gd name="T8" fmla="*/ 0 w 139"/>
                      <a:gd name="T9" fmla="*/ 86 h 86"/>
                      <a:gd name="T10" fmla="*/ 10 w 139"/>
                      <a:gd name="T11" fmla="*/ 86 h 86"/>
                      <a:gd name="T12" fmla="*/ 10 w 139"/>
                      <a:gd name="T13" fmla="*/ 9 h 86"/>
                    </a:gdLst>
                    <a:ahLst/>
                    <a:cxnLst>
                      <a:cxn ang="0">
                        <a:pos x="T0" y="T1"/>
                      </a:cxn>
                      <a:cxn ang="0">
                        <a:pos x="T2" y="T3"/>
                      </a:cxn>
                      <a:cxn ang="0">
                        <a:pos x="T4" y="T5"/>
                      </a:cxn>
                      <a:cxn ang="0">
                        <a:pos x="T6" y="T7"/>
                      </a:cxn>
                      <a:cxn ang="0">
                        <a:pos x="T8" y="T9"/>
                      </a:cxn>
                      <a:cxn ang="0">
                        <a:pos x="T10" y="T11"/>
                      </a:cxn>
                      <a:cxn ang="0">
                        <a:pos x="T12" y="T13"/>
                      </a:cxn>
                    </a:cxnLst>
                    <a:rect l="0" t="0" r="r" b="b"/>
                    <a:pathLst>
                      <a:path w="139" h="86">
                        <a:moveTo>
                          <a:pt x="10" y="9"/>
                        </a:moveTo>
                        <a:lnTo>
                          <a:pt x="139" y="9"/>
                        </a:lnTo>
                        <a:lnTo>
                          <a:pt x="139" y="0"/>
                        </a:lnTo>
                        <a:lnTo>
                          <a:pt x="0" y="0"/>
                        </a:lnTo>
                        <a:lnTo>
                          <a:pt x="0" y="86"/>
                        </a:lnTo>
                        <a:lnTo>
                          <a:pt x="10" y="86"/>
                        </a:lnTo>
                        <a:lnTo>
                          <a:pt x="1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48" name="Freeform 160"/>
                  <p:cNvSpPr>
                    <a:spLocks noEditPoints="1"/>
                  </p:cNvSpPr>
                  <p:nvPr/>
                </p:nvSpPr>
                <p:spPr bwMode="auto">
                  <a:xfrm>
                    <a:off x="3341688" y="3230563"/>
                    <a:ext cx="219075" cy="138112"/>
                  </a:xfrm>
                  <a:custGeom>
                    <a:avLst/>
                    <a:gdLst>
                      <a:gd name="T0" fmla="*/ 0 w 138"/>
                      <a:gd name="T1" fmla="*/ 0 h 87"/>
                      <a:gd name="T2" fmla="*/ 0 w 138"/>
                      <a:gd name="T3" fmla="*/ 87 h 87"/>
                      <a:gd name="T4" fmla="*/ 138 w 138"/>
                      <a:gd name="T5" fmla="*/ 87 h 87"/>
                      <a:gd name="T6" fmla="*/ 138 w 138"/>
                      <a:gd name="T7" fmla="*/ 0 h 87"/>
                      <a:gd name="T8" fmla="*/ 0 w 138"/>
                      <a:gd name="T9" fmla="*/ 0 h 87"/>
                      <a:gd name="T10" fmla="*/ 130 w 138"/>
                      <a:gd name="T11" fmla="*/ 79 h 87"/>
                      <a:gd name="T12" fmla="*/ 7 w 138"/>
                      <a:gd name="T13" fmla="*/ 79 h 87"/>
                      <a:gd name="T14" fmla="*/ 7 w 138"/>
                      <a:gd name="T15" fmla="*/ 8 h 87"/>
                      <a:gd name="T16" fmla="*/ 130 w 138"/>
                      <a:gd name="T17" fmla="*/ 8 h 87"/>
                      <a:gd name="T18" fmla="*/ 130 w 138"/>
                      <a:gd name="T19" fmla="*/ 7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7">
                        <a:moveTo>
                          <a:pt x="0" y="0"/>
                        </a:moveTo>
                        <a:lnTo>
                          <a:pt x="0" y="87"/>
                        </a:lnTo>
                        <a:lnTo>
                          <a:pt x="138" y="87"/>
                        </a:lnTo>
                        <a:lnTo>
                          <a:pt x="138" y="0"/>
                        </a:lnTo>
                        <a:lnTo>
                          <a:pt x="0" y="0"/>
                        </a:lnTo>
                        <a:close/>
                        <a:moveTo>
                          <a:pt x="130" y="79"/>
                        </a:moveTo>
                        <a:lnTo>
                          <a:pt x="7" y="79"/>
                        </a:lnTo>
                        <a:lnTo>
                          <a:pt x="7" y="8"/>
                        </a:lnTo>
                        <a:lnTo>
                          <a:pt x="130" y="8"/>
                        </a:lnTo>
                        <a:lnTo>
                          <a:pt x="130"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49" name="Oval 161"/>
                  <p:cNvSpPr>
                    <a:spLocks noChangeArrowheads="1"/>
                  </p:cNvSpPr>
                  <p:nvPr/>
                </p:nvSpPr>
                <p:spPr bwMode="auto">
                  <a:xfrm>
                    <a:off x="3379788" y="3289300"/>
                    <a:ext cx="952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62" name="Oval 162"/>
                  <p:cNvSpPr>
                    <a:spLocks noChangeArrowheads="1"/>
                  </p:cNvSpPr>
                  <p:nvPr/>
                </p:nvSpPr>
                <p:spPr bwMode="auto">
                  <a:xfrm>
                    <a:off x="3513138" y="3289300"/>
                    <a:ext cx="7938"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63" name="Freeform 163"/>
                  <p:cNvSpPr>
                    <a:spLocks noEditPoints="1"/>
                  </p:cNvSpPr>
                  <p:nvPr/>
                </p:nvSpPr>
                <p:spPr bwMode="auto">
                  <a:xfrm>
                    <a:off x="3362326" y="3251200"/>
                    <a:ext cx="69850" cy="96837"/>
                  </a:xfrm>
                  <a:custGeom>
                    <a:avLst/>
                    <a:gdLst>
                      <a:gd name="T0" fmla="*/ 51 w 73"/>
                      <a:gd name="T1" fmla="*/ 50 h 100"/>
                      <a:gd name="T2" fmla="*/ 72 w 73"/>
                      <a:gd name="T3" fmla="*/ 0 h 100"/>
                      <a:gd name="T4" fmla="*/ 0 w 73"/>
                      <a:gd name="T5" fmla="*/ 0 h 100"/>
                      <a:gd name="T6" fmla="*/ 0 w 73"/>
                      <a:gd name="T7" fmla="*/ 100 h 100"/>
                      <a:gd name="T8" fmla="*/ 73 w 73"/>
                      <a:gd name="T9" fmla="*/ 100 h 100"/>
                      <a:gd name="T10" fmla="*/ 51 w 73"/>
                      <a:gd name="T11" fmla="*/ 50 h 100"/>
                      <a:gd name="T12" fmla="*/ 13 w 73"/>
                      <a:gd name="T13" fmla="*/ 50 h 100"/>
                      <a:gd name="T14" fmla="*/ 23 w 73"/>
                      <a:gd name="T15" fmla="*/ 33 h 100"/>
                      <a:gd name="T16" fmla="*/ 34 w 73"/>
                      <a:gd name="T17" fmla="*/ 50 h 100"/>
                      <a:gd name="T18" fmla="*/ 23 w 73"/>
                      <a:gd name="T19" fmla="*/ 67 h 100"/>
                      <a:gd name="T20" fmla="*/ 13 w 73"/>
                      <a:gd name="T21"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00">
                        <a:moveTo>
                          <a:pt x="51" y="50"/>
                        </a:moveTo>
                        <a:cubicBezTo>
                          <a:pt x="51" y="29"/>
                          <a:pt x="59" y="10"/>
                          <a:pt x="72" y="0"/>
                        </a:cubicBezTo>
                        <a:cubicBezTo>
                          <a:pt x="0" y="0"/>
                          <a:pt x="0" y="0"/>
                          <a:pt x="0" y="0"/>
                        </a:cubicBezTo>
                        <a:cubicBezTo>
                          <a:pt x="0" y="100"/>
                          <a:pt x="0" y="100"/>
                          <a:pt x="0" y="100"/>
                        </a:cubicBezTo>
                        <a:cubicBezTo>
                          <a:pt x="73" y="100"/>
                          <a:pt x="73" y="100"/>
                          <a:pt x="73" y="100"/>
                        </a:cubicBezTo>
                        <a:cubicBezTo>
                          <a:pt x="60" y="90"/>
                          <a:pt x="51" y="71"/>
                          <a:pt x="51" y="50"/>
                        </a:cubicBezTo>
                        <a:close/>
                        <a:moveTo>
                          <a:pt x="13" y="50"/>
                        </a:moveTo>
                        <a:cubicBezTo>
                          <a:pt x="13" y="40"/>
                          <a:pt x="18" y="33"/>
                          <a:pt x="23" y="33"/>
                        </a:cubicBezTo>
                        <a:cubicBezTo>
                          <a:pt x="29" y="33"/>
                          <a:pt x="34" y="40"/>
                          <a:pt x="34" y="50"/>
                        </a:cubicBezTo>
                        <a:cubicBezTo>
                          <a:pt x="34" y="59"/>
                          <a:pt x="29" y="67"/>
                          <a:pt x="23" y="67"/>
                        </a:cubicBezTo>
                        <a:cubicBezTo>
                          <a:pt x="18" y="67"/>
                          <a:pt x="13" y="59"/>
                          <a:pt x="13"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64" name="Freeform 164"/>
                  <p:cNvSpPr>
                    <a:spLocks noEditPoints="1"/>
                  </p:cNvSpPr>
                  <p:nvPr/>
                </p:nvSpPr>
                <p:spPr bwMode="auto">
                  <a:xfrm>
                    <a:off x="3468688" y="3251200"/>
                    <a:ext cx="71438" cy="96837"/>
                  </a:xfrm>
                  <a:custGeom>
                    <a:avLst/>
                    <a:gdLst>
                      <a:gd name="T0" fmla="*/ 1 w 74"/>
                      <a:gd name="T1" fmla="*/ 0 h 100"/>
                      <a:gd name="T2" fmla="*/ 23 w 74"/>
                      <a:gd name="T3" fmla="*/ 50 h 100"/>
                      <a:gd name="T4" fmla="*/ 0 w 74"/>
                      <a:gd name="T5" fmla="*/ 100 h 100"/>
                      <a:gd name="T6" fmla="*/ 74 w 74"/>
                      <a:gd name="T7" fmla="*/ 100 h 100"/>
                      <a:gd name="T8" fmla="*/ 74 w 74"/>
                      <a:gd name="T9" fmla="*/ 0 h 100"/>
                      <a:gd name="T10" fmla="*/ 1 w 74"/>
                      <a:gd name="T11" fmla="*/ 0 h 100"/>
                      <a:gd name="T12" fmla="*/ 50 w 74"/>
                      <a:gd name="T13" fmla="*/ 33 h 100"/>
                      <a:gd name="T14" fmla="*/ 61 w 74"/>
                      <a:gd name="T15" fmla="*/ 50 h 100"/>
                      <a:gd name="T16" fmla="*/ 50 w 74"/>
                      <a:gd name="T17" fmla="*/ 67 h 100"/>
                      <a:gd name="T18" fmla="*/ 40 w 74"/>
                      <a:gd name="T19" fmla="*/ 50 h 100"/>
                      <a:gd name="T20" fmla="*/ 50 w 74"/>
                      <a:gd name="T21" fmla="*/ 3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100">
                        <a:moveTo>
                          <a:pt x="1" y="0"/>
                        </a:moveTo>
                        <a:cubicBezTo>
                          <a:pt x="14" y="10"/>
                          <a:pt x="23" y="29"/>
                          <a:pt x="23" y="50"/>
                        </a:cubicBezTo>
                        <a:cubicBezTo>
                          <a:pt x="23" y="71"/>
                          <a:pt x="14" y="90"/>
                          <a:pt x="0" y="100"/>
                        </a:cubicBezTo>
                        <a:cubicBezTo>
                          <a:pt x="74" y="100"/>
                          <a:pt x="74" y="100"/>
                          <a:pt x="74" y="100"/>
                        </a:cubicBezTo>
                        <a:cubicBezTo>
                          <a:pt x="74" y="0"/>
                          <a:pt x="74" y="0"/>
                          <a:pt x="74" y="0"/>
                        </a:cubicBezTo>
                        <a:lnTo>
                          <a:pt x="1" y="0"/>
                        </a:lnTo>
                        <a:close/>
                        <a:moveTo>
                          <a:pt x="50" y="33"/>
                        </a:moveTo>
                        <a:cubicBezTo>
                          <a:pt x="56" y="33"/>
                          <a:pt x="61" y="40"/>
                          <a:pt x="61" y="50"/>
                        </a:cubicBezTo>
                        <a:cubicBezTo>
                          <a:pt x="61" y="59"/>
                          <a:pt x="56" y="67"/>
                          <a:pt x="50" y="67"/>
                        </a:cubicBezTo>
                        <a:cubicBezTo>
                          <a:pt x="44" y="67"/>
                          <a:pt x="40" y="59"/>
                          <a:pt x="40" y="50"/>
                        </a:cubicBezTo>
                        <a:cubicBezTo>
                          <a:pt x="40" y="40"/>
                          <a:pt x="44" y="33"/>
                          <a:pt x="5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65" name="Freeform 165"/>
                  <p:cNvSpPr>
                    <a:spLocks noEditPoints="1"/>
                  </p:cNvSpPr>
                  <p:nvPr/>
                </p:nvSpPr>
                <p:spPr bwMode="auto">
                  <a:xfrm>
                    <a:off x="3430588" y="3259138"/>
                    <a:ext cx="41275" cy="80962"/>
                  </a:xfrm>
                  <a:custGeom>
                    <a:avLst/>
                    <a:gdLst>
                      <a:gd name="T0" fmla="*/ 18 w 42"/>
                      <a:gd name="T1" fmla="*/ 77 h 84"/>
                      <a:gd name="T2" fmla="*/ 18 w 42"/>
                      <a:gd name="T3" fmla="*/ 82 h 84"/>
                      <a:gd name="T4" fmla="*/ 20 w 42"/>
                      <a:gd name="T5" fmla="*/ 84 h 84"/>
                      <a:gd name="T6" fmla="*/ 22 w 42"/>
                      <a:gd name="T7" fmla="*/ 84 h 84"/>
                      <a:gd name="T8" fmla="*/ 24 w 42"/>
                      <a:gd name="T9" fmla="*/ 82 h 84"/>
                      <a:gd name="T10" fmla="*/ 24 w 42"/>
                      <a:gd name="T11" fmla="*/ 77 h 84"/>
                      <a:gd name="T12" fmla="*/ 42 w 42"/>
                      <a:gd name="T13" fmla="*/ 58 h 84"/>
                      <a:gd name="T14" fmla="*/ 24 w 42"/>
                      <a:gd name="T15" fmla="*/ 37 h 84"/>
                      <a:gd name="T16" fmla="*/ 24 w 42"/>
                      <a:gd name="T17" fmla="*/ 18 h 84"/>
                      <a:gd name="T18" fmla="*/ 36 w 42"/>
                      <a:gd name="T19" fmla="*/ 22 h 84"/>
                      <a:gd name="T20" fmla="*/ 37 w 42"/>
                      <a:gd name="T21" fmla="*/ 21 h 84"/>
                      <a:gd name="T22" fmla="*/ 40 w 42"/>
                      <a:gd name="T23" fmla="*/ 14 h 84"/>
                      <a:gd name="T24" fmla="*/ 40 w 42"/>
                      <a:gd name="T25" fmla="*/ 13 h 84"/>
                      <a:gd name="T26" fmla="*/ 24 w 42"/>
                      <a:gd name="T27" fmla="*/ 7 h 84"/>
                      <a:gd name="T28" fmla="*/ 24 w 42"/>
                      <a:gd name="T29" fmla="*/ 2 h 84"/>
                      <a:gd name="T30" fmla="*/ 22 w 42"/>
                      <a:gd name="T31" fmla="*/ 0 h 84"/>
                      <a:gd name="T32" fmla="*/ 20 w 42"/>
                      <a:gd name="T33" fmla="*/ 0 h 84"/>
                      <a:gd name="T34" fmla="*/ 18 w 42"/>
                      <a:gd name="T35" fmla="*/ 2 h 84"/>
                      <a:gd name="T36" fmla="*/ 18 w 42"/>
                      <a:gd name="T37" fmla="*/ 7 h 84"/>
                      <a:gd name="T38" fmla="*/ 0 w 42"/>
                      <a:gd name="T39" fmla="*/ 27 h 84"/>
                      <a:gd name="T40" fmla="*/ 18 w 42"/>
                      <a:gd name="T41" fmla="*/ 47 h 84"/>
                      <a:gd name="T42" fmla="*/ 18 w 42"/>
                      <a:gd name="T43" fmla="*/ 66 h 84"/>
                      <a:gd name="T44" fmla="*/ 4 w 42"/>
                      <a:gd name="T45" fmla="*/ 62 h 84"/>
                      <a:gd name="T46" fmla="*/ 3 w 42"/>
                      <a:gd name="T47" fmla="*/ 63 h 84"/>
                      <a:gd name="T48" fmla="*/ 0 w 42"/>
                      <a:gd name="T49" fmla="*/ 71 h 84"/>
                      <a:gd name="T50" fmla="*/ 0 w 42"/>
                      <a:gd name="T51" fmla="*/ 72 h 84"/>
                      <a:gd name="T52" fmla="*/ 18 w 42"/>
                      <a:gd name="T53" fmla="*/ 77 h 84"/>
                      <a:gd name="T54" fmla="*/ 12 w 42"/>
                      <a:gd name="T55" fmla="*/ 26 h 84"/>
                      <a:gd name="T56" fmla="*/ 18 w 42"/>
                      <a:gd name="T57" fmla="*/ 18 h 84"/>
                      <a:gd name="T58" fmla="*/ 18 w 42"/>
                      <a:gd name="T59" fmla="*/ 35 h 84"/>
                      <a:gd name="T60" fmla="*/ 12 w 42"/>
                      <a:gd name="T61" fmla="*/ 26 h 84"/>
                      <a:gd name="T62" fmla="*/ 23 w 42"/>
                      <a:gd name="T63" fmla="*/ 49 h 84"/>
                      <a:gd name="T64" fmla="*/ 30 w 42"/>
                      <a:gd name="T65" fmla="*/ 58 h 84"/>
                      <a:gd name="T66" fmla="*/ 23 w 42"/>
                      <a:gd name="T67" fmla="*/ 66 h 84"/>
                      <a:gd name="T68" fmla="*/ 23 w 42"/>
                      <a:gd name="T69" fmla="*/ 4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 h="84">
                        <a:moveTo>
                          <a:pt x="18" y="77"/>
                        </a:moveTo>
                        <a:cubicBezTo>
                          <a:pt x="18" y="82"/>
                          <a:pt x="18" y="82"/>
                          <a:pt x="18" y="82"/>
                        </a:cubicBezTo>
                        <a:cubicBezTo>
                          <a:pt x="18" y="84"/>
                          <a:pt x="18" y="84"/>
                          <a:pt x="20" y="84"/>
                        </a:cubicBezTo>
                        <a:cubicBezTo>
                          <a:pt x="22" y="84"/>
                          <a:pt x="22" y="84"/>
                          <a:pt x="22" y="84"/>
                        </a:cubicBezTo>
                        <a:cubicBezTo>
                          <a:pt x="24" y="84"/>
                          <a:pt x="24" y="84"/>
                          <a:pt x="24" y="82"/>
                        </a:cubicBezTo>
                        <a:cubicBezTo>
                          <a:pt x="24" y="77"/>
                          <a:pt x="24" y="77"/>
                          <a:pt x="24" y="77"/>
                        </a:cubicBezTo>
                        <a:cubicBezTo>
                          <a:pt x="31" y="76"/>
                          <a:pt x="42" y="72"/>
                          <a:pt x="42" y="58"/>
                        </a:cubicBezTo>
                        <a:cubicBezTo>
                          <a:pt x="42" y="44"/>
                          <a:pt x="31" y="40"/>
                          <a:pt x="24" y="37"/>
                        </a:cubicBezTo>
                        <a:cubicBezTo>
                          <a:pt x="24" y="18"/>
                          <a:pt x="24" y="18"/>
                          <a:pt x="24" y="18"/>
                        </a:cubicBezTo>
                        <a:cubicBezTo>
                          <a:pt x="28" y="18"/>
                          <a:pt x="35" y="22"/>
                          <a:pt x="36" y="22"/>
                        </a:cubicBezTo>
                        <a:cubicBezTo>
                          <a:pt x="36" y="22"/>
                          <a:pt x="36" y="22"/>
                          <a:pt x="37" y="21"/>
                        </a:cubicBezTo>
                        <a:cubicBezTo>
                          <a:pt x="40" y="14"/>
                          <a:pt x="40" y="14"/>
                          <a:pt x="40" y="14"/>
                        </a:cubicBezTo>
                        <a:cubicBezTo>
                          <a:pt x="40" y="14"/>
                          <a:pt x="40" y="14"/>
                          <a:pt x="40" y="13"/>
                        </a:cubicBezTo>
                        <a:cubicBezTo>
                          <a:pt x="40" y="10"/>
                          <a:pt x="27" y="8"/>
                          <a:pt x="24" y="7"/>
                        </a:cubicBezTo>
                        <a:cubicBezTo>
                          <a:pt x="24" y="2"/>
                          <a:pt x="24" y="2"/>
                          <a:pt x="24" y="2"/>
                        </a:cubicBezTo>
                        <a:cubicBezTo>
                          <a:pt x="24" y="1"/>
                          <a:pt x="24" y="0"/>
                          <a:pt x="22" y="0"/>
                        </a:cubicBezTo>
                        <a:cubicBezTo>
                          <a:pt x="20" y="0"/>
                          <a:pt x="20" y="0"/>
                          <a:pt x="20" y="0"/>
                        </a:cubicBezTo>
                        <a:cubicBezTo>
                          <a:pt x="18" y="0"/>
                          <a:pt x="18" y="1"/>
                          <a:pt x="18" y="2"/>
                        </a:cubicBezTo>
                        <a:cubicBezTo>
                          <a:pt x="18" y="7"/>
                          <a:pt x="18" y="7"/>
                          <a:pt x="18" y="7"/>
                        </a:cubicBezTo>
                        <a:cubicBezTo>
                          <a:pt x="13" y="8"/>
                          <a:pt x="0" y="12"/>
                          <a:pt x="0" y="27"/>
                        </a:cubicBezTo>
                        <a:cubicBezTo>
                          <a:pt x="0" y="40"/>
                          <a:pt x="12" y="44"/>
                          <a:pt x="18" y="47"/>
                        </a:cubicBezTo>
                        <a:cubicBezTo>
                          <a:pt x="18" y="66"/>
                          <a:pt x="18" y="66"/>
                          <a:pt x="18" y="66"/>
                        </a:cubicBezTo>
                        <a:cubicBezTo>
                          <a:pt x="12" y="66"/>
                          <a:pt x="5" y="62"/>
                          <a:pt x="4" y="62"/>
                        </a:cubicBezTo>
                        <a:cubicBezTo>
                          <a:pt x="4" y="62"/>
                          <a:pt x="3" y="62"/>
                          <a:pt x="3" y="63"/>
                        </a:cubicBezTo>
                        <a:cubicBezTo>
                          <a:pt x="0" y="71"/>
                          <a:pt x="0" y="71"/>
                          <a:pt x="0" y="71"/>
                        </a:cubicBezTo>
                        <a:cubicBezTo>
                          <a:pt x="0" y="72"/>
                          <a:pt x="0" y="72"/>
                          <a:pt x="0" y="72"/>
                        </a:cubicBezTo>
                        <a:cubicBezTo>
                          <a:pt x="0" y="75"/>
                          <a:pt x="14" y="77"/>
                          <a:pt x="18" y="77"/>
                        </a:cubicBezTo>
                        <a:close/>
                        <a:moveTo>
                          <a:pt x="12" y="26"/>
                        </a:moveTo>
                        <a:cubicBezTo>
                          <a:pt x="12" y="20"/>
                          <a:pt x="16" y="19"/>
                          <a:pt x="18" y="18"/>
                        </a:cubicBezTo>
                        <a:cubicBezTo>
                          <a:pt x="18" y="35"/>
                          <a:pt x="18" y="35"/>
                          <a:pt x="18" y="35"/>
                        </a:cubicBezTo>
                        <a:cubicBezTo>
                          <a:pt x="16" y="34"/>
                          <a:pt x="12" y="31"/>
                          <a:pt x="12" y="26"/>
                        </a:cubicBezTo>
                        <a:close/>
                        <a:moveTo>
                          <a:pt x="23" y="49"/>
                        </a:moveTo>
                        <a:cubicBezTo>
                          <a:pt x="26" y="50"/>
                          <a:pt x="30" y="52"/>
                          <a:pt x="30" y="58"/>
                        </a:cubicBezTo>
                        <a:cubicBezTo>
                          <a:pt x="30" y="64"/>
                          <a:pt x="26" y="66"/>
                          <a:pt x="23" y="66"/>
                        </a:cubicBezTo>
                        <a:lnTo>
                          <a:pt x="23"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grpSp>
            <p:nvGrpSpPr>
              <p:cNvPr id="15394" name="组合 15"/>
              <p:cNvGrpSpPr/>
              <p:nvPr/>
            </p:nvGrpSpPr>
            <p:grpSpPr>
              <a:xfrm>
                <a:off x="6935055" y="2967328"/>
                <a:ext cx="2108759" cy="2108759"/>
                <a:chOff x="6935055" y="2967328"/>
                <a:chExt cx="2108759" cy="2108759"/>
              </a:xfrm>
            </p:grpSpPr>
            <p:sp>
              <p:nvSpPr>
                <p:cNvPr id="72" name="直角三角形 3"/>
                <p:cNvSpPr/>
                <p:nvPr/>
              </p:nvSpPr>
              <p:spPr>
                <a:xfrm rot="8100000">
                  <a:off x="6935055" y="2967328"/>
                  <a:ext cx="2108759" cy="2108759"/>
                </a:xfrm>
                <a:custGeom>
                  <a:avLst/>
                  <a:gdLst>
                    <a:gd name="connsiteX0" fmla="*/ 0 w 2158189"/>
                    <a:gd name="connsiteY0" fmla="*/ 2158189 h 2158189"/>
                    <a:gd name="connsiteX1" fmla="*/ 0 w 2158189"/>
                    <a:gd name="connsiteY1" fmla="*/ 0 h 2158189"/>
                    <a:gd name="connsiteX2" fmla="*/ 2158189 w 2158189"/>
                    <a:gd name="connsiteY2" fmla="*/ 2158189 h 2158189"/>
                    <a:gd name="connsiteX3" fmla="*/ 0 w 2158189"/>
                    <a:gd name="connsiteY3" fmla="*/ 2158189 h 2158189"/>
                    <a:gd name="connsiteX0-1" fmla="*/ 270933 w 2429122"/>
                    <a:gd name="connsiteY0-2" fmla="*/ 2158189 h 2158189"/>
                    <a:gd name="connsiteX1-3" fmla="*/ 270933 w 2429122"/>
                    <a:gd name="connsiteY1-4" fmla="*/ 0 h 2158189"/>
                    <a:gd name="connsiteX2-5" fmla="*/ 2429122 w 2429122"/>
                    <a:gd name="connsiteY2-6" fmla="*/ 2158189 h 2158189"/>
                    <a:gd name="connsiteX3-7" fmla="*/ 270933 w 2429122"/>
                    <a:gd name="connsiteY3-8" fmla="*/ 2158189 h 2158189"/>
                    <a:gd name="connsiteX0-9" fmla="*/ 2158189 w 2158189"/>
                    <a:gd name="connsiteY0-10" fmla="*/ 2158189 h 2158189"/>
                    <a:gd name="connsiteX1-11" fmla="*/ 0 w 2158189"/>
                    <a:gd name="connsiteY1-12" fmla="*/ 0 h 2158189"/>
                    <a:gd name="connsiteX2-13" fmla="*/ 2158189 w 2158189"/>
                    <a:gd name="connsiteY2-14" fmla="*/ 2158189 h 2158189"/>
                    <a:gd name="connsiteX0-15" fmla="*/ 2158189 w 2158189"/>
                    <a:gd name="connsiteY0-16" fmla="*/ 2158189 h 2158189"/>
                    <a:gd name="connsiteX1-17" fmla="*/ 0 w 2158189"/>
                    <a:gd name="connsiteY1-18" fmla="*/ 0 h 2158189"/>
                    <a:gd name="connsiteX2-19" fmla="*/ 2158189 w 2158189"/>
                    <a:gd name="connsiteY2-20" fmla="*/ 2158189 h 2158189"/>
                    <a:gd name="connsiteX0-21" fmla="*/ 2158189 w 2158189"/>
                    <a:gd name="connsiteY0-22" fmla="*/ 2158189 h 2158189"/>
                    <a:gd name="connsiteX1-23" fmla="*/ 0 w 2158189"/>
                    <a:gd name="connsiteY1-24" fmla="*/ 0 h 2158189"/>
                    <a:gd name="connsiteX2-25" fmla="*/ 2158189 w 2158189"/>
                    <a:gd name="connsiteY2-26" fmla="*/ 2158189 h 2158189"/>
                    <a:gd name="connsiteX0-27" fmla="*/ 2158189 w 2158189"/>
                    <a:gd name="connsiteY0-28" fmla="*/ 2158189 h 2158189"/>
                    <a:gd name="connsiteX1-29" fmla="*/ 0 w 2158189"/>
                    <a:gd name="connsiteY1-30" fmla="*/ 0 h 2158189"/>
                    <a:gd name="connsiteX2-31" fmla="*/ 2158189 w 2158189"/>
                    <a:gd name="connsiteY2-32" fmla="*/ 2158189 h 2158189"/>
                    <a:gd name="connsiteX0-33" fmla="*/ 2158189 w 2158189"/>
                    <a:gd name="connsiteY0-34" fmla="*/ 2158189 h 2158189"/>
                    <a:gd name="connsiteX1-35" fmla="*/ 0 w 2158189"/>
                    <a:gd name="connsiteY1-36" fmla="*/ 0 h 2158189"/>
                    <a:gd name="connsiteX2-37" fmla="*/ 2158189 w 2158189"/>
                    <a:gd name="connsiteY2-38" fmla="*/ 2158189 h 2158189"/>
                    <a:gd name="connsiteX0-39" fmla="*/ 2158189 w 2158189"/>
                    <a:gd name="connsiteY0-40" fmla="*/ 2158189 h 2158189"/>
                    <a:gd name="connsiteX1-41" fmla="*/ 0 w 2158189"/>
                    <a:gd name="connsiteY1-42" fmla="*/ 0 h 2158189"/>
                    <a:gd name="connsiteX2-43" fmla="*/ 2158189 w 2158189"/>
                    <a:gd name="connsiteY2-44" fmla="*/ 2158189 h 2158189"/>
                    <a:gd name="connsiteX0-45" fmla="*/ 2158189 w 2158189"/>
                    <a:gd name="connsiteY0-46" fmla="*/ 2158189 h 2158189"/>
                    <a:gd name="connsiteX1-47" fmla="*/ 0 w 2158189"/>
                    <a:gd name="connsiteY1-48" fmla="*/ 0 h 2158189"/>
                    <a:gd name="connsiteX2-49" fmla="*/ 2158189 w 2158189"/>
                    <a:gd name="connsiteY2-50" fmla="*/ 2158189 h 2158189"/>
                    <a:gd name="connsiteX0-51" fmla="*/ 2158189 w 2158189"/>
                    <a:gd name="connsiteY0-52" fmla="*/ 2158189 h 2158189"/>
                    <a:gd name="connsiteX1-53" fmla="*/ 0 w 2158189"/>
                    <a:gd name="connsiteY1-54" fmla="*/ 0 h 2158189"/>
                    <a:gd name="connsiteX2-55" fmla="*/ 2158189 w 2158189"/>
                    <a:gd name="connsiteY2-56" fmla="*/ 2158189 h 2158189"/>
                    <a:gd name="connsiteX0-57" fmla="*/ 2158189 w 2158189"/>
                    <a:gd name="connsiteY0-58" fmla="*/ 2158189 h 2158189"/>
                    <a:gd name="connsiteX1-59" fmla="*/ 0 w 2158189"/>
                    <a:gd name="connsiteY1-60" fmla="*/ 0 h 2158189"/>
                    <a:gd name="connsiteX2-61" fmla="*/ 2158189 w 2158189"/>
                    <a:gd name="connsiteY2-62" fmla="*/ 2158189 h 2158189"/>
                    <a:gd name="connsiteX0-63" fmla="*/ 2158189 w 2158189"/>
                    <a:gd name="connsiteY0-64" fmla="*/ 2158189 h 2158189"/>
                    <a:gd name="connsiteX1-65" fmla="*/ 0 w 2158189"/>
                    <a:gd name="connsiteY1-66" fmla="*/ 0 h 2158189"/>
                    <a:gd name="connsiteX2-67" fmla="*/ 2158189 w 2158189"/>
                    <a:gd name="connsiteY2-68" fmla="*/ 2158189 h 2158189"/>
                    <a:gd name="connsiteX0-69" fmla="*/ 2158189 w 2158189"/>
                    <a:gd name="connsiteY0-70" fmla="*/ 2158189 h 2158189"/>
                    <a:gd name="connsiteX1-71" fmla="*/ 0 w 2158189"/>
                    <a:gd name="connsiteY1-72" fmla="*/ 0 h 2158189"/>
                    <a:gd name="connsiteX2-73" fmla="*/ 2158189 w 2158189"/>
                    <a:gd name="connsiteY2-74" fmla="*/ 2158189 h 2158189"/>
                    <a:gd name="connsiteX0-75" fmla="*/ 2158189 w 2158189"/>
                    <a:gd name="connsiteY0-76" fmla="*/ 2158189 h 2158189"/>
                    <a:gd name="connsiteX1-77" fmla="*/ 0 w 2158189"/>
                    <a:gd name="connsiteY1-78" fmla="*/ 0 h 2158189"/>
                    <a:gd name="connsiteX2-79" fmla="*/ 2158189 w 2158189"/>
                    <a:gd name="connsiteY2-80" fmla="*/ 2158189 h 2158189"/>
                    <a:gd name="connsiteX0-81" fmla="*/ 2158189 w 2158189"/>
                    <a:gd name="connsiteY0-82" fmla="*/ 2158189 h 2158189"/>
                    <a:gd name="connsiteX1-83" fmla="*/ 0 w 2158189"/>
                    <a:gd name="connsiteY1-84" fmla="*/ 0 h 2158189"/>
                    <a:gd name="connsiteX2-85" fmla="*/ 2158189 w 2158189"/>
                    <a:gd name="connsiteY2-86" fmla="*/ 2158189 h 2158189"/>
                    <a:gd name="connsiteX0-87" fmla="*/ 2158189 w 2158189"/>
                    <a:gd name="connsiteY0-88" fmla="*/ 2158189 h 2158189"/>
                    <a:gd name="connsiteX1-89" fmla="*/ 0 w 2158189"/>
                    <a:gd name="connsiteY1-90" fmla="*/ 0 h 2158189"/>
                    <a:gd name="connsiteX2-91" fmla="*/ 2158189 w 2158189"/>
                    <a:gd name="connsiteY2-92" fmla="*/ 2158189 h 2158189"/>
                    <a:gd name="connsiteX0-93" fmla="*/ 2158189 w 2158189"/>
                    <a:gd name="connsiteY0-94" fmla="*/ 2158189 h 2158189"/>
                    <a:gd name="connsiteX1-95" fmla="*/ 0 w 2158189"/>
                    <a:gd name="connsiteY1-96" fmla="*/ 0 h 2158189"/>
                    <a:gd name="connsiteX2-97" fmla="*/ 2158189 w 2158189"/>
                    <a:gd name="connsiteY2-98" fmla="*/ 2158189 h 2158189"/>
                    <a:gd name="connsiteX0-99" fmla="*/ 2158189 w 2158189"/>
                    <a:gd name="connsiteY0-100" fmla="*/ 2158189 h 2158189"/>
                    <a:gd name="connsiteX1-101" fmla="*/ 0 w 2158189"/>
                    <a:gd name="connsiteY1-102" fmla="*/ 0 h 2158189"/>
                    <a:gd name="connsiteX2-103" fmla="*/ 2158189 w 2158189"/>
                    <a:gd name="connsiteY2-104" fmla="*/ 2158189 h 2158189"/>
                    <a:gd name="connsiteX0-105" fmla="*/ 2158189 w 2158189"/>
                    <a:gd name="connsiteY0-106" fmla="*/ 2158189 h 2158189"/>
                    <a:gd name="connsiteX1-107" fmla="*/ 0 w 2158189"/>
                    <a:gd name="connsiteY1-108" fmla="*/ 0 h 2158189"/>
                    <a:gd name="connsiteX2-109" fmla="*/ 2158189 w 2158189"/>
                    <a:gd name="connsiteY2-110" fmla="*/ 2158189 h 2158189"/>
                  </a:gdLst>
                  <a:ahLst/>
                  <a:cxnLst>
                    <a:cxn ang="0">
                      <a:pos x="connsiteX0-1" y="connsiteY0-2"/>
                    </a:cxn>
                    <a:cxn ang="0">
                      <a:pos x="connsiteX1-3" y="connsiteY1-4"/>
                    </a:cxn>
                    <a:cxn ang="0">
                      <a:pos x="connsiteX2-5" y="connsiteY2-6"/>
                    </a:cxn>
                  </a:cxnLst>
                  <a:rect l="l" t="t" r="r" b="b"/>
                  <a:pathLst>
                    <a:path w="2158189" h="2158189">
                      <a:moveTo>
                        <a:pt x="2158189" y="2158189"/>
                      </a:moveTo>
                      <a:cubicBezTo>
                        <a:pt x="959822" y="1932280"/>
                        <a:pt x="240425" y="1256425"/>
                        <a:pt x="0" y="0"/>
                      </a:cubicBezTo>
                      <a:cubicBezTo>
                        <a:pt x="1140310" y="283968"/>
                        <a:pt x="1888735" y="916278"/>
                        <a:pt x="2158189" y="2158189"/>
                      </a:cubicBezTo>
                      <a:close/>
                    </a:path>
                  </a:pathLst>
                </a:cu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73" name="组合 17"/>
                <p:cNvGrpSpPr/>
                <p:nvPr/>
              </p:nvGrpSpPr>
              <p:grpSpPr>
                <a:xfrm>
                  <a:off x="7780698" y="3767878"/>
                  <a:ext cx="485548" cy="499744"/>
                  <a:chOff x="5494338" y="4791075"/>
                  <a:chExt cx="271463" cy="279400"/>
                </a:xfrm>
                <a:solidFill>
                  <a:schemeClr val="bg1"/>
                </a:solidFill>
              </p:grpSpPr>
              <p:sp>
                <p:nvSpPr>
                  <p:cNvPr id="74" name="Freeform 278"/>
                  <p:cNvSpPr/>
                  <p:nvPr/>
                </p:nvSpPr>
                <p:spPr bwMode="auto">
                  <a:xfrm>
                    <a:off x="5494338" y="4791075"/>
                    <a:ext cx="271463" cy="279400"/>
                  </a:xfrm>
                  <a:custGeom>
                    <a:avLst/>
                    <a:gdLst>
                      <a:gd name="T0" fmla="*/ 102 w 283"/>
                      <a:gd name="T1" fmla="*/ 233 h 292"/>
                      <a:gd name="T2" fmla="*/ 102 w 283"/>
                      <a:gd name="T3" fmla="*/ 8 h 292"/>
                      <a:gd name="T4" fmla="*/ 94 w 283"/>
                      <a:gd name="T5" fmla="*/ 0 h 292"/>
                      <a:gd name="T6" fmla="*/ 86 w 283"/>
                      <a:gd name="T7" fmla="*/ 8 h 292"/>
                      <a:gd name="T8" fmla="*/ 86 w 283"/>
                      <a:gd name="T9" fmla="*/ 233 h 292"/>
                      <a:gd name="T10" fmla="*/ 0 w 283"/>
                      <a:gd name="T11" fmla="*/ 233 h 292"/>
                      <a:gd name="T12" fmla="*/ 141 w 283"/>
                      <a:gd name="T13" fmla="*/ 288 h 292"/>
                      <a:gd name="T14" fmla="*/ 283 w 283"/>
                      <a:gd name="T15" fmla="*/ 233 h 292"/>
                      <a:gd name="T16" fmla="*/ 102 w 283"/>
                      <a:gd name="T17" fmla="*/ 23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 h="292">
                        <a:moveTo>
                          <a:pt x="102" y="233"/>
                        </a:moveTo>
                        <a:cubicBezTo>
                          <a:pt x="102" y="8"/>
                          <a:pt x="102" y="8"/>
                          <a:pt x="102" y="8"/>
                        </a:cubicBezTo>
                        <a:cubicBezTo>
                          <a:pt x="102" y="4"/>
                          <a:pt x="98" y="0"/>
                          <a:pt x="94" y="0"/>
                        </a:cubicBezTo>
                        <a:cubicBezTo>
                          <a:pt x="89" y="0"/>
                          <a:pt x="86" y="4"/>
                          <a:pt x="86" y="8"/>
                        </a:cubicBezTo>
                        <a:cubicBezTo>
                          <a:pt x="86" y="233"/>
                          <a:pt x="86" y="233"/>
                          <a:pt x="86" y="233"/>
                        </a:cubicBezTo>
                        <a:cubicBezTo>
                          <a:pt x="0" y="233"/>
                          <a:pt x="0" y="233"/>
                          <a:pt x="0" y="233"/>
                        </a:cubicBezTo>
                        <a:cubicBezTo>
                          <a:pt x="0" y="292"/>
                          <a:pt x="0" y="288"/>
                          <a:pt x="141" y="288"/>
                        </a:cubicBezTo>
                        <a:cubicBezTo>
                          <a:pt x="219" y="288"/>
                          <a:pt x="283" y="268"/>
                          <a:pt x="283" y="233"/>
                        </a:cubicBezTo>
                        <a:lnTo>
                          <a:pt x="102" y="2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75" name="Freeform 279"/>
                  <p:cNvSpPr/>
                  <p:nvPr/>
                </p:nvSpPr>
                <p:spPr bwMode="auto">
                  <a:xfrm>
                    <a:off x="5618163" y="4819650"/>
                    <a:ext cx="122238" cy="163512"/>
                  </a:xfrm>
                  <a:custGeom>
                    <a:avLst/>
                    <a:gdLst>
                      <a:gd name="T0" fmla="*/ 0 w 128"/>
                      <a:gd name="T1" fmla="*/ 0 h 172"/>
                      <a:gd name="T2" fmla="*/ 0 w 128"/>
                      <a:gd name="T3" fmla="*/ 172 h 172"/>
                      <a:gd name="T4" fmla="*/ 128 w 128"/>
                      <a:gd name="T5" fmla="*/ 172 h 172"/>
                      <a:gd name="T6" fmla="*/ 0 w 128"/>
                      <a:gd name="T7" fmla="*/ 0 h 172"/>
                    </a:gdLst>
                    <a:ahLst/>
                    <a:cxnLst>
                      <a:cxn ang="0">
                        <a:pos x="T0" y="T1"/>
                      </a:cxn>
                      <a:cxn ang="0">
                        <a:pos x="T2" y="T3"/>
                      </a:cxn>
                      <a:cxn ang="0">
                        <a:pos x="T4" y="T5"/>
                      </a:cxn>
                      <a:cxn ang="0">
                        <a:pos x="T6" y="T7"/>
                      </a:cxn>
                    </a:cxnLst>
                    <a:rect l="0" t="0" r="r" b="b"/>
                    <a:pathLst>
                      <a:path w="128" h="172">
                        <a:moveTo>
                          <a:pt x="0" y="0"/>
                        </a:moveTo>
                        <a:cubicBezTo>
                          <a:pt x="0" y="172"/>
                          <a:pt x="0" y="172"/>
                          <a:pt x="0" y="172"/>
                        </a:cubicBezTo>
                        <a:cubicBezTo>
                          <a:pt x="128" y="172"/>
                          <a:pt x="128" y="172"/>
                          <a:pt x="128" y="172"/>
                        </a:cubicBezTo>
                        <a:cubicBezTo>
                          <a:pt x="128" y="11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76" name="Freeform 280"/>
                  <p:cNvSpPr/>
                  <p:nvPr/>
                </p:nvSpPr>
                <p:spPr bwMode="auto">
                  <a:xfrm>
                    <a:off x="5503863" y="4818063"/>
                    <a:ext cx="46038" cy="165100"/>
                  </a:xfrm>
                  <a:custGeom>
                    <a:avLst/>
                    <a:gdLst>
                      <a:gd name="T0" fmla="*/ 49 w 49"/>
                      <a:gd name="T1" fmla="*/ 0 h 173"/>
                      <a:gd name="T2" fmla="*/ 0 w 49"/>
                      <a:gd name="T3" fmla="*/ 173 h 173"/>
                      <a:gd name="T4" fmla="*/ 49 w 49"/>
                      <a:gd name="T5" fmla="*/ 173 h 173"/>
                      <a:gd name="T6" fmla="*/ 49 w 49"/>
                      <a:gd name="T7" fmla="*/ 0 h 173"/>
                    </a:gdLst>
                    <a:ahLst/>
                    <a:cxnLst>
                      <a:cxn ang="0">
                        <a:pos x="T0" y="T1"/>
                      </a:cxn>
                      <a:cxn ang="0">
                        <a:pos x="T2" y="T3"/>
                      </a:cxn>
                      <a:cxn ang="0">
                        <a:pos x="T4" y="T5"/>
                      </a:cxn>
                      <a:cxn ang="0">
                        <a:pos x="T6" y="T7"/>
                      </a:cxn>
                    </a:cxnLst>
                    <a:rect l="0" t="0" r="r" b="b"/>
                    <a:pathLst>
                      <a:path w="49" h="173">
                        <a:moveTo>
                          <a:pt x="49" y="0"/>
                        </a:moveTo>
                        <a:cubicBezTo>
                          <a:pt x="49" y="0"/>
                          <a:pt x="0" y="122"/>
                          <a:pt x="0" y="173"/>
                        </a:cubicBezTo>
                        <a:cubicBezTo>
                          <a:pt x="49" y="173"/>
                          <a:pt x="49" y="173"/>
                          <a:pt x="49" y="173"/>
                        </a:cubicBezTo>
                        <a:lnTo>
                          <a:pt x="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grpSp>
      </p:grpSp>
      <p:sp>
        <p:nvSpPr>
          <p:cNvPr id="15397" name="Text Box 29"/>
          <p:cNvSpPr txBox="1"/>
          <p:nvPr/>
        </p:nvSpPr>
        <p:spPr>
          <a:xfrm>
            <a:off x="271463" y="4364038"/>
            <a:ext cx="4789487" cy="1014412"/>
          </a:xfrm>
          <a:prstGeom prst="rect">
            <a:avLst/>
          </a:prstGeom>
          <a:noFill/>
          <a:ln w="9525">
            <a:noFill/>
          </a:ln>
        </p:spPr>
        <p:txBody>
          <a:bodyPr wrap="none" anchor="t" anchorCtr="0">
            <a:spAutoFit/>
          </a:bodyPr>
          <a:p>
            <a:r>
              <a:rPr lang="en-US" altLang="zh-CN" sz="2000">
                <a:latin typeface="Calibri" panose="020F0502020204030204" pitchFamily="34" charset="0"/>
                <a:ea typeface="SimSun" panose="02010600030101010101" pitchFamily="2" charset="-122"/>
              </a:rPr>
              <a:t>Với phương pháp này, mô hình sẽ học được </a:t>
            </a:r>
            <a:endParaRPr lang="en-US" altLang="zh-CN" sz="2000">
              <a:latin typeface="Calibri" panose="020F0502020204030204" pitchFamily="34" charset="0"/>
              <a:ea typeface="SimSun" panose="02010600030101010101" pitchFamily="2" charset="-122"/>
            </a:endParaRPr>
          </a:p>
          <a:p>
            <a:r>
              <a:rPr lang="en-US" altLang="zh-CN" sz="2000">
                <a:latin typeface="Calibri" panose="020F0502020204030204" pitchFamily="34" charset="0"/>
                <a:ea typeface="SimSun" panose="02010600030101010101" pitchFamily="2" charset="-122"/>
              </a:rPr>
              <a:t>nhiều hơn nhưng vẫn có dữ liệu để đánh giá </a:t>
            </a:r>
            <a:endParaRPr lang="en-US" altLang="zh-CN" sz="2000">
              <a:latin typeface="Calibri" panose="020F0502020204030204" pitchFamily="34" charset="0"/>
              <a:ea typeface="SimSun" panose="02010600030101010101" pitchFamily="2" charset="-122"/>
            </a:endParaRPr>
          </a:p>
          <a:p>
            <a:r>
              <a:rPr lang="en-US" altLang="zh-CN" sz="2000">
                <a:latin typeface="Calibri" panose="020F0502020204030204" pitchFamily="34" charset="0"/>
                <a:ea typeface="SimSun" panose="02010600030101010101" pitchFamily="2" charset="-122"/>
              </a:rPr>
              <a:t>độ hiệu quả của mô hình.</a:t>
            </a:r>
            <a:endParaRPr lang="en-US" altLang="zh-CN" sz="2000">
              <a:latin typeface="Calibri" panose="020F0502020204030204" pitchFamily="34" charset="0"/>
              <a:ea typeface="SimSun" panose="02010600030101010101" pitchFamily="2" charset="-122"/>
            </a:endParaRPr>
          </a:p>
        </p:txBody>
      </p:sp>
      <p:sp>
        <p:nvSpPr>
          <p:cNvPr id="15398" name="Text Box 30"/>
          <p:cNvSpPr txBox="1"/>
          <p:nvPr/>
        </p:nvSpPr>
        <p:spPr>
          <a:xfrm>
            <a:off x="8074025" y="5167313"/>
            <a:ext cx="458788" cy="368300"/>
          </a:xfrm>
          <a:prstGeom prst="rect">
            <a:avLst/>
          </a:prstGeom>
          <a:noFill/>
          <a:ln w="9525">
            <a:noFill/>
          </a:ln>
        </p:spPr>
        <p:txBody>
          <a:bodyPr wrap="none" anchor="t" anchorCtr="0">
            <a:spAutoFit/>
          </a:bodyPr>
          <a:p>
            <a:r>
              <a:rPr lang="en-US" altLang="zh-CN">
                <a:latin typeface="Calibri" panose="020F0502020204030204" pitchFamily="34" charset="0"/>
                <a:ea typeface="SimSun" panose="02010600030101010101" pitchFamily="2" charset="-122"/>
              </a:rPr>
              <a:t>. . .</a:t>
            </a:r>
            <a:endParaRPr lang="en-US" altLang="zh-CN">
              <a:latin typeface="Calibri" panose="020F0502020204030204" pitchFamily="34" charset="0"/>
              <a:ea typeface="SimSun" panose="02010600030101010101" pitchFamily="2" charset="-122"/>
            </a:endParaRPr>
          </a:p>
        </p:txBody>
      </p:sp>
      <p:sp>
        <p:nvSpPr>
          <p:cNvPr id="15399" name="Text Box 33"/>
          <p:cNvSpPr txBox="1"/>
          <p:nvPr/>
        </p:nvSpPr>
        <p:spPr>
          <a:xfrm>
            <a:off x="10760075" y="3309938"/>
            <a:ext cx="241300" cy="922337"/>
          </a:xfrm>
          <a:prstGeom prst="rect">
            <a:avLst/>
          </a:prstGeom>
          <a:noFill/>
          <a:ln w="9525">
            <a:noFill/>
          </a:ln>
        </p:spPr>
        <p:txBody>
          <a:bodyPr wrap="none" anchor="t" anchorCtr="0">
            <a:spAutoFit/>
          </a:bodyPr>
          <a:p>
            <a:r>
              <a:rPr lang="en-US" altLang="zh-CN">
                <a:latin typeface="Calibri" panose="020F0502020204030204" pitchFamily="34" charset="0"/>
                <a:ea typeface="SimSun" panose="02010600030101010101" pitchFamily="2" charset="-122"/>
              </a:rPr>
              <a:t>.</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a:t>
            </a:r>
            <a:endParaRPr lang="en-US" altLang="zh-CN">
              <a:latin typeface="Calibri" panose="020F0502020204030204" pitchFamily="34" charset="0"/>
              <a:ea typeface="SimSun" panose="02010600030101010101" pitchFamily="2" charset="-122"/>
            </a:endParaRPr>
          </a:p>
        </p:txBody>
      </p:sp>
      <p:sp>
        <p:nvSpPr>
          <p:cNvPr id="2" name="Text Box 1"/>
          <p:cNvSpPr txBox="1"/>
          <p:nvPr/>
        </p:nvSpPr>
        <p:spPr>
          <a:xfrm>
            <a:off x="0" y="6489700"/>
            <a:ext cx="9114155" cy="368300"/>
          </a:xfrm>
          <a:prstGeom prst="rect">
            <a:avLst/>
          </a:prstGeom>
          <a:noFill/>
        </p:spPr>
        <p:txBody>
          <a:bodyPr wrap="none" rtlCol="0">
            <a:spAutoFit/>
          </a:bodyPr>
          <a:p>
            <a:pPr algn="l"/>
            <a:r>
              <a:rPr lang="en-US"/>
              <a:t>K-Fold: https://www.miai.vn/2021/01/18/k-fold-cross-validation-tuyet-chieu-train-khi-it-du-lieu/</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6388" name="组合 8"/>
          <p:cNvGrpSpPr/>
          <p:nvPr/>
        </p:nvGrpSpPr>
        <p:grpSpPr>
          <a:xfrm>
            <a:off x="2587625" y="1755775"/>
            <a:ext cx="584200" cy="622300"/>
            <a:chOff x="7369556" y="1403950"/>
            <a:chExt cx="1182913" cy="1281192"/>
          </a:xfrm>
        </p:grpSpPr>
        <p:grpSp>
          <p:nvGrpSpPr>
            <p:cNvPr id="16389" name="组合 9"/>
            <p:cNvGrpSpPr/>
            <p:nvPr/>
          </p:nvGrpSpPr>
          <p:grpSpPr>
            <a:xfrm>
              <a:off x="7369556" y="1403950"/>
              <a:ext cx="1182913" cy="1281192"/>
              <a:chOff x="8011886" y="1882922"/>
              <a:chExt cx="1182913" cy="1281192"/>
            </a:xfrm>
          </p:grpSpPr>
          <p:sp>
            <p:nvSpPr>
              <p:cNvPr id="12" name="椭圆 11"/>
              <p:cNvSpPr/>
              <p:nvPr/>
            </p:nvSpPr>
            <p:spPr>
              <a:xfrm>
                <a:off x="8011886" y="2061029"/>
                <a:ext cx="1103085" cy="1103085"/>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椭圆 12"/>
              <p:cNvSpPr/>
              <p:nvPr/>
            </p:nvSpPr>
            <p:spPr>
              <a:xfrm>
                <a:off x="8766629" y="2048729"/>
                <a:ext cx="348342" cy="348342"/>
              </a:xfrm>
              <a:prstGeom prst="ellipse">
                <a:avLst/>
              </a:prstGeom>
              <a:solidFill>
                <a:srgbClr val="72C8D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 name="椭圆 13"/>
              <p:cNvSpPr/>
              <p:nvPr/>
            </p:nvSpPr>
            <p:spPr>
              <a:xfrm>
                <a:off x="9035142" y="1882922"/>
                <a:ext cx="159657" cy="159657"/>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393" name="文本框 10"/>
            <p:cNvSpPr txBox="1"/>
            <p:nvPr/>
          </p:nvSpPr>
          <p:spPr>
            <a:xfrm>
              <a:off x="7536447" y="1807205"/>
              <a:ext cx="787423" cy="758256"/>
            </a:xfrm>
            <a:prstGeom prst="rect">
              <a:avLst/>
            </a:prstGeom>
            <a:noFill/>
            <a:ln w="9525">
              <a:noFill/>
            </a:ln>
          </p:spPr>
          <p:txBody>
            <a:bodyPr anchor="t" anchorCtr="0">
              <a:spAutoFit/>
            </a:bodyPr>
            <a:p>
              <a:r>
                <a:rPr lang="en-US" altLang="zh-CN" b="1" dirty="0">
                  <a:solidFill>
                    <a:srgbClr val="FFFFFF"/>
                  </a:solidFill>
                  <a:latin typeface="Microsoft YaHei" panose="020B0503020204020204" pitchFamily="34" charset="-122"/>
                  <a:ea typeface="Microsoft YaHei" panose="020B0503020204020204" pitchFamily="34" charset="-122"/>
                </a:rPr>
                <a:t>1</a:t>
              </a:r>
              <a:endParaRPr lang="zh-CN" altLang="en-US" b="1" dirty="0">
                <a:solidFill>
                  <a:srgbClr val="FFFFFF"/>
                </a:solidFill>
                <a:latin typeface="Microsoft YaHei" panose="020B0503020204020204" pitchFamily="34" charset="-122"/>
                <a:ea typeface="Microsoft YaHei" panose="020B0503020204020204" pitchFamily="34" charset="-122"/>
              </a:endParaRPr>
            </a:p>
          </p:txBody>
        </p:sp>
      </p:grpSp>
      <p:grpSp>
        <p:nvGrpSpPr>
          <p:cNvPr id="16394" name="组合 14"/>
          <p:cNvGrpSpPr/>
          <p:nvPr/>
        </p:nvGrpSpPr>
        <p:grpSpPr>
          <a:xfrm>
            <a:off x="2587625" y="2497138"/>
            <a:ext cx="596900" cy="633412"/>
            <a:chOff x="7369556" y="1403950"/>
            <a:chExt cx="1182913" cy="1281192"/>
          </a:xfrm>
        </p:grpSpPr>
        <p:grpSp>
          <p:nvGrpSpPr>
            <p:cNvPr id="16395" name="组合 15"/>
            <p:cNvGrpSpPr/>
            <p:nvPr/>
          </p:nvGrpSpPr>
          <p:grpSpPr>
            <a:xfrm>
              <a:off x="7369556" y="1403950"/>
              <a:ext cx="1182913" cy="1281192"/>
              <a:chOff x="8011886" y="1882922"/>
              <a:chExt cx="1182913" cy="1281192"/>
            </a:xfrm>
          </p:grpSpPr>
          <p:sp>
            <p:nvSpPr>
              <p:cNvPr id="18" name="椭圆 17"/>
              <p:cNvSpPr/>
              <p:nvPr/>
            </p:nvSpPr>
            <p:spPr>
              <a:xfrm>
                <a:off x="8011886" y="2061029"/>
                <a:ext cx="1103085" cy="11030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 name="椭圆 18"/>
              <p:cNvSpPr/>
              <p:nvPr/>
            </p:nvSpPr>
            <p:spPr>
              <a:xfrm>
                <a:off x="8766629" y="2048729"/>
                <a:ext cx="348342" cy="348342"/>
              </a:xfrm>
              <a:prstGeom prst="ellipse">
                <a:avLst/>
              </a:prstGeom>
              <a:solidFill>
                <a:schemeClr val="tx1">
                  <a:lumMod val="50000"/>
                  <a:lumOff val="5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0" name="椭圆 19"/>
              <p:cNvSpPr/>
              <p:nvPr/>
            </p:nvSpPr>
            <p:spPr>
              <a:xfrm>
                <a:off x="9035142" y="1882922"/>
                <a:ext cx="159657" cy="15965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399" name="文本框 16"/>
            <p:cNvSpPr txBox="1"/>
            <p:nvPr/>
          </p:nvSpPr>
          <p:spPr>
            <a:xfrm>
              <a:off x="7536447" y="1807205"/>
              <a:ext cx="787423" cy="806201"/>
            </a:xfrm>
            <a:prstGeom prst="rect">
              <a:avLst/>
            </a:prstGeom>
            <a:noFill/>
            <a:ln w="9525">
              <a:noFill/>
            </a:ln>
          </p:spPr>
          <p:txBody>
            <a:bodyPr anchor="t" anchorCtr="0">
              <a:spAutoFit/>
            </a:bodyPr>
            <a:p>
              <a:r>
                <a:rPr lang="en-US" altLang="zh-CN" sz="2000" b="1" dirty="0">
                  <a:solidFill>
                    <a:srgbClr val="FFFFFF"/>
                  </a:solidFill>
                  <a:latin typeface="Microsoft YaHei" panose="020B0503020204020204" pitchFamily="34" charset="-122"/>
                  <a:ea typeface="Microsoft YaHei" panose="020B0503020204020204" pitchFamily="34" charset="-122"/>
                </a:rPr>
                <a:t>2</a:t>
              </a:r>
              <a:endParaRPr lang="zh-CN" altLang="en-US" sz="2000" b="1" dirty="0">
                <a:solidFill>
                  <a:srgbClr val="FFFFFF"/>
                </a:solidFill>
                <a:latin typeface="Microsoft YaHei" panose="020B0503020204020204" pitchFamily="34" charset="-122"/>
                <a:ea typeface="Microsoft YaHei" panose="020B0503020204020204" pitchFamily="34" charset="-122"/>
              </a:endParaRPr>
            </a:p>
          </p:txBody>
        </p:sp>
      </p:grpSp>
      <p:grpSp>
        <p:nvGrpSpPr>
          <p:cNvPr id="16400" name="组合 31"/>
          <p:cNvGrpSpPr/>
          <p:nvPr/>
        </p:nvGrpSpPr>
        <p:grpSpPr>
          <a:xfrm>
            <a:off x="260350" y="3902075"/>
            <a:ext cx="893763" cy="2343150"/>
            <a:chOff x="7808913" y="485776"/>
            <a:chExt cx="1046163" cy="2462213"/>
          </a:xfrm>
        </p:grpSpPr>
        <p:sp>
          <p:nvSpPr>
            <p:cNvPr id="16401" name="Freeform 56"/>
            <p:cNvSpPr/>
            <p:nvPr/>
          </p:nvSpPr>
          <p:spPr>
            <a:xfrm>
              <a:off x="8129588" y="2219326"/>
              <a:ext cx="439738" cy="650875"/>
            </a:xfrm>
            <a:custGeom>
              <a:avLst/>
              <a:gdLst/>
              <a:ahLst/>
              <a:cxnLst>
                <a:cxn ang="0">
                  <a:pos x="439738" y="650875"/>
                </a:cxn>
                <a:cxn ang="0">
                  <a:pos x="265113" y="650875"/>
                </a:cxn>
                <a:cxn ang="0">
                  <a:pos x="220663" y="166688"/>
                </a:cxn>
                <a:cxn ang="0">
                  <a:pos x="174625" y="650875"/>
                </a:cxn>
                <a:cxn ang="0">
                  <a:pos x="0" y="650875"/>
                </a:cxn>
                <a:cxn ang="0">
                  <a:pos x="0" y="0"/>
                </a:cxn>
                <a:cxn ang="0">
                  <a:pos x="439738" y="0"/>
                </a:cxn>
                <a:cxn ang="0">
                  <a:pos x="439738" y="650875"/>
                </a:cxn>
              </a:cxnLst>
              <a:pathLst>
                <a:path w="277" h="410">
                  <a:moveTo>
                    <a:pt x="277" y="410"/>
                  </a:moveTo>
                  <a:lnTo>
                    <a:pt x="167" y="410"/>
                  </a:lnTo>
                  <a:lnTo>
                    <a:pt x="139" y="105"/>
                  </a:lnTo>
                  <a:lnTo>
                    <a:pt x="110" y="410"/>
                  </a:lnTo>
                  <a:lnTo>
                    <a:pt x="0" y="410"/>
                  </a:lnTo>
                  <a:lnTo>
                    <a:pt x="0" y="0"/>
                  </a:lnTo>
                  <a:lnTo>
                    <a:pt x="277" y="0"/>
                  </a:lnTo>
                  <a:lnTo>
                    <a:pt x="277" y="410"/>
                  </a:lnTo>
                  <a:close/>
                </a:path>
              </a:pathLst>
            </a:custGeom>
            <a:solidFill>
              <a:srgbClr val="383735"/>
            </a:solidFill>
            <a:ln w="9525">
              <a:noFill/>
            </a:ln>
          </p:spPr>
          <p:txBody>
            <a:bodyPr/>
            <a:p>
              <a:endParaRPr lang="en-US"/>
            </a:p>
          </p:txBody>
        </p:sp>
        <p:sp>
          <p:nvSpPr>
            <p:cNvPr id="16402" name="Freeform 57"/>
            <p:cNvSpPr/>
            <p:nvPr/>
          </p:nvSpPr>
          <p:spPr>
            <a:xfrm>
              <a:off x="8007351" y="2765426"/>
              <a:ext cx="323850" cy="182563"/>
            </a:xfrm>
            <a:custGeom>
              <a:avLst/>
              <a:gdLst/>
              <a:ahLst/>
              <a:cxnLst>
                <a:cxn ang="0">
                  <a:pos x="257243" y="39286"/>
                </a:cxn>
                <a:cxn ang="0">
                  <a:pos x="250352" y="140966"/>
                </a:cxn>
                <a:cxn ang="0">
                  <a:pos x="45936" y="92437"/>
                </a:cxn>
                <a:cxn ang="0">
                  <a:pos x="169964" y="0"/>
                </a:cxn>
                <a:cxn ang="0">
                  <a:pos x="257243" y="39286"/>
                </a:cxn>
              </a:cxnLst>
              <a:pathLst>
                <a:path w="141" h="79">
                  <a:moveTo>
                    <a:pt x="112" y="17"/>
                  </a:moveTo>
                  <a:cubicBezTo>
                    <a:pt x="130" y="36"/>
                    <a:pt x="141" y="57"/>
                    <a:pt x="109" y="61"/>
                  </a:cubicBezTo>
                  <a:cubicBezTo>
                    <a:pt x="80" y="65"/>
                    <a:pt x="0" y="79"/>
                    <a:pt x="20" y="40"/>
                  </a:cubicBezTo>
                  <a:cubicBezTo>
                    <a:pt x="39" y="3"/>
                    <a:pt x="61" y="0"/>
                    <a:pt x="74" y="0"/>
                  </a:cubicBezTo>
                  <a:cubicBezTo>
                    <a:pt x="86" y="0"/>
                    <a:pt x="102" y="7"/>
                    <a:pt x="112" y="17"/>
                  </a:cubicBezTo>
                  <a:close/>
                </a:path>
              </a:pathLst>
            </a:custGeom>
            <a:solidFill>
              <a:srgbClr val="563A28"/>
            </a:solidFill>
            <a:ln w="9525">
              <a:noFill/>
            </a:ln>
          </p:spPr>
          <p:txBody>
            <a:bodyPr/>
            <a:p>
              <a:endParaRPr lang="en-US"/>
            </a:p>
          </p:txBody>
        </p:sp>
        <p:sp>
          <p:nvSpPr>
            <p:cNvPr id="16403" name="Freeform 58"/>
            <p:cNvSpPr/>
            <p:nvPr/>
          </p:nvSpPr>
          <p:spPr>
            <a:xfrm>
              <a:off x="8369301" y="2765426"/>
              <a:ext cx="322263" cy="182563"/>
            </a:xfrm>
            <a:custGeom>
              <a:avLst/>
              <a:gdLst/>
              <a:ahLst/>
              <a:cxnLst>
                <a:cxn ang="0">
                  <a:pos x="66754" y="39286"/>
                </a:cxn>
                <a:cxn ang="0">
                  <a:pos x="71358" y="140966"/>
                </a:cxn>
                <a:cxn ang="0">
                  <a:pos x="276225" y="92437"/>
                </a:cxn>
                <a:cxn ang="0">
                  <a:pos x="154226" y="0"/>
                </a:cxn>
                <a:cxn ang="0">
                  <a:pos x="66754" y="39286"/>
                </a:cxn>
              </a:cxnLst>
              <a:pathLst>
                <a:path w="140" h="79">
                  <a:moveTo>
                    <a:pt x="29" y="17"/>
                  </a:moveTo>
                  <a:cubicBezTo>
                    <a:pt x="10" y="36"/>
                    <a:pt x="0" y="57"/>
                    <a:pt x="31" y="61"/>
                  </a:cubicBezTo>
                  <a:cubicBezTo>
                    <a:pt x="60" y="65"/>
                    <a:pt x="140" y="79"/>
                    <a:pt x="120" y="40"/>
                  </a:cubicBezTo>
                  <a:cubicBezTo>
                    <a:pt x="101" y="3"/>
                    <a:pt x="79" y="0"/>
                    <a:pt x="67" y="0"/>
                  </a:cubicBezTo>
                  <a:cubicBezTo>
                    <a:pt x="54" y="0"/>
                    <a:pt x="38" y="7"/>
                    <a:pt x="29" y="17"/>
                  </a:cubicBezTo>
                  <a:close/>
                </a:path>
              </a:pathLst>
            </a:custGeom>
            <a:solidFill>
              <a:srgbClr val="563A28"/>
            </a:solidFill>
            <a:ln w="9525">
              <a:noFill/>
            </a:ln>
          </p:spPr>
          <p:txBody>
            <a:bodyPr/>
            <a:p>
              <a:endParaRPr lang="en-US"/>
            </a:p>
          </p:txBody>
        </p:sp>
        <p:sp>
          <p:nvSpPr>
            <p:cNvPr id="16404" name="Rectangle 59"/>
            <p:cNvSpPr/>
            <p:nvPr/>
          </p:nvSpPr>
          <p:spPr>
            <a:xfrm>
              <a:off x="8218488" y="1641476"/>
              <a:ext cx="263525" cy="593725"/>
            </a:xfrm>
            <a:prstGeom prst="rect">
              <a:avLst/>
            </a:prstGeom>
            <a:solidFill>
              <a:srgbClr val="F4EFED"/>
            </a:solidFill>
            <a:ln w="9525">
              <a:noFill/>
            </a:ln>
          </p:spPr>
          <p:txBody>
            <a:bodyPr anchor="t" anchorCtr="0"/>
            <a:p>
              <a:endParaRPr lang="zh-CN" altLang="en-US" dirty="0">
                <a:solidFill>
                  <a:srgbClr val="000000"/>
                </a:solidFill>
                <a:latin typeface="Calibri" panose="020F0502020204030204" pitchFamily="34" charset="0"/>
                <a:ea typeface="SimSun" panose="02010600030101010101" pitchFamily="2" charset="-122"/>
              </a:endParaRPr>
            </a:p>
          </p:txBody>
        </p:sp>
        <p:sp>
          <p:nvSpPr>
            <p:cNvPr id="16405" name="Rectangle 60"/>
            <p:cNvSpPr/>
            <p:nvPr/>
          </p:nvSpPr>
          <p:spPr>
            <a:xfrm>
              <a:off x="8320088" y="1654176"/>
              <a:ext cx="50800" cy="58738"/>
            </a:xfrm>
            <a:prstGeom prst="rect">
              <a:avLst/>
            </a:prstGeom>
            <a:solidFill>
              <a:srgbClr val="3A332D"/>
            </a:solidFill>
            <a:ln w="9525">
              <a:noFill/>
            </a:ln>
          </p:spPr>
          <p:txBody>
            <a:bodyPr anchor="t" anchorCtr="0"/>
            <a:p>
              <a:endParaRPr lang="zh-CN" altLang="en-US" dirty="0">
                <a:solidFill>
                  <a:srgbClr val="000000"/>
                </a:solidFill>
                <a:latin typeface="Calibri" panose="020F0502020204030204" pitchFamily="34" charset="0"/>
                <a:ea typeface="SimSun" panose="02010600030101010101" pitchFamily="2" charset="-122"/>
              </a:endParaRPr>
            </a:p>
          </p:txBody>
        </p:sp>
        <p:sp>
          <p:nvSpPr>
            <p:cNvPr id="16406" name="Freeform 61"/>
            <p:cNvSpPr/>
            <p:nvPr/>
          </p:nvSpPr>
          <p:spPr>
            <a:xfrm>
              <a:off x="8277226" y="1706563"/>
              <a:ext cx="149225" cy="512763"/>
            </a:xfrm>
            <a:custGeom>
              <a:avLst/>
              <a:gdLst/>
              <a:ahLst/>
              <a:cxnLst>
                <a:cxn ang="0">
                  <a:pos x="53975" y="0"/>
                </a:cxn>
                <a:cxn ang="0">
                  <a:pos x="0" y="425450"/>
                </a:cxn>
                <a:cxn ang="0">
                  <a:pos x="76200" y="512763"/>
                </a:cxn>
                <a:cxn ang="0">
                  <a:pos x="149225" y="423863"/>
                </a:cxn>
                <a:cxn ang="0">
                  <a:pos x="82550" y="0"/>
                </a:cxn>
                <a:cxn ang="0">
                  <a:pos x="53975" y="0"/>
                </a:cxn>
              </a:cxnLst>
              <a:pathLst>
                <a:path w="94" h="323">
                  <a:moveTo>
                    <a:pt x="34" y="0"/>
                  </a:moveTo>
                  <a:lnTo>
                    <a:pt x="0" y="268"/>
                  </a:lnTo>
                  <a:lnTo>
                    <a:pt x="48" y="323"/>
                  </a:lnTo>
                  <a:lnTo>
                    <a:pt x="94" y="267"/>
                  </a:lnTo>
                  <a:lnTo>
                    <a:pt x="52" y="0"/>
                  </a:lnTo>
                  <a:lnTo>
                    <a:pt x="34" y="0"/>
                  </a:lnTo>
                  <a:close/>
                </a:path>
              </a:pathLst>
            </a:custGeom>
            <a:solidFill>
              <a:srgbClr val="3A332D"/>
            </a:solidFill>
            <a:ln w="9525">
              <a:noFill/>
            </a:ln>
          </p:spPr>
          <p:txBody>
            <a:bodyPr/>
            <a:p>
              <a:endParaRPr lang="en-US"/>
            </a:p>
          </p:txBody>
        </p:sp>
        <p:sp>
          <p:nvSpPr>
            <p:cNvPr id="16407" name="Freeform 62"/>
            <p:cNvSpPr/>
            <p:nvPr/>
          </p:nvSpPr>
          <p:spPr>
            <a:xfrm>
              <a:off x="7856538" y="2120901"/>
              <a:ext cx="295275" cy="284163"/>
            </a:xfrm>
            <a:custGeom>
              <a:avLst/>
              <a:gdLst/>
              <a:ahLst/>
              <a:cxnLst>
                <a:cxn ang="0">
                  <a:pos x="110728" y="0"/>
                </a:cxn>
                <a:cxn ang="0">
                  <a:pos x="59978" y="101652"/>
                </a:cxn>
                <a:cxn ang="0">
                  <a:pos x="20762" y="217165"/>
                </a:cxn>
                <a:cxn ang="0">
                  <a:pos x="80739" y="166339"/>
                </a:cxn>
                <a:cxn ang="0">
                  <a:pos x="89967" y="263371"/>
                </a:cxn>
                <a:cxn ang="0">
                  <a:pos x="147638" y="187132"/>
                </a:cxn>
                <a:cxn ang="0">
                  <a:pos x="179933" y="279542"/>
                </a:cxn>
                <a:cxn ang="0">
                  <a:pos x="203002" y="177891"/>
                </a:cxn>
                <a:cxn ang="0">
                  <a:pos x="262979" y="207924"/>
                </a:cxn>
                <a:cxn ang="0">
                  <a:pos x="228377" y="66998"/>
                </a:cxn>
                <a:cxn ang="0">
                  <a:pos x="110728" y="0"/>
                </a:cxn>
              </a:cxnLst>
              <a:pathLst>
                <a:path w="128" h="123">
                  <a:moveTo>
                    <a:pt x="48" y="0"/>
                  </a:moveTo>
                  <a:cubicBezTo>
                    <a:pt x="48" y="0"/>
                    <a:pt x="39" y="21"/>
                    <a:pt x="26" y="44"/>
                  </a:cubicBezTo>
                  <a:cubicBezTo>
                    <a:pt x="13" y="66"/>
                    <a:pt x="0" y="89"/>
                    <a:pt x="9" y="94"/>
                  </a:cubicBezTo>
                  <a:cubicBezTo>
                    <a:pt x="18" y="100"/>
                    <a:pt x="35" y="72"/>
                    <a:pt x="35" y="72"/>
                  </a:cubicBezTo>
                  <a:cubicBezTo>
                    <a:pt x="35" y="72"/>
                    <a:pt x="22" y="112"/>
                    <a:pt x="39" y="114"/>
                  </a:cubicBezTo>
                  <a:cubicBezTo>
                    <a:pt x="57" y="117"/>
                    <a:pt x="64" y="81"/>
                    <a:pt x="64" y="81"/>
                  </a:cubicBezTo>
                  <a:cubicBezTo>
                    <a:pt x="64" y="81"/>
                    <a:pt x="60" y="120"/>
                    <a:pt x="78" y="121"/>
                  </a:cubicBezTo>
                  <a:cubicBezTo>
                    <a:pt x="96" y="123"/>
                    <a:pt x="88" y="77"/>
                    <a:pt x="88" y="77"/>
                  </a:cubicBezTo>
                  <a:cubicBezTo>
                    <a:pt x="88" y="77"/>
                    <a:pt x="100" y="100"/>
                    <a:pt x="114" y="90"/>
                  </a:cubicBezTo>
                  <a:cubicBezTo>
                    <a:pt x="128" y="80"/>
                    <a:pt x="93" y="55"/>
                    <a:pt x="99" y="29"/>
                  </a:cubicBezTo>
                  <a:lnTo>
                    <a:pt x="48" y="0"/>
                  </a:lnTo>
                  <a:close/>
                </a:path>
              </a:pathLst>
            </a:custGeom>
            <a:solidFill>
              <a:srgbClr val="F9DAB4"/>
            </a:solidFill>
            <a:ln w="9525">
              <a:noFill/>
            </a:ln>
          </p:spPr>
          <p:txBody>
            <a:bodyPr/>
            <a:p>
              <a:endParaRPr lang="en-US"/>
            </a:p>
          </p:txBody>
        </p:sp>
        <p:sp>
          <p:nvSpPr>
            <p:cNvPr id="16408" name="Freeform 63"/>
            <p:cNvSpPr/>
            <p:nvPr/>
          </p:nvSpPr>
          <p:spPr>
            <a:xfrm>
              <a:off x="7939088" y="1649413"/>
              <a:ext cx="309563" cy="549275"/>
            </a:xfrm>
            <a:custGeom>
              <a:avLst/>
              <a:gdLst/>
              <a:ahLst/>
              <a:cxnLst>
                <a:cxn ang="0">
                  <a:pos x="274910" y="0"/>
                </a:cxn>
                <a:cxn ang="0">
                  <a:pos x="0" y="491578"/>
                </a:cxn>
                <a:cxn ang="0">
                  <a:pos x="157092" y="549275"/>
                </a:cxn>
                <a:cxn ang="0">
                  <a:pos x="235638" y="422342"/>
                </a:cxn>
                <a:cxn ang="0">
                  <a:pos x="309563" y="4616"/>
                </a:cxn>
                <a:cxn ang="0">
                  <a:pos x="274910" y="0"/>
                </a:cxn>
              </a:cxnLst>
              <a:pathLst>
                <a:path w="134" h="238">
                  <a:moveTo>
                    <a:pt x="119" y="0"/>
                  </a:moveTo>
                  <a:cubicBezTo>
                    <a:pt x="119" y="0"/>
                    <a:pt x="22" y="34"/>
                    <a:pt x="0" y="213"/>
                  </a:cubicBezTo>
                  <a:cubicBezTo>
                    <a:pt x="0" y="213"/>
                    <a:pt x="28" y="236"/>
                    <a:pt x="68" y="238"/>
                  </a:cubicBezTo>
                  <a:cubicBezTo>
                    <a:pt x="68" y="238"/>
                    <a:pt x="84" y="189"/>
                    <a:pt x="102" y="183"/>
                  </a:cubicBezTo>
                  <a:cubicBezTo>
                    <a:pt x="134" y="2"/>
                    <a:pt x="134" y="2"/>
                    <a:pt x="134" y="2"/>
                  </a:cubicBezTo>
                  <a:lnTo>
                    <a:pt x="119" y="0"/>
                  </a:lnTo>
                  <a:close/>
                </a:path>
              </a:pathLst>
            </a:custGeom>
            <a:solidFill>
              <a:srgbClr val="383735"/>
            </a:solidFill>
            <a:ln w="9525">
              <a:noFill/>
            </a:ln>
          </p:spPr>
          <p:txBody>
            <a:bodyPr/>
            <a:p>
              <a:endParaRPr lang="en-US"/>
            </a:p>
          </p:txBody>
        </p:sp>
        <p:sp>
          <p:nvSpPr>
            <p:cNvPr id="16409" name="Freeform 64"/>
            <p:cNvSpPr/>
            <p:nvPr/>
          </p:nvSpPr>
          <p:spPr>
            <a:xfrm>
              <a:off x="8258176" y="1649413"/>
              <a:ext cx="87313" cy="73025"/>
            </a:xfrm>
            <a:custGeom>
              <a:avLst/>
              <a:gdLst/>
              <a:ahLst/>
              <a:cxnLst>
                <a:cxn ang="0">
                  <a:pos x="87313" y="7938"/>
                </a:cxn>
                <a:cxn ang="0">
                  <a:pos x="36513" y="73025"/>
                </a:cxn>
                <a:cxn ang="0">
                  <a:pos x="0" y="0"/>
                </a:cxn>
                <a:cxn ang="0">
                  <a:pos x="87313" y="7938"/>
                </a:cxn>
              </a:cxnLst>
              <a:pathLst>
                <a:path w="55" h="46">
                  <a:moveTo>
                    <a:pt x="55" y="5"/>
                  </a:moveTo>
                  <a:lnTo>
                    <a:pt x="23" y="46"/>
                  </a:lnTo>
                  <a:lnTo>
                    <a:pt x="0" y="0"/>
                  </a:lnTo>
                  <a:lnTo>
                    <a:pt x="55" y="5"/>
                  </a:lnTo>
                  <a:close/>
                </a:path>
              </a:pathLst>
            </a:custGeom>
            <a:solidFill>
              <a:srgbClr val="E2DCD9"/>
            </a:solidFill>
            <a:ln w="9525">
              <a:noFill/>
            </a:ln>
          </p:spPr>
          <p:txBody>
            <a:bodyPr/>
            <a:p>
              <a:endParaRPr lang="en-US"/>
            </a:p>
          </p:txBody>
        </p:sp>
        <p:sp>
          <p:nvSpPr>
            <p:cNvPr id="16410" name="Freeform 65"/>
            <p:cNvSpPr/>
            <p:nvPr/>
          </p:nvSpPr>
          <p:spPr>
            <a:xfrm>
              <a:off x="8110538" y="1624013"/>
              <a:ext cx="173038" cy="620713"/>
            </a:xfrm>
            <a:custGeom>
              <a:avLst/>
              <a:gdLst/>
              <a:ahLst/>
              <a:cxnLst>
                <a:cxn ang="0">
                  <a:pos x="119973" y="0"/>
                </a:cxn>
                <a:cxn ang="0">
                  <a:pos x="13843" y="597638"/>
                </a:cxn>
                <a:cxn ang="0">
                  <a:pos x="115359" y="609176"/>
                </a:cxn>
                <a:cxn ang="0">
                  <a:pos x="173038" y="0"/>
                </a:cxn>
                <a:cxn ang="0">
                  <a:pos x="119973" y="0"/>
                </a:cxn>
              </a:cxnLst>
              <a:pathLst>
                <a:path w="75" h="269">
                  <a:moveTo>
                    <a:pt x="52" y="0"/>
                  </a:moveTo>
                  <a:cubicBezTo>
                    <a:pt x="52" y="0"/>
                    <a:pt x="0" y="62"/>
                    <a:pt x="6" y="259"/>
                  </a:cubicBezTo>
                  <a:cubicBezTo>
                    <a:pt x="6" y="259"/>
                    <a:pt x="24" y="269"/>
                    <a:pt x="50" y="264"/>
                  </a:cubicBezTo>
                  <a:cubicBezTo>
                    <a:pt x="50" y="264"/>
                    <a:pt x="57" y="102"/>
                    <a:pt x="75" y="0"/>
                  </a:cubicBezTo>
                  <a:lnTo>
                    <a:pt x="52" y="0"/>
                  </a:lnTo>
                  <a:close/>
                </a:path>
              </a:pathLst>
            </a:custGeom>
            <a:solidFill>
              <a:srgbClr val="3F3E3D"/>
            </a:solidFill>
            <a:ln w="9525">
              <a:noFill/>
            </a:ln>
          </p:spPr>
          <p:txBody>
            <a:bodyPr/>
            <a:p>
              <a:endParaRPr lang="en-US"/>
            </a:p>
          </p:txBody>
        </p:sp>
        <p:sp>
          <p:nvSpPr>
            <p:cNvPr id="16411" name="Freeform 66"/>
            <p:cNvSpPr/>
            <p:nvPr/>
          </p:nvSpPr>
          <p:spPr>
            <a:xfrm>
              <a:off x="8543926" y="2120901"/>
              <a:ext cx="298450" cy="284163"/>
            </a:xfrm>
            <a:custGeom>
              <a:avLst/>
              <a:gdLst/>
              <a:ahLst/>
              <a:cxnLst>
                <a:cxn ang="0">
                  <a:pos x="187399" y="0"/>
                </a:cxn>
                <a:cxn ang="0">
                  <a:pos x="238297" y="101652"/>
                </a:cxn>
                <a:cxn ang="0">
                  <a:pos x="277628" y="217165"/>
                </a:cxn>
                <a:cxn ang="0">
                  <a:pos x="215162" y="166339"/>
                </a:cxn>
                <a:cxn ang="0">
                  <a:pos x="205907" y="263371"/>
                </a:cxn>
                <a:cxn ang="0">
                  <a:pos x="150382" y="187132"/>
                </a:cxn>
                <a:cxn ang="0">
                  <a:pos x="117992" y="279542"/>
                </a:cxn>
                <a:cxn ang="0">
                  <a:pos x="92543" y="177891"/>
                </a:cxn>
                <a:cxn ang="0">
                  <a:pos x="34703" y="207924"/>
                </a:cxn>
                <a:cxn ang="0">
                  <a:pos x="67093" y="66998"/>
                </a:cxn>
                <a:cxn ang="0">
                  <a:pos x="187399" y="0"/>
                </a:cxn>
              </a:cxnLst>
              <a:pathLst>
                <a:path w="129" h="123">
                  <a:moveTo>
                    <a:pt x="81" y="0"/>
                  </a:moveTo>
                  <a:cubicBezTo>
                    <a:pt x="81" y="0"/>
                    <a:pt x="90" y="21"/>
                    <a:pt x="103" y="44"/>
                  </a:cubicBezTo>
                  <a:cubicBezTo>
                    <a:pt x="116" y="66"/>
                    <a:pt x="129" y="89"/>
                    <a:pt x="120" y="94"/>
                  </a:cubicBezTo>
                  <a:cubicBezTo>
                    <a:pt x="111" y="100"/>
                    <a:pt x="93" y="72"/>
                    <a:pt x="93" y="72"/>
                  </a:cubicBezTo>
                  <a:cubicBezTo>
                    <a:pt x="93" y="72"/>
                    <a:pt x="107" y="112"/>
                    <a:pt x="89" y="114"/>
                  </a:cubicBezTo>
                  <a:cubicBezTo>
                    <a:pt x="72" y="117"/>
                    <a:pt x="65" y="81"/>
                    <a:pt x="65" y="81"/>
                  </a:cubicBezTo>
                  <a:cubicBezTo>
                    <a:pt x="65" y="81"/>
                    <a:pt x="69" y="120"/>
                    <a:pt x="51" y="121"/>
                  </a:cubicBezTo>
                  <a:cubicBezTo>
                    <a:pt x="33" y="123"/>
                    <a:pt x="40" y="77"/>
                    <a:pt x="40" y="77"/>
                  </a:cubicBezTo>
                  <a:cubicBezTo>
                    <a:pt x="40" y="77"/>
                    <a:pt x="29" y="100"/>
                    <a:pt x="15" y="90"/>
                  </a:cubicBezTo>
                  <a:cubicBezTo>
                    <a:pt x="0" y="80"/>
                    <a:pt x="35" y="55"/>
                    <a:pt x="29" y="29"/>
                  </a:cubicBezTo>
                  <a:lnTo>
                    <a:pt x="81" y="0"/>
                  </a:lnTo>
                  <a:close/>
                </a:path>
              </a:pathLst>
            </a:custGeom>
            <a:solidFill>
              <a:srgbClr val="F9DAB4"/>
            </a:solidFill>
            <a:ln w="9525">
              <a:noFill/>
            </a:ln>
          </p:spPr>
          <p:txBody>
            <a:bodyPr/>
            <a:p>
              <a:endParaRPr lang="en-US"/>
            </a:p>
          </p:txBody>
        </p:sp>
        <p:sp>
          <p:nvSpPr>
            <p:cNvPr id="16412" name="Freeform 67"/>
            <p:cNvSpPr/>
            <p:nvPr/>
          </p:nvSpPr>
          <p:spPr>
            <a:xfrm>
              <a:off x="8447088" y="1649413"/>
              <a:ext cx="311150" cy="549275"/>
            </a:xfrm>
            <a:custGeom>
              <a:avLst/>
              <a:gdLst/>
              <a:ahLst/>
              <a:cxnLst>
                <a:cxn ang="0">
                  <a:pos x="36877" y="0"/>
                </a:cxn>
                <a:cxn ang="0">
                  <a:pos x="311150" y="491578"/>
                </a:cxn>
                <a:cxn ang="0">
                  <a:pos x="154423" y="549275"/>
                </a:cxn>
                <a:cxn ang="0">
                  <a:pos x="76059" y="422342"/>
                </a:cxn>
                <a:cxn ang="0">
                  <a:pos x="0" y="4616"/>
                </a:cxn>
                <a:cxn ang="0">
                  <a:pos x="36877" y="0"/>
                </a:cxn>
              </a:cxnLst>
              <a:pathLst>
                <a:path w="135" h="238">
                  <a:moveTo>
                    <a:pt x="16" y="0"/>
                  </a:moveTo>
                  <a:cubicBezTo>
                    <a:pt x="16" y="0"/>
                    <a:pt x="112" y="34"/>
                    <a:pt x="135" y="213"/>
                  </a:cubicBezTo>
                  <a:cubicBezTo>
                    <a:pt x="135" y="213"/>
                    <a:pt x="106" y="236"/>
                    <a:pt x="67" y="238"/>
                  </a:cubicBezTo>
                  <a:cubicBezTo>
                    <a:pt x="67" y="238"/>
                    <a:pt x="51" y="189"/>
                    <a:pt x="33" y="183"/>
                  </a:cubicBezTo>
                  <a:cubicBezTo>
                    <a:pt x="0" y="2"/>
                    <a:pt x="0" y="2"/>
                    <a:pt x="0" y="2"/>
                  </a:cubicBezTo>
                  <a:lnTo>
                    <a:pt x="16" y="0"/>
                  </a:lnTo>
                  <a:close/>
                </a:path>
              </a:pathLst>
            </a:custGeom>
            <a:solidFill>
              <a:srgbClr val="383735"/>
            </a:solidFill>
            <a:ln w="9525">
              <a:noFill/>
            </a:ln>
          </p:spPr>
          <p:txBody>
            <a:bodyPr/>
            <a:p>
              <a:endParaRPr lang="en-US"/>
            </a:p>
          </p:txBody>
        </p:sp>
        <p:sp>
          <p:nvSpPr>
            <p:cNvPr id="16413" name="Freeform 68"/>
            <p:cNvSpPr/>
            <p:nvPr/>
          </p:nvSpPr>
          <p:spPr>
            <a:xfrm>
              <a:off x="8353426" y="1649413"/>
              <a:ext cx="87313" cy="73025"/>
            </a:xfrm>
            <a:custGeom>
              <a:avLst/>
              <a:gdLst/>
              <a:ahLst/>
              <a:cxnLst>
                <a:cxn ang="0">
                  <a:pos x="0" y="7938"/>
                </a:cxn>
                <a:cxn ang="0">
                  <a:pos x="50800" y="73025"/>
                </a:cxn>
                <a:cxn ang="0">
                  <a:pos x="87313" y="0"/>
                </a:cxn>
                <a:cxn ang="0">
                  <a:pos x="0" y="7938"/>
                </a:cxn>
              </a:cxnLst>
              <a:pathLst>
                <a:path w="55" h="46">
                  <a:moveTo>
                    <a:pt x="0" y="5"/>
                  </a:moveTo>
                  <a:lnTo>
                    <a:pt x="32" y="46"/>
                  </a:lnTo>
                  <a:lnTo>
                    <a:pt x="55" y="0"/>
                  </a:lnTo>
                  <a:lnTo>
                    <a:pt x="0" y="5"/>
                  </a:lnTo>
                  <a:close/>
                </a:path>
              </a:pathLst>
            </a:custGeom>
            <a:solidFill>
              <a:srgbClr val="E2DCD9"/>
            </a:solidFill>
            <a:ln w="9525">
              <a:noFill/>
            </a:ln>
          </p:spPr>
          <p:txBody>
            <a:bodyPr/>
            <a:p>
              <a:endParaRPr lang="en-US"/>
            </a:p>
          </p:txBody>
        </p:sp>
        <p:sp>
          <p:nvSpPr>
            <p:cNvPr id="16414" name="Freeform 69"/>
            <p:cNvSpPr/>
            <p:nvPr/>
          </p:nvSpPr>
          <p:spPr>
            <a:xfrm>
              <a:off x="8415338" y="1624013"/>
              <a:ext cx="173038" cy="620713"/>
            </a:xfrm>
            <a:custGeom>
              <a:avLst/>
              <a:gdLst/>
              <a:ahLst/>
              <a:cxnLst>
                <a:cxn ang="0">
                  <a:pos x="53065" y="0"/>
                </a:cxn>
                <a:cxn ang="0">
                  <a:pos x="156888" y="597638"/>
                </a:cxn>
                <a:cxn ang="0">
                  <a:pos x="57679" y="609176"/>
                </a:cxn>
                <a:cxn ang="0">
                  <a:pos x="0" y="0"/>
                </a:cxn>
                <a:cxn ang="0">
                  <a:pos x="53065" y="0"/>
                </a:cxn>
              </a:cxnLst>
              <a:pathLst>
                <a:path w="75" h="269">
                  <a:moveTo>
                    <a:pt x="23" y="0"/>
                  </a:moveTo>
                  <a:cubicBezTo>
                    <a:pt x="23" y="0"/>
                    <a:pt x="75" y="62"/>
                    <a:pt x="68" y="259"/>
                  </a:cubicBezTo>
                  <a:cubicBezTo>
                    <a:pt x="68" y="259"/>
                    <a:pt x="51" y="269"/>
                    <a:pt x="25" y="264"/>
                  </a:cubicBezTo>
                  <a:cubicBezTo>
                    <a:pt x="25" y="264"/>
                    <a:pt x="18" y="102"/>
                    <a:pt x="0" y="0"/>
                  </a:cubicBezTo>
                  <a:lnTo>
                    <a:pt x="23" y="0"/>
                  </a:lnTo>
                  <a:close/>
                </a:path>
              </a:pathLst>
            </a:custGeom>
            <a:solidFill>
              <a:srgbClr val="3F3E3D"/>
            </a:solidFill>
            <a:ln w="9525">
              <a:noFill/>
            </a:ln>
          </p:spPr>
          <p:txBody>
            <a:bodyPr/>
            <a:p>
              <a:endParaRPr lang="en-US"/>
            </a:p>
          </p:txBody>
        </p:sp>
        <p:sp>
          <p:nvSpPr>
            <p:cNvPr id="16415" name="Freeform 70"/>
            <p:cNvSpPr/>
            <p:nvPr/>
          </p:nvSpPr>
          <p:spPr>
            <a:xfrm>
              <a:off x="7845426" y="485776"/>
              <a:ext cx="1009650" cy="687388"/>
            </a:xfrm>
            <a:custGeom>
              <a:avLst/>
              <a:gdLst/>
              <a:ahLst/>
              <a:cxnLst>
                <a:cxn ang="0">
                  <a:pos x="32272" y="682759"/>
                </a:cxn>
                <a:cxn ang="0">
                  <a:pos x="23051" y="444372"/>
                </a:cxn>
                <a:cxn ang="0">
                  <a:pos x="50713" y="310135"/>
                </a:cxn>
                <a:cxn ang="0">
                  <a:pos x="71459" y="335593"/>
                </a:cxn>
                <a:cxn ang="0">
                  <a:pos x="274311" y="120351"/>
                </a:cxn>
                <a:cxn ang="0">
                  <a:pos x="267396" y="168954"/>
                </a:cxn>
                <a:cxn ang="0">
                  <a:pos x="682321" y="34717"/>
                </a:cxn>
                <a:cxn ang="0">
                  <a:pos x="656964" y="92578"/>
                </a:cxn>
                <a:cxn ang="0">
                  <a:pos x="836765" y="111093"/>
                </a:cxn>
                <a:cxn ang="0">
                  <a:pos x="802188" y="159696"/>
                </a:cxn>
                <a:cxn ang="0">
                  <a:pos x="972768" y="266160"/>
                </a:cxn>
                <a:cxn ang="0">
                  <a:pos x="938191" y="317078"/>
                </a:cxn>
                <a:cxn ang="0">
                  <a:pos x="1009650" y="395769"/>
                </a:cxn>
                <a:cxn ang="0">
                  <a:pos x="949716" y="530006"/>
                </a:cxn>
                <a:cxn ang="0">
                  <a:pos x="919750" y="687388"/>
                </a:cxn>
                <a:cxn ang="0">
                  <a:pos x="32272" y="682759"/>
                </a:cxn>
              </a:cxnLst>
              <a:pathLst>
                <a:path w="438" h="297">
                  <a:moveTo>
                    <a:pt x="14" y="295"/>
                  </a:moveTo>
                  <a:cubicBezTo>
                    <a:pt x="14" y="295"/>
                    <a:pt x="0" y="238"/>
                    <a:pt x="10" y="192"/>
                  </a:cubicBezTo>
                  <a:cubicBezTo>
                    <a:pt x="20" y="145"/>
                    <a:pt x="23" y="154"/>
                    <a:pt x="22" y="134"/>
                  </a:cubicBezTo>
                  <a:cubicBezTo>
                    <a:pt x="22" y="134"/>
                    <a:pt x="31" y="139"/>
                    <a:pt x="31" y="145"/>
                  </a:cubicBezTo>
                  <a:cubicBezTo>
                    <a:pt x="31" y="145"/>
                    <a:pt x="56" y="67"/>
                    <a:pt x="119" y="52"/>
                  </a:cubicBezTo>
                  <a:cubicBezTo>
                    <a:pt x="119" y="52"/>
                    <a:pt x="114" y="62"/>
                    <a:pt x="116" y="73"/>
                  </a:cubicBezTo>
                  <a:cubicBezTo>
                    <a:pt x="116" y="73"/>
                    <a:pt x="173" y="0"/>
                    <a:pt x="296" y="15"/>
                  </a:cubicBezTo>
                  <a:cubicBezTo>
                    <a:pt x="296" y="15"/>
                    <a:pt x="281" y="31"/>
                    <a:pt x="285" y="40"/>
                  </a:cubicBezTo>
                  <a:cubicBezTo>
                    <a:pt x="285" y="40"/>
                    <a:pt x="342" y="31"/>
                    <a:pt x="363" y="48"/>
                  </a:cubicBezTo>
                  <a:cubicBezTo>
                    <a:pt x="363" y="48"/>
                    <a:pt x="347" y="61"/>
                    <a:pt x="348" y="69"/>
                  </a:cubicBezTo>
                  <a:cubicBezTo>
                    <a:pt x="348" y="69"/>
                    <a:pt x="393" y="67"/>
                    <a:pt x="422" y="115"/>
                  </a:cubicBezTo>
                  <a:cubicBezTo>
                    <a:pt x="422" y="115"/>
                    <a:pt x="405" y="128"/>
                    <a:pt x="407" y="137"/>
                  </a:cubicBezTo>
                  <a:cubicBezTo>
                    <a:pt x="407" y="137"/>
                    <a:pt x="432" y="147"/>
                    <a:pt x="438" y="171"/>
                  </a:cubicBezTo>
                  <a:cubicBezTo>
                    <a:pt x="438" y="171"/>
                    <a:pt x="413" y="195"/>
                    <a:pt x="412" y="229"/>
                  </a:cubicBezTo>
                  <a:cubicBezTo>
                    <a:pt x="411" y="262"/>
                    <a:pt x="401" y="295"/>
                    <a:pt x="399" y="297"/>
                  </a:cubicBezTo>
                  <a:lnTo>
                    <a:pt x="14" y="295"/>
                  </a:lnTo>
                  <a:close/>
                </a:path>
              </a:pathLst>
            </a:custGeom>
            <a:solidFill>
              <a:srgbClr val="4C453F"/>
            </a:solidFill>
            <a:ln w="9525">
              <a:noFill/>
            </a:ln>
          </p:spPr>
          <p:txBody>
            <a:bodyPr/>
            <a:p>
              <a:endParaRPr lang="en-US"/>
            </a:p>
          </p:txBody>
        </p:sp>
        <p:sp>
          <p:nvSpPr>
            <p:cNvPr id="16416" name="Freeform 71"/>
            <p:cNvSpPr/>
            <p:nvPr/>
          </p:nvSpPr>
          <p:spPr>
            <a:xfrm>
              <a:off x="8258176" y="779463"/>
              <a:ext cx="398463" cy="363538"/>
            </a:xfrm>
            <a:custGeom>
              <a:avLst/>
              <a:gdLst/>
              <a:ahLst/>
              <a:cxnLst>
                <a:cxn ang="0">
                  <a:pos x="4607" y="238499"/>
                </a:cxn>
                <a:cxn ang="0">
                  <a:pos x="161228" y="0"/>
                </a:cxn>
                <a:cxn ang="0">
                  <a:pos x="128982" y="83359"/>
                </a:cxn>
                <a:cxn ang="0">
                  <a:pos x="301726" y="43995"/>
                </a:cxn>
                <a:cxn ang="0">
                  <a:pos x="248751" y="81044"/>
                </a:cxn>
                <a:cxn ang="0">
                  <a:pos x="398463" y="252393"/>
                </a:cxn>
                <a:cxn ang="0">
                  <a:pos x="4607" y="238499"/>
                </a:cxn>
              </a:cxnLst>
              <a:pathLst>
                <a:path w="173" h="157">
                  <a:moveTo>
                    <a:pt x="2" y="103"/>
                  </a:moveTo>
                  <a:cubicBezTo>
                    <a:pt x="2" y="103"/>
                    <a:pt x="0" y="14"/>
                    <a:pt x="70" y="0"/>
                  </a:cubicBezTo>
                  <a:cubicBezTo>
                    <a:pt x="70" y="0"/>
                    <a:pt x="53" y="29"/>
                    <a:pt x="56" y="36"/>
                  </a:cubicBezTo>
                  <a:cubicBezTo>
                    <a:pt x="56" y="36"/>
                    <a:pt x="84" y="4"/>
                    <a:pt x="131" y="19"/>
                  </a:cubicBezTo>
                  <a:cubicBezTo>
                    <a:pt x="131" y="19"/>
                    <a:pt x="110" y="24"/>
                    <a:pt x="108" y="35"/>
                  </a:cubicBezTo>
                  <a:cubicBezTo>
                    <a:pt x="108" y="35"/>
                    <a:pt x="169" y="26"/>
                    <a:pt x="173" y="109"/>
                  </a:cubicBezTo>
                  <a:cubicBezTo>
                    <a:pt x="173" y="109"/>
                    <a:pt x="51" y="157"/>
                    <a:pt x="2" y="103"/>
                  </a:cubicBezTo>
                  <a:close/>
                </a:path>
              </a:pathLst>
            </a:custGeom>
            <a:solidFill>
              <a:srgbClr val="3A332D"/>
            </a:solidFill>
            <a:ln w="9525">
              <a:noFill/>
            </a:ln>
          </p:spPr>
          <p:txBody>
            <a:bodyPr/>
            <a:p>
              <a:endParaRPr lang="en-US"/>
            </a:p>
          </p:txBody>
        </p:sp>
        <p:sp>
          <p:nvSpPr>
            <p:cNvPr id="16417" name="Freeform 72"/>
            <p:cNvSpPr/>
            <p:nvPr/>
          </p:nvSpPr>
          <p:spPr>
            <a:xfrm>
              <a:off x="7808913" y="1119188"/>
              <a:ext cx="149225" cy="223838"/>
            </a:xfrm>
            <a:custGeom>
              <a:avLst/>
              <a:gdLst/>
              <a:ahLst/>
              <a:cxnLst>
                <a:cxn ang="0">
                  <a:pos x="149225" y="48460"/>
                </a:cxn>
                <a:cxn ang="0">
                  <a:pos x="34437" y="48460"/>
                </a:cxn>
                <a:cxn ang="0">
                  <a:pos x="149225" y="223838"/>
                </a:cxn>
                <a:cxn ang="0">
                  <a:pos x="149225" y="48460"/>
                </a:cxn>
              </a:cxnLst>
              <a:pathLst>
                <a:path w="65" h="97">
                  <a:moveTo>
                    <a:pt x="65" y="21"/>
                  </a:moveTo>
                  <a:cubicBezTo>
                    <a:pt x="65" y="21"/>
                    <a:pt x="30" y="0"/>
                    <a:pt x="15" y="21"/>
                  </a:cubicBezTo>
                  <a:cubicBezTo>
                    <a:pt x="0" y="43"/>
                    <a:pt x="28" y="82"/>
                    <a:pt x="65" y="97"/>
                  </a:cubicBezTo>
                  <a:lnTo>
                    <a:pt x="65" y="21"/>
                  </a:lnTo>
                  <a:close/>
                </a:path>
              </a:pathLst>
            </a:custGeom>
            <a:solidFill>
              <a:srgbClr val="F4D3B0"/>
            </a:solidFill>
            <a:ln w="9525">
              <a:noFill/>
            </a:ln>
          </p:spPr>
          <p:txBody>
            <a:bodyPr/>
            <a:p>
              <a:endParaRPr lang="en-US"/>
            </a:p>
          </p:txBody>
        </p:sp>
        <p:sp>
          <p:nvSpPr>
            <p:cNvPr id="16418" name="Freeform 73"/>
            <p:cNvSpPr/>
            <p:nvPr/>
          </p:nvSpPr>
          <p:spPr>
            <a:xfrm>
              <a:off x="8691563" y="1119188"/>
              <a:ext cx="150813" cy="223838"/>
            </a:xfrm>
            <a:custGeom>
              <a:avLst/>
              <a:gdLst/>
              <a:ahLst/>
              <a:cxnLst>
                <a:cxn ang="0">
                  <a:pos x="0" y="48460"/>
                </a:cxn>
                <a:cxn ang="0">
                  <a:pos x="118330" y="48460"/>
                </a:cxn>
                <a:cxn ang="0">
                  <a:pos x="0" y="223838"/>
                </a:cxn>
                <a:cxn ang="0">
                  <a:pos x="0" y="48460"/>
                </a:cxn>
              </a:cxnLst>
              <a:pathLst>
                <a:path w="65" h="97">
                  <a:moveTo>
                    <a:pt x="0" y="21"/>
                  </a:moveTo>
                  <a:cubicBezTo>
                    <a:pt x="0" y="21"/>
                    <a:pt x="36" y="0"/>
                    <a:pt x="51" y="21"/>
                  </a:cubicBezTo>
                  <a:cubicBezTo>
                    <a:pt x="65" y="43"/>
                    <a:pt x="38" y="82"/>
                    <a:pt x="0" y="97"/>
                  </a:cubicBezTo>
                  <a:lnTo>
                    <a:pt x="0" y="21"/>
                  </a:lnTo>
                  <a:close/>
                </a:path>
              </a:pathLst>
            </a:custGeom>
            <a:solidFill>
              <a:srgbClr val="F4D3B0"/>
            </a:solidFill>
            <a:ln w="9525">
              <a:noFill/>
            </a:ln>
          </p:spPr>
          <p:txBody>
            <a:bodyPr/>
            <a:p>
              <a:endParaRPr lang="en-US"/>
            </a:p>
          </p:txBody>
        </p:sp>
        <p:sp>
          <p:nvSpPr>
            <p:cNvPr id="16419" name="Freeform 74"/>
            <p:cNvSpPr/>
            <p:nvPr/>
          </p:nvSpPr>
          <p:spPr>
            <a:xfrm>
              <a:off x="7854951" y="890588"/>
              <a:ext cx="941388" cy="776288"/>
            </a:xfrm>
            <a:custGeom>
              <a:avLst/>
              <a:gdLst/>
              <a:ahLst/>
              <a:cxnLst>
                <a:cxn ang="0">
                  <a:pos x="897549" y="448214"/>
                </a:cxn>
                <a:cxn ang="0">
                  <a:pos x="856017" y="272625"/>
                </a:cxn>
                <a:cxn ang="0">
                  <a:pos x="798334" y="101657"/>
                </a:cxn>
                <a:cxn ang="0">
                  <a:pos x="470694" y="140933"/>
                </a:cxn>
                <a:cxn ang="0">
                  <a:pos x="143054" y="101657"/>
                </a:cxn>
                <a:cxn ang="0">
                  <a:pos x="85371" y="272625"/>
                </a:cxn>
                <a:cxn ang="0">
                  <a:pos x="43839" y="448214"/>
                </a:cxn>
                <a:cxn ang="0">
                  <a:pos x="470694" y="776288"/>
                </a:cxn>
                <a:cxn ang="0">
                  <a:pos x="897549" y="448214"/>
                </a:cxn>
              </a:cxnLst>
              <a:pathLst>
                <a:path w="408" h="336">
                  <a:moveTo>
                    <a:pt x="389" y="194"/>
                  </a:moveTo>
                  <a:cubicBezTo>
                    <a:pt x="379" y="175"/>
                    <a:pt x="371" y="170"/>
                    <a:pt x="371" y="118"/>
                  </a:cubicBezTo>
                  <a:cubicBezTo>
                    <a:pt x="371" y="66"/>
                    <a:pt x="346" y="44"/>
                    <a:pt x="346" y="44"/>
                  </a:cubicBezTo>
                  <a:cubicBezTo>
                    <a:pt x="287" y="0"/>
                    <a:pt x="204" y="61"/>
                    <a:pt x="204" y="61"/>
                  </a:cubicBezTo>
                  <a:cubicBezTo>
                    <a:pt x="204" y="61"/>
                    <a:pt x="121" y="0"/>
                    <a:pt x="62" y="44"/>
                  </a:cubicBezTo>
                  <a:cubicBezTo>
                    <a:pt x="62" y="44"/>
                    <a:pt x="37" y="66"/>
                    <a:pt x="37" y="118"/>
                  </a:cubicBezTo>
                  <a:cubicBezTo>
                    <a:pt x="37" y="170"/>
                    <a:pt x="29" y="175"/>
                    <a:pt x="19" y="194"/>
                  </a:cubicBezTo>
                  <a:cubicBezTo>
                    <a:pt x="10" y="214"/>
                    <a:pt x="0" y="336"/>
                    <a:pt x="204" y="336"/>
                  </a:cubicBezTo>
                  <a:cubicBezTo>
                    <a:pt x="408" y="336"/>
                    <a:pt x="399" y="214"/>
                    <a:pt x="389" y="194"/>
                  </a:cubicBezTo>
                  <a:close/>
                </a:path>
              </a:pathLst>
            </a:custGeom>
            <a:solidFill>
              <a:srgbClr val="F9DAB4"/>
            </a:solidFill>
            <a:ln w="9525">
              <a:noFill/>
            </a:ln>
          </p:spPr>
          <p:txBody>
            <a:bodyPr/>
            <a:p>
              <a:endParaRPr lang="en-US"/>
            </a:p>
          </p:txBody>
        </p:sp>
        <p:sp>
          <p:nvSpPr>
            <p:cNvPr id="16420" name="Oval 75"/>
            <p:cNvSpPr/>
            <p:nvPr/>
          </p:nvSpPr>
          <p:spPr>
            <a:xfrm>
              <a:off x="8066088" y="1236663"/>
              <a:ext cx="92075" cy="93663"/>
            </a:xfrm>
            <a:prstGeom prst="ellipse">
              <a:avLst/>
            </a:prstGeom>
            <a:solidFill>
              <a:srgbClr val="3A332D"/>
            </a:solidFill>
            <a:ln w="9525">
              <a:noFill/>
            </a:ln>
          </p:spPr>
          <p:txBody>
            <a:bodyPr anchor="t" anchorCtr="0"/>
            <a:p>
              <a:endParaRPr lang="zh-CN" altLang="en-US" dirty="0">
                <a:solidFill>
                  <a:srgbClr val="000000"/>
                </a:solidFill>
                <a:latin typeface="Calibri" panose="020F0502020204030204" pitchFamily="34" charset="0"/>
                <a:ea typeface="SimSun" panose="02010600030101010101" pitchFamily="2" charset="-122"/>
              </a:endParaRPr>
            </a:p>
          </p:txBody>
        </p:sp>
        <p:sp>
          <p:nvSpPr>
            <p:cNvPr id="16421" name="Freeform 76"/>
            <p:cNvSpPr/>
            <p:nvPr/>
          </p:nvSpPr>
          <p:spPr>
            <a:xfrm>
              <a:off x="8085138" y="1241426"/>
              <a:ext cx="44450" cy="28575"/>
            </a:xfrm>
            <a:custGeom>
              <a:avLst/>
              <a:gdLst/>
              <a:ahLst/>
              <a:cxnLst>
                <a:cxn ang="0">
                  <a:pos x="42111" y="9525"/>
                </a:cxn>
                <a:cxn ang="0">
                  <a:pos x="23395" y="26194"/>
                </a:cxn>
                <a:cxn ang="0">
                  <a:pos x="0" y="19050"/>
                </a:cxn>
                <a:cxn ang="0">
                  <a:pos x="18716" y="2381"/>
                </a:cxn>
                <a:cxn ang="0">
                  <a:pos x="42111" y="9525"/>
                </a:cxn>
              </a:cxnLst>
              <a:pathLst>
                <a:path w="19" h="12">
                  <a:moveTo>
                    <a:pt x="18" y="4"/>
                  </a:moveTo>
                  <a:cubicBezTo>
                    <a:pt x="19" y="7"/>
                    <a:pt x="15" y="10"/>
                    <a:pt x="10" y="11"/>
                  </a:cubicBezTo>
                  <a:cubicBezTo>
                    <a:pt x="5" y="12"/>
                    <a:pt x="1" y="11"/>
                    <a:pt x="0" y="8"/>
                  </a:cubicBezTo>
                  <a:cubicBezTo>
                    <a:pt x="0" y="5"/>
                    <a:pt x="3" y="2"/>
                    <a:pt x="8" y="1"/>
                  </a:cubicBezTo>
                  <a:cubicBezTo>
                    <a:pt x="13" y="0"/>
                    <a:pt x="18" y="2"/>
                    <a:pt x="18" y="4"/>
                  </a:cubicBezTo>
                  <a:close/>
                </a:path>
              </a:pathLst>
            </a:custGeom>
            <a:solidFill>
              <a:srgbClr val="E8DFD9"/>
            </a:solidFill>
            <a:ln w="9525">
              <a:noFill/>
            </a:ln>
          </p:spPr>
          <p:txBody>
            <a:bodyPr/>
            <a:p>
              <a:endParaRPr lang="en-US"/>
            </a:p>
          </p:txBody>
        </p:sp>
        <p:sp>
          <p:nvSpPr>
            <p:cNvPr id="16422" name="Freeform 77"/>
            <p:cNvSpPr/>
            <p:nvPr/>
          </p:nvSpPr>
          <p:spPr>
            <a:xfrm>
              <a:off x="8023226" y="1123951"/>
              <a:ext cx="177800" cy="60325"/>
            </a:xfrm>
            <a:custGeom>
              <a:avLst/>
              <a:gdLst/>
              <a:ahLst/>
              <a:cxnLst>
                <a:cxn ang="0">
                  <a:pos x="0" y="14288"/>
                </a:cxn>
                <a:cxn ang="0">
                  <a:pos x="0" y="60325"/>
                </a:cxn>
                <a:cxn ang="0">
                  <a:pos x="177800" y="50800"/>
                </a:cxn>
                <a:cxn ang="0">
                  <a:pos x="177800" y="0"/>
                </a:cxn>
                <a:cxn ang="0">
                  <a:pos x="0" y="14288"/>
                </a:cxn>
              </a:cxnLst>
              <a:pathLst>
                <a:path w="112" h="38">
                  <a:moveTo>
                    <a:pt x="0" y="9"/>
                  </a:moveTo>
                  <a:lnTo>
                    <a:pt x="0" y="38"/>
                  </a:lnTo>
                  <a:lnTo>
                    <a:pt x="112" y="32"/>
                  </a:lnTo>
                  <a:lnTo>
                    <a:pt x="112" y="0"/>
                  </a:lnTo>
                  <a:lnTo>
                    <a:pt x="0" y="9"/>
                  </a:lnTo>
                  <a:close/>
                </a:path>
              </a:pathLst>
            </a:custGeom>
            <a:solidFill>
              <a:srgbClr val="3A332D"/>
            </a:solidFill>
            <a:ln w="9525">
              <a:noFill/>
            </a:ln>
          </p:spPr>
          <p:txBody>
            <a:bodyPr/>
            <a:p>
              <a:endParaRPr lang="en-US"/>
            </a:p>
          </p:txBody>
        </p:sp>
        <p:sp>
          <p:nvSpPr>
            <p:cNvPr id="16423" name="Oval 78"/>
            <p:cNvSpPr/>
            <p:nvPr/>
          </p:nvSpPr>
          <p:spPr>
            <a:xfrm>
              <a:off x="8475663" y="1236663"/>
              <a:ext cx="93663" cy="93663"/>
            </a:xfrm>
            <a:prstGeom prst="ellipse">
              <a:avLst/>
            </a:prstGeom>
            <a:solidFill>
              <a:srgbClr val="3A332D"/>
            </a:solidFill>
            <a:ln w="9525">
              <a:noFill/>
            </a:ln>
          </p:spPr>
          <p:txBody>
            <a:bodyPr anchor="t" anchorCtr="0"/>
            <a:p>
              <a:endParaRPr lang="zh-CN" altLang="en-US" dirty="0">
                <a:solidFill>
                  <a:srgbClr val="000000"/>
                </a:solidFill>
                <a:latin typeface="Calibri" panose="020F0502020204030204" pitchFamily="34" charset="0"/>
                <a:ea typeface="SimSun" panose="02010600030101010101" pitchFamily="2" charset="-122"/>
              </a:endParaRPr>
            </a:p>
          </p:txBody>
        </p:sp>
        <p:sp>
          <p:nvSpPr>
            <p:cNvPr id="16424" name="Freeform 79"/>
            <p:cNvSpPr/>
            <p:nvPr/>
          </p:nvSpPr>
          <p:spPr>
            <a:xfrm>
              <a:off x="8493126" y="1241426"/>
              <a:ext cx="44450" cy="28575"/>
            </a:xfrm>
            <a:custGeom>
              <a:avLst/>
              <a:gdLst/>
              <a:ahLst/>
              <a:cxnLst>
                <a:cxn ang="0">
                  <a:pos x="44450" y="9525"/>
                </a:cxn>
                <a:cxn ang="0">
                  <a:pos x="25734" y="26194"/>
                </a:cxn>
                <a:cxn ang="0">
                  <a:pos x="2339" y="19050"/>
                </a:cxn>
                <a:cxn ang="0">
                  <a:pos x="21055" y="2381"/>
                </a:cxn>
                <a:cxn ang="0">
                  <a:pos x="44450" y="9525"/>
                </a:cxn>
              </a:cxnLst>
              <a:pathLst>
                <a:path w="19" h="12">
                  <a:moveTo>
                    <a:pt x="19" y="4"/>
                  </a:moveTo>
                  <a:cubicBezTo>
                    <a:pt x="19" y="7"/>
                    <a:pt x="16" y="10"/>
                    <a:pt x="11" y="11"/>
                  </a:cubicBezTo>
                  <a:cubicBezTo>
                    <a:pt x="6" y="12"/>
                    <a:pt x="1" y="11"/>
                    <a:pt x="1" y="8"/>
                  </a:cubicBezTo>
                  <a:cubicBezTo>
                    <a:pt x="0" y="5"/>
                    <a:pt x="4" y="2"/>
                    <a:pt x="9" y="1"/>
                  </a:cubicBezTo>
                  <a:cubicBezTo>
                    <a:pt x="13" y="0"/>
                    <a:pt x="18" y="2"/>
                    <a:pt x="19" y="4"/>
                  </a:cubicBezTo>
                  <a:close/>
                </a:path>
              </a:pathLst>
            </a:custGeom>
            <a:solidFill>
              <a:srgbClr val="E8DFD9"/>
            </a:solidFill>
            <a:ln w="9525">
              <a:noFill/>
            </a:ln>
          </p:spPr>
          <p:txBody>
            <a:bodyPr/>
            <a:p>
              <a:endParaRPr lang="en-US"/>
            </a:p>
          </p:txBody>
        </p:sp>
        <p:sp>
          <p:nvSpPr>
            <p:cNvPr id="16425" name="Freeform 80"/>
            <p:cNvSpPr/>
            <p:nvPr/>
          </p:nvSpPr>
          <p:spPr>
            <a:xfrm>
              <a:off x="8432801" y="1123951"/>
              <a:ext cx="180975" cy="60325"/>
            </a:xfrm>
            <a:custGeom>
              <a:avLst/>
              <a:gdLst/>
              <a:ahLst/>
              <a:cxnLst>
                <a:cxn ang="0">
                  <a:pos x="180975" y="14288"/>
                </a:cxn>
                <a:cxn ang="0">
                  <a:pos x="180975" y="60325"/>
                </a:cxn>
                <a:cxn ang="0">
                  <a:pos x="0" y="50800"/>
                </a:cxn>
                <a:cxn ang="0">
                  <a:pos x="0" y="0"/>
                </a:cxn>
                <a:cxn ang="0">
                  <a:pos x="180975" y="14288"/>
                </a:cxn>
              </a:cxnLst>
              <a:pathLst>
                <a:path w="114" h="38">
                  <a:moveTo>
                    <a:pt x="114" y="9"/>
                  </a:moveTo>
                  <a:lnTo>
                    <a:pt x="114" y="38"/>
                  </a:lnTo>
                  <a:lnTo>
                    <a:pt x="0" y="32"/>
                  </a:lnTo>
                  <a:lnTo>
                    <a:pt x="0" y="0"/>
                  </a:lnTo>
                  <a:lnTo>
                    <a:pt x="114" y="9"/>
                  </a:lnTo>
                  <a:close/>
                </a:path>
              </a:pathLst>
            </a:custGeom>
            <a:solidFill>
              <a:srgbClr val="3A332D"/>
            </a:solidFill>
            <a:ln w="9525">
              <a:noFill/>
            </a:ln>
          </p:spPr>
          <p:txBody>
            <a:bodyPr/>
            <a:p>
              <a:endParaRPr lang="en-US"/>
            </a:p>
          </p:txBody>
        </p:sp>
        <p:sp>
          <p:nvSpPr>
            <p:cNvPr id="16426" name="Freeform 81"/>
            <p:cNvSpPr/>
            <p:nvPr/>
          </p:nvSpPr>
          <p:spPr>
            <a:xfrm>
              <a:off x="8274051" y="1352551"/>
              <a:ext cx="122238" cy="69850"/>
            </a:xfrm>
            <a:custGeom>
              <a:avLst/>
              <a:gdLst/>
              <a:ahLst/>
              <a:cxnLst>
                <a:cxn ang="0">
                  <a:pos x="0" y="69850"/>
                </a:cxn>
                <a:cxn ang="0">
                  <a:pos x="50740" y="4657"/>
                </a:cxn>
                <a:cxn ang="0">
                  <a:pos x="122238" y="62865"/>
                </a:cxn>
                <a:cxn ang="0">
                  <a:pos x="53047" y="25612"/>
                </a:cxn>
                <a:cxn ang="0">
                  <a:pos x="0" y="69850"/>
                </a:cxn>
              </a:cxnLst>
              <a:pathLst>
                <a:path w="53" h="30">
                  <a:moveTo>
                    <a:pt x="0" y="30"/>
                  </a:moveTo>
                  <a:cubicBezTo>
                    <a:pt x="0" y="30"/>
                    <a:pt x="1" y="4"/>
                    <a:pt x="22" y="2"/>
                  </a:cubicBezTo>
                  <a:cubicBezTo>
                    <a:pt x="43" y="0"/>
                    <a:pt x="53" y="27"/>
                    <a:pt x="53" y="27"/>
                  </a:cubicBezTo>
                  <a:cubicBezTo>
                    <a:pt x="53" y="27"/>
                    <a:pt x="39" y="9"/>
                    <a:pt x="23" y="11"/>
                  </a:cubicBezTo>
                  <a:cubicBezTo>
                    <a:pt x="7" y="12"/>
                    <a:pt x="0" y="30"/>
                    <a:pt x="0" y="30"/>
                  </a:cubicBezTo>
                  <a:close/>
                </a:path>
              </a:pathLst>
            </a:custGeom>
            <a:solidFill>
              <a:srgbClr val="EFC4A0"/>
            </a:solidFill>
            <a:ln w="9525">
              <a:noFill/>
            </a:ln>
          </p:spPr>
          <p:txBody>
            <a:bodyPr/>
            <a:p>
              <a:endParaRPr lang="en-US"/>
            </a:p>
          </p:txBody>
        </p:sp>
        <p:sp>
          <p:nvSpPr>
            <p:cNvPr id="16427" name="Freeform 82"/>
            <p:cNvSpPr/>
            <p:nvPr/>
          </p:nvSpPr>
          <p:spPr>
            <a:xfrm>
              <a:off x="8181976" y="1417638"/>
              <a:ext cx="369888" cy="192088"/>
            </a:xfrm>
            <a:custGeom>
              <a:avLst/>
              <a:gdLst/>
              <a:ahLst/>
              <a:cxnLst>
                <a:cxn ang="0">
                  <a:pos x="0" y="74058"/>
                </a:cxn>
                <a:cxn ang="0">
                  <a:pos x="346770" y="0"/>
                </a:cxn>
                <a:cxn ang="0">
                  <a:pos x="67042" y="157373"/>
                </a:cxn>
                <a:cxn ang="0">
                  <a:pos x="0" y="74058"/>
                </a:cxn>
              </a:cxnLst>
              <a:pathLst>
                <a:path w="160" h="83">
                  <a:moveTo>
                    <a:pt x="0" y="32"/>
                  </a:moveTo>
                  <a:cubicBezTo>
                    <a:pt x="0" y="32"/>
                    <a:pt x="118" y="44"/>
                    <a:pt x="150" y="0"/>
                  </a:cubicBezTo>
                  <a:cubicBezTo>
                    <a:pt x="150" y="0"/>
                    <a:pt x="160" y="83"/>
                    <a:pt x="29" y="68"/>
                  </a:cubicBezTo>
                  <a:cubicBezTo>
                    <a:pt x="29" y="68"/>
                    <a:pt x="30" y="50"/>
                    <a:pt x="0" y="32"/>
                  </a:cubicBezTo>
                  <a:close/>
                </a:path>
              </a:pathLst>
            </a:custGeom>
            <a:solidFill>
              <a:srgbClr val="492020"/>
            </a:solidFill>
            <a:ln w="9525">
              <a:noFill/>
            </a:ln>
          </p:spPr>
          <p:txBody>
            <a:bodyPr/>
            <a:p>
              <a:endParaRPr lang="en-US"/>
            </a:p>
          </p:txBody>
        </p:sp>
        <p:sp>
          <p:nvSpPr>
            <p:cNvPr id="16428" name="Freeform 83"/>
            <p:cNvSpPr/>
            <p:nvPr/>
          </p:nvSpPr>
          <p:spPr>
            <a:xfrm>
              <a:off x="8280401" y="1522413"/>
              <a:ext cx="185738" cy="61913"/>
            </a:xfrm>
            <a:custGeom>
              <a:avLst/>
              <a:gdLst/>
              <a:ahLst/>
              <a:cxnLst>
                <a:cxn ang="0">
                  <a:pos x="185738" y="22931"/>
                </a:cxn>
                <a:cxn ang="0">
                  <a:pos x="62687" y="2293"/>
                </a:cxn>
                <a:cxn ang="0">
                  <a:pos x="2322" y="55034"/>
                </a:cxn>
                <a:cxn ang="0">
                  <a:pos x="185738" y="22931"/>
                </a:cxn>
              </a:cxnLst>
              <a:pathLst>
                <a:path w="80" h="27">
                  <a:moveTo>
                    <a:pt x="80" y="10"/>
                  </a:moveTo>
                  <a:cubicBezTo>
                    <a:pt x="63" y="1"/>
                    <a:pt x="47" y="0"/>
                    <a:pt x="27" y="1"/>
                  </a:cubicBezTo>
                  <a:cubicBezTo>
                    <a:pt x="3" y="2"/>
                    <a:pt x="0" y="13"/>
                    <a:pt x="1" y="24"/>
                  </a:cubicBezTo>
                  <a:cubicBezTo>
                    <a:pt x="40" y="27"/>
                    <a:pt x="64" y="20"/>
                    <a:pt x="80" y="10"/>
                  </a:cubicBezTo>
                  <a:close/>
                </a:path>
              </a:pathLst>
            </a:custGeom>
            <a:solidFill>
              <a:srgbClr val="C65044"/>
            </a:solidFill>
            <a:ln w="9525">
              <a:noFill/>
            </a:ln>
          </p:spPr>
          <p:txBody>
            <a:bodyPr/>
            <a:p>
              <a:endParaRPr lang="en-US"/>
            </a:p>
          </p:txBody>
        </p:sp>
      </p:grpSp>
      <p:sp>
        <p:nvSpPr>
          <p:cNvPr id="3" name="Text Box 2"/>
          <p:cNvSpPr txBox="1"/>
          <p:nvPr/>
        </p:nvSpPr>
        <p:spPr>
          <a:xfrm>
            <a:off x="1282700" y="330200"/>
            <a:ext cx="5946775" cy="584200"/>
          </a:xfrm>
          <a:prstGeom prst="rect">
            <a:avLst/>
          </a:prstGeom>
          <a:noFill/>
        </p:spPr>
        <p:txBody>
          <a:bodyPr wrap="none" rtlCol="0">
            <a:spAutoFit/>
          </a:bodyPr>
          <a:p>
            <a:r>
              <a:rPr lang="en-US" sz="3200" b="1" noProof="1">
                <a:effectLst>
                  <a:outerShdw blurRad="38100" dist="19050" dir="2700000" algn="tl" rotWithShape="0">
                    <a:schemeClr val="dk1">
                      <a:alpha val="40000"/>
                    </a:schemeClr>
                  </a:outerShdw>
                </a:effectLst>
                <a:latin typeface="Calibri" panose="020F0502020204030204" pitchFamily="34" charset="0"/>
                <a:ea typeface="SimSun" panose="02010600030101010101" pitchFamily="2" charset="-122"/>
                <a:cs typeface="+mn-cs"/>
              </a:rPr>
              <a:t>4. CÁC MÔ HÌNH NHÓM SỬ DỤNG</a:t>
            </a:r>
            <a:endParaRPr lang="en-US" sz="3200" b="1" noProof="1">
              <a:effectLst>
                <a:outerShdw blurRad="38100" dist="19050" dir="2700000" algn="tl" rotWithShape="0">
                  <a:schemeClr val="dk1">
                    <a:alpha val="40000"/>
                  </a:schemeClr>
                </a:outerShdw>
              </a:effectLst>
            </a:endParaRPr>
          </a:p>
        </p:txBody>
      </p:sp>
      <p:grpSp>
        <p:nvGrpSpPr>
          <p:cNvPr id="16430" name="组合 8"/>
          <p:cNvGrpSpPr/>
          <p:nvPr/>
        </p:nvGrpSpPr>
        <p:grpSpPr>
          <a:xfrm>
            <a:off x="2609850" y="3273425"/>
            <a:ext cx="584200" cy="622300"/>
            <a:chOff x="7369556" y="1403950"/>
            <a:chExt cx="1182913" cy="1281192"/>
          </a:xfrm>
        </p:grpSpPr>
        <p:grpSp>
          <p:nvGrpSpPr>
            <p:cNvPr id="16431" name="组合 9"/>
            <p:cNvGrpSpPr/>
            <p:nvPr/>
          </p:nvGrpSpPr>
          <p:grpSpPr>
            <a:xfrm>
              <a:off x="7369556" y="1403950"/>
              <a:ext cx="1182913" cy="1281192"/>
              <a:chOff x="8011886" y="1882922"/>
              <a:chExt cx="1182913" cy="1281192"/>
            </a:xfrm>
          </p:grpSpPr>
          <p:sp>
            <p:nvSpPr>
              <p:cNvPr id="10" name="椭圆 11"/>
              <p:cNvSpPr/>
              <p:nvPr/>
            </p:nvSpPr>
            <p:spPr>
              <a:xfrm>
                <a:off x="8011886" y="2061029"/>
                <a:ext cx="1103085" cy="1103085"/>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椭圆 12"/>
              <p:cNvSpPr/>
              <p:nvPr/>
            </p:nvSpPr>
            <p:spPr>
              <a:xfrm>
                <a:off x="8766629" y="2048729"/>
                <a:ext cx="348342" cy="348342"/>
              </a:xfrm>
              <a:prstGeom prst="ellipse">
                <a:avLst/>
              </a:prstGeom>
              <a:solidFill>
                <a:srgbClr val="72C8D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 name="椭圆 13"/>
              <p:cNvSpPr/>
              <p:nvPr/>
            </p:nvSpPr>
            <p:spPr>
              <a:xfrm>
                <a:off x="9035142" y="1882922"/>
                <a:ext cx="159657" cy="159657"/>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435" name="文本框 10"/>
            <p:cNvSpPr txBox="1"/>
            <p:nvPr/>
          </p:nvSpPr>
          <p:spPr>
            <a:xfrm>
              <a:off x="7536447" y="1807205"/>
              <a:ext cx="787423" cy="758256"/>
            </a:xfrm>
            <a:prstGeom prst="rect">
              <a:avLst/>
            </a:prstGeom>
            <a:noFill/>
            <a:ln w="9525">
              <a:noFill/>
            </a:ln>
          </p:spPr>
          <p:txBody>
            <a:bodyPr anchor="t" anchorCtr="0">
              <a:spAutoFit/>
            </a:bodyPr>
            <a:p>
              <a:r>
                <a:rPr lang="en-US" altLang="zh-CN" b="1" dirty="0">
                  <a:solidFill>
                    <a:srgbClr val="FFFFFF"/>
                  </a:solidFill>
                  <a:latin typeface="Microsoft YaHei" panose="020B0503020204020204" pitchFamily="34" charset="-122"/>
                  <a:ea typeface="Microsoft YaHei" panose="020B0503020204020204" pitchFamily="34" charset="-122"/>
                </a:rPr>
                <a:t>3</a:t>
              </a:r>
              <a:endParaRPr lang="en-US" altLang="zh-CN" b="1" dirty="0">
                <a:solidFill>
                  <a:srgbClr val="FFFFFF"/>
                </a:solidFill>
                <a:latin typeface="Microsoft YaHei" panose="020B0503020204020204" pitchFamily="34" charset="-122"/>
                <a:ea typeface="Microsoft YaHei" panose="020B0503020204020204" pitchFamily="34" charset="-122"/>
              </a:endParaRPr>
            </a:p>
          </p:txBody>
        </p:sp>
      </p:grpSp>
      <p:grpSp>
        <p:nvGrpSpPr>
          <p:cNvPr id="16436" name="组合 14"/>
          <p:cNvGrpSpPr/>
          <p:nvPr/>
        </p:nvGrpSpPr>
        <p:grpSpPr>
          <a:xfrm>
            <a:off x="2609850" y="4014788"/>
            <a:ext cx="598488" cy="633412"/>
            <a:chOff x="7369556" y="1403950"/>
            <a:chExt cx="1182913" cy="1281192"/>
          </a:xfrm>
        </p:grpSpPr>
        <p:grpSp>
          <p:nvGrpSpPr>
            <p:cNvPr id="16437" name="组合 15"/>
            <p:cNvGrpSpPr/>
            <p:nvPr/>
          </p:nvGrpSpPr>
          <p:grpSpPr>
            <a:xfrm>
              <a:off x="7369556" y="1403950"/>
              <a:ext cx="1182913" cy="1281192"/>
              <a:chOff x="8011886" y="1882922"/>
              <a:chExt cx="1182913" cy="1281192"/>
            </a:xfrm>
          </p:grpSpPr>
          <p:sp>
            <p:nvSpPr>
              <p:cNvPr id="22" name="椭圆 17"/>
              <p:cNvSpPr/>
              <p:nvPr/>
            </p:nvSpPr>
            <p:spPr>
              <a:xfrm>
                <a:off x="8011886" y="2061029"/>
                <a:ext cx="1103085" cy="11030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3" name="椭圆 18"/>
              <p:cNvSpPr/>
              <p:nvPr/>
            </p:nvSpPr>
            <p:spPr>
              <a:xfrm>
                <a:off x="8766629" y="2048729"/>
                <a:ext cx="348342" cy="348342"/>
              </a:xfrm>
              <a:prstGeom prst="ellipse">
                <a:avLst/>
              </a:prstGeom>
              <a:solidFill>
                <a:schemeClr val="tx1">
                  <a:lumMod val="50000"/>
                  <a:lumOff val="5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4" name="椭圆 19"/>
              <p:cNvSpPr/>
              <p:nvPr/>
            </p:nvSpPr>
            <p:spPr>
              <a:xfrm>
                <a:off x="9035142" y="1882922"/>
                <a:ext cx="159657" cy="15965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441" name="文本框 16"/>
            <p:cNvSpPr txBox="1"/>
            <p:nvPr/>
          </p:nvSpPr>
          <p:spPr>
            <a:xfrm>
              <a:off x="7536447" y="1807205"/>
              <a:ext cx="787423" cy="806201"/>
            </a:xfrm>
            <a:prstGeom prst="rect">
              <a:avLst/>
            </a:prstGeom>
            <a:noFill/>
            <a:ln w="9525">
              <a:noFill/>
            </a:ln>
          </p:spPr>
          <p:txBody>
            <a:bodyPr anchor="t" anchorCtr="0">
              <a:spAutoFit/>
            </a:bodyPr>
            <a:p>
              <a:r>
                <a:rPr lang="en-US" altLang="zh-CN" sz="2000" b="1" dirty="0">
                  <a:solidFill>
                    <a:srgbClr val="FFFFFF"/>
                  </a:solidFill>
                  <a:latin typeface="Microsoft YaHei" panose="020B0503020204020204" pitchFamily="34" charset="-122"/>
                  <a:ea typeface="Microsoft YaHei" panose="020B0503020204020204" pitchFamily="34" charset="-122"/>
                </a:rPr>
                <a:t>4</a:t>
              </a:r>
              <a:endParaRPr lang="en-US" altLang="zh-CN" sz="2000" b="1" dirty="0">
                <a:solidFill>
                  <a:srgbClr val="FFFFFF"/>
                </a:solidFill>
                <a:latin typeface="Microsoft YaHei" panose="020B0503020204020204" pitchFamily="34" charset="-122"/>
                <a:ea typeface="Microsoft YaHei" panose="020B0503020204020204" pitchFamily="34" charset="-122"/>
              </a:endParaRPr>
            </a:p>
          </p:txBody>
        </p:sp>
      </p:grpSp>
      <p:grpSp>
        <p:nvGrpSpPr>
          <p:cNvPr id="16442" name="组合 8"/>
          <p:cNvGrpSpPr/>
          <p:nvPr/>
        </p:nvGrpSpPr>
        <p:grpSpPr>
          <a:xfrm>
            <a:off x="6694488" y="1020763"/>
            <a:ext cx="584200" cy="622300"/>
            <a:chOff x="7369556" y="1403950"/>
            <a:chExt cx="1182913" cy="1281192"/>
          </a:xfrm>
        </p:grpSpPr>
        <p:grpSp>
          <p:nvGrpSpPr>
            <p:cNvPr id="16443" name="组合 9"/>
            <p:cNvGrpSpPr/>
            <p:nvPr/>
          </p:nvGrpSpPr>
          <p:grpSpPr>
            <a:xfrm>
              <a:off x="7369556" y="1403950"/>
              <a:ext cx="1182913" cy="1281192"/>
              <a:chOff x="8011886" y="1882922"/>
              <a:chExt cx="1182913" cy="1281192"/>
            </a:xfrm>
          </p:grpSpPr>
          <p:sp>
            <p:nvSpPr>
              <p:cNvPr id="29" name="椭圆 11"/>
              <p:cNvSpPr/>
              <p:nvPr/>
            </p:nvSpPr>
            <p:spPr>
              <a:xfrm>
                <a:off x="8011886" y="2061029"/>
                <a:ext cx="1103085" cy="1103085"/>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0" name="椭圆 12"/>
              <p:cNvSpPr/>
              <p:nvPr/>
            </p:nvSpPr>
            <p:spPr>
              <a:xfrm>
                <a:off x="8766629" y="2048729"/>
                <a:ext cx="348342" cy="348342"/>
              </a:xfrm>
              <a:prstGeom prst="ellipse">
                <a:avLst/>
              </a:prstGeom>
              <a:solidFill>
                <a:srgbClr val="72C8D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1" name="椭圆 13"/>
              <p:cNvSpPr/>
              <p:nvPr/>
            </p:nvSpPr>
            <p:spPr>
              <a:xfrm>
                <a:off x="9035142" y="1882922"/>
                <a:ext cx="159657" cy="159657"/>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447" name="文本框 10"/>
            <p:cNvSpPr txBox="1"/>
            <p:nvPr/>
          </p:nvSpPr>
          <p:spPr>
            <a:xfrm>
              <a:off x="7536447" y="1807205"/>
              <a:ext cx="787423" cy="758256"/>
            </a:xfrm>
            <a:prstGeom prst="rect">
              <a:avLst/>
            </a:prstGeom>
            <a:noFill/>
            <a:ln w="9525">
              <a:noFill/>
            </a:ln>
          </p:spPr>
          <p:txBody>
            <a:bodyPr anchor="t" anchorCtr="0">
              <a:spAutoFit/>
            </a:bodyPr>
            <a:p>
              <a:r>
                <a:rPr lang="en-US" altLang="zh-CN" b="1" dirty="0">
                  <a:solidFill>
                    <a:srgbClr val="FFFFFF"/>
                  </a:solidFill>
                  <a:latin typeface="Microsoft YaHei" panose="020B0503020204020204" pitchFamily="34" charset="-122"/>
                  <a:ea typeface="Microsoft YaHei" panose="020B0503020204020204" pitchFamily="34" charset="-122"/>
                </a:rPr>
                <a:t>5</a:t>
              </a:r>
              <a:endParaRPr lang="en-US" altLang="zh-CN" b="1" dirty="0">
                <a:solidFill>
                  <a:srgbClr val="FFFFFF"/>
                </a:solidFill>
                <a:latin typeface="Microsoft YaHei" panose="020B0503020204020204" pitchFamily="34" charset="-122"/>
                <a:ea typeface="Microsoft YaHei" panose="020B0503020204020204" pitchFamily="34" charset="-122"/>
              </a:endParaRPr>
            </a:p>
          </p:txBody>
        </p:sp>
      </p:grpSp>
      <p:grpSp>
        <p:nvGrpSpPr>
          <p:cNvPr id="16448" name="组合 14"/>
          <p:cNvGrpSpPr/>
          <p:nvPr/>
        </p:nvGrpSpPr>
        <p:grpSpPr>
          <a:xfrm>
            <a:off x="6708775" y="1730375"/>
            <a:ext cx="598488" cy="633413"/>
            <a:chOff x="7369556" y="1403950"/>
            <a:chExt cx="1182913" cy="1281192"/>
          </a:xfrm>
        </p:grpSpPr>
        <p:grpSp>
          <p:nvGrpSpPr>
            <p:cNvPr id="16449" name="组合 15"/>
            <p:cNvGrpSpPr/>
            <p:nvPr/>
          </p:nvGrpSpPr>
          <p:grpSpPr>
            <a:xfrm>
              <a:off x="7369556" y="1403950"/>
              <a:ext cx="1182913" cy="1281192"/>
              <a:chOff x="8011886" y="1882922"/>
              <a:chExt cx="1182913" cy="1281192"/>
            </a:xfrm>
          </p:grpSpPr>
          <p:sp>
            <p:nvSpPr>
              <p:cNvPr id="35" name="椭圆 17"/>
              <p:cNvSpPr/>
              <p:nvPr/>
            </p:nvSpPr>
            <p:spPr>
              <a:xfrm>
                <a:off x="8011886" y="2061029"/>
                <a:ext cx="1103085" cy="11030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6" name="椭圆 18"/>
              <p:cNvSpPr/>
              <p:nvPr/>
            </p:nvSpPr>
            <p:spPr>
              <a:xfrm>
                <a:off x="8766629" y="2048729"/>
                <a:ext cx="348342" cy="348342"/>
              </a:xfrm>
              <a:prstGeom prst="ellipse">
                <a:avLst/>
              </a:prstGeom>
              <a:solidFill>
                <a:schemeClr val="tx1">
                  <a:lumMod val="50000"/>
                  <a:lumOff val="5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7" name="椭圆 19"/>
              <p:cNvSpPr/>
              <p:nvPr/>
            </p:nvSpPr>
            <p:spPr>
              <a:xfrm>
                <a:off x="9035142" y="1882922"/>
                <a:ext cx="159657" cy="15965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453" name="文本框 16"/>
            <p:cNvSpPr txBox="1"/>
            <p:nvPr/>
          </p:nvSpPr>
          <p:spPr>
            <a:xfrm>
              <a:off x="7536447" y="1807205"/>
              <a:ext cx="787423" cy="806201"/>
            </a:xfrm>
            <a:prstGeom prst="rect">
              <a:avLst/>
            </a:prstGeom>
            <a:noFill/>
            <a:ln w="9525">
              <a:noFill/>
            </a:ln>
          </p:spPr>
          <p:txBody>
            <a:bodyPr anchor="t" anchorCtr="0">
              <a:spAutoFit/>
            </a:bodyPr>
            <a:p>
              <a:r>
                <a:rPr lang="en-US" altLang="zh-CN" sz="2000" b="1" dirty="0">
                  <a:solidFill>
                    <a:srgbClr val="FFFFFF"/>
                  </a:solidFill>
                  <a:latin typeface="Microsoft YaHei" panose="020B0503020204020204" pitchFamily="34" charset="-122"/>
                  <a:ea typeface="Microsoft YaHei" panose="020B0503020204020204" pitchFamily="34" charset="-122"/>
                </a:rPr>
                <a:t>6</a:t>
              </a:r>
              <a:endParaRPr lang="en-US" altLang="zh-CN" sz="2000" b="1" dirty="0">
                <a:solidFill>
                  <a:srgbClr val="FFFFFF"/>
                </a:solidFill>
                <a:latin typeface="Microsoft YaHei" panose="020B0503020204020204" pitchFamily="34" charset="-122"/>
                <a:ea typeface="Microsoft YaHei" panose="020B0503020204020204" pitchFamily="34" charset="-122"/>
              </a:endParaRPr>
            </a:p>
          </p:txBody>
        </p:sp>
      </p:grpSp>
      <p:grpSp>
        <p:nvGrpSpPr>
          <p:cNvPr id="16454" name="组合 8"/>
          <p:cNvGrpSpPr/>
          <p:nvPr/>
        </p:nvGrpSpPr>
        <p:grpSpPr>
          <a:xfrm>
            <a:off x="6723063" y="2447925"/>
            <a:ext cx="584200" cy="622300"/>
            <a:chOff x="7369556" y="1403950"/>
            <a:chExt cx="1182913" cy="1281192"/>
          </a:xfrm>
        </p:grpSpPr>
        <p:grpSp>
          <p:nvGrpSpPr>
            <p:cNvPr id="16455" name="组合 9"/>
            <p:cNvGrpSpPr/>
            <p:nvPr/>
          </p:nvGrpSpPr>
          <p:grpSpPr>
            <a:xfrm>
              <a:off x="7369556" y="1403950"/>
              <a:ext cx="1182913" cy="1281192"/>
              <a:chOff x="8011886" y="1882922"/>
              <a:chExt cx="1182913" cy="1281192"/>
            </a:xfrm>
          </p:grpSpPr>
          <p:sp>
            <p:nvSpPr>
              <p:cNvPr id="41" name="椭圆 11"/>
              <p:cNvSpPr/>
              <p:nvPr/>
            </p:nvSpPr>
            <p:spPr>
              <a:xfrm>
                <a:off x="8011886" y="2061029"/>
                <a:ext cx="1103085" cy="1103085"/>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2" name="椭圆 12"/>
              <p:cNvSpPr/>
              <p:nvPr/>
            </p:nvSpPr>
            <p:spPr>
              <a:xfrm>
                <a:off x="8766629" y="2048729"/>
                <a:ext cx="348342" cy="348342"/>
              </a:xfrm>
              <a:prstGeom prst="ellipse">
                <a:avLst/>
              </a:prstGeom>
              <a:solidFill>
                <a:srgbClr val="72C8D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3" name="椭圆 13"/>
              <p:cNvSpPr/>
              <p:nvPr/>
            </p:nvSpPr>
            <p:spPr>
              <a:xfrm>
                <a:off x="9035142" y="1882922"/>
                <a:ext cx="159657" cy="159657"/>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459" name="文本框 10"/>
            <p:cNvSpPr txBox="1"/>
            <p:nvPr/>
          </p:nvSpPr>
          <p:spPr>
            <a:xfrm>
              <a:off x="7536447" y="1807205"/>
              <a:ext cx="787423" cy="758256"/>
            </a:xfrm>
            <a:prstGeom prst="rect">
              <a:avLst/>
            </a:prstGeom>
            <a:noFill/>
            <a:ln w="9525">
              <a:noFill/>
            </a:ln>
          </p:spPr>
          <p:txBody>
            <a:bodyPr anchor="t" anchorCtr="0">
              <a:spAutoFit/>
            </a:bodyPr>
            <a:p>
              <a:r>
                <a:rPr lang="en-US" altLang="zh-CN" b="1" dirty="0">
                  <a:solidFill>
                    <a:srgbClr val="FFFFFF"/>
                  </a:solidFill>
                  <a:latin typeface="Microsoft YaHei" panose="020B0503020204020204" pitchFamily="34" charset="-122"/>
                  <a:ea typeface="Microsoft YaHei" panose="020B0503020204020204" pitchFamily="34" charset="-122"/>
                </a:rPr>
                <a:t>7</a:t>
              </a:r>
              <a:endParaRPr lang="en-US" altLang="zh-CN" b="1" dirty="0">
                <a:solidFill>
                  <a:srgbClr val="FFFFFF"/>
                </a:solidFill>
                <a:latin typeface="Microsoft YaHei" panose="020B0503020204020204" pitchFamily="34" charset="-122"/>
                <a:ea typeface="Microsoft YaHei" panose="020B0503020204020204" pitchFamily="34" charset="-122"/>
              </a:endParaRPr>
            </a:p>
          </p:txBody>
        </p:sp>
      </p:grpSp>
      <p:grpSp>
        <p:nvGrpSpPr>
          <p:cNvPr id="16460" name="组合 14"/>
          <p:cNvGrpSpPr/>
          <p:nvPr/>
        </p:nvGrpSpPr>
        <p:grpSpPr>
          <a:xfrm>
            <a:off x="6723063" y="3189288"/>
            <a:ext cx="598487" cy="633412"/>
            <a:chOff x="7369556" y="1403950"/>
            <a:chExt cx="1182913" cy="1281192"/>
          </a:xfrm>
        </p:grpSpPr>
        <p:grpSp>
          <p:nvGrpSpPr>
            <p:cNvPr id="16461" name="组合 15"/>
            <p:cNvGrpSpPr/>
            <p:nvPr/>
          </p:nvGrpSpPr>
          <p:grpSpPr>
            <a:xfrm>
              <a:off x="7369556" y="1403950"/>
              <a:ext cx="1182913" cy="1281192"/>
              <a:chOff x="8011886" y="1882922"/>
              <a:chExt cx="1182913" cy="1281192"/>
            </a:xfrm>
          </p:grpSpPr>
          <p:sp>
            <p:nvSpPr>
              <p:cNvPr id="47" name="椭圆 17"/>
              <p:cNvSpPr/>
              <p:nvPr/>
            </p:nvSpPr>
            <p:spPr>
              <a:xfrm>
                <a:off x="8011886" y="2061029"/>
                <a:ext cx="1103085" cy="11030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8" name="椭圆 18"/>
              <p:cNvSpPr/>
              <p:nvPr/>
            </p:nvSpPr>
            <p:spPr>
              <a:xfrm>
                <a:off x="8766629" y="2048729"/>
                <a:ext cx="348342" cy="348342"/>
              </a:xfrm>
              <a:prstGeom prst="ellipse">
                <a:avLst/>
              </a:prstGeom>
              <a:solidFill>
                <a:schemeClr val="tx1">
                  <a:lumMod val="50000"/>
                  <a:lumOff val="5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9" name="椭圆 19"/>
              <p:cNvSpPr/>
              <p:nvPr/>
            </p:nvSpPr>
            <p:spPr>
              <a:xfrm>
                <a:off x="9035142" y="1882922"/>
                <a:ext cx="159657" cy="15965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465" name="文本框 16"/>
            <p:cNvSpPr txBox="1"/>
            <p:nvPr/>
          </p:nvSpPr>
          <p:spPr>
            <a:xfrm>
              <a:off x="7536447" y="1807205"/>
              <a:ext cx="787423" cy="806201"/>
            </a:xfrm>
            <a:prstGeom prst="rect">
              <a:avLst/>
            </a:prstGeom>
            <a:noFill/>
            <a:ln w="9525">
              <a:noFill/>
            </a:ln>
          </p:spPr>
          <p:txBody>
            <a:bodyPr anchor="t" anchorCtr="0">
              <a:spAutoFit/>
            </a:bodyPr>
            <a:p>
              <a:r>
                <a:rPr lang="en-US" altLang="zh-CN" sz="2000" b="1" dirty="0">
                  <a:solidFill>
                    <a:srgbClr val="FFFFFF"/>
                  </a:solidFill>
                  <a:latin typeface="Microsoft YaHei" panose="020B0503020204020204" pitchFamily="34" charset="-122"/>
                  <a:ea typeface="Microsoft YaHei" panose="020B0503020204020204" pitchFamily="34" charset="-122"/>
                </a:rPr>
                <a:t>8</a:t>
              </a:r>
              <a:endParaRPr lang="en-US" altLang="zh-CN" sz="2000" b="1" dirty="0">
                <a:solidFill>
                  <a:srgbClr val="FFFFFF"/>
                </a:solidFill>
                <a:latin typeface="Microsoft YaHei" panose="020B0503020204020204" pitchFamily="34" charset="-122"/>
                <a:ea typeface="Microsoft YaHei" panose="020B0503020204020204" pitchFamily="34" charset="-122"/>
              </a:endParaRPr>
            </a:p>
          </p:txBody>
        </p:sp>
      </p:grpSp>
      <p:sp>
        <p:nvSpPr>
          <p:cNvPr id="51" name="Text Box 50"/>
          <p:cNvSpPr txBox="1"/>
          <p:nvPr/>
        </p:nvSpPr>
        <p:spPr>
          <a:xfrm>
            <a:off x="3359785" y="1925320"/>
            <a:ext cx="2566035" cy="398780"/>
          </a:xfrm>
          <a:prstGeom prst="rect">
            <a:avLst/>
          </a:prstGeom>
          <a:noFill/>
        </p:spPr>
        <p:txBody>
          <a:bodyPr wrap="square" rtlCol="0">
            <a:spAutoFit/>
            <a:scene3d>
              <a:camera prst="orthographicFront"/>
              <a:lightRig rig="threePt" dir="t"/>
            </a:scene3d>
          </a:bodyPr>
          <a:p>
            <a:r>
              <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SimSun" panose="02010600030101010101" pitchFamily="2" charset="-122"/>
                <a:cs typeface="+mn-cs"/>
              </a:rPr>
              <a:t>SVM (kernel = ‘linear’)</a:t>
            </a:r>
            <a:endPar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2" name="Text Box 51"/>
          <p:cNvSpPr txBox="1"/>
          <p:nvPr/>
        </p:nvSpPr>
        <p:spPr>
          <a:xfrm>
            <a:off x="3359785" y="2585084"/>
            <a:ext cx="2235200" cy="398781"/>
          </a:xfrm>
          <a:prstGeom prst="rect">
            <a:avLst/>
          </a:prstGeom>
          <a:noFill/>
        </p:spPr>
        <p:txBody>
          <a:bodyPr wrap="none" rtlCol="0">
            <a:spAutoFit/>
            <a:scene3d>
              <a:camera prst="orthographicFront"/>
              <a:lightRig rig="threePt" dir="t"/>
            </a:scene3d>
          </a:bodyPr>
          <a:p>
            <a:r>
              <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SimSun" panose="02010600030101010101" pitchFamily="2" charset="-122"/>
                <a:cs typeface="+mn-cs"/>
              </a:rPr>
              <a:t>SVM (kernel = ‘rbf’)</a:t>
            </a:r>
            <a:endPar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3" name="Text Box 52"/>
          <p:cNvSpPr txBox="1"/>
          <p:nvPr/>
        </p:nvSpPr>
        <p:spPr>
          <a:xfrm>
            <a:off x="3352165" y="3359150"/>
            <a:ext cx="2381885" cy="398778"/>
          </a:xfrm>
          <a:prstGeom prst="rect">
            <a:avLst/>
          </a:prstGeom>
          <a:noFill/>
        </p:spPr>
        <p:txBody>
          <a:bodyPr wrap="none" rtlCol="0">
            <a:spAutoFit/>
            <a:scene3d>
              <a:camera prst="orthographicFront"/>
              <a:lightRig rig="threePt" dir="t"/>
            </a:scene3d>
          </a:bodyPr>
          <a:p>
            <a:r>
              <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SimSun" panose="02010600030101010101" pitchFamily="2" charset="-122"/>
                <a:cs typeface="+mn-cs"/>
              </a:rPr>
              <a:t>SVM (kernel = ‘poly’)</a:t>
            </a:r>
            <a:endPar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4" name="Text Box 53"/>
          <p:cNvSpPr txBox="1"/>
          <p:nvPr/>
        </p:nvSpPr>
        <p:spPr>
          <a:xfrm>
            <a:off x="3352163" y="4191000"/>
            <a:ext cx="2263775" cy="398778"/>
          </a:xfrm>
          <a:prstGeom prst="rect">
            <a:avLst/>
          </a:prstGeom>
          <a:noFill/>
        </p:spPr>
        <p:txBody>
          <a:bodyPr wrap="none" rtlCol="0">
            <a:spAutoFit/>
            <a:scene3d>
              <a:camera prst="orthographicFront"/>
              <a:lightRig rig="threePt" dir="t"/>
            </a:scene3d>
          </a:bodyPr>
          <a:p>
            <a:r>
              <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SimSun" panose="02010600030101010101" pitchFamily="2" charset="-122"/>
                <a:cs typeface="+mn-cs"/>
              </a:rPr>
              <a:t>Logistics Regression</a:t>
            </a:r>
            <a:endPar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5" name="Text Box 54"/>
          <p:cNvSpPr txBox="1"/>
          <p:nvPr/>
        </p:nvSpPr>
        <p:spPr>
          <a:xfrm>
            <a:off x="7565388" y="1155063"/>
            <a:ext cx="2805431" cy="398781"/>
          </a:xfrm>
          <a:prstGeom prst="rect">
            <a:avLst/>
          </a:prstGeom>
          <a:noFill/>
        </p:spPr>
        <p:txBody>
          <a:bodyPr wrap="none" rtlCol="0">
            <a:spAutoFit/>
            <a:scene3d>
              <a:camera prst="orthographicFront"/>
              <a:lightRig rig="threePt" dir="t"/>
            </a:scene3d>
          </a:bodyPr>
          <a:p>
            <a:r>
              <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SimSun" panose="02010600030101010101" pitchFamily="2" charset="-122"/>
                <a:cs typeface="+mn-cs"/>
              </a:rPr>
              <a:t>Multinomial Naive Bayes</a:t>
            </a:r>
            <a:endPar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6" name="Text Box 55"/>
          <p:cNvSpPr txBox="1"/>
          <p:nvPr/>
        </p:nvSpPr>
        <p:spPr>
          <a:xfrm>
            <a:off x="7565389" y="1929129"/>
            <a:ext cx="2455546" cy="398780"/>
          </a:xfrm>
          <a:prstGeom prst="rect">
            <a:avLst/>
          </a:prstGeom>
          <a:noFill/>
        </p:spPr>
        <p:txBody>
          <a:bodyPr wrap="none" rtlCol="0">
            <a:spAutoFit/>
            <a:scene3d>
              <a:camera prst="orthographicFront"/>
              <a:lightRig rig="threePt" dir="t"/>
            </a:scene3d>
          </a:bodyPr>
          <a:p>
            <a:r>
              <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SimSun" panose="02010600030101010101" pitchFamily="2" charset="-122"/>
                <a:cs typeface="+mn-cs"/>
              </a:rPr>
              <a:t>Gaussian Naive Bayes</a:t>
            </a:r>
            <a:endPar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7" name="Text Box 56"/>
          <p:cNvSpPr txBox="1"/>
          <p:nvPr/>
        </p:nvSpPr>
        <p:spPr>
          <a:xfrm>
            <a:off x="7565389" y="2617469"/>
            <a:ext cx="2461260" cy="398780"/>
          </a:xfrm>
          <a:prstGeom prst="rect">
            <a:avLst/>
          </a:prstGeom>
          <a:noFill/>
        </p:spPr>
        <p:txBody>
          <a:bodyPr wrap="none" rtlCol="0">
            <a:spAutoFit/>
            <a:scene3d>
              <a:camera prst="orthographicFront"/>
              <a:lightRig rig="threePt" dir="t"/>
            </a:scene3d>
          </a:bodyPr>
          <a:p>
            <a:r>
              <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SimSun" panose="02010600030101010101" pitchFamily="2" charset="-122"/>
                <a:cs typeface="+mn-cs"/>
              </a:rPr>
              <a:t>Bernoulli Naive Bayes</a:t>
            </a:r>
            <a:endPar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8" name="Text Box 57"/>
          <p:cNvSpPr txBox="1"/>
          <p:nvPr/>
        </p:nvSpPr>
        <p:spPr>
          <a:xfrm>
            <a:off x="7565388" y="3324860"/>
            <a:ext cx="2085340" cy="398780"/>
          </a:xfrm>
          <a:prstGeom prst="rect">
            <a:avLst/>
          </a:prstGeom>
          <a:noFill/>
        </p:spPr>
        <p:txBody>
          <a:bodyPr wrap="none" rtlCol="0">
            <a:spAutoFit/>
            <a:scene3d>
              <a:camera prst="orthographicFront"/>
              <a:lightRig rig="threePt" dir="t"/>
            </a:scene3d>
          </a:bodyPr>
          <a:p>
            <a:r>
              <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SimSun" panose="02010600030101010101" pitchFamily="2" charset="-122"/>
                <a:cs typeface="+mn-cs"/>
              </a:rPr>
              <a:t>MLP Classification</a:t>
            </a:r>
            <a:endPar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grpSp>
        <p:nvGrpSpPr>
          <p:cNvPr id="16474" name="组合 8"/>
          <p:cNvGrpSpPr/>
          <p:nvPr/>
        </p:nvGrpSpPr>
        <p:grpSpPr>
          <a:xfrm>
            <a:off x="6734175" y="4032250"/>
            <a:ext cx="584200" cy="622300"/>
            <a:chOff x="7369556" y="1403950"/>
            <a:chExt cx="1182913" cy="1281192"/>
          </a:xfrm>
        </p:grpSpPr>
        <p:grpSp>
          <p:nvGrpSpPr>
            <p:cNvPr id="16475" name="组合 9"/>
            <p:cNvGrpSpPr/>
            <p:nvPr/>
          </p:nvGrpSpPr>
          <p:grpSpPr>
            <a:xfrm>
              <a:off x="7369556" y="1403950"/>
              <a:ext cx="1182913" cy="1281192"/>
              <a:chOff x="8011886" y="1882922"/>
              <a:chExt cx="1182913" cy="1281192"/>
            </a:xfrm>
          </p:grpSpPr>
          <p:sp>
            <p:nvSpPr>
              <p:cNvPr id="7" name="椭圆 11"/>
              <p:cNvSpPr/>
              <p:nvPr/>
            </p:nvSpPr>
            <p:spPr>
              <a:xfrm>
                <a:off x="8011886" y="2061029"/>
                <a:ext cx="1103085" cy="1103085"/>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椭圆 12"/>
              <p:cNvSpPr/>
              <p:nvPr/>
            </p:nvSpPr>
            <p:spPr>
              <a:xfrm>
                <a:off x="8766629" y="2048729"/>
                <a:ext cx="348342" cy="348342"/>
              </a:xfrm>
              <a:prstGeom prst="ellipse">
                <a:avLst/>
              </a:prstGeom>
              <a:solidFill>
                <a:srgbClr val="72C8D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椭圆 13"/>
              <p:cNvSpPr/>
              <p:nvPr/>
            </p:nvSpPr>
            <p:spPr>
              <a:xfrm>
                <a:off x="9035142" y="1882922"/>
                <a:ext cx="159657" cy="159657"/>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479" name="文本框 10"/>
            <p:cNvSpPr txBox="1"/>
            <p:nvPr/>
          </p:nvSpPr>
          <p:spPr>
            <a:xfrm>
              <a:off x="7536447" y="1807205"/>
              <a:ext cx="787423" cy="758256"/>
            </a:xfrm>
            <a:prstGeom prst="rect">
              <a:avLst/>
            </a:prstGeom>
            <a:noFill/>
            <a:ln w="9525">
              <a:noFill/>
            </a:ln>
          </p:spPr>
          <p:txBody>
            <a:bodyPr anchor="t" anchorCtr="0">
              <a:spAutoFit/>
            </a:bodyPr>
            <a:p>
              <a:r>
                <a:rPr lang="en-US" altLang="zh-CN" b="1" dirty="0">
                  <a:solidFill>
                    <a:srgbClr val="FFFFFF"/>
                  </a:solidFill>
                  <a:latin typeface="Microsoft YaHei" panose="020B0503020204020204" pitchFamily="34" charset="-122"/>
                  <a:ea typeface="Microsoft YaHei" panose="020B0503020204020204" pitchFamily="34" charset="-122"/>
                </a:rPr>
                <a:t>9</a:t>
              </a:r>
              <a:endParaRPr lang="en-US" altLang="zh-CN" b="1" dirty="0">
                <a:solidFill>
                  <a:srgbClr val="FFFFFF"/>
                </a:solidFill>
                <a:latin typeface="Microsoft YaHei" panose="020B0503020204020204" pitchFamily="34" charset="-122"/>
                <a:ea typeface="Microsoft YaHei" panose="020B0503020204020204" pitchFamily="34" charset="-122"/>
              </a:endParaRPr>
            </a:p>
          </p:txBody>
        </p:sp>
      </p:grpSp>
      <p:grpSp>
        <p:nvGrpSpPr>
          <p:cNvPr id="16480" name="组合 14"/>
          <p:cNvGrpSpPr/>
          <p:nvPr/>
        </p:nvGrpSpPr>
        <p:grpSpPr>
          <a:xfrm>
            <a:off x="6734175" y="4773613"/>
            <a:ext cx="598488" cy="633412"/>
            <a:chOff x="7369556" y="1403950"/>
            <a:chExt cx="1182913" cy="1281192"/>
          </a:xfrm>
        </p:grpSpPr>
        <p:grpSp>
          <p:nvGrpSpPr>
            <p:cNvPr id="16481" name="组合 15"/>
            <p:cNvGrpSpPr/>
            <p:nvPr/>
          </p:nvGrpSpPr>
          <p:grpSpPr>
            <a:xfrm>
              <a:off x="7369556" y="1403950"/>
              <a:ext cx="1182913" cy="1281192"/>
              <a:chOff x="8011886" y="1882922"/>
              <a:chExt cx="1182913" cy="1281192"/>
            </a:xfrm>
          </p:grpSpPr>
          <p:sp>
            <p:nvSpPr>
              <p:cNvPr id="26" name="椭圆 17"/>
              <p:cNvSpPr/>
              <p:nvPr/>
            </p:nvSpPr>
            <p:spPr>
              <a:xfrm>
                <a:off x="8011886" y="2061029"/>
                <a:ext cx="1103085" cy="11030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7" name="椭圆 18"/>
              <p:cNvSpPr/>
              <p:nvPr/>
            </p:nvSpPr>
            <p:spPr>
              <a:xfrm>
                <a:off x="8766629" y="2048729"/>
                <a:ext cx="348342" cy="348342"/>
              </a:xfrm>
              <a:prstGeom prst="ellipse">
                <a:avLst/>
              </a:prstGeom>
              <a:solidFill>
                <a:schemeClr val="tx1">
                  <a:lumMod val="50000"/>
                  <a:lumOff val="5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8" name="椭圆 19"/>
              <p:cNvSpPr/>
              <p:nvPr/>
            </p:nvSpPr>
            <p:spPr>
              <a:xfrm>
                <a:off x="9035142" y="1882922"/>
                <a:ext cx="159657" cy="15965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485" name="文本框 16"/>
            <p:cNvSpPr txBox="1"/>
            <p:nvPr/>
          </p:nvSpPr>
          <p:spPr>
            <a:xfrm>
              <a:off x="7369556" y="1807252"/>
              <a:ext cx="1054266" cy="806604"/>
            </a:xfrm>
            <a:prstGeom prst="rect">
              <a:avLst/>
            </a:prstGeom>
            <a:noFill/>
            <a:ln w="9525">
              <a:noFill/>
            </a:ln>
          </p:spPr>
          <p:txBody>
            <a:bodyPr wrap="square" anchor="t" anchorCtr="0">
              <a:spAutoFit/>
            </a:bodyPr>
            <a:p>
              <a:r>
                <a:rPr lang="en-US" altLang="zh-CN" sz="2000" b="1" dirty="0">
                  <a:solidFill>
                    <a:srgbClr val="FFFFFF"/>
                  </a:solidFill>
                  <a:latin typeface="Microsoft YaHei" panose="020B0503020204020204" pitchFamily="34" charset="-122"/>
                  <a:ea typeface="Microsoft YaHei" panose="020B0503020204020204" pitchFamily="34" charset="-122"/>
                </a:rPr>
                <a:t>10</a:t>
              </a:r>
              <a:endParaRPr lang="en-US" altLang="zh-CN" sz="2000" b="1" dirty="0">
                <a:solidFill>
                  <a:srgbClr val="FFFFFF"/>
                </a:solidFill>
                <a:latin typeface="Microsoft YaHei" panose="020B0503020204020204" pitchFamily="34" charset="-122"/>
                <a:ea typeface="Microsoft YaHei" panose="020B0503020204020204" pitchFamily="34" charset="-122"/>
              </a:endParaRPr>
            </a:p>
          </p:txBody>
        </p:sp>
      </p:grpSp>
      <p:sp>
        <p:nvSpPr>
          <p:cNvPr id="33" name="Text Box 32"/>
          <p:cNvSpPr txBox="1"/>
          <p:nvPr/>
        </p:nvSpPr>
        <p:spPr>
          <a:xfrm>
            <a:off x="7576819" y="4202429"/>
            <a:ext cx="1475106" cy="398780"/>
          </a:xfrm>
          <a:prstGeom prst="rect">
            <a:avLst/>
          </a:prstGeom>
          <a:noFill/>
        </p:spPr>
        <p:txBody>
          <a:bodyPr wrap="none" rtlCol="0">
            <a:spAutoFit/>
            <a:scene3d>
              <a:camera prst="orthographicFront"/>
              <a:lightRig rig="threePt" dir="t"/>
            </a:scene3d>
          </a:bodyPr>
          <a:p>
            <a:r>
              <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SimSun" panose="02010600030101010101" pitchFamily="2" charset="-122"/>
                <a:cs typeface="+mn-cs"/>
              </a:rPr>
              <a:t>K-Neighbors</a:t>
            </a:r>
            <a:endPar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34" name="Text Box 33"/>
          <p:cNvSpPr txBox="1"/>
          <p:nvPr/>
        </p:nvSpPr>
        <p:spPr>
          <a:xfrm>
            <a:off x="7576819" y="4909819"/>
            <a:ext cx="1775459" cy="398781"/>
          </a:xfrm>
          <a:prstGeom prst="rect">
            <a:avLst/>
          </a:prstGeom>
          <a:noFill/>
        </p:spPr>
        <p:txBody>
          <a:bodyPr wrap="none" rtlCol="0">
            <a:spAutoFit/>
            <a:scene3d>
              <a:camera prst="orthographicFront"/>
              <a:lightRig rig="threePt" dir="t"/>
            </a:scene3d>
          </a:bodyPr>
          <a:p>
            <a:r>
              <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SimSun" panose="02010600030101010101" pitchFamily="2" charset="-122"/>
                <a:cs typeface="+mn-cs"/>
              </a:rPr>
              <a:t>Random Forest</a:t>
            </a:r>
            <a:endPar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grpSp>
        <p:nvGrpSpPr>
          <p:cNvPr id="16488" name="组合 8"/>
          <p:cNvGrpSpPr/>
          <p:nvPr/>
        </p:nvGrpSpPr>
        <p:grpSpPr>
          <a:xfrm>
            <a:off x="6729413" y="5548313"/>
            <a:ext cx="590550" cy="622300"/>
            <a:chOff x="7369556" y="1403950"/>
            <a:chExt cx="1197056" cy="1281192"/>
          </a:xfrm>
        </p:grpSpPr>
        <p:grpSp>
          <p:nvGrpSpPr>
            <p:cNvPr id="16489" name="组合 9"/>
            <p:cNvGrpSpPr/>
            <p:nvPr/>
          </p:nvGrpSpPr>
          <p:grpSpPr>
            <a:xfrm>
              <a:off x="7369556" y="1403950"/>
              <a:ext cx="1182913" cy="1281192"/>
              <a:chOff x="8011886" y="1882922"/>
              <a:chExt cx="1182913" cy="1281192"/>
            </a:xfrm>
          </p:grpSpPr>
          <p:sp>
            <p:nvSpPr>
              <p:cNvPr id="44" name="椭圆 11"/>
              <p:cNvSpPr/>
              <p:nvPr/>
            </p:nvSpPr>
            <p:spPr>
              <a:xfrm>
                <a:off x="8011886" y="2061029"/>
                <a:ext cx="1103085" cy="1103085"/>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5" name="椭圆 12"/>
              <p:cNvSpPr/>
              <p:nvPr/>
            </p:nvSpPr>
            <p:spPr>
              <a:xfrm>
                <a:off x="8766629" y="2048729"/>
                <a:ext cx="348342" cy="348342"/>
              </a:xfrm>
              <a:prstGeom prst="ellipse">
                <a:avLst/>
              </a:prstGeom>
              <a:solidFill>
                <a:srgbClr val="72C8D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6" name="椭圆 13"/>
              <p:cNvSpPr/>
              <p:nvPr/>
            </p:nvSpPr>
            <p:spPr>
              <a:xfrm>
                <a:off x="9035142" y="1882922"/>
                <a:ext cx="159657" cy="159657"/>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493" name="文本框 10"/>
            <p:cNvSpPr txBox="1"/>
            <p:nvPr/>
          </p:nvSpPr>
          <p:spPr>
            <a:xfrm>
              <a:off x="7464703" y="1806610"/>
              <a:ext cx="1101909" cy="758256"/>
            </a:xfrm>
            <a:prstGeom prst="rect">
              <a:avLst/>
            </a:prstGeom>
            <a:noFill/>
            <a:ln w="9525">
              <a:noFill/>
            </a:ln>
          </p:spPr>
          <p:txBody>
            <a:bodyPr wrap="square" anchor="t" anchorCtr="0">
              <a:spAutoFit/>
            </a:bodyPr>
            <a:p>
              <a:r>
                <a:rPr lang="en-US" altLang="zh-CN" b="1" dirty="0">
                  <a:solidFill>
                    <a:srgbClr val="FFFFFF"/>
                  </a:solidFill>
                  <a:latin typeface="Microsoft YaHei" panose="020B0503020204020204" pitchFamily="34" charset="-122"/>
                  <a:ea typeface="Microsoft YaHei" panose="020B0503020204020204" pitchFamily="34" charset="-122"/>
                </a:rPr>
                <a:t>11</a:t>
              </a:r>
              <a:endParaRPr lang="en-US" altLang="zh-CN" b="1" dirty="0">
                <a:solidFill>
                  <a:srgbClr val="FFFFFF"/>
                </a:solidFill>
                <a:latin typeface="Microsoft YaHei" panose="020B0503020204020204" pitchFamily="34" charset="-122"/>
                <a:ea typeface="Microsoft YaHei" panose="020B0503020204020204" pitchFamily="34" charset="-122"/>
              </a:endParaRPr>
            </a:p>
          </p:txBody>
        </p:sp>
      </p:grpSp>
      <p:sp>
        <p:nvSpPr>
          <p:cNvPr id="59" name="Text Box 58"/>
          <p:cNvSpPr txBox="1"/>
          <p:nvPr/>
        </p:nvSpPr>
        <p:spPr>
          <a:xfrm>
            <a:off x="7600314" y="5682614"/>
            <a:ext cx="4007485" cy="398781"/>
          </a:xfrm>
          <a:prstGeom prst="rect">
            <a:avLst/>
          </a:prstGeom>
          <a:noFill/>
        </p:spPr>
        <p:txBody>
          <a:bodyPr wrap="none" rtlCol="0">
            <a:spAutoFit/>
            <a:scene3d>
              <a:camera prst="orthographicFront"/>
              <a:lightRig rig="threePt" dir="t"/>
            </a:scene3d>
          </a:bodyPr>
          <a:p>
            <a:r>
              <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SimSun" panose="02010600030101010101" pitchFamily="2" charset="-122"/>
                <a:cs typeface="+mn-cs"/>
              </a:rPr>
              <a:t>Convolutional neural network (CNN)</a:t>
            </a:r>
            <a:endPar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09" name="Picture 1"/>
          <p:cNvPicPr>
            <a:picLocks noChangeAspect="1"/>
          </p:cNvPicPr>
          <p:nvPr/>
        </p:nvPicPr>
        <p:blipFill>
          <a:blip r:embed="rId1"/>
          <a:stretch>
            <a:fillRect/>
          </a:stretch>
        </p:blipFill>
        <p:spPr>
          <a:xfrm>
            <a:off x="271463" y="1412875"/>
            <a:ext cx="11577637" cy="2744788"/>
          </a:xfrm>
          <a:prstGeom prst="rect">
            <a:avLst/>
          </a:prstGeom>
          <a:noFill/>
          <a:ln w="9525">
            <a:noFill/>
          </a:ln>
        </p:spPr>
      </p:pic>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13" name="文本框 1"/>
          <p:cNvSpPr txBox="1"/>
          <p:nvPr/>
        </p:nvSpPr>
        <p:spPr>
          <a:xfrm>
            <a:off x="1266825" y="190500"/>
            <a:ext cx="10261600" cy="830263"/>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4.1. ĐÁNH GIÁ HIỆU SUẤT VỚI BỘ DATASET THÔNG THƯỜNG (grayscale + flatten vector)</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17414" name="Text Box 97"/>
          <p:cNvSpPr txBox="1"/>
          <p:nvPr/>
        </p:nvSpPr>
        <p:spPr>
          <a:xfrm>
            <a:off x="271463" y="4418013"/>
            <a:ext cx="11641137" cy="1938020"/>
          </a:xfrm>
          <a:prstGeom prst="rect">
            <a:avLst/>
          </a:prstGeom>
          <a:noFill/>
          <a:ln w="9525">
            <a:noFill/>
          </a:ln>
        </p:spPr>
        <p:txBody>
          <a:bodyPr wrap="square" anchor="t" anchorCtr="0">
            <a:spAutoFit/>
          </a:bodyPr>
          <a:p>
            <a:pPr>
              <a:lnSpc>
                <a:spcPct val="150000"/>
              </a:lnSpc>
            </a:pPr>
            <a:r>
              <a:rPr lang="en-US" altLang="zh-CN" sz="2000">
                <a:latin typeface="Calibri" panose="020F0502020204030204" pitchFamily="34" charset="0"/>
                <a:ea typeface="SimSun" panose="02010600030101010101" pitchFamily="2" charset="-122"/>
              </a:rPr>
              <a:t>Mô hình cho kết quả “học” và test tốt so với phần còn lại là SVM (kernel = ‘rbf’) và MPLClassification():</a:t>
            </a:r>
            <a:endParaRPr lang="en-US" altLang="zh-CN" sz="2000">
              <a:latin typeface="Calibri" panose="020F0502020204030204" pitchFamily="34" charset="0"/>
              <a:ea typeface="SimSun" panose="02010600030101010101" pitchFamily="2" charset="-122"/>
            </a:endParaRPr>
          </a:p>
          <a:p>
            <a:pPr>
              <a:lnSpc>
                <a:spcPct val="150000"/>
              </a:lnSpc>
            </a:pPr>
            <a:r>
              <a:rPr lang="en-US" altLang="zh-CN" sz="2000">
                <a:latin typeface="Calibri" panose="020F0502020204030204" pitchFamily="34" charset="0"/>
                <a:ea typeface="SimSun" panose="02010600030101010101" pitchFamily="2" charset="-122"/>
              </a:rPr>
              <a:t>+ SVM (kernel = ‘rbf’): nhóm đã thử và chọn setup parameter </a:t>
            </a:r>
            <a:r>
              <a:rPr lang="en-US" altLang="zh-CN" sz="2000" b="1">
                <a:solidFill>
                  <a:srgbClr val="FF0000"/>
                </a:solidFill>
                <a:latin typeface="Calibri" panose="020F0502020204030204" pitchFamily="34" charset="0"/>
                <a:ea typeface="SimSun" panose="02010600030101010101" pitchFamily="2" charset="-122"/>
              </a:rPr>
              <a:t>C = 7</a:t>
            </a:r>
            <a:endParaRPr lang="en-US" altLang="zh-CN" sz="2000">
              <a:latin typeface="Calibri" panose="020F0502020204030204" pitchFamily="34" charset="0"/>
              <a:ea typeface="SimSun" panose="02010600030101010101" pitchFamily="2" charset="-122"/>
            </a:endParaRPr>
          </a:p>
          <a:p>
            <a:pPr>
              <a:lnSpc>
                <a:spcPct val="150000"/>
              </a:lnSpc>
            </a:pPr>
            <a:r>
              <a:rPr lang="en-US" altLang="zh-CN" sz="2000">
                <a:latin typeface="Calibri" panose="020F0502020204030204" pitchFamily="34" charset="0"/>
                <a:ea typeface="SimSun" panose="02010600030101010101" pitchFamily="2" charset="-122"/>
              </a:rPr>
              <a:t>+ MPLClassification(): nhóm đã thử và chọn setup parameter </a:t>
            </a:r>
            <a:r>
              <a:rPr lang="en-US" altLang="zh-CN" sz="2000" b="1">
                <a:solidFill>
                  <a:srgbClr val="FF0000"/>
                </a:solidFill>
                <a:latin typeface="Calibri" panose="020F0502020204030204" pitchFamily="34" charset="0"/>
                <a:ea typeface="SimSun" panose="02010600030101010101" pitchFamily="2" charset="-122"/>
              </a:rPr>
              <a:t>hidden_layer_sizes=(320, 320, 320) </a:t>
            </a:r>
            <a:r>
              <a:rPr lang="en-US" altLang="zh-CN" sz="2000">
                <a:latin typeface="Calibri" panose="020F0502020204030204" pitchFamily="34" charset="0"/>
                <a:ea typeface="SimSun" panose="02010600030101010101" pitchFamily="2" charset="-122"/>
              </a:rPr>
              <a:t>và </a:t>
            </a:r>
            <a:endParaRPr lang="en-US" altLang="zh-CN" sz="2000">
              <a:latin typeface="Calibri" panose="020F0502020204030204" pitchFamily="34" charset="0"/>
              <a:ea typeface="SimSun" panose="02010600030101010101" pitchFamily="2" charset="-122"/>
            </a:endParaRPr>
          </a:p>
          <a:p>
            <a:pPr>
              <a:lnSpc>
                <a:spcPct val="150000"/>
              </a:lnSpc>
            </a:pPr>
            <a:r>
              <a:rPr lang="en-US" altLang="zh-CN" sz="2000" b="1">
                <a:solidFill>
                  <a:srgbClr val="FF0000"/>
                </a:solidFill>
                <a:latin typeface="Calibri" panose="020F0502020204030204" pitchFamily="34" charset="0"/>
                <a:ea typeface="SimSun" panose="02010600030101010101" pitchFamily="2" charset="-122"/>
              </a:rPr>
              <a:t>										              max_iter=500</a:t>
            </a:r>
            <a:endParaRPr lang="en-US" altLang="zh-CN" sz="2000">
              <a:latin typeface="Calibri" panose="020F0502020204030204" pitchFamily="34" charset="0"/>
              <a:ea typeface="SimSun" panose="02010600030101010101" pitchFamily="2" charset="-122"/>
            </a:endParaRPr>
          </a:p>
        </p:txBody>
      </p:sp>
      <p:sp>
        <p:nvSpPr>
          <p:cNvPr id="99" name="Oval 98"/>
          <p:cNvSpPr/>
          <p:nvPr/>
        </p:nvSpPr>
        <p:spPr>
          <a:xfrm>
            <a:off x="2200275" y="2074863"/>
            <a:ext cx="1228725" cy="2343150"/>
          </a:xfrm>
          <a:prstGeom prst="ellipse">
            <a:avLst/>
          </a:prstGeom>
          <a:noFill/>
          <a:ln w="28575" cmpd="dbl">
            <a:solidFill>
              <a:srgbClr val="FF0000"/>
            </a:solidFill>
            <a:prstDash val="solid"/>
          </a:ln>
        </p:spPr>
        <p:style>
          <a:lnRef idx="2">
            <a:schemeClr val="accent2"/>
          </a:lnRef>
          <a:fillRef idx="1">
            <a:schemeClr val="lt1"/>
          </a:fillRef>
          <a:effectRef idx="0">
            <a:schemeClr val="accent2"/>
          </a:effectRef>
          <a:fontRef idx="minor">
            <a:schemeClr val="dk1"/>
          </a:fontRef>
        </p:style>
        <p:txBody>
          <a:bodyPr rtlCol="0" anchor="ctr"/>
          <a:p>
            <a:pPr algn="ctr" fontAlgn="base"/>
            <a:endParaRPr lang="en-US" strike="noStrike" noProof="1"/>
          </a:p>
        </p:txBody>
      </p:sp>
      <p:sp>
        <p:nvSpPr>
          <p:cNvPr id="119" name="Oval 118"/>
          <p:cNvSpPr/>
          <p:nvPr/>
        </p:nvSpPr>
        <p:spPr>
          <a:xfrm>
            <a:off x="8516938" y="2074863"/>
            <a:ext cx="1200150" cy="2343150"/>
          </a:xfrm>
          <a:prstGeom prst="ellipse">
            <a:avLst/>
          </a:prstGeom>
          <a:noFill/>
          <a:ln w="28575" cmpd="dbl">
            <a:solidFill>
              <a:srgbClr val="FF0000"/>
            </a:solidFill>
            <a:prstDash val="solid"/>
          </a:ln>
        </p:spPr>
        <p:style>
          <a:lnRef idx="2">
            <a:schemeClr val="accent2"/>
          </a:lnRef>
          <a:fillRef idx="1">
            <a:schemeClr val="lt1"/>
          </a:fillRef>
          <a:effectRef idx="0">
            <a:schemeClr val="accent2"/>
          </a:effectRef>
          <a:fontRef idx="minor">
            <a:schemeClr val="dk1"/>
          </a:fontRef>
        </p:style>
        <p:txBody>
          <a:bodyPr rtlCol="0" anchor="ctr"/>
          <a:p>
            <a:pPr algn="ctr" fontAlgn="base"/>
            <a:endParaRPr lang="en-US" strike="noStrike" noProof="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5" name="文本框 1"/>
          <p:cNvSpPr txBox="1"/>
          <p:nvPr/>
        </p:nvSpPr>
        <p:spPr>
          <a:xfrm>
            <a:off x="1235075" y="190500"/>
            <a:ext cx="10523538" cy="830263"/>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4.2. CẢI TIẾN DATA: HISTOGRAM of ORIENTED GRADIENTS (HOG) -&gt; FLATTEN VECTOR</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pic>
        <p:nvPicPr>
          <p:cNvPr id="18436" name="Picture 1"/>
          <p:cNvPicPr>
            <a:picLocks noChangeAspect="1"/>
          </p:cNvPicPr>
          <p:nvPr/>
        </p:nvPicPr>
        <p:blipFill>
          <a:blip r:embed="rId1"/>
          <a:stretch>
            <a:fillRect/>
          </a:stretch>
        </p:blipFill>
        <p:spPr>
          <a:xfrm>
            <a:off x="5084763" y="1589088"/>
            <a:ext cx="1849437" cy="2125662"/>
          </a:xfrm>
          <a:prstGeom prst="rect">
            <a:avLst/>
          </a:prstGeom>
          <a:noFill/>
          <a:ln w="9525">
            <a:noFill/>
          </a:ln>
        </p:spPr>
      </p:pic>
      <p:cxnSp>
        <p:nvCxnSpPr>
          <p:cNvPr id="3" name="Elbow Connector 2"/>
          <p:cNvCxnSpPr/>
          <p:nvPr/>
        </p:nvCxnSpPr>
        <p:spPr>
          <a:xfrm flipV="1">
            <a:off x="3154363" y="2220913"/>
            <a:ext cx="1947863" cy="790575"/>
          </a:xfrm>
          <a:prstGeom prst="bentConnector3">
            <a:avLst>
              <a:gd name="adj1" fmla="val 59928"/>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8438" name="Text Box 4"/>
          <p:cNvSpPr txBox="1"/>
          <p:nvPr/>
        </p:nvSpPr>
        <p:spPr>
          <a:xfrm>
            <a:off x="3702050" y="2674938"/>
            <a:ext cx="577850" cy="336550"/>
          </a:xfrm>
          <a:prstGeom prst="rect">
            <a:avLst/>
          </a:prstGeom>
          <a:noFill/>
          <a:ln w="9525">
            <a:noFill/>
          </a:ln>
        </p:spPr>
        <p:txBody>
          <a:bodyPr wrap="none" anchor="t" anchorCtr="0">
            <a:spAutoFit/>
          </a:bodyPr>
          <a:p>
            <a:r>
              <a:rPr lang="en-US" altLang="zh-CN" sz="1600" b="1" i="1">
                <a:solidFill>
                  <a:srgbClr val="FF0000"/>
                </a:solidFill>
                <a:latin typeface="Calibri" panose="020F0502020204030204" pitchFamily="34" charset="0"/>
                <a:ea typeface="SimSun" panose="02010600030101010101" pitchFamily="2" charset="-122"/>
              </a:rPr>
              <a:t>HOG</a:t>
            </a:r>
            <a:endParaRPr lang="en-US" altLang="zh-CN" sz="1600" b="1" i="1">
              <a:solidFill>
                <a:srgbClr val="FF0000"/>
              </a:solidFill>
              <a:latin typeface="Calibri" panose="020F0502020204030204" pitchFamily="34" charset="0"/>
              <a:ea typeface="SimSun" panose="02010600030101010101" pitchFamily="2" charset="-122"/>
            </a:endParaRPr>
          </a:p>
        </p:txBody>
      </p:sp>
      <p:pic>
        <p:nvPicPr>
          <p:cNvPr id="18439" name="Picture 8"/>
          <p:cNvPicPr>
            <a:picLocks noChangeAspect="1"/>
          </p:cNvPicPr>
          <p:nvPr/>
        </p:nvPicPr>
        <p:blipFill>
          <a:blip r:embed="rId2"/>
          <a:stretch>
            <a:fillRect/>
          </a:stretch>
        </p:blipFill>
        <p:spPr>
          <a:xfrm>
            <a:off x="8882063" y="1403350"/>
            <a:ext cx="1808162" cy="2311400"/>
          </a:xfrm>
          <a:prstGeom prst="rect">
            <a:avLst/>
          </a:prstGeom>
          <a:noFill/>
          <a:ln w="9525">
            <a:noFill/>
          </a:ln>
        </p:spPr>
      </p:pic>
      <p:cxnSp>
        <p:nvCxnSpPr>
          <p:cNvPr id="18" name="Elbow Connector 17"/>
          <p:cNvCxnSpPr/>
          <p:nvPr/>
        </p:nvCxnSpPr>
        <p:spPr>
          <a:xfrm flipV="1">
            <a:off x="6934200" y="2301875"/>
            <a:ext cx="1947863" cy="792163"/>
          </a:xfrm>
          <a:prstGeom prst="bentConnector3">
            <a:avLst>
              <a:gd name="adj1" fmla="val 59928"/>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8441" name="Text Box 18"/>
          <p:cNvSpPr txBox="1"/>
          <p:nvPr/>
        </p:nvSpPr>
        <p:spPr>
          <a:xfrm>
            <a:off x="7242175" y="2428875"/>
            <a:ext cx="817563" cy="582613"/>
          </a:xfrm>
          <a:prstGeom prst="rect">
            <a:avLst/>
          </a:prstGeom>
          <a:noFill/>
          <a:ln w="9525">
            <a:noFill/>
          </a:ln>
        </p:spPr>
        <p:txBody>
          <a:bodyPr wrap="none" anchor="t" anchorCtr="0">
            <a:spAutoFit/>
          </a:bodyPr>
          <a:p>
            <a:r>
              <a:rPr lang="en-US" altLang="zh-CN" sz="1600" b="1">
                <a:solidFill>
                  <a:srgbClr val="FF0000"/>
                </a:solidFill>
                <a:latin typeface="Calibri" panose="020F0502020204030204" pitchFamily="34" charset="0"/>
                <a:ea typeface="SimSun" panose="02010600030101010101" pitchFamily="2" charset="-122"/>
              </a:rPr>
              <a:t>Flatten </a:t>
            </a:r>
            <a:endParaRPr lang="en-US" altLang="zh-CN" sz="1600" b="1">
              <a:solidFill>
                <a:srgbClr val="FF0000"/>
              </a:solidFill>
              <a:latin typeface="Calibri" panose="020F0502020204030204" pitchFamily="34" charset="0"/>
              <a:ea typeface="SimSun" panose="02010600030101010101" pitchFamily="2" charset="-122"/>
            </a:endParaRPr>
          </a:p>
          <a:p>
            <a:r>
              <a:rPr lang="en-US" altLang="zh-CN" sz="1600" b="1">
                <a:solidFill>
                  <a:srgbClr val="FF0000"/>
                </a:solidFill>
                <a:latin typeface="Calibri" panose="020F0502020204030204" pitchFamily="34" charset="0"/>
                <a:ea typeface="SimSun" panose="02010600030101010101" pitchFamily="2" charset="-122"/>
              </a:rPr>
              <a:t>Vector</a:t>
            </a:r>
            <a:endParaRPr lang="en-US" altLang="zh-CN" sz="1600" b="1">
              <a:solidFill>
                <a:srgbClr val="FF0000"/>
              </a:solidFill>
              <a:latin typeface="Calibri" panose="020F0502020204030204" pitchFamily="34" charset="0"/>
              <a:ea typeface="SimSun" panose="02010600030101010101" pitchFamily="2" charset="-122"/>
            </a:endParaRPr>
          </a:p>
        </p:txBody>
      </p:sp>
      <p:pic>
        <p:nvPicPr>
          <p:cNvPr id="18442" name="Picture 70"/>
          <p:cNvPicPr>
            <a:picLocks noChangeAspect="1"/>
          </p:cNvPicPr>
          <p:nvPr/>
        </p:nvPicPr>
        <p:blipFill>
          <a:blip r:embed="rId3"/>
          <a:stretch>
            <a:fillRect/>
          </a:stretch>
        </p:blipFill>
        <p:spPr>
          <a:xfrm>
            <a:off x="5326063" y="4308475"/>
            <a:ext cx="757237" cy="835025"/>
          </a:xfrm>
          <a:prstGeom prst="rect">
            <a:avLst/>
          </a:prstGeom>
          <a:noFill/>
          <a:ln w="9525">
            <a:noFill/>
          </a:ln>
        </p:spPr>
      </p:pic>
      <p:sp>
        <p:nvSpPr>
          <p:cNvPr id="18443" name="Text Box 71"/>
          <p:cNvSpPr txBox="1"/>
          <p:nvPr/>
        </p:nvSpPr>
        <p:spPr>
          <a:xfrm>
            <a:off x="5181600" y="5143500"/>
            <a:ext cx="2051050" cy="646113"/>
          </a:xfrm>
          <a:prstGeom prst="rect">
            <a:avLst/>
          </a:prstGeom>
          <a:noFill/>
          <a:ln w="9525">
            <a:noFill/>
          </a:ln>
        </p:spPr>
        <p:txBody>
          <a:bodyPr wrap="square" anchor="t" anchorCtr="0">
            <a:spAutoFit/>
          </a:bodyPr>
          <a:p>
            <a:r>
              <a:rPr lang="en-US" altLang="zh-CN" b="1">
                <a:solidFill>
                  <a:schemeClr val="accent1"/>
                </a:solidFill>
                <a:latin typeface="Calibri" panose="020F0502020204030204" pitchFamily="34" charset="0"/>
                <a:ea typeface="SimSun" panose="02010600030101010101" pitchFamily="2" charset="-122"/>
              </a:rPr>
              <a:t>DataTrain_HOG.csv</a:t>
            </a:r>
            <a:endParaRPr lang="en-US" altLang="zh-CN" b="1">
              <a:solidFill>
                <a:schemeClr val="accent1"/>
              </a:solidFill>
              <a:latin typeface="Calibri" panose="020F0502020204030204" pitchFamily="34" charset="0"/>
              <a:ea typeface="SimSun" panose="02010600030101010101" pitchFamily="2" charset="-122"/>
            </a:endParaRPr>
          </a:p>
          <a:p>
            <a:r>
              <a:rPr lang="en-US" altLang="zh-CN" b="1">
                <a:solidFill>
                  <a:schemeClr val="accent1"/>
                </a:solidFill>
                <a:latin typeface="Calibri" panose="020F0502020204030204" pitchFamily="34" charset="0"/>
                <a:ea typeface="SimSun" panose="02010600030101010101" pitchFamily="2" charset="-122"/>
              </a:rPr>
              <a:t>DataTest_HOG.csv</a:t>
            </a:r>
            <a:endParaRPr lang="en-US" altLang="zh-CN" b="1">
              <a:solidFill>
                <a:schemeClr val="accent1"/>
              </a:solidFill>
              <a:latin typeface="Calibri" panose="020F0502020204030204" pitchFamily="34" charset="0"/>
              <a:ea typeface="SimSun" panose="02010600030101010101" pitchFamily="2" charset="-122"/>
            </a:endParaRPr>
          </a:p>
        </p:txBody>
      </p:sp>
      <p:cxnSp>
        <p:nvCxnSpPr>
          <p:cNvPr id="22" name="Elbow Connector 21"/>
          <p:cNvCxnSpPr>
            <a:endCxn id="18442" idx="3"/>
          </p:cNvCxnSpPr>
          <p:nvPr/>
        </p:nvCxnSpPr>
        <p:spPr>
          <a:xfrm rot="10800000" flipV="1">
            <a:off x="6083300" y="2312988"/>
            <a:ext cx="4627563" cy="2414588"/>
          </a:xfrm>
          <a:prstGeom prst="bentConnector3">
            <a:avLst>
              <a:gd name="adj1" fmla="val -12678"/>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18445" name="图片 17"/>
          <p:cNvPicPr>
            <a:picLocks noChangeAspect="1"/>
          </p:cNvPicPr>
          <p:nvPr/>
        </p:nvPicPr>
        <p:blipFill>
          <a:blip r:embed="rId4"/>
          <a:stretch>
            <a:fillRect/>
          </a:stretch>
        </p:blipFill>
        <p:spPr>
          <a:xfrm>
            <a:off x="220663" y="4987925"/>
            <a:ext cx="655637" cy="1412875"/>
          </a:xfrm>
          <a:prstGeom prst="rect">
            <a:avLst/>
          </a:prstGeom>
          <a:noFill/>
          <a:ln w="9525">
            <a:noFill/>
          </a:ln>
        </p:spPr>
      </p:pic>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8447" name="Picture 46"/>
          <p:cNvPicPr>
            <a:picLocks noChangeAspect="1"/>
          </p:cNvPicPr>
          <p:nvPr/>
        </p:nvPicPr>
        <p:blipFill>
          <a:blip r:embed="rId5"/>
          <a:stretch>
            <a:fillRect/>
          </a:stretch>
        </p:blipFill>
        <p:spPr>
          <a:xfrm>
            <a:off x="1308100" y="1589088"/>
            <a:ext cx="1846263" cy="2214562"/>
          </a:xfrm>
          <a:prstGeom prst="rect">
            <a:avLst/>
          </a:prstGeom>
          <a:noFill/>
          <a:ln w="9525">
            <a:noFill/>
          </a:ln>
        </p:spPr>
      </p:pic>
      <p:sp>
        <p:nvSpPr>
          <p:cNvPr id="2" name="Text Box 1"/>
          <p:cNvSpPr txBox="1"/>
          <p:nvPr/>
        </p:nvSpPr>
        <p:spPr>
          <a:xfrm>
            <a:off x="28575" y="6445250"/>
            <a:ext cx="6054725" cy="368300"/>
          </a:xfrm>
          <a:prstGeom prst="rect">
            <a:avLst/>
          </a:prstGeom>
          <a:noFill/>
        </p:spPr>
        <p:txBody>
          <a:bodyPr wrap="none" rtlCol="0" anchor="t">
            <a:spAutoFit/>
          </a:bodyPr>
          <a:p>
            <a:pPr algn="l"/>
            <a:r>
              <a:rPr lang="en-US">
                <a:sym typeface="+mn-ea"/>
              </a:rPr>
              <a:t>HOG: https://phamdinhkhanh.github.io/2019/11/22/HOG.html</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7" name="Picture 1"/>
          <p:cNvPicPr>
            <a:picLocks noChangeAspect="1"/>
          </p:cNvPicPr>
          <p:nvPr/>
        </p:nvPicPr>
        <p:blipFill>
          <a:blip r:embed="rId1"/>
          <a:stretch>
            <a:fillRect/>
          </a:stretch>
        </p:blipFill>
        <p:spPr>
          <a:xfrm>
            <a:off x="276225" y="1019175"/>
            <a:ext cx="11534775" cy="3060700"/>
          </a:xfrm>
          <a:prstGeom prst="rect">
            <a:avLst/>
          </a:prstGeom>
          <a:noFill/>
          <a:ln w="9525">
            <a:noFill/>
          </a:ln>
        </p:spPr>
      </p:pic>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461" name="文本框 1"/>
          <p:cNvSpPr txBox="1"/>
          <p:nvPr/>
        </p:nvSpPr>
        <p:spPr>
          <a:xfrm>
            <a:off x="1306513" y="150813"/>
            <a:ext cx="10488612" cy="1198562"/>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4.3. ĐÁNH GIÁ HIỆU SUẤT VỚI BỘ DATASET CẢI TIẾN </a:t>
            </a:r>
            <a:endParaRPr lang="en-US" altLang="zh-CN" sz="2400" b="1" dirty="0">
              <a:solidFill>
                <a:srgbClr val="262626"/>
              </a:solidFill>
              <a:latin typeface="Microsoft YaHei" panose="020B0503020204020204" pitchFamily="34" charset="-122"/>
              <a:ea typeface="Microsoft YaHei" panose="020B0503020204020204" pitchFamily="34" charset="-122"/>
            </a:endParaRPr>
          </a:p>
          <a:p>
            <a:r>
              <a:rPr lang="en-US" altLang="zh-CN" sz="2400" b="1" dirty="0">
                <a:solidFill>
                  <a:srgbClr val="262626"/>
                </a:solidFill>
                <a:latin typeface="Microsoft YaHei" panose="020B0503020204020204" pitchFamily="34" charset="-122"/>
                <a:ea typeface="Microsoft YaHei" panose="020B0503020204020204" pitchFamily="34" charset="-122"/>
              </a:rPr>
              <a:t>(grayscale -&gt; HOG -&gt; flatten vector)</a:t>
            </a:r>
            <a:endParaRPr lang="en-US" altLang="zh-CN" sz="2400" b="1" dirty="0">
              <a:solidFill>
                <a:srgbClr val="262626"/>
              </a:solidFill>
              <a:latin typeface="Microsoft YaHei" panose="020B0503020204020204" pitchFamily="34" charset="-122"/>
              <a:ea typeface="Microsoft YaHei" panose="020B0503020204020204" pitchFamily="34" charset="-122"/>
            </a:endParaRPr>
          </a:p>
          <a:p>
            <a:r>
              <a:rPr lang="en-US" altLang="zh-CN" sz="2400" b="1" dirty="0">
                <a:solidFill>
                  <a:srgbClr val="262626"/>
                </a:solidFill>
                <a:latin typeface="Microsoft YaHei" panose="020B0503020204020204" pitchFamily="34" charset="-122"/>
                <a:ea typeface="Microsoft YaHei" panose="020B0503020204020204" pitchFamily="34" charset="-122"/>
              </a:rPr>
              <a:t> </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99" name="Oval 98"/>
          <p:cNvSpPr/>
          <p:nvPr/>
        </p:nvSpPr>
        <p:spPr>
          <a:xfrm>
            <a:off x="2281238" y="1679575"/>
            <a:ext cx="1157288" cy="2465388"/>
          </a:xfrm>
          <a:prstGeom prst="ellipse">
            <a:avLst/>
          </a:prstGeom>
          <a:noFill/>
          <a:ln w="28575" cmpd="dbl">
            <a:solidFill>
              <a:srgbClr val="FF0000"/>
            </a:solidFill>
            <a:prstDash val="solid"/>
          </a:ln>
        </p:spPr>
        <p:style>
          <a:lnRef idx="2">
            <a:schemeClr val="accent2"/>
          </a:lnRef>
          <a:fillRef idx="1">
            <a:schemeClr val="lt1"/>
          </a:fillRef>
          <a:effectRef idx="0">
            <a:schemeClr val="accent2"/>
          </a:effectRef>
          <a:fontRef idx="minor">
            <a:schemeClr val="dk1"/>
          </a:fontRef>
        </p:style>
        <p:txBody>
          <a:bodyPr rtlCol="0" anchor="ctr"/>
          <a:p>
            <a:pPr algn="ctr" fontAlgn="base"/>
            <a:endParaRPr lang="en-US" strike="noStrike" noProof="1"/>
          </a:p>
        </p:txBody>
      </p:sp>
      <p:sp>
        <p:nvSpPr>
          <p:cNvPr id="119" name="Oval 118"/>
          <p:cNvSpPr/>
          <p:nvPr/>
        </p:nvSpPr>
        <p:spPr>
          <a:xfrm>
            <a:off x="8539163" y="1679575"/>
            <a:ext cx="1114425" cy="2465388"/>
          </a:xfrm>
          <a:prstGeom prst="ellipse">
            <a:avLst/>
          </a:prstGeom>
          <a:noFill/>
          <a:ln w="28575" cmpd="dbl">
            <a:solidFill>
              <a:srgbClr val="FF0000"/>
            </a:solidFill>
            <a:prstDash val="solid"/>
          </a:ln>
        </p:spPr>
        <p:style>
          <a:lnRef idx="2">
            <a:schemeClr val="accent2"/>
          </a:lnRef>
          <a:fillRef idx="1">
            <a:schemeClr val="lt1"/>
          </a:fillRef>
          <a:effectRef idx="0">
            <a:schemeClr val="accent2"/>
          </a:effectRef>
          <a:fontRef idx="minor">
            <a:schemeClr val="dk1"/>
          </a:fontRef>
        </p:style>
        <p:txBody>
          <a:bodyPr rtlCol="0" anchor="ctr"/>
          <a:p>
            <a:pPr algn="ctr" fontAlgn="base"/>
            <a:endParaRPr lang="en-US" strike="noStrike" noProof="1"/>
          </a:p>
        </p:txBody>
      </p:sp>
      <p:sp>
        <p:nvSpPr>
          <p:cNvPr id="19464" name="Text Box 97"/>
          <p:cNvSpPr txBox="1"/>
          <p:nvPr/>
        </p:nvSpPr>
        <p:spPr>
          <a:xfrm>
            <a:off x="276225" y="4079875"/>
            <a:ext cx="11639550" cy="2400300"/>
          </a:xfrm>
          <a:prstGeom prst="rect">
            <a:avLst/>
          </a:prstGeom>
          <a:noFill/>
          <a:ln w="9525">
            <a:noFill/>
          </a:ln>
        </p:spPr>
        <p:txBody>
          <a:bodyPr wrap="square" anchor="t" anchorCtr="0">
            <a:spAutoFit/>
          </a:bodyPr>
          <a:p>
            <a:pPr>
              <a:lnSpc>
                <a:spcPct val="150000"/>
              </a:lnSpc>
            </a:pPr>
            <a:r>
              <a:rPr lang="en-US" altLang="zh-CN" sz="2000">
                <a:latin typeface="Calibri" panose="020F0502020204030204" pitchFamily="34" charset="0"/>
                <a:ea typeface="SimSun" panose="02010600030101010101" pitchFamily="2" charset="-122"/>
              </a:rPr>
              <a:t>Sau cải tiến bộ dataset với phương pháp HOG, có sự chuyển biến tích cực đối với hầu hết các mô hình, đặc biệt</a:t>
            </a:r>
            <a:endParaRPr lang="en-US" altLang="zh-CN" sz="2000">
              <a:latin typeface="Calibri" panose="020F0502020204030204" pitchFamily="34" charset="0"/>
              <a:ea typeface="SimSun" panose="02010600030101010101" pitchFamily="2" charset="-122"/>
            </a:endParaRPr>
          </a:p>
          <a:p>
            <a:pPr>
              <a:lnSpc>
                <a:spcPct val="150000"/>
              </a:lnSpc>
            </a:pPr>
            <a:r>
              <a:rPr lang="en-US" altLang="zh-CN" sz="2000">
                <a:latin typeface="Calibri" panose="020F0502020204030204" pitchFamily="34" charset="0"/>
                <a:ea typeface="SimSun" panose="02010600030101010101" pitchFamily="2" charset="-122"/>
              </a:rPr>
              <a:t>hai mô hình SVM (kernel = ‘rbf’) và MPLClassification() vẫn có sự gia tăng Accurary với bộ Test tốt nhất so với phần còn lại:		+ SVM (kernel = ‘rbf’): nhóm đã thử và chọn setup parameter </a:t>
            </a:r>
            <a:r>
              <a:rPr lang="en-US" altLang="zh-CN" sz="2000" b="1">
                <a:solidFill>
                  <a:srgbClr val="FF0000"/>
                </a:solidFill>
                <a:latin typeface="Calibri" panose="020F0502020204030204" pitchFamily="34" charset="0"/>
                <a:ea typeface="SimSun" panose="02010600030101010101" pitchFamily="2" charset="-122"/>
              </a:rPr>
              <a:t>C = 7</a:t>
            </a:r>
            <a:r>
              <a:rPr lang="en-US" altLang="zh-CN" sz="2000">
                <a:latin typeface="Calibri" panose="020F0502020204030204" pitchFamily="34" charset="0"/>
                <a:ea typeface="SimSun" panose="02010600030101010101" pitchFamily="2" charset="-122"/>
              </a:rPr>
              <a:t> </a:t>
            </a:r>
            <a:endParaRPr lang="en-US" altLang="zh-CN" sz="2000">
              <a:latin typeface="Calibri" panose="020F0502020204030204" pitchFamily="34" charset="0"/>
              <a:ea typeface="SimSun" panose="02010600030101010101" pitchFamily="2" charset="-122"/>
            </a:endParaRPr>
          </a:p>
          <a:p>
            <a:pPr>
              <a:lnSpc>
                <a:spcPct val="150000"/>
              </a:lnSpc>
            </a:pPr>
            <a:r>
              <a:rPr lang="en-US" altLang="zh-CN" sz="2000">
                <a:latin typeface="Calibri" panose="020F0502020204030204" pitchFamily="34" charset="0"/>
                <a:ea typeface="SimSun" panose="02010600030101010101" pitchFamily="2" charset="-122"/>
              </a:rPr>
              <a:t>			+ MPLClassification(): nhóm đã thử và chọn setup parameter </a:t>
            </a:r>
            <a:endParaRPr lang="en-US" altLang="zh-CN" sz="2000">
              <a:latin typeface="Calibri" panose="020F0502020204030204" pitchFamily="34" charset="0"/>
              <a:ea typeface="SimSun" panose="02010600030101010101" pitchFamily="2" charset="-122"/>
            </a:endParaRPr>
          </a:p>
          <a:p>
            <a:pPr>
              <a:lnSpc>
                <a:spcPct val="150000"/>
              </a:lnSpc>
            </a:pPr>
            <a:r>
              <a:rPr lang="en-US" altLang="zh-CN" sz="2000">
                <a:latin typeface="Calibri" panose="020F0502020204030204" pitchFamily="34" charset="0"/>
                <a:ea typeface="SimSun" panose="02010600030101010101" pitchFamily="2" charset="-122"/>
              </a:rPr>
              <a:t> 				                    </a:t>
            </a:r>
            <a:r>
              <a:rPr lang="en-US" altLang="zh-CN" sz="2000" b="1">
                <a:solidFill>
                  <a:srgbClr val="FF0000"/>
                </a:solidFill>
                <a:latin typeface="Calibri" panose="020F0502020204030204" pitchFamily="34" charset="0"/>
                <a:ea typeface="SimSun" panose="02010600030101010101" pitchFamily="2" charset="-122"/>
              </a:rPr>
              <a:t>hidden_layer_sizes=(320, 320, 320) </a:t>
            </a:r>
            <a:r>
              <a:rPr lang="en-US" altLang="zh-CN" sz="2000">
                <a:latin typeface="Calibri" panose="020F0502020204030204" pitchFamily="34" charset="0"/>
                <a:ea typeface="SimSun" panose="02010600030101010101" pitchFamily="2" charset="-122"/>
              </a:rPr>
              <a:t>và </a:t>
            </a:r>
            <a:r>
              <a:rPr lang="en-US" altLang="zh-CN" sz="2000" b="1">
                <a:solidFill>
                  <a:srgbClr val="FF0000"/>
                </a:solidFill>
                <a:latin typeface="Calibri" panose="020F0502020204030204" pitchFamily="34" charset="0"/>
                <a:ea typeface="SimSun" panose="02010600030101010101" pitchFamily="2" charset="-122"/>
              </a:rPr>
              <a:t>max_iter=500</a:t>
            </a:r>
            <a:endParaRPr lang="en-US" altLang="zh-CN" sz="2000">
              <a:latin typeface="Calibri" panose="020F0502020204030204" pitchFamily="34" charset="0"/>
              <a:ea typeface="SimSun"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96215" y="3745230"/>
            <a:ext cx="11554460" cy="2584450"/>
          </a:xfrm>
          <a:prstGeom prst="rect">
            <a:avLst/>
          </a:prstGeom>
          <a:solidFill>
            <a:schemeClr val="accent5">
              <a:lumMod val="20000"/>
              <a:lumOff val="80000"/>
            </a:schemeClr>
          </a:solidFill>
          <a:ln>
            <a:solidFill>
              <a:schemeClr val="tx1"/>
            </a:solidFill>
            <a:prstDash val="dash"/>
          </a:ln>
        </p:spPr>
        <p:txBody>
          <a:bodyPr wrap="square" rtlCol="0">
            <a:spAutoFit/>
          </a:bodyPr>
          <a:p>
            <a:pPr>
              <a:lnSpc>
                <a:spcPct val="150000"/>
              </a:lnSpc>
            </a:pPr>
            <a:r>
              <a:rPr lang="en-US" b="1" noProof="1">
                <a:ln w="10160">
                  <a:solidFill>
                    <a:schemeClr val="accent5"/>
                  </a:solidFill>
                  <a:prstDash val="solid"/>
                </a:ln>
                <a:solidFill>
                  <a:srgbClr val="FF0000"/>
                </a:solidFill>
                <a:effectLst>
                  <a:outerShdw blurRad="38100" dist="22860" dir="5400000" algn="tl" rotWithShape="0">
                    <a:srgbClr val="000000">
                      <a:alpha val="30000"/>
                    </a:srgbClr>
                  </a:outerShdw>
                </a:effectLst>
                <a:latin typeface="Calibri" panose="020F0502020204030204" pitchFamily="34" charset="0"/>
                <a:ea typeface="SimSun" panose="02010600030101010101" pitchFamily="2" charset="-122"/>
                <a:cs typeface="+mn-cs"/>
              </a:rPr>
              <a:t>HƯỚNG CẢI THIỆN: </a:t>
            </a:r>
            <a:endParaRPr lang="en-US" b="1" noProof="1">
              <a:ln w="10160">
                <a:solidFill>
                  <a:schemeClr val="accent5"/>
                </a:solidFill>
                <a:prstDash val="solid"/>
              </a:ln>
              <a:solidFill>
                <a:srgbClr val="FF0000"/>
              </a:solidFill>
              <a:effectLst>
                <a:outerShdw blurRad="38100" dist="22860" dir="5400000" algn="tl" rotWithShape="0">
                  <a:srgbClr val="000000">
                    <a:alpha val="30000"/>
                  </a:srgbClr>
                </a:outerShdw>
              </a:effectLst>
            </a:endParaRPr>
          </a:p>
          <a:p>
            <a:pPr>
              <a:lnSpc>
                <a:spcPct val="150000"/>
              </a:lnSpc>
            </a:pPr>
            <a:r>
              <a:rPr lang="en-US" noProof="1">
                <a:latin typeface="Calibri" panose="020F0502020204030204" pitchFamily="34" charset="0"/>
                <a:ea typeface="SimSun" panose="02010600030101010101" pitchFamily="2" charset="-122"/>
                <a:cs typeface="+mn-cs"/>
              </a:rPr>
              <a:t>- Tìm hiểu cách scan ảnh để ảnh thu lại được nhiều hơn.</a:t>
            </a:r>
            <a:endParaRPr lang="en-US" noProof="1"/>
          </a:p>
          <a:p>
            <a:pPr>
              <a:lnSpc>
                <a:spcPct val="150000"/>
              </a:lnSpc>
            </a:pPr>
            <a:r>
              <a:rPr lang="en-US" noProof="1">
                <a:latin typeface="Calibri" panose="020F0502020204030204" pitchFamily="34" charset="0"/>
                <a:ea typeface="SimSun" panose="02010600030101010101" pitchFamily="2" charset="-122"/>
                <a:cs typeface="+mn-cs"/>
              </a:rPr>
              <a:t>- Tăng gấp 100 lần số lượng ảnh hiện tại.</a:t>
            </a:r>
            <a:endParaRPr lang="en-US" noProof="1">
              <a:latin typeface="Calibri" panose="020F0502020204030204" pitchFamily="34" charset="0"/>
              <a:ea typeface="SimSun" panose="02010600030101010101" pitchFamily="2" charset="-122"/>
              <a:cs typeface="+mn-cs"/>
            </a:endParaRPr>
          </a:p>
          <a:p>
            <a:pPr>
              <a:lnSpc>
                <a:spcPct val="150000"/>
              </a:lnSpc>
            </a:pPr>
            <a:r>
              <a:rPr lang="en-US" noProof="1">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sym typeface="+mn-ea"/>
              </a:rPr>
              <a:t>- Chọn model có độ phức tạp cao hơn và chuyên dụng hơn dành cho bài toán xử lí hình ảnh đa class</a:t>
            </a:r>
            <a:endParaRPr lang="en-US" noProof="1"/>
          </a:p>
          <a:p>
            <a:pPr>
              <a:lnSpc>
                <a:spcPct val="150000"/>
              </a:lnSpc>
            </a:pPr>
            <a:r>
              <a:rPr lang="en-US" noProof="1">
                <a:latin typeface="Calibri" panose="020F0502020204030204" pitchFamily="34" charset="0"/>
                <a:ea typeface="SimSun" panose="02010600030101010101" pitchFamily="2" charset="-122"/>
                <a:cs typeface="+mn-cs"/>
              </a:rPr>
              <a:t>- Tìm hiểu thêm các phương pháp để cải thiện chất lượng data, rút trích đặc trưng tốt hơn và tiền xử lí data hiệu quả hơn.</a:t>
            </a:r>
            <a:endParaRPr lang="en-US" noProof="1"/>
          </a:p>
          <a:p>
            <a:pPr>
              <a:lnSpc>
                <a:spcPct val="150000"/>
              </a:lnSpc>
            </a:pPr>
            <a:r>
              <a:rPr lang="en-US" noProof="1">
                <a:latin typeface="Calibri" panose="020F0502020204030204" pitchFamily="34" charset="0"/>
                <a:ea typeface="SimSun" panose="02010600030101010101" pitchFamily="2" charset="-122"/>
                <a:cs typeface="+mn-cs"/>
              </a:rPr>
              <a:t>- Hy vọng sẽ tránh được underfit và overfit cho bài toán và gia tăng hiệu quả training và độ chính xác cho đầu ra.</a:t>
            </a:r>
            <a:endParaRPr lang="en-US" noProof="1"/>
          </a:p>
        </p:txBody>
      </p:sp>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0485" name="组合 34"/>
          <p:cNvGrpSpPr/>
          <p:nvPr/>
        </p:nvGrpSpPr>
        <p:grpSpPr>
          <a:xfrm>
            <a:off x="271463" y="996950"/>
            <a:ext cx="3532187" cy="1014413"/>
            <a:chOff x="7632948" y="1700906"/>
            <a:chExt cx="1829273" cy="564814"/>
          </a:xfrm>
        </p:grpSpPr>
        <p:sp>
          <p:nvSpPr>
            <p:cNvPr id="20486" name="矩形 35"/>
            <p:cNvSpPr/>
            <p:nvPr/>
          </p:nvSpPr>
          <p:spPr>
            <a:xfrm>
              <a:off x="7639853" y="1906057"/>
              <a:ext cx="1822368" cy="359663"/>
            </a:xfrm>
            <a:prstGeom prst="rect">
              <a:avLst/>
            </a:prstGeom>
            <a:noFill/>
            <a:ln w="9525">
              <a:noFill/>
            </a:ln>
          </p:spPr>
          <p:txBody>
            <a:bodyPr wrap="square" anchor="t" anchorCtr="0">
              <a:spAutoFit/>
            </a:bodyPr>
            <a:p>
              <a:r>
                <a:rPr lang="en-US" altLang="zh-CN" dirty="0">
                  <a:solidFill>
                    <a:srgbClr val="000000"/>
                  </a:solidFill>
                  <a:latin typeface="Calibri" panose="020F0502020204030204" pitchFamily="34" charset="0"/>
                  <a:ea typeface="Microsoft YaHei" panose="020B0503020204020204" pitchFamily="34" charset="-122"/>
                </a:rPr>
                <a:t>Các Model sử dụng ít nhiều đều bị overfitting hoặc underfitting</a:t>
              </a:r>
              <a:endParaRPr lang="en-US" altLang="zh-CN" dirty="0">
                <a:solidFill>
                  <a:srgbClr val="000000"/>
                </a:solidFill>
                <a:latin typeface="Calibri" panose="020F0502020204030204" pitchFamily="34" charset="0"/>
                <a:ea typeface="Microsoft YaHei" panose="020B0503020204020204" pitchFamily="34" charset="-122"/>
              </a:endParaRPr>
            </a:p>
          </p:txBody>
        </p:sp>
        <p:sp>
          <p:nvSpPr>
            <p:cNvPr id="20487" name="矩形 36"/>
            <p:cNvSpPr/>
            <p:nvPr/>
          </p:nvSpPr>
          <p:spPr>
            <a:xfrm>
              <a:off x="7632948" y="1700906"/>
              <a:ext cx="1822368" cy="205320"/>
            </a:xfrm>
            <a:prstGeom prst="rect">
              <a:avLst/>
            </a:prstGeom>
            <a:noFill/>
            <a:ln w="9525">
              <a:noFill/>
            </a:ln>
          </p:spPr>
          <p:txBody>
            <a:bodyPr wrap="square" anchor="t" anchorCtr="0">
              <a:spAutoFit/>
            </a:bodyPr>
            <a:p>
              <a:r>
                <a:rPr lang="en-US" altLang="zh-CN" b="1" dirty="0">
                  <a:solidFill>
                    <a:srgbClr val="257DBD"/>
                  </a:solidFill>
                  <a:latin typeface="Microsoft YaHei" panose="020B0503020204020204" pitchFamily="34" charset="-122"/>
                  <a:ea typeface="Microsoft YaHei" panose="020B0503020204020204" pitchFamily="34" charset="-122"/>
                </a:rPr>
                <a:t>1</a:t>
              </a:r>
              <a:endParaRPr lang="en-US" altLang="zh-CN" b="1" dirty="0">
                <a:solidFill>
                  <a:srgbClr val="257DBD"/>
                </a:solidFill>
                <a:latin typeface="Microsoft YaHei" panose="020B0503020204020204" pitchFamily="34" charset="-122"/>
                <a:ea typeface="Microsoft YaHei" panose="020B0503020204020204" pitchFamily="34" charset="-122"/>
              </a:endParaRPr>
            </a:p>
          </p:txBody>
        </p:sp>
      </p:grpSp>
      <p:grpSp>
        <p:nvGrpSpPr>
          <p:cNvPr id="20488" name="组合 40"/>
          <p:cNvGrpSpPr/>
          <p:nvPr/>
        </p:nvGrpSpPr>
        <p:grpSpPr>
          <a:xfrm>
            <a:off x="271463" y="2103438"/>
            <a:ext cx="4416425" cy="1290637"/>
            <a:chOff x="6608791" y="1719199"/>
            <a:chExt cx="1779887" cy="962020"/>
          </a:xfrm>
        </p:grpSpPr>
        <p:sp>
          <p:nvSpPr>
            <p:cNvPr id="20489" name="矩形 41"/>
            <p:cNvSpPr/>
            <p:nvPr/>
          </p:nvSpPr>
          <p:spPr>
            <a:xfrm>
              <a:off x="6608791" y="1993827"/>
              <a:ext cx="1779887" cy="687392"/>
            </a:xfrm>
            <a:prstGeom prst="rect">
              <a:avLst/>
            </a:prstGeom>
            <a:noFill/>
            <a:ln w="9525">
              <a:noFill/>
            </a:ln>
          </p:spPr>
          <p:txBody>
            <a:bodyPr wrap="square" anchor="t" anchorCtr="0">
              <a:spAutoFit/>
            </a:bodyPr>
            <a:p>
              <a:r>
                <a:rPr lang="en-US" altLang="zh-CN" dirty="0">
                  <a:solidFill>
                    <a:srgbClr val="000000"/>
                  </a:solidFill>
                  <a:latin typeface="Calibri" panose="020F0502020204030204" pitchFamily="34" charset="0"/>
                  <a:ea typeface="Microsoft YaHei" panose="020B0503020204020204" pitchFamily="34" charset="-122"/>
                </a:rPr>
                <a:t>2 model cho kết quả học tốt nhất v</a:t>
              </a:r>
              <a:r>
                <a:rPr lang="en-US" altLang="zh-CN" dirty="0">
                  <a:solidFill>
                    <a:srgbClr val="000000"/>
                  </a:solidFill>
                  <a:latin typeface="Microsoft YaHei" panose="020B0503020204020204" pitchFamily="34" charset="-122"/>
                  <a:ea typeface="Microsoft YaHei" panose="020B0503020204020204" pitchFamily="34" charset="-122"/>
                </a:rPr>
                <a:t>à</a:t>
              </a:r>
              <a:r>
                <a:rPr lang="en-US" altLang="zh-CN" dirty="0">
                  <a:solidFill>
                    <a:srgbClr val="000000"/>
                  </a:solidFill>
                  <a:latin typeface="Calibri" panose="020F0502020204030204" pitchFamily="34" charset="0"/>
                  <a:ea typeface="Microsoft YaHei" panose="020B0503020204020204" pitchFamily="34" charset="-122"/>
                </a:rPr>
                <a:t> accuracy cao ở bộ test l</a:t>
              </a:r>
              <a:r>
                <a:rPr lang="en-US" altLang="zh-CN" dirty="0">
                  <a:solidFill>
                    <a:srgbClr val="000000"/>
                  </a:solidFill>
                  <a:latin typeface="Microsoft YaHei" panose="020B0503020204020204" pitchFamily="34" charset="-122"/>
                  <a:ea typeface="Microsoft YaHei" panose="020B0503020204020204" pitchFamily="34" charset="-122"/>
                </a:rPr>
                <a:t>à</a:t>
              </a:r>
              <a:r>
                <a:rPr lang="en-US" altLang="zh-CN" dirty="0">
                  <a:solidFill>
                    <a:srgbClr val="000000"/>
                  </a:solidFill>
                  <a:latin typeface="Calibri" panose="020F0502020204030204" pitchFamily="34" charset="0"/>
                  <a:ea typeface="Microsoft YaHei" panose="020B0503020204020204" pitchFamily="34" charset="-122"/>
                </a:rPr>
                <a:t> </a:t>
              </a:r>
              <a:r>
                <a:rPr lang="en-US" altLang="zh-CN">
                  <a:latin typeface="Calibri" panose="020F0502020204030204" pitchFamily="34" charset="0"/>
                  <a:ea typeface="SimSun" panose="02010600030101010101" pitchFamily="2" charset="-122"/>
                </a:rPr>
                <a:t>SVM (kernel = ‘rbf’) và MPLClassification()</a:t>
              </a:r>
              <a:endParaRPr lang="en-US" altLang="zh-CN" dirty="0">
                <a:solidFill>
                  <a:srgbClr val="000000"/>
                </a:solidFill>
                <a:latin typeface="Calibri" panose="020F0502020204030204" pitchFamily="34" charset="0"/>
                <a:ea typeface="Microsoft YaHei" panose="020B0503020204020204" pitchFamily="34" charset="-122"/>
              </a:endParaRPr>
            </a:p>
          </p:txBody>
        </p:sp>
        <p:sp>
          <p:nvSpPr>
            <p:cNvPr id="20490" name="矩形 42"/>
            <p:cNvSpPr/>
            <p:nvPr/>
          </p:nvSpPr>
          <p:spPr>
            <a:xfrm>
              <a:off x="6608791" y="1719199"/>
              <a:ext cx="1428736" cy="274578"/>
            </a:xfrm>
            <a:prstGeom prst="rect">
              <a:avLst/>
            </a:prstGeom>
            <a:noFill/>
            <a:ln w="9525">
              <a:noFill/>
            </a:ln>
          </p:spPr>
          <p:txBody>
            <a:bodyPr wrap="square" anchor="t" anchorCtr="0">
              <a:spAutoFit/>
            </a:bodyPr>
            <a:p>
              <a:r>
                <a:rPr lang="en-US" altLang="zh-CN" b="1" dirty="0">
                  <a:solidFill>
                    <a:srgbClr val="F29C15"/>
                  </a:solidFill>
                  <a:latin typeface="Microsoft YaHei" panose="020B0503020204020204" pitchFamily="34" charset="-122"/>
                  <a:ea typeface="Microsoft YaHei" panose="020B0503020204020204" pitchFamily="34" charset="-122"/>
                </a:rPr>
                <a:t>2</a:t>
              </a:r>
              <a:endParaRPr lang="en-US" altLang="zh-CN" b="1" dirty="0">
                <a:solidFill>
                  <a:srgbClr val="F29C15"/>
                </a:solidFill>
                <a:latin typeface="Microsoft YaHei" panose="020B0503020204020204" pitchFamily="34" charset="-122"/>
                <a:ea typeface="Microsoft YaHei" panose="020B0503020204020204" pitchFamily="34" charset="-122"/>
              </a:endParaRPr>
            </a:p>
          </p:txBody>
        </p:sp>
      </p:grpSp>
      <p:sp>
        <p:nvSpPr>
          <p:cNvPr id="20491" name="文本框 1"/>
          <p:cNvSpPr txBox="1"/>
          <p:nvPr/>
        </p:nvSpPr>
        <p:spPr>
          <a:xfrm>
            <a:off x="1306513" y="374650"/>
            <a:ext cx="3275012"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4.4. NHẬN XÉT </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5039995" y="269240"/>
            <a:ext cx="6710680" cy="3415030"/>
          </a:xfrm>
          <a:prstGeom prst="rect">
            <a:avLst/>
          </a:prstGeom>
          <a:solidFill>
            <a:schemeClr val="accent6">
              <a:lumMod val="20000"/>
              <a:lumOff val="80000"/>
            </a:schemeClr>
          </a:solidFill>
          <a:ln>
            <a:solidFill>
              <a:schemeClr val="tx1"/>
            </a:solidFill>
            <a:prstDash val="dash"/>
          </a:ln>
        </p:spPr>
        <p:txBody>
          <a:bodyPr wrap="square" rtlCol="0">
            <a:spAutoFit/>
          </a:bodyPr>
          <a:p>
            <a:pPr>
              <a:lnSpc>
                <a:spcPct val="150000"/>
              </a:lnSpc>
            </a:pPr>
            <a:r>
              <a:rPr lang="en-US" b="1" noProof="1">
                <a:ln w="10160">
                  <a:solidFill>
                    <a:schemeClr val="accent5"/>
                  </a:solidFill>
                  <a:prstDash val="solid"/>
                </a:ln>
                <a:solidFill>
                  <a:srgbClr val="FF0000"/>
                </a:solidFill>
                <a:effectLst>
                  <a:outerShdw blurRad="38100" dist="22860" dir="5400000" algn="tl" rotWithShape="0">
                    <a:srgbClr val="000000">
                      <a:alpha val="30000"/>
                    </a:srgbClr>
                  </a:outerShdw>
                </a:effectLst>
                <a:latin typeface="Calibri" panose="020F0502020204030204" pitchFamily="34" charset="0"/>
                <a:ea typeface="SimSun" panose="02010600030101010101" pitchFamily="2" charset="-122"/>
                <a:cs typeface="+mn-cs"/>
              </a:rPr>
              <a:t>NGUYÊN NHÂN: </a:t>
            </a:r>
            <a:endParaRPr lang="en-US" b="1" noProof="1">
              <a:ln w="10160">
                <a:solidFill>
                  <a:schemeClr val="accent5"/>
                </a:solidFill>
                <a:prstDash val="solid"/>
              </a:ln>
              <a:solidFill>
                <a:srgbClr val="FF0000"/>
              </a:solidFill>
              <a:effectLst>
                <a:outerShdw blurRad="38100" dist="22860" dir="5400000" algn="tl" rotWithShape="0">
                  <a:srgbClr val="000000">
                    <a:alpha val="30000"/>
                  </a:srgbClr>
                </a:outerShdw>
              </a:effectLst>
            </a:endParaRPr>
          </a:p>
          <a:p>
            <a:pPr>
              <a:lnSpc>
                <a:spcPct val="150000"/>
              </a:lnSpc>
            </a:pPr>
            <a:r>
              <a:rPr lang="en-US" noProof="1">
                <a:latin typeface="Calibri" panose="020F0502020204030204" pitchFamily="34" charset="0"/>
                <a:ea typeface="SimSun" panose="02010600030101010101" pitchFamily="2" charset="-122"/>
                <a:cs typeface="+mn-cs"/>
              </a:rPr>
              <a:t>+ Dữ liệu đào tạo quá ít, trung bình 170 hình cho mỗi class. Nguyên nhân là do quá trình scan hình ảnh và cắt hình chưa được tốt, dẫn đễn mất mát dữ liệu nhiều.</a:t>
            </a:r>
            <a:endParaRPr lang="en-US" noProof="1">
              <a:latin typeface="Calibri" panose="020F0502020204030204" pitchFamily="34" charset="0"/>
              <a:ea typeface="SimSun" panose="02010600030101010101" pitchFamily="2" charset="-122"/>
              <a:cs typeface="+mn-cs"/>
            </a:endParaRPr>
          </a:p>
          <a:p>
            <a:pPr>
              <a:lnSpc>
                <a:spcPct val="150000"/>
              </a:lnSpc>
            </a:pPr>
            <a:r>
              <a:rPr lang="en-US" noProof="1">
                <a:latin typeface="Calibri" panose="020F0502020204030204" pitchFamily="34" charset="0"/>
                <a:ea typeface="SimSun" panose="02010600030101010101" pitchFamily="2" charset="-122"/>
                <a:cs typeface="+mn-cs"/>
              </a:rPr>
              <a:t>+ </a:t>
            </a:r>
            <a:r>
              <a:rPr lang="en-US" noProof="1">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sym typeface="+mn-ea"/>
              </a:rPr>
              <a:t>Số lượng class trong bài toán là quá lớn (89 classes) dẫn đến những mô hình máy học đơn giản trước áp dụng không có hiệu quả cao.</a:t>
            </a:r>
            <a:endParaRPr lang="en-US" noProof="1"/>
          </a:p>
          <a:p>
            <a:pPr>
              <a:lnSpc>
                <a:spcPct val="150000"/>
              </a:lnSpc>
            </a:pPr>
            <a:r>
              <a:rPr lang="en-US" noProof="1">
                <a:latin typeface="Calibri" panose="020F0502020204030204" pitchFamily="34" charset="0"/>
                <a:ea typeface="SimSun" panose="02010600030101010101" pitchFamily="2" charset="-122"/>
                <a:cs typeface="+mn-cs"/>
              </a:rPr>
              <a:t>+ Sự điều chỉnh các parameter trong các model là chưa phù hợp nhất dẫn đến hiệu quả của model chưa được tối ưu.</a:t>
            </a:r>
            <a:endParaRPr lang="en-US" noProof="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271260"/>
            <a:ext cx="12192000" cy="5969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508" name="文本框 1"/>
          <p:cNvSpPr txBox="1"/>
          <p:nvPr/>
        </p:nvSpPr>
        <p:spPr>
          <a:xfrm>
            <a:off x="1276350" y="330200"/>
            <a:ext cx="10425113" cy="830263"/>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4.5. CẢI TIẾN MODEL: CONVOLUTIONAL NEURAL NETWORK (CNN) IN KERAS</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5" name="Text Box 4"/>
          <p:cNvSpPr txBox="1"/>
          <p:nvPr/>
        </p:nvSpPr>
        <p:spPr>
          <a:xfrm>
            <a:off x="271780" y="1252855"/>
            <a:ext cx="11915140" cy="1014730"/>
          </a:xfrm>
          <a:prstGeom prst="rect">
            <a:avLst/>
          </a:prstGeom>
          <a:noFill/>
        </p:spPr>
        <p:txBody>
          <a:bodyPr wrap="square" rtlCol="0">
            <a:spAutoFit/>
            <a:scene3d>
              <a:camera prst="orthographicFront"/>
              <a:lightRig rig="threePt" dir="t"/>
            </a:scene3d>
          </a:bodyPr>
          <a:p>
            <a:r>
              <a:rPr lang="en-US" sz="2000" b="1" i="1"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sym typeface="+mn-ea"/>
              </a:rPr>
              <a:t>Số lượng class trong bài toán là quá lớn (89 classes) dẫn đến những mô hình máy học đơn giản trước áp dụng không có hiệu quả cao.</a:t>
            </a:r>
            <a:endParaRPr lang="en-US" sz="2000" b="1" i="1" noProof="1">
              <a:solidFill>
                <a:schemeClr val="accent1"/>
              </a:solidFill>
              <a:effectLst>
                <a:outerShdw blurRad="38100" dist="25400" dir="5400000" algn="ctr" rotWithShape="0">
                  <a:srgbClr val="6E747A">
                    <a:alpha val="43000"/>
                  </a:srgbClr>
                </a:outerShdw>
              </a:effectLst>
              <a:sym typeface="+mn-ea"/>
            </a:endParaRPr>
          </a:p>
          <a:p>
            <a:r>
              <a:rPr lang="en-US" sz="2000" b="1" i="1"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sym typeface="+mn-ea"/>
              </a:rPr>
              <a:t>Chọn model có độ phức tạp cao hơn và chuyên dụng hơn dành cho bài toán xử lí hình ảnh đa class. </a:t>
            </a:r>
            <a:endParaRPr lang="en-US" sz="2000" b="1" i="1" noProof="1">
              <a:solidFill>
                <a:schemeClr val="accent1"/>
              </a:solidFill>
              <a:effectLst>
                <a:outerShdw blurRad="38100" dist="25400" dir="5400000" algn="ctr" rotWithShape="0">
                  <a:srgbClr val="6E747A">
                    <a:alpha val="43000"/>
                  </a:srgbClr>
                </a:outerShdw>
              </a:effectLst>
              <a:sym typeface="+mn-ea"/>
            </a:endParaRPr>
          </a:p>
        </p:txBody>
      </p:sp>
      <p:sp>
        <p:nvSpPr>
          <p:cNvPr id="2" name="Text Box 1"/>
          <p:cNvSpPr txBox="1"/>
          <p:nvPr/>
        </p:nvSpPr>
        <p:spPr>
          <a:xfrm>
            <a:off x="0" y="6271260"/>
            <a:ext cx="7839710" cy="368300"/>
          </a:xfrm>
          <a:prstGeom prst="rect">
            <a:avLst/>
          </a:prstGeom>
          <a:noFill/>
        </p:spPr>
        <p:txBody>
          <a:bodyPr wrap="none" rtlCol="0" anchor="t">
            <a:spAutoFit/>
          </a:bodyPr>
          <a:p>
            <a:pPr algn="l"/>
            <a:r>
              <a:rPr lang="en-US">
                <a:sym typeface="+mn-ea"/>
              </a:rPr>
              <a:t>https://viblo.asia/p/deep-learning-tim-hieu-ve-mang-tich-chap-cnn-maGK73bOKj2</a:t>
            </a:r>
            <a:endParaRPr lang="en-US"/>
          </a:p>
        </p:txBody>
      </p:sp>
      <p:sp>
        <p:nvSpPr>
          <p:cNvPr id="3" name="Text Box 2"/>
          <p:cNvSpPr txBox="1"/>
          <p:nvPr/>
        </p:nvSpPr>
        <p:spPr>
          <a:xfrm>
            <a:off x="0" y="6489700"/>
            <a:ext cx="9594850" cy="368300"/>
          </a:xfrm>
          <a:prstGeom prst="rect">
            <a:avLst/>
          </a:prstGeom>
          <a:noFill/>
        </p:spPr>
        <p:txBody>
          <a:bodyPr wrap="none" rtlCol="0" anchor="t">
            <a:spAutoFit/>
          </a:bodyPr>
          <a:p>
            <a:pPr algn="l"/>
            <a:r>
              <a:rPr lang="en-US">
                <a:sym typeface="+mn-ea"/>
              </a:rPr>
              <a:t>https://towardsdatascience.com/building-a-convolutional-neural-network-cnn-in-keras-329fbbadc5f5</a:t>
            </a:r>
            <a:endParaRPr lang="en-US"/>
          </a:p>
        </p:txBody>
      </p:sp>
      <p:pic>
        <p:nvPicPr>
          <p:cNvPr id="13" name="Picture 12"/>
          <p:cNvPicPr>
            <a:picLocks noChangeAspect="1"/>
          </p:cNvPicPr>
          <p:nvPr/>
        </p:nvPicPr>
        <p:blipFill>
          <a:blip r:embed="rId1"/>
          <a:stretch>
            <a:fillRect/>
          </a:stretch>
        </p:blipFill>
        <p:spPr>
          <a:xfrm>
            <a:off x="382270" y="2267585"/>
            <a:ext cx="11590655" cy="38976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556" name="文本框 1"/>
          <p:cNvSpPr txBox="1"/>
          <p:nvPr/>
        </p:nvSpPr>
        <p:spPr>
          <a:xfrm>
            <a:off x="1276350" y="330200"/>
            <a:ext cx="10425113" cy="830263"/>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4.5. CẢI TIẾN MODEL: CONVOLUTIONAL NEURAL NETWORK (CNN) IN KERAS</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pic>
        <p:nvPicPr>
          <p:cNvPr id="2" name="Picture 1"/>
          <p:cNvPicPr>
            <a:picLocks noChangeAspect="1"/>
          </p:cNvPicPr>
          <p:nvPr/>
        </p:nvPicPr>
        <p:blipFill>
          <a:blip r:embed="rId1"/>
          <a:stretch>
            <a:fillRect/>
          </a:stretch>
        </p:blipFill>
        <p:spPr>
          <a:xfrm>
            <a:off x="1725930" y="1038225"/>
            <a:ext cx="8586470" cy="53473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580" name="文本框 1"/>
          <p:cNvSpPr txBox="1"/>
          <p:nvPr/>
        </p:nvSpPr>
        <p:spPr>
          <a:xfrm>
            <a:off x="1276350" y="330200"/>
            <a:ext cx="10425113"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4.6. ĐÁNH GIÁ HIỆU SUẤT VỚI MODEL CNN IN KERAS</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pic>
        <p:nvPicPr>
          <p:cNvPr id="24581" name="Picture 1"/>
          <p:cNvPicPr>
            <a:picLocks noChangeAspect="1"/>
          </p:cNvPicPr>
          <p:nvPr/>
        </p:nvPicPr>
        <p:blipFill>
          <a:blip r:embed="rId1"/>
          <a:stretch>
            <a:fillRect/>
          </a:stretch>
        </p:blipFill>
        <p:spPr>
          <a:xfrm>
            <a:off x="257810" y="1482090"/>
            <a:ext cx="6087745" cy="2677160"/>
          </a:xfrm>
          <a:prstGeom prst="rect">
            <a:avLst/>
          </a:prstGeom>
          <a:noFill/>
          <a:ln w="9525">
            <a:noFill/>
          </a:ln>
        </p:spPr>
      </p:pic>
      <p:sp>
        <p:nvSpPr>
          <p:cNvPr id="24582" name="Text Box 2"/>
          <p:cNvSpPr txBox="1"/>
          <p:nvPr/>
        </p:nvSpPr>
        <p:spPr>
          <a:xfrm>
            <a:off x="6642100" y="1778000"/>
            <a:ext cx="4864735" cy="1938020"/>
          </a:xfrm>
          <a:prstGeom prst="rect">
            <a:avLst/>
          </a:prstGeom>
          <a:noFill/>
          <a:ln w="9525">
            <a:noFill/>
          </a:ln>
        </p:spPr>
        <p:txBody>
          <a:bodyPr wrap="none" anchor="t" anchorCtr="0">
            <a:spAutoFit/>
          </a:bodyPr>
          <a:p>
            <a:r>
              <a:rPr lang="en-US" altLang="zh-CN" sz="2400">
                <a:latin typeface="Calibri" panose="020F0502020204030204" pitchFamily="34" charset="0"/>
                <a:ea typeface="SimSun" panose="02010600030101010101" pitchFamily="2" charset="-122"/>
              </a:rPr>
              <a:t>Khi sử dụng model CNN trong xử lí </a:t>
            </a:r>
            <a:endParaRPr lang="en-US" altLang="zh-CN" sz="2400">
              <a:latin typeface="Calibri" panose="020F0502020204030204" pitchFamily="34" charset="0"/>
              <a:ea typeface="SimSun" panose="02010600030101010101" pitchFamily="2" charset="-122"/>
            </a:endParaRPr>
          </a:p>
          <a:p>
            <a:r>
              <a:rPr lang="en-US" altLang="zh-CN" sz="2400">
                <a:latin typeface="Calibri" panose="020F0502020204030204" pitchFamily="34" charset="0"/>
                <a:ea typeface="SimSun" panose="02010600030101010101" pitchFamily="2" charset="-122"/>
              </a:rPr>
              <a:t>hình ảnh cùng với việc lựa chọn các </a:t>
            </a:r>
            <a:endParaRPr lang="en-US" altLang="zh-CN" sz="2400">
              <a:latin typeface="Calibri" panose="020F0502020204030204" pitchFamily="34" charset="0"/>
              <a:ea typeface="SimSun" panose="02010600030101010101" pitchFamily="2" charset="-122"/>
            </a:endParaRPr>
          </a:p>
          <a:p>
            <a:r>
              <a:rPr lang="en-US" altLang="zh-CN" sz="2400">
                <a:latin typeface="Calibri" panose="020F0502020204030204" pitchFamily="34" charset="0"/>
                <a:ea typeface="SimSun" panose="02010600030101010101" pitchFamily="2" charset="-122"/>
              </a:rPr>
              <a:t>tham số phù hợp, cả kết quả thể hiện </a:t>
            </a:r>
            <a:endParaRPr lang="en-US" altLang="zh-CN" sz="2400">
              <a:latin typeface="Calibri" panose="020F0502020204030204" pitchFamily="34" charset="0"/>
              <a:ea typeface="SimSun" panose="02010600030101010101" pitchFamily="2" charset="-122"/>
            </a:endParaRPr>
          </a:p>
          <a:p>
            <a:r>
              <a:rPr lang="en-US" altLang="zh-CN" sz="2400">
                <a:latin typeface="Calibri" panose="020F0502020204030204" pitchFamily="34" charset="0"/>
                <a:ea typeface="SimSun" panose="02010600030101010101" pitchFamily="2" charset="-122"/>
              </a:rPr>
              <a:t>trên cả tập train và test đều </a:t>
            </a:r>
            <a:r>
              <a:rPr lang="en-US" altLang="zh-CN" sz="2400">
                <a:solidFill>
                  <a:srgbClr val="FF0000"/>
                </a:solidFill>
                <a:latin typeface="Calibri" panose="020F0502020204030204" pitchFamily="34" charset="0"/>
                <a:ea typeface="SimSun" panose="02010600030101010101" pitchFamily="2" charset="-122"/>
              </a:rPr>
              <a:t>tăng</a:t>
            </a:r>
            <a:r>
              <a:rPr lang="en-US" altLang="zh-CN" sz="2400">
                <a:latin typeface="Calibri" panose="020F0502020204030204" pitchFamily="34" charset="0"/>
                <a:ea typeface="SimSun" panose="02010600030101010101" pitchFamily="2" charset="-122"/>
              </a:rPr>
              <a:t> </a:t>
            </a:r>
            <a:endParaRPr lang="en-US" altLang="zh-CN" sz="2400">
              <a:latin typeface="Calibri" panose="020F0502020204030204" pitchFamily="34" charset="0"/>
              <a:ea typeface="SimSun" panose="02010600030101010101" pitchFamily="2" charset="-122"/>
            </a:endParaRPr>
          </a:p>
          <a:p>
            <a:r>
              <a:rPr lang="en-US" altLang="zh-CN" sz="2400">
                <a:latin typeface="Calibri" panose="020F0502020204030204" pitchFamily="34" charset="0"/>
                <a:ea typeface="SimSun" panose="02010600030101010101" pitchFamily="2" charset="-122"/>
              </a:rPr>
              <a:t>so với các model đơn giản khi trước.</a:t>
            </a:r>
            <a:endParaRPr lang="en-US" altLang="zh-CN" sz="2400">
              <a:latin typeface="Calibri" panose="020F0502020204030204" pitchFamily="34" charset="0"/>
              <a:ea typeface="SimSun" panose="02010600030101010101" pitchFamily="2" charset="-122"/>
            </a:endParaRPr>
          </a:p>
        </p:txBody>
      </p:sp>
      <p:sp>
        <p:nvSpPr>
          <p:cNvPr id="24583" name="Text Box 7"/>
          <p:cNvSpPr txBox="1"/>
          <p:nvPr/>
        </p:nvSpPr>
        <p:spPr>
          <a:xfrm>
            <a:off x="271780" y="4704080"/>
            <a:ext cx="6653530" cy="829945"/>
          </a:xfrm>
          <a:prstGeom prst="rect">
            <a:avLst/>
          </a:prstGeom>
          <a:noFill/>
          <a:ln w="9525">
            <a:noFill/>
          </a:ln>
        </p:spPr>
        <p:txBody>
          <a:bodyPr wrap="square" anchor="t" anchorCtr="0">
            <a:spAutoFit/>
          </a:bodyPr>
          <a:p>
            <a:r>
              <a:rPr lang="en-US" altLang="zh-CN" sz="2400">
                <a:latin typeface="Calibri" panose="020F0502020204030204" pitchFamily="34" charset="0"/>
                <a:ea typeface="SimSun" panose="02010600030101010101" pitchFamily="2" charset="-122"/>
              </a:rPr>
              <a:t>Nhưng thực tế với bộ dataset chưa đủ lớn như </a:t>
            </a:r>
            <a:endParaRPr lang="en-US" altLang="zh-CN" sz="2400">
              <a:latin typeface="Calibri" panose="020F0502020204030204" pitchFamily="34" charset="0"/>
              <a:ea typeface="SimSun" panose="02010600030101010101" pitchFamily="2" charset="-122"/>
            </a:endParaRPr>
          </a:p>
          <a:p>
            <a:r>
              <a:rPr lang="en-US" altLang="zh-CN" sz="2400">
                <a:latin typeface="Calibri" panose="020F0502020204030204" pitchFamily="34" charset="0"/>
                <a:ea typeface="SimSun" panose="02010600030101010101" pitchFamily="2" charset="-122"/>
              </a:rPr>
              <a:t>hiện tại thì loss trên cả tập train và test vẫn còn cao.</a:t>
            </a:r>
            <a:endParaRPr lang="en-US" altLang="zh-CN" sz="2400">
              <a:latin typeface="Calibri" panose="020F0502020204030204" pitchFamily="34" charset="0"/>
              <a:ea typeface="SimSun" panose="02010600030101010101" pitchFamily="2" charset="-122"/>
            </a:endParaRPr>
          </a:p>
        </p:txBody>
      </p:sp>
      <p:sp>
        <p:nvSpPr>
          <p:cNvPr id="2" name="Text Box 1"/>
          <p:cNvSpPr txBox="1"/>
          <p:nvPr/>
        </p:nvSpPr>
        <p:spPr>
          <a:xfrm>
            <a:off x="1659255" y="3229610"/>
            <a:ext cx="4595495" cy="398780"/>
          </a:xfrm>
          <a:prstGeom prst="rect">
            <a:avLst/>
          </a:prstGeom>
          <a:solidFill>
            <a:schemeClr val="bg1">
              <a:lumMod val="85000"/>
            </a:schemeClr>
          </a:solidFill>
        </p:spPr>
        <p:txBody>
          <a:bodyPr wrap="square" rtlCol="0">
            <a:spAutoFit/>
          </a:bodyPr>
          <a:p>
            <a:r>
              <a:rPr lang="en-US" sz="2000"/>
              <a:t>	              90.36 %</a:t>
            </a:r>
            <a:endParaRPr lang="en-US" sz="2000"/>
          </a:p>
        </p:txBody>
      </p:sp>
      <p:sp>
        <p:nvSpPr>
          <p:cNvPr id="3" name="Text Box 2"/>
          <p:cNvSpPr txBox="1"/>
          <p:nvPr/>
        </p:nvSpPr>
        <p:spPr>
          <a:xfrm>
            <a:off x="3380740" y="3716655"/>
            <a:ext cx="1146810" cy="398780"/>
          </a:xfrm>
          <a:prstGeom prst="rect">
            <a:avLst/>
          </a:prstGeom>
          <a:solidFill>
            <a:schemeClr val="accent4">
              <a:lumMod val="20000"/>
              <a:lumOff val="80000"/>
            </a:schemeClr>
          </a:solidFill>
        </p:spPr>
        <p:txBody>
          <a:bodyPr wrap="square" rtlCol="0">
            <a:spAutoFit/>
          </a:bodyPr>
          <a:p>
            <a:r>
              <a:rPr lang="en-US" sz="2000"/>
              <a:t>68.44 %</a:t>
            </a:r>
            <a:endParaRPr 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p:cNvPicPr>
            <a:picLocks noChangeAspect="1"/>
          </p:cNvPicPr>
          <p:nvPr/>
        </p:nvPicPr>
        <p:blipFill>
          <a:blip r:embed="rId1"/>
          <a:stretch>
            <a:fillRect/>
          </a:stretch>
        </p:blipFill>
        <p:spPr>
          <a:xfrm>
            <a:off x="461010" y="205740"/>
            <a:ext cx="3771900" cy="5654040"/>
          </a:xfrm>
          <a:prstGeom prst="rect">
            <a:avLst/>
          </a:prstGeom>
          <a:ln w="12700" cmpd="sng">
            <a:solidFill>
              <a:schemeClr val="accent1">
                <a:shade val="50000"/>
              </a:schemeClr>
            </a:solidFill>
            <a:prstDash val="sysDot"/>
          </a:ln>
        </p:spPr>
      </p:pic>
      <p:pic>
        <p:nvPicPr>
          <p:cNvPr id="7" name="Picture 6"/>
          <p:cNvPicPr>
            <a:picLocks noChangeAspect="1"/>
          </p:cNvPicPr>
          <p:nvPr/>
        </p:nvPicPr>
        <p:blipFill>
          <a:blip r:embed="rId2"/>
          <a:stretch>
            <a:fillRect/>
          </a:stretch>
        </p:blipFill>
        <p:spPr>
          <a:xfrm>
            <a:off x="4293870" y="205740"/>
            <a:ext cx="3604260" cy="6073140"/>
          </a:xfrm>
          <a:prstGeom prst="rect">
            <a:avLst/>
          </a:prstGeom>
          <a:noFill/>
          <a:ln w="12700" cmpd="sng">
            <a:solidFill>
              <a:schemeClr val="accent1">
                <a:shade val="50000"/>
              </a:schemeClr>
            </a:solidFill>
            <a:prstDash val="sysDot"/>
          </a:ln>
        </p:spPr>
      </p:pic>
      <p:pic>
        <p:nvPicPr>
          <p:cNvPr id="8" name="Picture 7"/>
          <p:cNvPicPr>
            <a:picLocks noChangeAspect="1"/>
          </p:cNvPicPr>
          <p:nvPr/>
        </p:nvPicPr>
        <p:blipFill>
          <a:blip r:embed="rId3"/>
          <a:srcRect t="1010"/>
          <a:stretch>
            <a:fillRect/>
          </a:stretch>
        </p:blipFill>
        <p:spPr>
          <a:xfrm>
            <a:off x="7959090" y="205740"/>
            <a:ext cx="3665220" cy="2987040"/>
          </a:xfrm>
          <a:prstGeom prst="rect">
            <a:avLst/>
          </a:prstGeom>
          <a:ln w="12700" cmpd="sng">
            <a:solidFill>
              <a:schemeClr val="accent1">
                <a:shade val="50000"/>
              </a:schemeClr>
            </a:solidFill>
            <a:prstDash val="sysDot"/>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69" name="图片 3"/>
          <p:cNvPicPr>
            <a:picLocks noChangeAspect="1"/>
          </p:cNvPicPr>
          <p:nvPr/>
        </p:nvPicPr>
        <p:blipFill>
          <a:blip r:embed="rId1"/>
          <a:stretch>
            <a:fillRect/>
          </a:stretch>
        </p:blipFill>
        <p:spPr>
          <a:xfrm>
            <a:off x="2179638" y="2297113"/>
            <a:ext cx="2295525" cy="2230437"/>
          </a:xfrm>
          <a:prstGeom prst="rect">
            <a:avLst/>
          </a:prstGeom>
          <a:noFill/>
          <a:ln w="9525">
            <a:noFill/>
          </a:ln>
        </p:spPr>
      </p:pic>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7171" name="组合 23"/>
          <p:cNvGrpSpPr/>
          <p:nvPr/>
        </p:nvGrpSpPr>
        <p:grpSpPr>
          <a:xfrm>
            <a:off x="1581150" y="1096963"/>
            <a:ext cx="3873500" cy="4586287"/>
            <a:chOff x="1581912" y="1069848"/>
            <a:chExt cx="3872951" cy="4585448"/>
          </a:xfrm>
        </p:grpSpPr>
        <p:cxnSp>
          <p:nvCxnSpPr>
            <p:cNvPr id="12" name="直接连接符 11"/>
            <p:cNvCxnSpPr/>
            <p:nvPr/>
          </p:nvCxnSpPr>
          <p:spPr>
            <a:xfrm flipH="1" flipV="1">
              <a:off x="3127248" y="1069848"/>
              <a:ext cx="786384" cy="78638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581912" y="1383982"/>
              <a:ext cx="1862138" cy="18621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889504" y="3128618"/>
              <a:ext cx="2565359" cy="252667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3" name="矩形 32"/>
          <p:cNvSpPr/>
          <p:nvPr/>
        </p:nvSpPr>
        <p:spPr>
          <a:xfrm rot="2678775">
            <a:off x="2654300" y="1195388"/>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rot="2678775">
            <a:off x="4502150" y="2533650"/>
            <a:ext cx="730250" cy="73025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矩形 34"/>
          <p:cNvSpPr/>
          <p:nvPr/>
        </p:nvSpPr>
        <p:spPr>
          <a:xfrm rot="2678775">
            <a:off x="1527175" y="3979863"/>
            <a:ext cx="393700" cy="393700"/>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矩形 35"/>
          <p:cNvSpPr/>
          <p:nvPr/>
        </p:nvSpPr>
        <p:spPr>
          <a:xfrm rot="2678775">
            <a:off x="7862888" y="1522413"/>
            <a:ext cx="393700" cy="393700"/>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36"/>
          <p:cNvSpPr/>
          <p:nvPr/>
        </p:nvSpPr>
        <p:spPr>
          <a:xfrm rot="2678775">
            <a:off x="411163" y="1131888"/>
            <a:ext cx="719138" cy="71755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矩形 37"/>
          <p:cNvSpPr/>
          <p:nvPr/>
        </p:nvSpPr>
        <p:spPr>
          <a:xfrm rot="2678775">
            <a:off x="3779838" y="5367338"/>
            <a:ext cx="514350" cy="514350"/>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39"/>
          <p:cNvSpPr/>
          <p:nvPr/>
        </p:nvSpPr>
        <p:spPr>
          <a:xfrm rot="2678775">
            <a:off x="4849813" y="777875"/>
            <a:ext cx="1397000" cy="1397000"/>
          </a:xfrm>
          <a:prstGeom prst="rect">
            <a:avLst/>
          </a:prstGeom>
          <a:solidFill>
            <a:srgbClr val="72C8D5">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38"/>
          <p:cNvSpPr/>
          <p:nvPr/>
        </p:nvSpPr>
        <p:spPr>
          <a:xfrm rot="2678775">
            <a:off x="9707563" y="866775"/>
            <a:ext cx="601663" cy="6016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7183" name="组合 10"/>
          <p:cNvGrpSpPr/>
          <p:nvPr/>
        </p:nvGrpSpPr>
        <p:grpSpPr>
          <a:xfrm>
            <a:off x="4932363" y="2605088"/>
            <a:ext cx="6642100" cy="2322512"/>
            <a:chOff x="4789226" y="2709025"/>
            <a:chExt cx="6641249" cy="2323366"/>
          </a:xfrm>
        </p:grpSpPr>
        <p:grpSp>
          <p:nvGrpSpPr>
            <p:cNvPr id="7184" name="组合 9"/>
            <p:cNvGrpSpPr/>
            <p:nvPr/>
          </p:nvGrpSpPr>
          <p:grpSpPr>
            <a:xfrm>
              <a:off x="6289909" y="2709025"/>
              <a:ext cx="5139728" cy="651396"/>
              <a:chOff x="6361759" y="2763621"/>
              <a:chExt cx="5139728" cy="651396"/>
            </a:xfrm>
          </p:grpSpPr>
          <p:sp>
            <p:nvSpPr>
              <p:cNvPr id="25" name="平行四边形 24"/>
              <p:cNvSpPr/>
              <p:nvPr/>
            </p:nvSpPr>
            <p:spPr>
              <a:xfrm>
                <a:off x="6361759" y="2763621"/>
                <a:ext cx="5139728" cy="651396"/>
              </a:xfrm>
              <a:prstGeom prst="parallelogram">
                <a:avLst>
                  <a:gd name="adj" fmla="val 10394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86" name="文本框 8"/>
              <p:cNvSpPr txBox="1"/>
              <p:nvPr/>
            </p:nvSpPr>
            <p:spPr>
              <a:xfrm>
                <a:off x="6817682" y="2858260"/>
                <a:ext cx="4371274" cy="398879"/>
              </a:xfrm>
              <a:prstGeom prst="rect">
                <a:avLst/>
              </a:prstGeom>
              <a:noFill/>
              <a:ln w="9525">
                <a:noFill/>
              </a:ln>
            </p:spPr>
            <p:txBody>
              <a:bodyPr wrap="square" anchor="t" anchorCtr="0">
                <a:spAutoFit/>
              </a:bodyPr>
              <a:p>
                <a:r>
                  <a:rPr lang="en-US" altLang="zh-CN" sz="2000" b="1" dirty="0">
                    <a:solidFill>
                      <a:schemeClr val="bg1"/>
                    </a:solidFill>
                    <a:latin typeface="Microsoft YaHei" panose="020B0503020204020204" pitchFamily="34" charset="-122"/>
                    <a:ea typeface="Microsoft YaHei" panose="020B0503020204020204" pitchFamily="34" charset="-122"/>
                  </a:rPr>
                  <a:t> 1. Trịnh Tuấn Nam - 19521874</a:t>
                </a:r>
                <a:endParaRPr lang="zh-CN" altLang="en-US" sz="2000" b="1" dirty="0">
                  <a:solidFill>
                    <a:schemeClr val="bg1"/>
                  </a:solidFill>
                  <a:latin typeface="Microsoft YaHei" panose="020B0503020204020204" pitchFamily="34" charset="-122"/>
                  <a:ea typeface="Microsoft YaHei" panose="020B0503020204020204" pitchFamily="34" charset="-122"/>
                </a:endParaRPr>
              </a:p>
            </p:txBody>
          </p:sp>
        </p:grpSp>
        <p:grpSp>
          <p:nvGrpSpPr>
            <p:cNvPr id="7187" name="组合 31"/>
            <p:cNvGrpSpPr/>
            <p:nvPr/>
          </p:nvGrpSpPr>
          <p:grpSpPr>
            <a:xfrm>
              <a:off x="5569514" y="3548309"/>
              <a:ext cx="5860961" cy="651672"/>
              <a:chOff x="6361759" y="2763621"/>
              <a:chExt cx="5860961" cy="651672"/>
            </a:xfrm>
          </p:grpSpPr>
          <p:sp>
            <p:nvSpPr>
              <p:cNvPr id="45" name="平行四边形 44"/>
              <p:cNvSpPr/>
              <p:nvPr/>
            </p:nvSpPr>
            <p:spPr>
              <a:xfrm>
                <a:off x="6361759" y="2763621"/>
                <a:ext cx="5860961" cy="651672"/>
              </a:xfrm>
              <a:prstGeom prst="parallelogram">
                <a:avLst>
                  <a:gd name="adj" fmla="val 10394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89" name="文本框 45"/>
              <p:cNvSpPr txBox="1"/>
              <p:nvPr/>
            </p:nvSpPr>
            <p:spPr>
              <a:xfrm>
                <a:off x="6816412" y="2858260"/>
                <a:ext cx="4640509" cy="324287"/>
              </a:xfrm>
              <a:prstGeom prst="rect">
                <a:avLst/>
              </a:prstGeom>
              <a:noFill/>
              <a:ln w="9525">
                <a:noFill/>
              </a:ln>
            </p:spPr>
            <p:txBody>
              <a:bodyPr wrap="square" anchor="t" anchorCtr="0">
                <a:spAutoFit/>
              </a:bodyPr>
              <a:p>
                <a:r>
                  <a:rPr lang="en-US" altLang="zh-CN" sz="2000" b="1" dirty="0">
                    <a:solidFill>
                      <a:schemeClr val="bg1"/>
                    </a:solidFill>
                    <a:latin typeface="Microsoft YaHei" panose="020B0503020204020204" pitchFamily="34" charset="-122"/>
                    <a:ea typeface="Microsoft YaHei" panose="020B0503020204020204" pitchFamily="34" charset="-122"/>
                  </a:rPr>
                  <a:t> 2. Nguyễn Dương Hải - 19521464</a:t>
                </a:r>
                <a:endParaRPr lang="zh-CN" altLang="en-US" sz="2000" b="1" dirty="0">
                  <a:solidFill>
                    <a:schemeClr val="bg1"/>
                  </a:solidFill>
                  <a:latin typeface="Microsoft YaHei" panose="020B0503020204020204" pitchFamily="34" charset="-122"/>
                  <a:ea typeface="Microsoft YaHei" panose="020B0503020204020204" pitchFamily="34" charset="-122"/>
                </a:endParaRPr>
              </a:p>
            </p:txBody>
          </p:sp>
        </p:grpSp>
        <p:grpSp>
          <p:nvGrpSpPr>
            <p:cNvPr id="7190" name="组合 46"/>
            <p:cNvGrpSpPr/>
            <p:nvPr/>
          </p:nvGrpSpPr>
          <p:grpSpPr>
            <a:xfrm>
              <a:off x="4789226" y="4380719"/>
              <a:ext cx="6640094" cy="651672"/>
              <a:chOff x="6361759" y="2763621"/>
              <a:chExt cx="6640094" cy="651672"/>
            </a:xfrm>
          </p:grpSpPr>
          <p:sp>
            <p:nvSpPr>
              <p:cNvPr id="48" name="平行四边形 47"/>
              <p:cNvSpPr/>
              <p:nvPr/>
            </p:nvSpPr>
            <p:spPr>
              <a:xfrm>
                <a:off x="6361759" y="2763621"/>
                <a:ext cx="6640094" cy="651672"/>
              </a:xfrm>
              <a:prstGeom prst="parallelogram">
                <a:avLst>
                  <a:gd name="adj" fmla="val 10394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92" name="文本框 48"/>
              <p:cNvSpPr txBox="1"/>
              <p:nvPr/>
            </p:nvSpPr>
            <p:spPr>
              <a:xfrm>
                <a:off x="6884356" y="2839840"/>
                <a:ext cx="5508541" cy="398879"/>
              </a:xfrm>
              <a:prstGeom prst="rect">
                <a:avLst/>
              </a:prstGeom>
              <a:noFill/>
              <a:ln w="9525">
                <a:noFill/>
              </a:ln>
            </p:spPr>
            <p:txBody>
              <a:bodyPr wrap="square" anchor="t" anchorCtr="0">
                <a:spAutoFit/>
              </a:bodyPr>
              <a:p>
                <a:r>
                  <a:rPr lang="en-US" altLang="zh-CN" sz="2000" b="1" dirty="0">
                    <a:solidFill>
                      <a:schemeClr val="bg1"/>
                    </a:solidFill>
                    <a:latin typeface="Microsoft YaHei" panose="020B0503020204020204" pitchFamily="34" charset="-122"/>
                    <a:ea typeface="Microsoft YaHei" panose="020B0503020204020204" pitchFamily="34" charset="-122"/>
                  </a:rPr>
                  <a:t> 3</a:t>
                </a:r>
                <a:r>
                  <a:rPr lang="zh-CN" altLang="en-US" sz="2000" b="1" dirty="0">
                    <a:solidFill>
                      <a:schemeClr val="bg1"/>
                    </a:solidFill>
                    <a:latin typeface="Microsoft YaHei" panose="020B0503020204020204" pitchFamily="34" charset="-122"/>
                    <a:ea typeface="Microsoft YaHei" panose="020B0503020204020204" pitchFamily="34" charset="-122"/>
                  </a:rPr>
                  <a:t>.</a:t>
                </a:r>
                <a:r>
                  <a:rPr lang="en-US" altLang="zh-CN" sz="2000" b="1" dirty="0">
                    <a:solidFill>
                      <a:schemeClr val="bg1"/>
                    </a:solidFill>
                    <a:latin typeface="Microsoft YaHei" panose="020B0503020204020204" pitchFamily="34" charset="-122"/>
                    <a:ea typeface="Microsoft YaHei" panose="020B0503020204020204" pitchFamily="34" charset="-122"/>
                  </a:rPr>
                  <a:t> Phạm Nguyễn Công Danh - 19521324</a:t>
                </a:r>
                <a:endParaRPr lang="zh-CN" altLang="en-US" sz="2000" b="1" dirty="0">
                  <a:solidFill>
                    <a:schemeClr val="bg1"/>
                  </a:solidFill>
                  <a:latin typeface="Microsoft YaHei" panose="020B0503020204020204" pitchFamily="34" charset="-122"/>
                  <a:ea typeface="Microsoft YaHei" panose="020B0503020204020204" pitchFamily="34" charset="-122"/>
                </a:endParaRPr>
              </a:p>
            </p:txBody>
          </p:sp>
        </p:grpSp>
      </p:grpSp>
      <p:sp>
        <p:nvSpPr>
          <p:cNvPr id="2" name="Text Box 1"/>
          <p:cNvSpPr txBox="1"/>
          <p:nvPr/>
        </p:nvSpPr>
        <p:spPr>
          <a:xfrm>
            <a:off x="100328" y="1053465"/>
            <a:ext cx="12225658" cy="1260475"/>
          </a:xfrm>
          <a:prstGeom prst="rect">
            <a:avLst/>
          </a:prstGeom>
          <a:noFill/>
        </p:spPr>
        <p:txBody>
          <a:bodyPr wrap="square" rtlCol="0">
            <a:spAutoFit/>
          </a:bodyPr>
          <a:p>
            <a:r>
              <a:rPr lang="en-US" sz="4800" b="1" noProof="1">
                <a:effectLst>
                  <a:outerShdw blurRad="38100" dist="19050" dir="2700000" algn="tl" rotWithShape="0">
                    <a:schemeClr val="dk1">
                      <a:alpha val="40000"/>
                    </a:schemeClr>
                  </a:outerShdw>
                </a:effectLst>
                <a:latin typeface="Arial" panose="020B0604020202020204" pitchFamily="34" charset="0"/>
                <a:ea typeface="SimSun" panose="02010600030101010101" pitchFamily="2" charset="-122"/>
                <a:cs typeface="Arial" panose="020B0604020202020204" pitchFamily="34" charset="0"/>
              </a:rPr>
              <a:t>NHẬN DẠNG KÍ TỰ VIẾT TAY TIẾNG VIỆT</a:t>
            </a:r>
            <a:endParaRPr lang="en-US" sz="4800" b="1" noProof="1">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r>
              <a:rPr lang="en-US" sz="2800" b="1"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cs typeface="Arial" panose="020B0604020202020204" pitchFamily="34" charset="0"/>
              </a:rPr>
              <a:t>(Vietnamese Handwritten Alphabets </a:t>
            </a:r>
            <a:r>
              <a:rPr lang="en-US" sz="2800" b="1"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cs typeface="Arial" panose="020B0604020202020204" pitchFamily="34" charset="0"/>
                <a:sym typeface="+mn-ea"/>
              </a:rPr>
              <a:t>Recognizer</a:t>
            </a:r>
            <a:r>
              <a:rPr lang="en-US" sz="2800" b="1"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cs typeface="Arial" panose="020B0604020202020204" pitchFamily="34" charset="0"/>
              </a:rPr>
              <a:t>)</a:t>
            </a:r>
            <a:endParaRPr lang="en-US" sz="2800" b="1"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endParaRPr>
          </a:p>
        </p:txBody>
      </p:sp>
      <p:sp>
        <p:nvSpPr>
          <p:cNvPr id="5148" name="Text Box 2"/>
          <p:cNvSpPr txBox="1"/>
          <p:nvPr/>
        </p:nvSpPr>
        <p:spPr>
          <a:xfrm>
            <a:off x="712788" y="5683250"/>
            <a:ext cx="10029825" cy="368300"/>
          </a:xfrm>
          <a:prstGeom prst="rect">
            <a:avLst/>
          </a:prstGeom>
          <a:noFill/>
          <a:ln w="9525">
            <a:noFill/>
          </a:ln>
        </p:spPr>
        <p:txBody>
          <a:bodyPr wrap="none" anchor="t" anchorCtr="0">
            <a:spAutoFit/>
          </a:bodyPr>
          <a:p>
            <a:r>
              <a:rPr lang="en-US" altLang="zh-CN" noProof="1">
                <a:latin typeface="Calibri" panose="020F0502020204030204" pitchFamily="34" charset="0"/>
                <a:ea typeface="SimSun" panose="02010600030101010101" pitchFamily="2" charset="-122"/>
                <a:cs typeface="+mn-cs"/>
              </a:rPr>
              <a:t>&lt;&gt; </a:t>
            </a:r>
            <a:r>
              <a:rPr lang="en-US" altLang="zh-CN" b="1" u="sng" noProof="1">
                <a:latin typeface="Calibri" panose="020F0502020204030204" pitchFamily="34" charset="0"/>
                <a:ea typeface="SimSun" panose="02010600030101010101" pitchFamily="2" charset="-122"/>
                <a:cs typeface="+mn-cs"/>
              </a:rPr>
              <a:t>Github</a:t>
            </a:r>
            <a:r>
              <a:rPr lang="en-US" altLang="zh-CN" noProof="1">
                <a:latin typeface="Calibri" panose="020F0502020204030204" pitchFamily="34" charset="0"/>
                <a:ea typeface="SimSun" panose="02010600030101010101" pitchFamily="2" charset="-122"/>
                <a:cs typeface="+mn-cs"/>
              </a:rPr>
              <a:t>:     </a:t>
            </a:r>
            <a:r>
              <a:rPr lang="en-US" altLang="zh-CN" u="sng" noProof="1">
                <a:solidFill>
                  <a:schemeClr val="accent5">
                    <a:lumMod val="75000"/>
                  </a:schemeClr>
                </a:solidFill>
                <a:latin typeface="Calibri" panose="020F0502020204030204" pitchFamily="34" charset="0"/>
                <a:ea typeface="SimSun" panose="02010600030101010101" pitchFamily="2" charset="-122"/>
                <a:cs typeface="+mn-cs"/>
              </a:rPr>
              <a:t>https://github.com/namt9/CS114.L22.KHCL/tree/main/MACHINE%20LEARNING%20PROJECT</a:t>
            </a:r>
            <a:endParaRPr lang="en-US" altLang="zh-CN" u="sng" noProof="1">
              <a:solidFill>
                <a:schemeClr val="accent5">
                  <a:lumMod val="75000"/>
                </a:schemeClr>
              </a:solidFill>
              <a:latin typeface="Calibri" panose="020F0502020204030204" pitchFamily="34" charset="0"/>
              <a:ea typeface="SimSun"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rot="2672520">
            <a:off x="382588" y="2587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712788" y="2587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3" name="文本框 1"/>
          <p:cNvSpPr txBox="1"/>
          <p:nvPr/>
        </p:nvSpPr>
        <p:spPr>
          <a:xfrm>
            <a:off x="301625" y="177800"/>
            <a:ext cx="2138363" cy="267652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          4.6. </a:t>
            </a:r>
            <a:endParaRPr lang="en-US" altLang="zh-CN" sz="2400" b="1" dirty="0">
              <a:solidFill>
                <a:srgbClr val="262626"/>
              </a:solidFill>
              <a:latin typeface="Microsoft YaHei" panose="020B0503020204020204" pitchFamily="34" charset="-122"/>
              <a:ea typeface="Microsoft YaHei" panose="020B0503020204020204" pitchFamily="34" charset="-122"/>
            </a:endParaRPr>
          </a:p>
          <a:p>
            <a:endParaRPr lang="en-US" altLang="zh-CN" sz="2400" b="1" dirty="0">
              <a:solidFill>
                <a:srgbClr val="262626"/>
              </a:solidFill>
              <a:latin typeface="Microsoft YaHei" panose="020B0503020204020204" pitchFamily="34" charset="-122"/>
              <a:ea typeface="Microsoft YaHei" panose="020B0503020204020204" pitchFamily="34" charset="-122"/>
            </a:endParaRPr>
          </a:p>
          <a:p>
            <a:r>
              <a:rPr lang="en-US" altLang="zh-CN" sz="2400" b="1" dirty="0">
                <a:solidFill>
                  <a:srgbClr val="262626"/>
                </a:solidFill>
                <a:latin typeface="Microsoft YaHei" panose="020B0503020204020204" pitchFamily="34" charset="-122"/>
                <a:ea typeface="Microsoft YaHei" panose="020B0503020204020204" pitchFamily="34" charset="-122"/>
              </a:rPr>
              <a:t>CNN</a:t>
            </a:r>
            <a:endParaRPr lang="en-US" altLang="zh-CN" sz="2400" b="1" dirty="0">
              <a:solidFill>
                <a:srgbClr val="262626"/>
              </a:solidFill>
              <a:latin typeface="Microsoft YaHei" panose="020B0503020204020204" pitchFamily="34" charset="-122"/>
              <a:ea typeface="Microsoft YaHei" panose="020B0503020204020204" pitchFamily="34" charset="-122"/>
            </a:endParaRPr>
          </a:p>
          <a:p>
            <a:endParaRPr lang="en-US" altLang="zh-CN" sz="2400" b="1" dirty="0">
              <a:solidFill>
                <a:srgbClr val="262626"/>
              </a:solidFill>
              <a:latin typeface="Microsoft YaHei" panose="020B0503020204020204" pitchFamily="34" charset="-122"/>
              <a:ea typeface="Microsoft YaHei" panose="020B0503020204020204" pitchFamily="34" charset="-122"/>
            </a:endParaRPr>
          </a:p>
          <a:p>
            <a:r>
              <a:rPr lang="en-US" altLang="zh-CN" sz="2400" b="1" dirty="0">
                <a:solidFill>
                  <a:srgbClr val="262626"/>
                </a:solidFill>
                <a:latin typeface="Microsoft YaHei" panose="020B0503020204020204" pitchFamily="34" charset="-122"/>
                <a:ea typeface="Microsoft YaHei" panose="020B0503020204020204" pitchFamily="34" charset="-122"/>
              </a:rPr>
              <a:t>CONFUSION</a:t>
            </a:r>
            <a:endParaRPr lang="en-US" altLang="zh-CN" sz="2400" b="1" dirty="0">
              <a:solidFill>
                <a:srgbClr val="262626"/>
              </a:solidFill>
              <a:latin typeface="Microsoft YaHei" panose="020B0503020204020204" pitchFamily="34" charset="-122"/>
              <a:ea typeface="Microsoft YaHei" panose="020B0503020204020204" pitchFamily="34" charset="-122"/>
            </a:endParaRPr>
          </a:p>
          <a:p>
            <a:r>
              <a:rPr lang="en-US" altLang="zh-CN" sz="2400" b="1" dirty="0">
                <a:solidFill>
                  <a:srgbClr val="262626"/>
                </a:solidFill>
                <a:latin typeface="Microsoft YaHei" panose="020B0503020204020204" pitchFamily="34" charset="-122"/>
                <a:ea typeface="Microsoft YaHei" panose="020B0503020204020204" pitchFamily="34" charset="-122"/>
              </a:rPr>
              <a:t> </a:t>
            </a:r>
            <a:endParaRPr lang="en-US" altLang="zh-CN" sz="2400" b="1" dirty="0">
              <a:solidFill>
                <a:srgbClr val="262626"/>
              </a:solidFill>
              <a:latin typeface="Microsoft YaHei" panose="020B0503020204020204" pitchFamily="34" charset="-122"/>
              <a:ea typeface="Microsoft YaHei" panose="020B0503020204020204" pitchFamily="34" charset="-122"/>
            </a:endParaRPr>
          </a:p>
          <a:p>
            <a:r>
              <a:rPr lang="en-US" altLang="zh-CN" sz="2400" b="1" dirty="0">
                <a:solidFill>
                  <a:srgbClr val="262626"/>
                </a:solidFill>
                <a:latin typeface="Microsoft YaHei" panose="020B0503020204020204" pitchFamily="34" charset="-122"/>
                <a:ea typeface="Microsoft YaHei" panose="020B0503020204020204" pitchFamily="34" charset="-122"/>
              </a:rPr>
              <a:t>MATRIX</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grpSp>
        <p:nvGrpSpPr>
          <p:cNvPr id="25605" name="组合 8"/>
          <p:cNvGrpSpPr/>
          <p:nvPr/>
        </p:nvGrpSpPr>
        <p:grpSpPr>
          <a:xfrm>
            <a:off x="153988" y="5097463"/>
            <a:ext cx="1849437" cy="1362075"/>
            <a:chOff x="3272121" y="1995493"/>
            <a:chExt cx="5633241" cy="4716835"/>
          </a:xfrm>
        </p:grpSpPr>
        <p:grpSp>
          <p:nvGrpSpPr>
            <p:cNvPr id="25606" name="组合 9"/>
            <p:cNvGrpSpPr/>
            <p:nvPr/>
          </p:nvGrpSpPr>
          <p:grpSpPr>
            <a:xfrm>
              <a:off x="3631131" y="3392746"/>
              <a:ext cx="5224079" cy="3319582"/>
              <a:chOff x="3631131" y="3392746"/>
              <a:chExt cx="5224079" cy="3319582"/>
            </a:xfrm>
          </p:grpSpPr>
          <p:sp>
            <p:nvSpPr>
              <p:cNvPr id="20" name="任意多边形 43"/>
              <p:cNvSpPr/>
              <p:nvPr/>
            </p:nvSpPr>
            <p:spPr>
              <a:xfrm>
                <a:off x="3631131" y="6276289"/>
                <a:ext cx="5224079" cy="436039"/>
              </a:xfrm>
              <a:custGeom>
                <a:avLst/>
                <a:gdLst>
                  <a:gd name="connsiteX0" fmla="*/ 2588096 w 5224079"/>
                  <a:gd name="connsiteY0" fmla="*/ 0 h 1804572"/>
                  <a:gd name="connsiteX1" fmla="*/ 5156688 w 5224079"/>
                  <a:gd name="connsiteY1" fmla="*/ 1628460 h 1804572"/>
                  <a:gd name="connsiteX2" fmla="*/ 5224079 w 5224079"/>
                  <a:gd name="connsiteY2" fmla="*/ 1804572 h 1804572"/>
                  <a:gd name="connsiteX3" fmla="*/ 4992648 w 5224079"/>
                  <a:gd name="connsiteY3" fmla="*/ 1660803 h 1804572"/>
                  <a:gd name="connsiteX4" fmla="*/ 2511317 w 5224079"/>
                  <a:gd name="connsiteY4" fmla="*/ 1051948 h 1804572"/>
                  <a:gd name="connsiteX5" fmla="*/ 29987 w 5224079"/>
                  <a:gd name="connsiteY5" fmla="*/ 1660803 h 1804572"/>
                  <a:gd name="connsiteX6" fmla="*/ 0 w 5224079"/>
                  <a:gd name="connsiteY6" fmla="*/ 1679431 h 1804572"/>
                  <a:gd name="connsiteX7" fmla="*/ 19505 w 5224079"/>
                  <a:gd name="connsiteY7" fmla="*/ 1628460 h 1804572"/>
                  <a:gd name="connsiteX8" fmla="*/ 2588096 w 5224079"/>
                  <a:gd name="connsiteY8" fmla="*/ 0 h 180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4079" h="1804572">
                    <a:moveTo>
                      <a:pt x="2588096" y="0"/>
                    </a:moveTo>
                    <a:cubicBezTo>
                      <a:pt x="3742782" y="0"/>
                      <a:pt x="4733498" y="671482"/>
                      <a:pt x="5156688" y="1628460"/>
                    </a:cubicBezTo>
                    <a:lnTo>
                      <a:pt x="5224079" y="1804572"/>
                    </a:lnTo>
                    <a:lnTo>
                      <a:pt x="4992648" y="1660803"/>
                    </a:lnTo>
                    <a:cubicBezTo>
                      <a:pt x="4318343" y="1280439"/>
                      <a:pt x="3453869" y="1051948"/>
                      <a:pt x="2511317" y="1051948"/>
                    </a:cubicBezTo>
                    <a:cubicBezTo>
                      <a:pt x="1568766" y="1051948"/>
                      <a:pt x="704291" y="1280439"/>
                      <a:pt x="29987" y="1660803"/>
                    </a:cubicBezTo>
                    <a:lnTo>
                      <a:pt x="0" y="1679431"/>
                    </a:lnTo>
                    <a:lnTo>
                      <a:pt x="19505" y="1628460"/>
                    </a:lnTo>
                    <a:cubicBezTo>
                      <a:pt x="442694" y="671482"/>
                      <a:pt x="1433410" y="0"/>
                      <a:pt x="2588096"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1" name="任意多边形 44"/>
              <p:cNvSpPr/>
              <p:nvPr/>
            </p:nvSpPr>
            <p:spPr>
              <a:xfrm>
                <a:off x="5500914" y="3392746"/>
                <a:ext cx="1175657" cy="2982236"/>
              </a:xfrm>
              <a:custGeom>
                <a:avLst/>
                <a:gdLst>
                  <a:gd name="connsiteX0" fmla="*/ 617691 w 1175657"/>
                  <a:gd name="connsiteY0" fmla="*/ 0 h 2982236"/>
                  <a:gd name="connsiteX1" fmla="*/ 793031 w 1175657"/>
                  <a:gd name="connsiteY1" fmla="*/ 1653582 h 2982236"/>
                  <a:gd name="connsiteX2" fmla="*/ 870506 w 1175657"/>
                  <a:gd name="connsiteY2" fmla="*/ 1506679 h 2982236"/>
                  <a:gd name="connsiteX3" fmla="*/ 1175657 w 1175657"/>
                  <a:gd name="connsiteY3" fmla="*/ 758339 h 2982236"/>
                  <a:gd name="connsiteX4" fmla="*/ 1103086 w 1175657"/>
                  <a:gd name="connsiteY4" fmla="*/ 2982236 h 2982236"/>
                  <a:gd name="connsiteX5" fmla="*/ 319314 w 1175657"/>
                  <a:gd name="connsiteY5" fmla="*/ 2953207 h 2982236"/>
                  <a:gd name="connsiteX6" fmla="*/ 0 w 1175657"/>
                  <a:gd name="connsiteY6" fmla="*/ 758339 h 2982236"/>
                  <a:gd name="connsiteX7" fmla="*/ 386688 w 1175657"/>
                  <a:gd name="connsiteY7" fmla="*/ 1584495 h 2982236"/>
                  <a:gd name="connsiteX8" fmla="*/ 439166 w 1175657"/>
                  <a:gd name="connsiteY8" fmla="*/ 1683616 h 298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5657" h="2982236">
                    <a:moveTo>
                      <a:pt x="617691" y="0"/>
                    </a:moveTo>
                    <a:lnTo>
                      <a:pt x="793031" y="1653582"/>
                    </a:lnTo>
                    <a:lnTo>
                      <a:pt x="870506" y="1506679"/>
                    </a:lnTo>
                    <a:cubicBezTo>
                      <a:pt x="953407" y="1335112"/>
                      <a:pt x="1052286" y="1090354"/>
                      <a:pt x="1175657" y="758339"/>
                    </a:cubicBezTo>
                    <a:cubicBezTo>
                      <a:pt x="1016000" y="1485124"/>
                      <a:pt x="696686" y="1689395"/>
                      <a:pt x="1103086" y="2982236"/>
                    </a:cubicBezTo>
                    <a:lnTo>
                      <a:pt x="319314" y="2953207"/>
                    </a:lnTo>
                    <a:cubicBezTo>
                      <a:pt x="416076" y="1945812"/>
                      <a:pt x="106438" y="1489962"/>
                      <a:pt x="0" y="758339"/>
                    </a:cubicBezTo>
                    <a:cubicBezTo>
                      <a:pt x="173869" y="1089446"/>
                      <a:pt x="289625" y="1386536"/>
                      <a:pt x="386688" y="1584495"/>
                    </a:cubicBezTo>
                    <a:lnTo>
                      <a:pt x="439166" y="1683616"/>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25609" name="组合 10"/>
            <p:cNvGrpSpPr/>
            <p:nvPr/>
          </p:nvGrpSpPr>
          <p:grpSpPr>
            <a:xfrm>
              <a:off x="3272121" y="1995493"/>
              <a:ext cx="5633241" cy="3251854"/>
              <a:chOff x="3410573" y="1824233"/>
              <a:chExt cx="5633241" cy="3251854"/>
            </a:xfrm>
          </p:grpSpPr>
          <p:grpSp>
            <p:nvGrpSpPr>
              <p:cNvPr id="25610" name="组合 11"/>
              <p:cNvGrpSpPr/>
              <p:nvPr/>
            </p:nvGrpSpPr>
            <p:grpSpPr>
              <a:xfrm>
                <a:off x="3410573" y="2967327"/>
                <a:ext cx="2108759" cy="2108759"/>
                <a:chOff x="3410573" y="2967327"/>
                <a:chExt cx="2108759" cy="2108759"/>
              </a:xfrm>
            </p:grpSpPr>
            <p:sp>
              <p:nvSpPr>
                <p:cNvPr id="22" name="直角三角形 3"/>
                <p:cNvSpPr/>
                <p:nvPr/>
              </p:nvSpPr>
              <p:spPr>
                <a:xfrm rot="18900000">
                  <a:off x="3410573" y="2967327"/>
                  <a:ext cx="2108759" cy="2108759"/>
                </a:xfrm>
                <a:custGeom>
                  <a:avLst/>
                  <a:gdLst>
                    <a:gd name="connsiteX0" fmla="*/ 0 w 2158189"/>
                    <a:gd name="connsiteY0" fmla="*/ 2158189 h 2158189"/>
                    <a:gd name="connsiteX1" fmla="*/ 0 w 2158189"/>
                    <a:gd name="connsiteY1" fmla="*/ 0 h 2158189"/>
                    <a:gd name="connsiteX2" fmla="*/ 2158189 w 2158189"/>
                    <a:gd name="connsiteY2" fmla="*/ 2158189 h 2158189"/>
                    <a:gd name="connsiteX3" fmla="*/ 0 w 2158189"/>
                    <a:gd name="connsiteY3" fmla="*/ 2158189 h 2158189"/>
                    <a:gd name="connsiteX0-1" fmla="*/ 270933 w 2429122"/>
                    <a:gd name="connsiteY0-2" fmla="*/ 2158189 h 2158189"/>
                    <a:gd name="connsiteX1-3" fmla="*/ 270933 w 2429122"/>
                    <a:gd name="connsiteY1-4" fmla="*/ 0 h 2158189"/>
                    <a:gd name="connsiteX2-5" fmla="*/ 2429122 w 2429122"/>
                    <a:gd name="connsiteY2-6" fmla="*/ 2158189 h 2158189"/>
                    <a:gd name="connsiteX3-7" fmla="*/ 270933 w 2429122"/>
                    <a:gd name="connsiteY3-8" fmla="*/ 2158189 h 2158189"/>
                    <a:gd name="connsiteX0-9" fmla="*/ 2158189 w 2158189"/>
                    <a:gd name="connsiteY0-10" fmla="*/ 2158189 h 2158189"/>
                    <a:gd name="connsiteX1-11" fmla="*/ 0 w 2158189"/>
                    <a:gd name="connsiteY1-12" fmla="*/ 0 h 2158189"/>
                    <a:gd name="connsiteX2-13" fmla="*/ 2158189 w 2158189"/>
                    <a:gd name="connsiteY2-14" fmla="*/ 2158189 h 2158189"/>
                    <a:gd name="connsiteX0-15" fmla="*/ 2158189 w 2158189"/>
                    <a:gd name="connsiteY0-16" fmla="*/ 2158189 h 2158189"/>
                    <a:gd name="connsiteX1-17" fmla="*/ 0 w 2158189"/>
                    <a:gd name="connsiteY1-18" fmla="*/ 0 h 2158189"/>
                    <a:gd name="connsiteX2-19" fmla="*/ 2158189 w 2158189"/>
                    <a:gd name="connsiteY2-20" fmla="*/ 2158189 h 2158189"/>
                    <a:gd name="connsiteX0-21" fmla="*/ 2158189 w 2158189"/>
                    <a:gd name="connsiteY0-22" fmla="*/ 2158189 h 2158189"/>
                    <a:gd name="connsiteX1-23" fmla="*/ 0 w 2158189"/>
                    <a:gd name="connsiteY1-24" fmla="*/ 0 h 2158189"/>
                    <a:gd name="connsiteX2-25" fmla="*/ 2158189 w 2158189"/>
                    <a:gd name="connsiteY2-26" fmla="*/ 2158189 h 2158189"/>
                    <a:gd name="connsiteX0-27" fmla="*/ 2158189 w 2158189"/>
                    <a:gd name="connsiteY0-28" fmla="*/ 2158189 h 2158189"/>
                    <a:gd name="connsiteX1-29" fmla="*/ 0 w 2158189"/>
                    <a:gd name="connsiteY1-30" fmla="*/ 0 h 2158189"/>
                    <a:gd name="connsiteX2-31" fmla="*/ 2158189 w 2158189"/>
                    <a:gd name="connsiteY2-32" fmla="*/ 2158189 h 2158189"/>
                    <a:gd name="connsiteX0-33" fmla="*/ 2158189 w 2158189"/>
                    <a:gd name="connsiteY0-34" fmla="*/ 2158189 h 2158189"/>
                    <a:gd name="connsiteX1-35" fmla="*/ 0 w 2158189"/>
                    <a:gd name="connsiteY1-36" fmla="*/ 0 h 2158189"/>
                    <a:gd name="connsiteX2-37" fmla="*/ 2158189 w 2158189"/>
                    <a:gd name="connsiteY2-38" fmla="*/ 2158189 h 2158189"/>
                    <a:gd name="connsiteX0-39" fmla="*/ 2158189 w 2158189"/>
                    <a:gd name="connsiteY0-40" fmla="*/ 2158189 h 2158189"/>
                    <a:gd name="connsiteX1-41" fmla="*/ 0 w 2158189"/>
                    <a:gd name="connsiteY1-42" fmla="*/ 0 h 2158189"/>
                    <a:gd name="connsiteX2-43" fmla="*/ 2158189 w 2158189"/>
                    <a:gd name="connsiteY2-44" fmla="*/ 2158189 h 2158189"/>
                    <a:gd name="connsiteX0-45" fmla="*/ 2158189 w 2158189"/>
                    <a:gd name="connsiteY0-46" fmla="*/ 2158189 h 2158189"/>
                    <a:gd name="connsiteX1-47" fmla="*/ 0 w 2158189"/>
                    <a:gd name="connsiteY1-48" fmla="*/ 0 h 2158189"/>
                    <a:gd name="connsiteX2-49" fmla="*/ 2158189 w 2158189"/>
                    <a:gd name="connsiteY2-50" fmla="*/ 2158189 h 2158189"/>
                    <a:gd name="connsiteX0-51" fmla="*/ 2158189 w 2158189"/>
                    <a:gd name="connsiteY0-52" fmla="*/ 2158189 h 2158189"/>
                    <a:gd name="connsiteX1-53" fmla="*/ 0 w 2158189"/>
                    <a:gd name="connsiteY1-54" fmla="*/ 0 h 2158189"/>
                    <a:gd name="connsiteX2-55" fmla="*/ 2158189 w 2158189"/>
                    <a:gd name="connsiteY2-56" fmla="*/ 2158189 h 2158189"/>
                    <a:gd name="connsiteX0-57" fmla="*/ 2158189 w 2158189"/>
                    <a:gd name="connsiteY0-58" fmla="*/ 2158189 h 2158189"/>
                    <a:gd name="connsiteX1-59" fmla="*/ 0 w 2158189"/>
                    <a:gd name="connsiteY1-60" fmla="*/ 0 h 2158189"/>
                    <a:gd name="connsiteX2-61" fmla="*/ 2158189 w 2158189"/>
                    <a:gd name="connsiteY2-62" fmla="*/ 2158189 h 2158189"/>
                    <a:gd name="connsiteX0-63" fmla="*/ 2158189 w 2158189"/>
                    <a:gd name="connsiteY0-64" fmla="*/ 2158189 h 2158189"/>
                    <a:gd name="connsiteX1-65" fmla="*/ 0 w 2158189"/>
                    <a:gd name="connsiteY1-66" fmla="*/ 0 h 2158189"/>
                    <a:gd name="connsiteX2-67" fmla="*/ 2158189 w 2158189"/>
                    <a:gd name="connsiteY2-68" fmla="*/ 2158189 h 2158189"/>
                    <a:gd name="connsiteX0-69" fmla="*/ 2158189 w 2158189"/>
                    <a:gd name="connsiteY0-70" fmla="*/ 2158189 h 2158189"/>
                    <a:gd name="connsiteX1-71" fmla="*/ 0 w 2158189"/>
                    <a:gd name="connsiteY1-72" fmla="*/ 0 h 2158189"/>
                    <a:gd name="connsiteX2-73" fmla="*/ 2158189 w 2158189"/>
                    <a:gd name="connsiteY2-74" fmla="*/ 2158189 h 2158189"/>
                    <a:gd name="connsiteX0-75" fmla="*/ 2158189 w 2158189"/>
                    <a:gd name="connsiteY0-76" fmla="*/ 2158189 h 2158189"/>
                    <a:gd name="connsiteX1-77" fmla="*/ 0 w 2158189"/>
                    <a:gd name="connsiteY1-78" fmla="*/ 0 h 2158189"/>
                    <a:gd name="connsiteX2-79" fmla="*/ 2158189 w 2158189"/>
                    <a:gd name="connsiteY2-80" fmla="*/ 2158189 h 2158189"/>
                    <a:gd name="connsiteX0-81" fmla="*/ 2158189 w 2158189"/>
                    <a:gd name="connsiteY0-82" fmla="*/ 2158189 h 2158189"/>
                    <a:gd name="connsiteX1-83" fmla="*/ 0 w 2158189"/>
                    <a:gd name="connsiteY1-84" fmla="*/ 0 h 2158189"/>
                    <a:gd name="connsiteX2-85" fmla="*/ 2158189 w 2158189"/>
                    <a:gd name="connsiteY2-86" fmla="*/ 2158189 h 2158189"/>
                    <a:gd name="connsiteX0-87" fmla="*/ 2158189 w 2158189"/>
                    <a:gd name="connsiteY0-88" fmla="*/ 2158189 h 2158189"/>
                    <a:gd name="connsiteX1-89" fmla="*/ 0 w 2158189"/>
                    <a:gd name="connsiteY1-90" fmla="*/ 0 h 2158189"/>
                    <a:gd name="connsiteX2-91" fmla="*/ 2158189 w 2158189"/>
                    <a:gd name="connsiteY2-92" fmla="*/ 2158189 h 2158189"/>
                    <a:gd name="connsiteX0-93" fmla="*/ 2158189 w 2158189"/>
                    <a:gd name="connsiteY0-94" fmla="*/ 2158189 h 2158189"/>
                    <a:gd name="connsiteX1-95" fmla="*/ 0 w 2158189"/>
                    <a:gd name="connsiteY1-96" fmla="*/ 0 h 2158189"/>
                    <a:gd name="connsiteX2-97" fmla="*/ 2158189 w 2158189"/>
                    <a:gd name="connsiteY2-98" fmla="*/ 2158189 h 2158189"/>
                    <a:gd name="connsiteX0-99" fmla="*/ 2158189 w 2158189"/>
                    <a:gd name="connsiteY0-100" fmla="*/ 2158189 h 2158189"/>
                    <a:gd name="connsiteX1-101" fmla="*/ 0 w 2158189"/>
                    <a:gd name="connsiteY1-102" fmla="*/ 0 h 2158189"/>
                    <a:gd name="connsiteX2-103" fmla="*/ 2158189 w 2158189"/>
                    <a:gd name="connsiteY2-104" fmla="*/ 2158189 h 2158189"/>
                    <a:gd name="connsiteX0-105" fmla="*/ 2158189 w 2158189"/>
                    <a:gd name="connsiteY0-106" fmla="*/ 2158189 h 2158189"/>
                    <a:gd name="connsiteX1-107" fmla="*/ 0 w 2158189"/>
                    <a:gd name="connsiteY1-108" fmla="*/ 0 h 2158189"/>
                    <a:gd name="connsiteX2-109" fmla="*/ 2158189 w 2158189"/>
                    <a:gd name="connsiteY2-110" fmla="*/ 2158189 h 2158189"/>
                  </a:gdLst>
                  <a:ahLst/>
                  <a:cxnLst>
                    <a:cxn ang="0">
                      <a:pos x="connsiteX0-1" y="connsiteY0-2"/>
                    </a:cxn>
                    <a:cxn ang="0">
                      <a:pos x="connsiteX1-3" y="connsiteY1-4"/>
                    </a:cxn>
                    <a:cxn ang="0">
                      <a:pos x="connsiteX2-5" y="connsiteY2-6"/>
                    </a:cxn>
                  </a:cxnLst>
                  <a:rect l="l" t="t" r="r" b="b"/>
                  <a:pathLst>
                    <a:path w="2158189" h="2158189">
                      <a:moveTo>
                        <a:pt x="2158189" y="2158189"/>
                      </a:moveTo>
                      <a:cubicBezTo>
                        <a:pt x="959822" y="1932280"/>
                        <a:pt x="240425" y="1256425"/>
                        <a:pt x="0" y="0"/>
                      </a:cubicBezTo>
                      <a:cubicBezTo>
                        <a:pt x="1140310" y="283968"/>
                        <a:pt x="1888735" y="916278"/>
                        <a:pt x="2158189" y="2158189"/>
                      </a:cubicBezTo>
                      <a:close/>
                    </a:path>
                  </a:pathLst>
                </a:cu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23" name="组合 38"/>
                <p:cNvGrpSpPr/>
                <p:nvPr/>
              </p:nvGrpSpPr>
              <p:grpSpPr>
                <a:xfrm>
                  <a:off x="4067080" y="3765552"/>
                  <a:ext cx="633070" cy="512308"/>
                  <a:chOff x="5491163" y="3163888"/>
                  <a:chExt cx="274638" cy="222249"/>
                </a:xfrm>
                <a:solidFill>
                  <a:schemeClr val="bg1"/>
                </a:solidFill>
              </p:grpSpPr>
              <p:sp>
                <p:nvSpPr>
                  <p:cNvPr id="24" name="Oval 312"/>
                  <p:cNvSpPr>
                    <a:spLocks noChangeArrowheads="1"/>
                  </p:cNvSpPr>
                  <p:nvPr/>
                </p:nvSpPr>
                <p:spPr bwMode="auto">
                  <a:xfrm>
                    <a:off x="5599113" y="3346450"/>
                    <a:ext cx="39688" cy="3968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41" name="Oval 313"/>
                  <p:cNvSpPr>
                    <a:spLocks noChangeArrowheads="1"/>
                  </p:cNvSpPr>
                  <p:nvPr/>
                </p:nvSpPr>
                <p:spPr bwMode="auto">
                  <a:xfrm>
                    <a:off x="5692776" y="3346450"/>
                    <a:ext cx="39688" cy="3968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42" name="Freeform 314"/>
                  <p:cNvSpPr/>
                  <p:nvPr/>
                </p:nvSpPr>
                <p:spPr bwMode="auto">
                  <a:xfrm>
                    <a:off x="5491163" y="3163888"/>
                    <a:ext cx="254000" cy="166687"/>
                  </a:xfrm>
                  <a:custGeom>
                    <a:avLst/>
                    <a:gdLst>
                      <a:gd name="T0" fmla="*/ 255 w 265"/>
                      <a:gd name="T1" fmla="*/ 153 h 174"/>
                      <a:gd name="T2" fmla="*/ 113 w 265"/>
                      <a:gd name="T3" fmla="*/ 153 h 174"/>
                      <a:gd name="T4" fmla="*/ 64 w 265"/>
                      <a:gd name="T5" fmla="*/ 7 h 174"/>
                      <a:gd name="T6" fmla="*/ 54 w 265"/>
                      <a:gd name="T7" fmla="*/ 0 h 174"/>
                      <a:gd name="T8" fmla="*/ 10 w 265"/>
                      <a:gd name="T9" fmla="*/ 0 h 174"/>
                      <a:gd name="T10" fmla="*/ 0 w 265"/>
                      <a:gd name="T11" fmla="*/ 11 h 174"/>
                      <a:gd name="T12" fmla="*/ 10 w 265"/>
                      <a:gd name="T13" fmla="*/ 21 h 174"/>
                      <a:gd name="T14" fmla="*/ 46 w 265"/>
                      <a:gd name="T15" fmla="*/ 21 h 174"/>
                      <a:gd name="T16" fmla="*/ 95 w 265"/>
                      <a:gd name="T17" fmla="*/ 167 h 174"/>
                      <a:gd name="T18" fmla="*/ 105 w 265"/>
                      <a:gd name="T19" fmla="*/ 174 h 174"/>
                      <a:gd name="T20" fmla="*/ 255 w 265"/>
                      <a:gd name="T21" fmla="*/ 174 h 174"/>
                      <a:gd name="T22" fmla="*/ 265 w 265"/>
                      <a:gd name="T23" fmla="*/ 164 h 174"/>
                      <a:gd name="T24" fmla="*/ 255 w 265"/>
                      <a:gd name="T25" fmla="*/ 15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174">
                        <a:moveTo>
                          <a:pt x="255" y="153"/>
                        </a:moveTo>
                        <a:cubicBezTo>
                          <a:pt x="113" y="153"/>
                          <a:pt x="113" y="153"/>
                          <a:pt x="113" y="153"/>
                        </a:cubicBezTo>
                        <a:cubicBezTo>
                          <a:pt x="64" y="7"/>
                          <a:pt x="64" y="7"/>
                          <a:pt x="64" y="7"/>
                        </a:cubicBezTo>
                        <a:cubicBezTo>
                          <a:pt x="62" y="3"/>
                          <a:pt x="58" y="0"/>
                          <a:pt x="54" y="0"/>
                        </a:cubicBezTo>
                        <a:cubicBezTo>
                          <a:pt x="10" y="0"/>
                          <a:pt x="10" y="0"/>
                          <a:pt x="10" y="0"/>
                        </a:cubicBezTo>
                        <a:cubicBezTo>
                          <a:pt x="5" y="0"/>
                          <a:pt x="0" y="5"/>
                          <a:pt x="0" y="11"/>
                        </a:cubicBezTo>
                        <a:cubicBezTo>
                          <a:pt x="0" y="16"/>
                          <a:pt x="5" y="21"/>
                          <a:pt x="10" y="21"/>
                        </a:cubicBezTo>
                        <a:cubicBezTo>
                          <a:pt x="46" y="21"/>
                          <a:pt x="46" y="21"/>
                          <a:pt x="46" y="21"/>
                        </a:cubicBezTo>
                        <a:cubicBezTo>
                          <a:pt x="95" y="167"/>
                          <a:pt x="95" y="167"/>
                          <a:pt x="95" y="167"/>
                        </a:cubicBezTo>
                        <a:cubicBezTo>
                          <a:pt x="97" y="171"/>
                          <a:pt x="101" y="174"/>
                          <a:pt x="105" y="174"/>
                        </a:cubicBezTo>
                        <a:cubicBezTo>
                          <a:pt x="255" y="174"/>
                          <a:pt x="255" y="174"/>
                          <a:pt x="255" y="174"/>
                        </a:cubicBezTo>
                        <a:cubicBezTo>
                          <a:pt x="261" y="174"/>
                          <a:pt x="265" y="169"/>
                          <a:pt x="265" y="164"/>
                        </a:cubicBezTo>
                        <a:cubicBezTo>
                          <a:pt x="265" y="158"/>
                          <a:pt x="261" y="153"/>
                          <a:pt x="255" y="1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6" name="Freeform 315"/>
                  <p:cNvSpPr>
                    <a:spLocks noEditPoints="1"/>
                  </p:cNvSpPr>
                  <p:nvPr/>
                </p:nvSpPr>
                <p:spPr bwMode="auto">
                  <a:xfrm>
                    <a:off x="5578476" y="3187700"/>
                    <a:ext cx="187325" cy="106362"/>
                  </a:xfrm>
                  <a:custGeom>
                    <a:avLst/>
                    <a:gdLst>
                      <a:gd name="T0" fmla="*/ 185 w 195"/>
                      <a:gd name="T1" fmla="*/ 16 h 111"/>
                      <a:gd name="T2" fmla="*/ 9 w 195"/>
                      <a:gd name="T3" fmla="*/ 0 h 111"/>
                      <a:gd name="T4" fmla="*/ 8 w 195"/>
                      <a:gd name="T5" fmla="*/ 0 h 111"/>
                      <a:gd name="T6" fmla="*/ 2 w 195"/>
                      <a:gd name="T7" fmla="*/ 9 h 111"/>
                      <a:gd name="T8" fmla="*/ 33 w 195"/>
                      <a:gd name="T9" fmla="*/ 101 h 111"/>
                      <a:gd name="T10" fmla="*/ 46 w 195"/>
                      <a:gd name="T11" fmla="*/ 111 h 111"/>
                      <a:gd name="T12" fmla="*/ 175 w 195"/>
                      <a:gd name="T13" fmla="*/ 111 h 111"/>
                      <a:gd name="T14" fmla="*/ 187 w 195"/>
                      <a:gd name="T15" fmla="*/ 100 h 111"/>
                      <a:gd name="T16" fmla="*/ 195 w 195"/>
                      <a:gd name="T17" fmla="*/ 27 h 111"/>
                      <a:gd name="T18" fmla="*/ 185 w 195"/>
                      <a:gd name="T19" fmla="*/ 16 h 111"/>
                      <a:gd name="T20" fmla="*/ 167 w 195"/>
                      <a:gd name="T21" fmla="*/ 90 h 111"/>
                      <a:gd name="T22" fmla="*/ 51 w 195"/>
                      <a:gd name="T23" fmla="*/ 90 h 111"/>
                      <a:gd name="T24" fmla="*/ 28 w 195"/>
                      <a:gd name="T25" fmla="*/ 23 h 111"/>
                      <a:gd name="T26" fmla="*/ 173 w 195"/>
                      <a:gd name="T27" fmla="*/ 36 h 111"/>
                      <a:gd name="T28" fmla="*/ 167 w 195"/>
                      <a:gd name="T29" fmla="*/ 9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11">
                        <a:moveTo>
                          <a:pt x="185" y="16"/>
                        </a:moveTo>
                        <a:cubicBezTo>
                          <a:pt x="9" y="0"/>
                          <a:pt x="9" y="0"/>
                          <a:pt x="9" y="0"/>
                        </a:cubicBezTo>
                        <a:cubicBezTo>
                          <a:pt x="9" y="0"/>
                          <a:pt x="8" y="0"/>
                          <a:pt x="8" y="0"/>
                        </a:cubicBezTo>
                        <a:cubicBezTo>
                          <a:pt x="3" y="0"/>
                          <a:pt x="0" y="4"/>
                          <a:pt x="2" y="9"/>
                        </a:cubicBezTo>
                        <a:cubicBezTo>
                          <a:pt x="33" y="101"/>
                          <a:pt x="33" y="101"/>
                          <a:pt x="33" y="101"/>
                        </a:cubicBezTo>
                        <a:cubicBezTo>
                          <a:pt x="35" y="106"/>
                          <a:pt x="41" y="111"/>
                          <a:pt x="46" y="111"/>
                        </a:cubicBezTo>
                        <a:cubicBezTo>
                          <a:pt x="175" y="111"/>
                          <a:pt x="175" y="111"/>
                          <a:pt x="175" y="111"/>
                        </a:cubicBezTo>
                        <a:cubicBezTo>
                          <a:pt x="181" y="111"/>
                          <a:pt x="186" y="106"/>
                          <a:pt x="187" y="100"/>
                        </a:cubicBezTo>
                        <a:cubicBezTo>
                          <a:pt x="195" y="27"/>
                          <a:pt x="195" y="27"/>
                          <a:pt x="195" y="27"/>
                        </a:cubicBezTo>
                        <a:cubicBezTo>
                          <a:pt x="195" y="21"/>
                          <a:pt x="191" y="16"/>
                          <a:pt x="185" y="16"/>
                        </a:cubicBezTo>
                        <a:close/>
                        <a:moveTo>
                          <a:pt x="167" y="90"/>
                        </a:moveTo>
                        <a:cubicBezTo>
                          <a:pt x="51" y="90"/>
                          <a:pt x="51" y="90"/>
                          <a:pt x="51" y="90"/>
                        </a:cubicBezTo>
                        <a:cubicBezTo>
                          <a:pt x="28" y="23"/>
                          <a:pt x="28" y="23"/>
                          <a:pt x="28" y="23"/>
                        </a:cubicBezTo>
                        <a:cubicBezTo>
                          <a:pt x="173" y="36"/>
                          <a:pt x="173" y="36"/>
                          <a:pt x="173" y="36"/>
                        </a:cubicBezTo>
                        <a:lnTo>
                          <a:pt x="167"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grpSp>
            <p:nvGrpSpPr>
              <p:cNvPr id="25613" name="组合 12"/>
              <p:cNvGrpSpPr/>
              <p:nvPr/>
            </p:nvGrpSpPr>
            <p:grpSpPr>
              <a:xfrm>
                <a:off x="4134412" y="2089310"/>
                <a:ext cx="2108759" cy="2108759"/>
                <a:chOff x="4134412" y="2089310"/>
                <a:chExt cx="2108759" cy="2108759"/>
              </a:xfrm>
            </p:grpSpPr>
            <p:sp>
              <p:nvSpPr>
                <p:cNvPr id="27" name="直角三角形 3"/>
                <p:cNvSpPr/>
                <p:nvPr/>
              </p:nvSpPr>
              <p:spPr>
                <a:xfrm>
                  <a:off x="4134412" y="2089310"/>
                  <a:ext cx="2108759" cy="2108759"/>
                </a:xfrm>
                <a:custGeom>
                  <a:avLst/>
                  <a:gdLst>
                    <a:gd name="connsiteX0" fmla="*/ 0 w 2158189"/>
                    <a:gd name="connsiteY0" fmla="*/ 2158189 h 2158189"/>
                    <a:gd name="connsiteX1" fmla="*/ 0 w 2158189"/>
                    <a:gd name="connsiteY1" fmla="*/ 0 h 2158189"/>
                    <a:gd name="connsiteX2" fmla="*/ 2158189 w 2158189"/>
                    <a:gd name="connsiteY2" fmla="*/ 2158189 h 2158189"/>
                    <a:gd name="connsiteX3" fmla="*/ 0 w 2158189"/>
                    <a:gd name="connsiteY3" fmla="*/ 2158189 h 2158189"/>
                    <a:gd name="connsiteX0-1" fmla="*/ 270933 w 2429122"/>
                    <a:gd name="connsiteY0-2" fmla="*/ 2158189 h 2158189"/>
                    <a:gd name="connsiteX1-3" fmla="*/ 270933 w 2429122"/>
                    <a:gd name="connsiteY1-4" fmla="*/ 0 h 2158189"/>
                    <a:gd name="connsiteX2-5" fmla="*/ 2429122 w 2429122"/>
                    <a:gd name="connsiteY2-6" fmla="*/ 2158189 h 2158189"/>
                    <a:gd name="connsiteX3-7" fmla="*/ 270933 w 2429122"/>
                    <a:gd name="connsiteY3-8" fmla="*/ 2158189 h 2158189"/>
                    <a:gd name="connsiteX0-9" fmla="*/ 2158189 w 2158189"/>
                    <a:gd name="connsiteY0-10" fmla="*/ 2158189 h 2158189"/>
                    <a:gd name="connsiteX1-11" fmla="*/ 0 w 2158189"/>
                    <a:gd name="connsiteY1-12" fmla="*/ 0 h 2158189"/>
                    <a:gd name="connsiteX2-13" fmla="*/ 2158189 w 2158189"/>
                    <a:gd name="connsiteY2-14" fmla="*/ 2158189 h 2158189"/>
                    <a:gd name="connsiteX0-15" fmla="*/ 2158189 w 2158189"/>
                    <a:gd name="connsiteY0-16" fmla="*/ 2158189 h 2158189"/>
                    <a:gd name="connsiteX1-17" fmla="*/ 0 w 2158189"/>
                    <a:gd name="connsiteY1-18" fmla="*/ 0 h 2158189"/>
                    <a:gd name="connsiteX2-19" fmla="*/ 2158189 w 2158189"/>
                    <a:gd name="connsiteY2-20" fmla="*/ 2158189 h 2158189"/>
                    <a:gd name="connsiteX0-21" fmla="*/ 2158189 w 2158189"/>
                    <a:gd name="connsiteY0-22" fmla="*/ 2158189 h 2158189"/>
                    <a:gd name="connsiteX1-23" fmla="*/ 0 w 2158189"/>
                    <a:gd name="connsiteY1-24" fmla="*/ 0 h 2158189"/>
                    <a:gd name="connsiteX2-25" fmla="*/ 2158189 w 2158189"/>
                    <a:gd name="connsiteY2-26" fmla="*/ 2158189 h 2158189"/>
                    <a:gd name="connsiteX0-27" fmla="*/ 2158189 w 2158189"/>
                    <a:gd name="connsiteY0-28" fmla="*/ 2158189 h 2158189"/>
                    <a:gd name="connsiteX1-29" fmla="*/ 0 w 2158189"/>
                    <a:gd name="connsiteY1-30" fmla="*/ 0 h 2158189"/>
                    <a:gd name="connsiteX2-31" fmla="*/ 2158189 w 2158189"/>
                    <a:gd name="connsiteY2-32" fmla="*/ 2158189 h 2158189"/>
                    <a:gd name="connsiteX0-33" fmla="*/ 2158189 w 2158189"/>
                    <a:gd name="connsiteY0-34" fmla="*/ 2158189 h 2158189"/>
                    <a:gd name="connsiteX1-35" fmla="*/ 0 w 2158189"/>
                    <a:gd name="connsiteY1-36" fmla="*/ 0 h 2158189"/>
                    <a:gd name="connsiteX2-37" fmla="*/ 2158189 w 2158189"/>
                    <a:gd name="connsiteY2-38" fmla="*/ 2158189 h 2158189"/>
                    <a:gd name="connsiteX0-39" fmla="*/ 2158189 w 2158189"/>
                    <a:gd name="connsiteY0-40" fmla="*/ 2158189 h 2158189"/>
                    <a:gd name="connsiteX1-41" fmla="*/ 0 w 2158189"/>
                    <a:gd name="connsiteY1-42" fmla="*/ 0 h 2158189"/>
                    <a:gd name="connsiteX2-43" fmla="*/ 2158189 w 2158189"/>
                    <a:gd name="connsiteY2-44" fmla="*/ 2158189 h 2158189"/>
                    <a:gd name="connsiteX0-45" fmla="*/ 2158189 w 2158189"/>
                    <a:gd name="connsiteY0-46" fmla="*/ 2158189 h 2158189"/>
                    <a:gd name="connsiteX1-47" fmla="*/ 0 w 2158189"/>
                    <a:gd name="connsiteY1-48" fmla="*/ 0 h 2158189"/>
                    <a:gd name="connsiteX2-49" fmla="*/ 2158189 w 2158189"/>
                    <a:gd name="connsiteY2-50" fmla="*/ 2158189 h 2158189"/>
                    <a:gd name="connsiteX0-51" fmla="*/ 2158189 w 2158189"/>
                    <a:gd name="connsiteY0-52" fmla="*/ 2158189 h 2158189"/>
                    <a:gd name="connsiteX1-53" fmla="*/ 0 w 2158189"/>
                    <a:gd name="connsiteY1-54" fmla="*/ 0 h 2158189"/>
                    <a:gd name="connsiteX2-55" fmla="*/ 2158189 w 2158189"/>
                    <a:gd name="connsiteY2-56" fmla="*/ 2158189 h 2158189"/>
                    <a:gd name="connsiteX0-57" fmla="*/ 2158189 w 2158189"/>
                    <a:gd name="connsiteY0-58" fmla="*/ 2158189 h 2158189"/>
                    <a:gd name="connsiteX1-59" fmla="*/ 0 w 2158189"/>
                    <a:gd name="connsiteY1-60" fmla="*/ 0 h 2158189"/>
                    <a:gd name="connsiteX2-61" fmla="*/ 2158189 w 2158189"/>
                    <a:gd name="connsiteY2-62" fmla="*/ 2158189 h 2158189"/>
                    <a:gd name="connsiteX0-63" fmla="*/ 2158189 w 2158189"/>
                    <a:gd name="connsiteY0-64" fmla="*/ 2158189 h 2158189"/>
                    <a:gd name="connsiteX1-65" fmla="*/ 0 w 2158189"/>
                    <a:gd name="connsiteY1-66" fmla="*/ 0 h 2158189"/>
                    <a:gd name="connsiteX2-67" fmla="*/ 2158189 w 2158189"/>
                    <a:gd name="connsiteY2-68" fmla="*/ 2158189 h 2158189"/>
                    <a:gd name="connsiteX0-69" fmla="*/ 2158189 w 2158189"/>
                    <a:gd name="connsiteY0-70" fmla="*/ 2158189 h 2158189"/>
                    <a:gd name="connsiteX1-71" fmla="*/ 0 w 2158189"/>
                    <a:gd name="connsiteY1-72" fmla="*/ 0 h 2158189"/>
                    <a:gd name="connsiteX2-73" fmla="*/ 2158189 w 2158189"/>
                    <a:gd name="connsiteY2-74" fmla="*/ 2158189 h 2158189"/>
                    <a:gd name="connsiteX0-75" fmla="*/ 2158189 w 2158189"/>
                    <a:gd name="connsiteY0-76" fmla="*/ 2158189 h 2158189"/>
                    <a:gd name="connsiteX1-77" fmla="*/ 0 w 2158189"/>
                    <a:gd name="connsiteY1-78" fmla="*/ 0 h 2158189"/>
                    <a:gd name="connsiteX2-79" fmla="*/ 2158189 w 2158189"/>
                    <a:gd name="connsiteY2-80" fmla="*/ 2158189 h 2158189"/>
                    <a:gd name="connsiteX0-81" fmla="*/ 2158189 w 2158189"/>
                    <a:gd name="connsiteY0-82" fmla="*/ 2158189 h 2158189"/>
                    <a:gd name="connsiteX1-83" fmla="*/ 0 w 2158189"/>
                    <a:gd name="connsiteY1-84" fmla="*/ 0 h 2158189"/>
                    <a:gd name="connsiteX2-85" fmla="*/ 2158189 w 2158189"/>
                    <a:gd name="connsiteY2-86" fmla="*/ 2158189 h 2158189"/>
                    <a:gd name="connsiteX0-87" fmla="*/ 2158189 w 2158189"/>
                    <a:gd name="connsiteY0-88" fmla="*/ 2158189 h 2158189"/>
                    <a:gd name="connsiteX1-89" fmla="*/ 0 w 2158189"/>
                    <a:gd name="connsiteY1-90" fmla="*/ 0 h 2158189"/>
                    <a:gd name="connsiteX2-91" fmla="*/ 2158189 w 2158189"/>
                    <a:gd name="connsiteY2-92" fmla="*/ 2158189 h 2158189"/>
                    <a:gd name="connsiteX0-93" fmla="*/ 2158189 w 2158189"/>
                    <a:gd name="connsiteY0-94" fmla="*/ 2158189 h 2158189"/>
                    <a:gd name="connsiteX1-95" fmla="*/ 0 w 2158189"/>
                    <a:gd name="connsiteY1-96" fmla="*/ 0 h 2158189"/>
                    <a:gd name="connsiteX2-97" fmla="*/ 2158189 w 2158189"/>
                    <a:gd name="connsiteY2-98" fmla="*/ 2158189 h 2158189"/>
                    <a:gd name="connsiteX0-99" fmla="*/ 2158189 w 2158189"/>
                    <a:gd name="connsiteY0-100" fmla="*/ 2158189 h 2158189"/>
                    <a:gd name="connsiteX1-101" fmla="*/ 0 w 2158189"/>
                    <a:gd name="connsiteY1-102" fmla="*/ 0 h 2158189"/>
                    <a:gd name="connsiteX2-103" fmla="*/ 2158189 w 2158189"/>
                    <a:gd name="connsiteY2-104" fmla="*/ 2158189 h 2158189"/>
                    <a:gd name="connsiteX0-105" fmla="*/ 2158189 w 2158189"/>
                    <a:gd name="connsiteY0-106" fmla="*/ 2158189 h 2158189"/>
                    <a:gd name="connsiteX1-107" fmla="*/ 0 w 2158189"/>
                    <a:gd name="connsiteY1-108" fmla="*/ 0 h 2158189"/>
                    <a:gd name="connsiteX2-109" fmla="*/ 2158189 w 2158189"/>
                    <a:gd name="connsiteY2-110" fmla="*/ 2158189 h 2158189"/>
                  </a:gdLst>
                  <a:ahLst/>
                  <a:cxnLst>
                    <a:cxn ang="0">
                      <a:pos x="connsiteX0-1" y="connsiteY0-2"/>
                    </a:cxn>
                    <a:cxn ang="0">
                      <a:pos x="connsiteX1-3" y="connsiteY1-4"/>
                    </a:cxn>
                    <a:cxn ang="0">
                      <a:pos x="connsiteX2-5" y="connsiteY2-6"/>
                    </a:cxn>
                  </a:cxnLst>
                  <a:rect l="l" t="t" r="r" b="b"/>
                  <a:pathLst>
                    <a:path w="2158189" h="2158189">
                      <a:moveTo>
                        <a:pt x="2158189" y="2158189"/>
                      </a:moveTo>
                      <a:cubicBezTo>
                        <a:pt x="959822" y="1932280"/>
                        <a:pt x="240425" y="1256425"/>
                        <a:pt x="0" y="0"/>
                      </a:cubicBezTo>
                      <a:cubicBezTo>
                        <a:pt x="1140310" y="283968"/>
                        <a:pt x="1888735" y="916278"/>
                        <a:pt x="2158189" y="2158189"/>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5615" name="Freeform 219"/>
                <p:cNvSpPr>
                  <a:spLocks noEditPoints="1"/>
                </p:cNvSpPr>
                <p:nvPr/>
              </p:nvSpPr>
              <p:spPr>
                <a:xfrm>
                  <a:off x="4978976" y="2878612"/>
                  <a:ext cx="394489" cy="552904"/>
                </a:xfrm>
                <a:custGeom>
                  <a:avLst/>
                  <a:gdLst/>
                  <a:ahLst/>
                  <a:cxnLst>
                    <a:cxn ang="0">
                      <a:pos x="383271" y="119952"/>
                    </a:cxn>
                    <a:cxn ang="0">
                      <a:pos x="114047" y="20617"/>
                    </a:cxn>
                    <a:cxn ang="0">
                      <a:pos x="20566" y="35611"/>
                    </a:cxn>
                    <a:cxn ang="0">
                      <a:pos x="0" y="84341"/>
                    </a:cxn>
                    <a:cxn ang="0">
                      <a:pos x="1870" y="93713"/>
                    </a:cxn>
                    <a:cxn ang="0">
                      <a:pos x="1870" y="427329"/>
                    </a:cxn>
                    <a:cxn ang="0">
                      <a:pos x="13087" y="444197"/>
                    </a:cxn>
                    <a:cxn ang="0">
                      <a:pos x="286051" y="552904"/>
                    </a:cxn>
                    <a:cxn ang="0">
                      <a:pos x="293530" y="552904"/>
                    </a:cxn>
                    <a:cxn ang="0">
                      <a:pos x="302878" y="551030"/>
                    </a:cxn>
                    <a:cxn ang="0">
                      <a:pos x="310356" y="536036"/>
                    </a:cxn>
                    <a:cxn ang="0">
                      <a:pos x="310356" y="517293"/>
                    </a:cxn>
                    <a:cxn ang="0">
                      <a:pos x="360836" y="470437"/>
                    </a:cxn>
                    <a:cxn ang="0">
                      <a:pos x="375793" y="479808"/>
                    </a:cxn>
                    <a:cxn ang="0">
                      <a:pos x="394489" y="461066"/>
                    </a:cxn>
                    <a:cxn ang="0">
                      <a:pos x="394489" y="136820"/>
                    </a:cxn>
                    <a:cxn ang="0">
                      <a:pos x="383271" y="119952"/>
                    </a:cxn>
                    <a:cxn ang="0">
                      <a:pos x="39262" y="91838"/>
                    </a:cxn>
                    <a:cxn ang="0">
                      <a:pos x="35523" y="82467"/>
                    </a:cxn>
                    <a:cxn ang="0">
                      <a:pos x="44871" y="61850"/>
                    </a:cxn>
                    <a:cxn ang="0">
                      <a:pos x="100959" y="52479"/>
                    </a:cxn>
                    <a:cxn ang="0">
                      <a:pos x="102829" y="54353"/>
                    </a:cxn>
                    <a:cxn ang="0">
                      <a:pos x="355227" y="148066"/>
                    </a:cxn>
                    <a:cxn ang="0">
                      <a:pos x="301008" y="198671"/>
                    </a:cxn>
                    <a:cxn ang="0">
                      <a:pos x="299139" y="198671"/>
                    </a:cxn>
                    <a:cxn ang="0">
                      <a:pos x="39262" y="91838"/>
                    </a:cxn>
                    <a:cxn ang="0">
                      <a:pos x="310356" y="208042"/>
                    </a:cxn>
                    <a:cxn ang="0">
                      <a:pos x="358966" y="161186"/>
                    </a:cxn>
                    <a:cxn ang="0">
                      <a:pos x="358966" y="457317"/>
                    </a:cxn>
                    <a:cxn ang="0">
                      <a:pos x="310356" y="502299"/>
                    </a:cxn>
                    <a:cxn ang="0">
                      <a:pos x="310356" y="215539"/>
                    </a:cxn>
                    <a:cxn ang="0">
                      <a:pos x="310356" y="208042"/>
                    </a:cxn>
                  </a:cxnLst>
                  <a:pathLst>
                    <a:path w="211" h="295">
                      <a:moveTo>
                        <a:pt x="205" y="64"/>
                      </a:moveTo>
                      <a:cubicBezTo>
                        <a:pt x="61" y="11"/>
                        <a:pt x="61" y="11"/>
                        <a:pt x="61" y="11"/>
                      </a:cubicBezTo>
                      <a:cubicBezTo>
                        <a:pt x="58" y="10"/>
                        <a:pt x="32" y="0"/>
                        <a:pt x="11" y="19"/>
                      </a:cubicBezTo>
                      <a:cubicBezTo>
                        <a:pt x="4" y="26"/>
                        <a:pt x="0" y="35"/>
                        <a:pt x="0" y="45"/>
                      </a:cubicBezTo>
                      <a:cubicBezTo>
                        <a:pt x="0" y="47"/>
                        <a:pt x="1" y="48"/>
                        <a:pt x="1" y="50"/>
                      </a:cubicBezTo>
                      <a:cubicBezTo>
                        <a:pt x="1" y="228"/>
                        <a:pt x="1" y="228"/>
                        <a:pt x="1" y="228"/>
                      </a:cubicBezTo>
                      <a:cubicBezTo>
                        <a:pt x="1" y="232"/>
                        <a:pt x="3" y="236"/>
                        <a:pt x="7" y="237"/>
                      </a:cubicBezTo>
                      <a:cubicBezTo>
                        <a:pt x="153" y="295"/>
                        <a:pt x="153" y="295"/>
                        <a:pt x="153" y="295"/>
                      </a:cubicBezTo>
                      <a:cubicBezTo>
                        <a:pt x="154" y="295"/>
                        <a:pt x="156" y="295"/>
                        <a:pt x="157" y="295"/>
                      </a:cubicBezTo>
                      <a:cubicBezTo>
                        <a:pt x="159" y="295"/>
                        <a:pt x="161" y="295"/>
                        <a:pt x="162" y="294"/>
                      </a:cubicBezTo>
                      <a:cubicBezTo>
                        <a:pt x="165" y="292"/>
                        <a:pt x="166" y="289"/>
                        <a:pt x="166" y="286"/>
                      </a:cubicBezTo>
                      <a:cubicBezTo>
                        <a:pt x="166" y="276"/>
                        <a:pt x="166" y="276"/>
                        <a:pt x="166" y="276"/>
                      </a:cubicBezTo>
                      <a:cubicBezTo>
                        <a:pt x="193" y="251"/>
                        <a:pt x="193" y="251"/>
                        <a:pt x="193" y="251"/>
                      </a:cubicBezTo>
                      <a:cubicBezTo>
                        <a:pt x="195" y="254"/>
                        <a:pt x="198" y="256"/>
                        <a:pt x="201" y="256"/>
                      </a:cubicBezTo>
                      <a:cubicBezTo>
                        <a:pt x="207" y="256"/>
                        <a:pt x="211" y="251"/>
                        <a:pt x="211" y="246"/>
                      </a:cubicBezTo>
                      <a:cubicBezTo>
                        <a:pt x="211" y="73"/>
                        <a:pt x="211" y="73"/>
                        <a:pt x="211" y="73"/>
                      </a:cubicBezTo>
                      <a:cubicBezTo>
                        <a:pt x="211" y="69"/>
                        <a:pt x="208" y="66"/>
                        <a:pt x="205" y="64"/>
                      </a:cubicBezTo>
                      <a:close/>
                      <a:moveTo>
                        <a:pt x="21" y="49"/>
                      </a:moveTo>
                      <a:cubicBezTo>
                        <a:pt x="20" y="48"/>
                        <a:pt x="19" y="46"/>
                        <a:pt x="19" y="44"/>
                      </a:cubicBezTo>
                      <a:cubicBezTo>
                        <a:pt x="19" y="40"/>
                        <a:pt x="21" y="36"/>
                        <a:pt x="24" y="33"/>
                      </a:cubicBezTo>
                      <a:cubicBezTo>
                        <a:pt x="36" y="22"/>
                        <a:pt x="54" y="28"/>
                        <a:pt x="54" y="28"/>
                      </a:cubicBezTo>
                      <a:cubicBezTo>
                        <a:pt x="54" y="28"/>
                        <a:pt x="54" y="29"/>
                        <a:pt x="55" y="29"/>
                      </a:cubicBezTo>
                      <a:cubicBezTo>
                        <a:pt x="190" y="79"/>
                        <a:pt x="190" y="79"/>
                        <a:pt x="190" y="79"/>
                      </a:cubicBezTo>
                      <a:cubicBezTo>
                        <a:pt x="161" y="106"/>
                        <a:pt x="161" y="106"/>
                        <a:pt x="161" y="106"/>
                      </a:cubicBezTo>
                      <a:cubicBezTo>
                        <a:pt x="161" y="106"/>
                        <a:pt x="161" y="106"/>
                        <a:pt x="160" y="106"/>
                      </a:cubicBezTo>
                      <a:lnTo>
                        <a:pt x="21" y="49"/>
                      </a:lnTo>
                      <a:close/>
                      <a:moveTo>
                        <a:pt x="166" y="111"/>
                      </a:moveTo>
                      <a:cubicBezTo>
                        <a:pt x="192" y="86"/>
                        <a:pt x="192" y="86"/>
                        <a:pt x="192" y="86"/>
                      </a:cubicBezTo>
                      <a:cubicBezTo>
                        <a:pt x="192" y="244"/>
                        <a:pt x="192" y="244"/>
                        <a:pt x="192" y="244"/>
                      </a:cubicBezTo>
                      <a:cubicBezTo>
                        <a:pt x="166" y="268"/>
                        <a:pt x="166" y="268"/>
                        <a:pt x="166" y="268"/>
                      </a:cubicBezTo>
                      <a:cubicBezTo>
                        <a:pt x="166" y="115"/>
                        <a:pt x="166" y="115"/>
                        <a:pt x="166" y="115"/>
                      </a:cubicBezTo>
                      <a:cubicBezTo>
                        <a:pt x="166" y="114"/>
                        <a:pt x="166" y="112"/>
                        <a:pt x="166" y="111"/>
                      </a:cubicBezTo>
                      <a:close/>
                    </a:path>
                  </a:pathLst>
                </a:custGeom>
                <a:solidFill>
                  <a:schemeClr val="bg1"/>
                </a:solidFill>
                <a:ln w="9525">
                  <a:noFill/>
                </a:ln>
              </p:spPr>
              <p:txBody>
                <a:bodyPr/>
                <a:p>
                  <a:endParaRPr lang="en-US"/>
                </a:p>
              </p:txBody>
            </p:sp>
          </p:grpSp>
          <p:grpSp>
            <p:nvGrpSpPr>
              <p:cNvPr id="25616" name="组合 13"/>
              <p:cNvGrpSpPr/>
              <p:nvPr/>
            </p:nvGrpSpPr>
            <p:grpSpPr>
              <a:xfrm>
                <a:off x="5156839" y="1824233"/>
                <a:ext cx="2108759" cy="2108759"/>
                <a:chOff x="5156839" y="1824233"/>
                <a:chExt cx="2108759" cy="2108759"/>
              </a:xfrm>
            </p:grpSpPr>
            <p:sp>
              <p:nvSpPr>
                <p:cNvPr id="28" name="直角三角形 3"/>
                <p:cNvSpPr/>
                <p:nvPr/>
              </p:nvSpPr>
              <p:spPr>
                <a:xfrm rot="2700000">
                  <a:off x="5156827" y="1824221"/>
                  <a:ext cx="2108759" cy="2108759"/>
                </a:xfrm>
                <a:custGeom>
                  <a:avLst/>
                  <a:gdLst>
                    <a:gd name="connsiteX0" fmla="*/ 0 w 2158189"/>
                    <a:gd name="connsiteY0" fmla="*/ 2158189 h 2158189"/>
                    <a:gd name="connsiteX1" fmla="*/ 0 w 2158189"/>
                    <a:gd name="connsiteY1" fmla="*/ 0 h 2158189"/>
                    <a:gd name="connsiteX2" fmla="*/ 2158189 w 2158189"/>
                    <a:gd name="connsiteY2" fmla="*/ 2158189 h 2158189"/>
                    <a:gd name="connsiteX3" fmla="*/ 0 w 2158189"/>
                    <a:gd name="connsiteY3" fmla="*/ 2158189 h 2158189"/>
                    <a:gd name="connsiteX0-1" fmla="*/ 270933 w 2429122"/>
                    <a:gd name="connsiteY0-2" fmla="*/ 2158189 h 2158189"/>
                    <a:gd name="connsiteX1-3" fmla="*/ 270933 w 2429122"/>
                    <a:gd name="connsiteY1-4" fmla="*/ 0 h 2158189"/>
                    <a:gd name="connsiteX2-5" fmla="*/ 2429122 w 2429122"/>
                    <a:gd name="connsiteY2-6" fmla="*/ 2158189 h 2158189"/>
                    <a:gd name="connsiteX3-7" fmla="*/ 270933 w 2429122"/>
                    <a:gd name="connsiteY3-8" fmla="*/ 2158189 h 2158189"/>
                    <a:gd name="connsiteX0-9" fmla="*/ 2158189 w 2158189"/>
                    <a:gd name="connsiteY0-10" fmla="*/ 2158189 h 2158189"/>
                    <a:gd name="connsiteX1-11" fmla="*/ 0 w 2158189"/>
                    <a:gd name="connsiteY1-12" fmla="*/ 0 h 2158189"/>
                    <a:gd name="connsiteX2-13" fmla="*/ 2158189 w 2158189"/>
                    <a:gd name="connsiteY2-14" fmla="*/ 2158189 h 2158189"/>
                    <a:gd name="connsiteX0-15" fmla="*/ 2158189 w 2158189"/>
                    <a:gd name="connsiteY0-16" fmla="*/ 2158189 h 2158189"/>
                    <a:gd name="connsiteX1-17" fmla="*/ 0 w 2158189"/>
                    <a:gd name="connsiteY1-18" fmla="*/ 0 h 2158189"/>
                    <a:gd name="connsiteX2-19" fmla="*/ 2158189 w 2158189"/>
                    <a:gd name="connsiteY2-20" fmla="*/ 2158189 h 2158189"/>
                    <a:gd name="connsiteX0-21" fmla="*/ 2158189 w 2158189"/>
                    <a:gd name="connsiteY0-22" fmla="*/ 2158189 h 2158189"/>
                    <a:gd name="connsiteX1-23" fmla="*/ 0 w 2158189"/>
                    <a:gd name="connsiteY1-24" fmla="*/ 0 h 2158189"/>
                    <a:gd name="connsiteX2-25" fmla="*/ 2158189 w 2158189"/>
                    <a:gd name="connsiteY2-26" fmla="*/ 2158189 h 2158189"/>
                    <a:gd name="connsiteX0-27" fmla="*/ 2158189 w 2158189"/>
                    <a:gd name="connsiteY0-28" fmla="*/ 2158189 h 2158189"/>
                    <a:gd name="connsiteX1-29" fmla="*/ 0 w 2158189"/>
                    <a:gd name="connsiteY1-30" fmla="*/ 0 h 2158189"/>
                    <a:gd name="connsiteX2-31" fmla="*/ 2158189 w 2158189"/>
                    <a:gd name="connsiteY2-32" fmla="*/ 2158189 h 2158189"/>
                    <a:gd name="connsiteX0-33" fmla="*/ 2158189 w 2158189"/>
                    <a:gd name="connsiteY0-34" fmla="*/ 2158189 h 2158189"/>
                    <a:gd name="connsiteX1-35" fmla="*/ 0 w 2158189"/>
                    <a:gd name="connsiteY1-36" fmla="*/ 0 h 2158189"/>
                    <a:gd name="connsiteX2-37" fmla="*/ 2158189 w 2158189"/>
                    <a:gd name="connsiteY2-38" fmla="*/ 2158189 h 2158189"/>
                    <a:gd name="connsiteX0-39" fmla="*/ 2158189 w 2158189"/>
                    <a:gd name="connsiteY0-40" fmla="*/ 2158189 h 2158189"/>
                    <a:gd name="connsiteX1-41" fmla="*/ 0 w 2158189"/>
                    <a:gd name="connsiteY1-42" fmla="*/ 0 h 2158189"/>
                    <a:gd name="connsiteX2-43" fmla="*/ 2158189 w 2158189"/>
                    <a:gd name="connsiteY2-44" fmla="*/ 2158189 h 2158189"/>
                    <a:gd name="connsiteX0-45" fmla="*/ 2158189 w 2158189"/>
                    <a:gd name="connsiteY0-46" fmla="*/ 2158189 h 2158189"/>
                    <a:gd name="connsiteX1-47" fmla="*/ 0 w 2158189"/>
                    <a:gd name="connsiteY1-48" fmla="*/ 0 h 2158189"/>
                    <a:gd name="connsiteX2-49" fmla="*/ 2158189 w 2158189"/>
                    <a:gd name="connsiteY2-50" fmla="*/ 2158189 h 2158189"/>
                    <a:gd name="connsiteX0-51" fmla="*/ 2158189 w 2158189"/>
                    <a:gd name="connsiteY0-52" fmla="*/ 2158189 h 2158189"/>
                    <a:gd name="connsiteX1-53" fmla="*/ 0 w 2158189"/>
                    <a:gd name="connsiteY1-54" fmla="*/ 0 h 2158189"/>
                    <a:gd name="connsiteX2-55" fmla="*/ 2158189 w 2158189"/>
                    <a:gd name="connsiteY2-56" fmla="*/ 2158189 h 2158189"/>
                    <a:gd name="connsiteX0-57" fmla="*/ 2158189 w 2158189"/>
                    <a:gd name="connsiteY0-58" fmla="*/ 2158189 h 2158189"/>
                    <a:gd name="connsiteX1-59" fmla="*/ 0 w 2158189"/>
                    <a:gd name="connsiteY1-60" fmla="*/ 0 h 2158189"/>
                    <a:gd name="connsiteX2-61" fmla="*/ 2158189 w 2158189"/>
                    <a:gd name="connsiteY2-62" fmla="*/ 2158189 h 2158189"/>
                    <a:gd name="connsiteX0-63" fmla="*/ 2158189 w 2158189"/>
                    <a:gd name="connsiteY0-64" fmla="*/ 2158189 h 2158189"/>
                    <a:gd name="connsiteX1-65" fmla="*/ 0 w 2158189"/>
                    <a:gd name="connsiteY1-66" fmla="*/ 0 h 2158189"/>
                    <a:gd name="connsiteX2-67" fmla="*/ 2158189 w 2158189"/>
                    <a:gd name="connsiteY2-68" fmla="*/ 2158189 h 2158189"/>
                    <a:gd name="connsiteX0-69" fmla="*/ 2158189 w 2158189"/>
                    <a:gd name="connsiteY0-70" fmla="*/ 2158189 h 2158189"/>
                    <a:gd name="connsiteX1-71" fmla="*/ 0 w 2158189"/>
                    <a:gd name="connsiteY1-72" fmla="*/ 0 h 2158189"/>
                    <a:gd name="connsiteX2-73" fmla="*/ 2158189 w 2158189"/>
                    <a:gd name="connsiteY2-74" fmla="*/ 2158189 h 2158189"/>
                    <a:gd name="connsiteX0-75" fmla="*/ 2158189 w 2158189"/>
                    <a:gd name="connsiteY0-76" fmla="*/ 2158189 h 2158189"/>
                    <a:gd name="connsiteX1-77" fmla="*/ 0 w 2158189"/>
                    <a:gd name="connsiteY1-78" fmla="*/ 0 h 2158189"/>
                    <a:gd name="connsiteX2-79" fmla="*/ 2158189 w 2158189"/>
                    <a:gd name="connsiteY2-80" fmla="*/ 2158189 h 2158189"/>
                    <a:gd name="connsiteX0-81" fmla="*/ 2158189 w 2158189"/>
                    <a:gd name="connsiteY0-82" fmla="*/ 2158189 h 2158189"/>
                    <a:gd name="connsiteX1-83" fmla="*/ 0 w 2158189"/>
                    <a:gd name="connsiteY1-84" fmla="*/ 0 h 2158189"/>
                    <a:gd name="connsiteX2-85" fmla="*/ 2158189 w 2158189"/>
                    <a:gd name="connsiteY2-86" fmla="*/ 2158189 h 2158189"/>
                    <a:gd name="connsiteX0-87" fmla="*/ 2158189 w 2158189"/>
                    <a:gd name="connsiteY0-88" fmla="*/ 2158189 h 2158189"/>
                    <a:gd name="connsiteX1-89" fmla="*/ 0 w 2158189"/>
                    <a:gd name="connsiteY1-90" fmla="*/ 0 h 2158189"/>
                    <a:gd name="connsiteX2-91" fmla="*/ 2158189 w 2158189"/>
                    <a:gd name="connsiteY2-92" fmla="*/ 2158189 h 2158189"/>
                    <a:gd name="connsiteX0-93" fmla="*/ 2158189 w 2158189"/>
                    <a:gd name="connsiteY0-94" fmla="*/ 2158189 h 2158189"/>
                    <a:gd name="connsiteX1-95" fmla="*/ 0 w 2158189"/>
                    <a:gd name="connsiteY1-96" fmla="*/ 0 h 2158189"/>
                    <a:gd name="connsiteX2-97" fmla="*/ 2158189 w 2158189"/>
                    <a:gd name="connsiteY2-98" fmla="*/ 2158189 h 2158189"/>
                    <a:gd name="connsiteX0-99" fmla="*/ 2158189 w 2158189"/>
                    <a:gd name="connsiteY0-100" fmla="*/ 2158189 h 2158189"/>
                    <a:gd name="connsiteX1-101" fmla="*/ 0 w 2158189"/>
                    <a:gd name="connsiteY1-102" fmla="*/ 0 h 2158189"/>
                    <a:gd name="connsiteX2-103" fmla="*/ 2158189 w 2158189"/>
                    <a:gd name="connsiteY2-104" fmla="*/ 2158189 h 2158189"/>
                    <a:gd name="connsiteX0-105" fmla="*/ 2158189 w 2158189"/>
                    <a:gd name="connsiteY0-106" fmla="*/ 2158189 h 2158189"/>
                    <a:gd name="connsiteX1-107" fmla="*/ 0 w 2158189"/>
                    <a:gd name="connsiteY1-108" fmla="*/ 0 h 2158189"/>
                    <a:gd name="connsiteX2-109" fmla="*/ 2158189 w 2158189"/>
                    <a:gd name="connsiteY2-110" fmla="*/ 2158189 h 2158189"/>
                  </a:gdLst>
                  <a:ahLst/>
                  <a:cxnLst>
                    <a:cxn ang="0">
                      <a:pos x="connsiteX0-1" y="connsiteY0-2"/>
                    </a:cxn>
                    <a:cxn ang="0">
                      <a:pos x="connsiteX1-3" y="connsiteY1-4"/>
                    </a:cxn>
                    <a:cxn ang="0">
                      <a:pos x="connsiteX2-5" y="connsiteY2-6"/>
                    </a:cxn>
                  </a:cxnLst>
                  <a:rect l="l" t="t" r="r" b="b"/>
                  <a:pathLst>
                    <a:path w="2158189" h="2158189">
                      <a:moveTo>
                        <a:pt x="2158189" y="2158189"/>
                      </a:moveTo>
                      <a:cubicBezTo>
                        <a:pt x="959822" y="1932280"/>
                        <a:pt x="240425" y="1256425"/>
                        <a:pt x="0" y="0"/>
                      </a:cubicBezTo>
                      <a:cubicBezTo>
                        <a:pt x="1140310" y="283968"/>
                        <a:pt x="1888735" y="916278"/>
                        <a:pt x="2158189" y="2158189"/>
                      </a:cubicBezTo>
                      <a:close/>
                    </a:path>
                  </a:pathLst>
                </a:cu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5618" name="Freeform 70"/>
                <p:cNvSpPr/>
                <p:nvPr/>
              </p:nvSpPr>
              <p:spPr>
                <a:xfrm>
                  <a:off x="5887436" y="2511422"/>
                  <a:ext cx="483307" cy="483305"/>
                </a:xfrm>
                <a:custGeom>
                  <a:avLst/>
                  <a:gdLst/>
                  <a:ahLst/>
                  <a:cxnLst>
                    <a:cxn ang="0">
                      <a:pos x="422894" y="301434"/>
                    </a:cxn>
                    <a:cxn ang="0">
                      <a:pos x="483307" y="240811"/>
                    </a:cxn>
                    <a:cxn ang="0">
                      <a:pos x="422894" y="180187"/>
                    </a:cxn>
                    <a:cxn ang="0">
                      <a:pos x="365837" y="223971"/>
                    </a:cxn>
                    <a:cxn ang="0">
                      <a:pos x="214803" y="223971"/>
                    </a:cxn>
                    <a:cxn ang="0">
                      <a:pos x="298711" y="77464"/>
                    </a:cxn>
                    <a:cxn ang="0">
                      <a:pos x="365837" y="77464"/>
                    </a:cxn>
                    <a:cxn ang="0">
                      <a:pos x="422894" y="121247"/>
                    </a:cxn>
                    <a:cxn ang="0">
                      <a:pos x="483307" y="60624"/>
                    </a:cxn>
                    <a:cxn ang="0">
                      <a:pos x="422894" y="0"/>
                    </a:cxn>
                    <a:cxn ang="0">
                      <a:pos x="365837" y="43784"/>
                    </a:cxn>
                    <a:cxn ang="0">
                      <a:pos x="278573" y="43784"/>
                    </a:cxn>
                    <a:cxn ang="0">
                      <a:pos x="174528" y="223971"/>
                    </a:cxn>
                    <a:cxn ang="0">
                      <a:pos x="119149" y="223971"/>
                    </a:cxn>
                    <a:cxn ang="0">
                      <a:pos x="60413" y="180187"/>
                    </a:cxn>
                    <a:cxn ang="0">
                      <a:pos x="0" y="240811"/>
                    </a:cxn>
                    <a:cxn ang="0">
                      <a:pos x="60413" y="301434"/>
                    </a:cxn>
                    <a:cxn ang="0">
                      <a:pos x="119149" y="257650"/>
                    </a:cxn>
                    <a:cxn ang="0">
                      <a:pos x="174528" y="257650"/>
                    </a:cxn>
                    <a:cxn ang="0">
                      <a:pos x="278573" y="439521"/>
                    </a:cxn>
                    <a:cxn ang="0">
                      <a:pos x="365837" y="439521"/>
                    </a:cxn>
                    <a:cxn ang="0">
                      <a:pos x="422894" y="483305"/>
                    </a:cxn>
                    <a:cxn ang="0">
                      <a:pos x="483307" y="422681"/>
                    </a:cxn>
                    <a:cxn ang="0">
                      <a:pos x="422894" y="362058"/>
                    </a:cxn>
                    <a:cxn ang="0">
                      <a:pos x="365837" y="405841"/>
                    </a:cxn>
                    <a:cxn ang="0">
                      <a:pos x="298711" y="405841"/>
                    </a:cxn>
                    <a:cxn ang="0">
                      <a:pos x="214803" y="257650"/>
                    </a:cxn>
                    <a:cxn ang="0">
                      <a:pos x="365837" y="257650"/>
                    </a:cxn>
                    <a:cxn ang="0">
                      <a:pos x="422894" y="301434"/>
                    </a:cxn>
                  </a:cxnLst>
                  <a:pathLst>
                    <a:path w="288" h="287">
                      <a:moveTo>
                        <a:pt x="252" y="179"/>
                      </a:moveTo>
                      <a:cubicBezTo>
                        <a:pt x="272" y="179"/>
                        <a:pt x="288" y="163"/>
                        <a:pt x="288" y="143"/>
                      </a:cubicBezTo>
                      <a:cubicBezTo>
                        <a:pt x="288" y="124"/>
                        <a:pt x="272" y="107"/>
                        <a:pt x="252" y="107"/>
                      </a:cubicBezTo>
                      <a:cubicBezTo>
                        <a:pt x="236" y="107"/>
                        <a:pt x="222" y="118"/>
                        <a:pt x="218" y="133"/>
                      </a:cubicBezTo>
                      <a:cubicBezTo>
                        <a:pt x="128" y="133"/>
                        <a:pt x="128" y="133"/>
                        <a:pt x="128" y="133"/>
                      </a:cubicBezTo>
                      <a:cubicBezTo>
                        <a:pt x="178" y="46"/>
                        <a:pt x="178" y="46"/>
                        <a:pt x="178" y="46"/>
                      </a:cubicBezTo>
                      <a:cubicBezTo>
                        <a:pt x="218" y="46"/>
                        <a:pt x="218" y="46"/>
                        <a:pt x="218" y="46"/>
                      </a:cubicBezTo>
                      <a:cubicBezTo>
                        <a:pt x="222" y="61"/>
                        <a:pt x="236" y="72"/>
                        <a:pt x="252" y="72"/>
                      </a:cubicBezTo>
                      <a:cubicBezTo>
                        <a:pt x="272" y="72"/>
                        <a:pt x="288" y="56"/>
                        <a:pt x="288" y="36"/>
                      </a:cubicBezTo>
                      <a:cubicBezTo>
                        <a:pt x="288" y="16"/>
                        <a:pt x="272" y="0"/>
                        <a:pt x="252" y="0"/>
                      </a:cubicBezTo>
                      <a:cubicBezTo>
                        <a:pt x="236" y="0"/>
                        <a:pt x="222" y="11"/>
                        <a:pt x="218" y="26"/>
                      </a:cubicBezTo>
                      <a:cubicBezTo>
                        <a:pt x="166" y="26"/>
                        <a:pt x="166" y="26"/>
                        <a:pt x="166" y="26"/>
                      </a:cubicBezTo>
                      <a:cubicBezTo>
                        <a:pt x="104" y="133"/>
                        <a:pt x="104" y="133"/>
                        <a:pt x="104" y="133"/>
                      </a:cubicBezTo>
                      <a:cubicBezTo>
                        <a:pt x="71" y="133"/>
                        <a:pt x="71" y="133"/>
                        <a:pt x="71" y="133"/>
                      </a:cubicBezTo>
                      <a:cubicBezTo>
                        <a:pt x="66" y="118"/>
                        <a:pt x="53" y="107"/>
                        <a:pt x="36" y="107"/>
                      </a:cubicBezTo>
                      <a:cubicBezTo>
                        <a:pt x="16" y="107"/>
                        <a:pt x="0" y="124"/>
                        <a:pt x="0" y="143"/>
                      </a:cubicBezTo>
                      <a:cubicBezTo>
                        <a:pt x="0" y="163"/>
                        <a:pt x="16" y="179"/>
                        <a:pt x="36" y="179"/>
                      </a:cubicBezTo>
                      <a:cubicBezTo>
                        <a:pt x="53" y="179"/>
                        <a:pt x="66" y="168"/>
                        <a:pt x="71" y="153"/>
                      </a:cubicBezTo>
                      <a:cubicBezTo>
                        <a:pt x="104" y="153"/>
                        <a:pt x="104" y="153"/>
                        <a:pt x="104" y="153"/>
                      </a:cubicBezTo>
                      <a:cubicBezTo>
                        <a:pt x="166" y="261"/>
                        <a:pt x="166" y="261"/>
                        <a:pt x="166" y="261"/>
                      </a:cubicBezTo>
                      <a:cubicBezTo>
                        <a:pt x="218" y="261"/>
                        <a:pt x="218" y="261"/>
                        <a:pt x="218" y="261"/>
                      </a:cubicBezTo>
                      <a:cubicBezTo>
                        <a:pt x="222" y="277"/>
                        <a:pt x="236" y="287"/>
                        <a:pt x="252" y="287"/>
                      </a:cubicBezTo>
                      <a:cubicBezTo>
                        <a:pt x="272" y="287"/>
                        <a:pt x="288" y="271"/>
                        <a:pt x="288" y="251"/>
                      </a:cubicBezTo>
                      <a:cubicBezTo>
                        <a:pt x="288" y="232"/>
                        <a:pt x="272" y="215"/>
                        <a:pt x="252" y="215"/>
                      </a:cubicBezTo>
                      <a:cubicBezTo>
                        <a:pt x="236" y="215"/>
                        <a:pt x="222" y="226"/>
                        <a:pt x="218" y="241"/>
                      </a:cubicBezTo>
                      <a:cubicBezTo>
                        <a:pt x="178" y="241"/>
                        <a:pt x="178" y="241"/>
                        <a:pt x="178" y="241"/>
                      </a:cubicBezTo>
                      <a:cubicBezTo>
                        <a:pt x="128" y="153"/>
                        <a:pt x="128" y="153"/>
                        <a:pt x="128" y="153"/>
                      </a:cubicBezTo>
                      <a:cubicBezTo>
                        <a:pt x="218" y="153"/>
                        <a:pt x="218" y="153"/>
                        <a:pt x="218" y="153"/>
                      </a:cubicBezTo>
                      <a:cubicBezTo>
                        <a:pt x="222" y="168"/>
                        <a:pt x="236" y="179"/>
                        <a:pt x="252" y="179"/>
                      </a:cubicBezTo>
                      <a:close/>
                    </a:path>
                  </a:pathLst>
                </a:custGeom>
                <a:solidFill>
                  <a:schemeClr val="bg1"/>
                </a:solidFill>
                <a:ln w="9525">
                  <a:noFill/>
                </a:ln>
              </p:spPr>
              <p:txBody>
                <a:bodyPr/>
                <a:p>
                  <a:endParaRPr lang="en-US"/>
                </a:p>
              </p:txBody>
            </p:sp>
          </p:grpSp>
          <p:grpSp>
            <p:nvGrpSpPr>
              <p:cNvPr id="25619" name="组合 14"/>
              <p:cNvGrpSpPr/>
              <p:nvPr/>
            </p:nvGrpSpPr>
            <p:grpSpPr>
              <a:xfrm>
                <a:off x="6246598" y="2089310"/>
                <a:ext cx="2108759" cy="2108759"/>
                <a:chOff x="6246598" y="2089310"/>
                <a:chExt cx="2108759" cy="2108759"/>
              </a:xfrm>
            </p:grpSpPr>
            <p:sp>
              <p:nvSpPr>
                <p:cNvPr id="29" name="直角三角形 3"/>
                <p:cNvSpPr/>
                <p:nvPr/>
              </p:nvSpPr>
              <p:spPr>
                <a:xfrm rot="5400000">
                  <a:off x="6246586" y="2089298"/>
                  <a:ext cx="2108759" cy="2108759"/>
                </a:xfrm>
                <a:custGeom>
                  <a:avLst/>
                  <a:gdLst>
                    <a:gd name="connsiteX0" fmla="*/ 0 w 2158189"/>
                    <a:gd name="connsiteY0" fmla="*/ 2158189 h 2158189"/>
                    <a:gd name="connsiteX1" fmla="*/ 0 w 2158189"/>
                    <a:gd name="connsiteY1" fmla="*/ 0 h 2158189"/>
                    <a:gd name="connsiteX2" fmla="*/ 2158189 w 2158189"/>
                    <a:gd name="connsiteY2" fmla="*/ 2158189 h 2158189"/>
                    <a:gd name="connsiteX3" fmla="*/ 0 w 2158189"/>
                    <a:gd name="connsiteY3" fmla="*/ 2158189 h 2158189"/>
                    <a:gd name="connsiteX0-1" fmla="*/ 270933 w 2429122"/>
                    <a:gd name="connsiteY0-2" fmla="*/ 2158189 h 2158189"/>
                    <a:gd name="connsiteX1-3" fmla="*/ 270933 w 2429122"/>
                    <a:gd name="connsiteY1-4" fmla="*/ 0 h 2158189"/>
                    <a:gd name="connsiteX2-5" fmla="*/ 2429122 w 2429122"/>
                    <a:gd name="connsiteY2-6" fmla="*/ 2158189 h 2158189"/>
                    <a:gd name="connsiteX3-7" fmla="*/ 270933 w 2429122"/>
                    <a:gd name="connsiteY3-8" fmla="*/ 2158189 h 2158189"/>
                    <a:gd name="connsiteX0-9" fmla="*/ 2158189 w 2158189"/>
                    <a:gd name="connsiteY0-10" fmla="*/ 2158189 h 2158189"/>
                    <a:gd name="connsiteX1-11" fmla="*/ 0 w 2158189"/>
                    <a:gd name="connsiteY1-12" fmla="*/ 0 h 2158189"/>
                    <a:gd name="connsiteX2-13" fmla="*/ 2158189 w 2158189"/>
                    <a:gd name="connsiteY2-14" fmla="*/ 2158189 h 2158189"/>
                    <a:gd name="connsiteX0-15" fmla="*/ 2158189 w 2158189"/>
                    <a:gd name="connsiteY0-16" fmla="*/ 2158189 h 2158189"/>
                    <a:gd name="connsiteX1-17" fmla="*/ 0 w 2158189"/>
                    <a:gd name="connsiteY1-18" fmla="*/ 0 h 2158189"/>
                    <a:gd name="connsiteX2-19" fmla="*/ 2158189 w 2158189"/>
                    <a:gd name="connsiteY2-20" fmla="*/ 2158189 h 2158189"/>
                    <a:gd name="connsiteX0-21" fmla="*/ 2158189 w 2158189"/>
                    <a:gd name="connsiteY0-22" fmla="*/ 2158189 h 2158189"/>
                    <a:gd name="connsiteX1-23" fmla="*/ 0 w 2158189"/>
                    <a:gd name="connsiteY1-24" fmla="*/ 0 h 2158189"/>
                    <a:gd name="connsiteX2-25" fmla="*/ 2158189 w 2158189"/>
                    <a:gd name="connsiteY2-26" fmla="*/ 2158189 h 2158189"/>
                    <a:gd name="connsiteX0-27" fmla="*/ 2158189 w 2158189"/>
                    <a:gd name="connsiteY0-28" fmla="*/ 2158189 h 2158189"/>
                    <a:gd name="connsiteX1-29" fmla="*/ 0 w 2158189"/>
                    <a:gd name="connsiteY1-30" fmla="*/ 0 h 2158189"/>
                    <a:gd name="connsiteX2-31" fmla="*/ 2158189 w 2158189"/>
                    <a:gd name="connsiteY2-32" fmla="*/ 2158189 h 2158189"/>
                    <a:gd name="connsiteX0-33" fmla="*/ 2158189 w 2158189"/>
                    <a:gd name="connsiteY0-34" fmla="*/ 2158189 h 2158189"/>
                    <a:gd name="connsiteX1-35" fmla="*/ 0 w 2158189"/>
                    <a:gd name="connsiteY1-36" fmla="*/ 0 h 2158189"/>
                    <a:gd name="connsiteX2-37" fmla="*/ 2158189 w 2158189"/>
                    <a:gd name="connsiteY2-38" fmla="*/ 2158189 h 2158189"/>
                    <a:gd name="connsiteX0-39" fmla="*/ 2158189 w 2158189"/>
                    <a:gd name="connsiteY0-40" fmla="*/ 2158189 h 2158189"/>
                    <a:gd name="connsiteX1-41" fmla="*/ 0 w 2158189"/>
                    <a:gd name="connsiteY1-42" fmla="*/ 0 h 2158189"/>
                    <a:gd name="connsiteX2-43" fmla="*/ 2158189 w 2158189"/>
                    <a:gd name="connsiteY2-44" fmla="*/ 2158189 h 2158189"/>
                    <a:gd name="connsiteX0-45" fmla="*/ 2158189 w 2158189"/>
                    <a:gd name="connsiteY0-46" fmla="*/ 2158189 h 2158189"/>
                    <a:gd name="connsiteX1-47" fmla="*/ 0 w 2158189"/>
                    <a:gd name="connsiteY1-48" fmla="*/ 0 h 2158189"/>
                    <a:gd name="connsiteX2-49" fmla="*/ 2158189 w 2158189"/>
                    <a:gd name="connsiteY2-50" fmla="*/ 2158189 h 2158189"/>
                    <a:gd name="connsiteX0-51" fmla="*/ 2158189 w 2158189"/>
                    <a:gd name="connsiteY0-52" fmla="*/ 2158189 h 2158189"/>
                    <a:gd name="connsiteX1-53" fmla="*/ 0 w 2158189"/>
                    <a:gd name="connsiteY1-54" fmla="*/ 0 h 2158189"/>
                    <a:gd name="connsiteX2-55" fmla="*/ 2158189 w 2158189"/>
                    <a:gd name="connsiteY2-56" fmla="*/ 2158189 h 2158189"/>
                    <a:gd name="connsiteX0-57" fmla="*/ 2158189 w 2158189"/>
                    <a:gd name="connsiteY0-58" fmla="*/ 2158189 h 2158189"/>
                    <a:gd name="connsiteX1-59" fmla="*/ 0 w 2158189"/>
                    <a:gd name="connsiteY1-60" fmla="*/ 0 h 2158189"/>
                    <a:gd name="connsiteX2-61" fmla="*/ 2158189 w 2158189"/>
                    <a:gd name="connsiteY2-62" fmla="*/ 2158189 h 2158189"/>
                    <a:gd name="connsiteX0-63" fmla="*/ 2158189 w 2158189"/>
                    <a:gd name="connsiteY0-64" fmla="*/ 2158189 h 2158189"/>
                    <a:gd name="connsiteX1-65" fmla="*/ 0 w 2158189"/>
                    <a:gd name="connsiteY1-66" fmla="*/ 0 h 2158189"/>
                    <a:gd name="connsiteX2-67" fmla="*/ 2158189 w 2158189"/>
                    <a:gd name="connsiteY2-68" fmla="*/ 2158189 h 2158189"/>
                    <a:gd name="connsiteX0-69" fmla="*/ 2158189 w 2158189"/>
                    <a:gd name="connsiteY0-70" fmla="*/ 2158189 h 2158189"/>
                    <a:gd name="connsiteX1-71" fmla="*/ 0 w 2158189"/>
                    <a:gd name="connsiteY1-72" fmla="*/ 0 h 2158189"/>
                    <a:gd name="connsiteX2-73" fmla="*/ 2158189 w 2158189"/>
                    <a:gd name="connsiteY2-74" fmla="*/ 2158189 h 2158189"/>
                    <a:gd name="connsiteX0-75" fmla="*/ 2158189 w 2158189"/>
                    <a:gd name="connsiteY0-76" fmla="*/ 2158189 h 2158189"/>
                    <a:gd name="connsiteX1-77" fmla="*/ 0 w 2158189"/>
                    <a:gd name="connsiteY1-78" fmla="*/ 0 h 2158189"/>
                    <a:gd name="connsiteX2-79" fmla="*/ 2158189 w 2158189"/>
                    <a:gd name="connsiteY2-80" fmla="*/ 2158189 h 2158189"/>
                    <a:gd name="connsiteX0-81" fmla="*/ 2158189 w 2158189"/>
                    <a:gd name="connsiteY0-82" fmla="*/ 2158189 h 2158189"/>
                    <a:gd name="connsiteX1-83" fmla="*/ 0 w 2158189"/>
                    <a:gd name="connsiteY1-84" fmla="*/ 0 h 2158189"/>
                    <a:gd name="connsiteX2-85" fmla="*/ 2158189 w 2158189"/>
                    <a:gd name="connsiteY2-86" fmla="*/ 2158189 h 2158189"/>
                    <a:gd name="connsiteX0-87" fmla="*/ 2158189 w 2158189"/>
                    <a:gd name="connsiteY0-88" fmla="*/ 2158189 h 2158189"/>
                    <a:gd name="connsiteX1-89" fmla="*/ 0 w 2158189"/>
                    <a:gd name="connsiteY1-90" fmla="*/ 0 h 2158189"/>
                    <a:gd name="connsiteX2-91" fmla="*/ 2158189 w 2158189"/>
                    <a:gd name="connsiteY2-92" fmla="*/ 2158189 h 2158189"/>
                    <a:gd name="connsiteX0-93" fmla="*/ 2158189 w 2158189"/>
                    <a:gd name="connsiteY0-94" fmla="*/ 2158189 h 2158189"/>
                    <a:gd name="connsiteX1-95" fmla="*/ 0 w 2158189"/>
                    <a:gd name="connsiteY1-96" fmla="*/ 0 h 2158189"/>
                    <a:gd name="connsiteX2-97" fmla="*/ 2158189 w 2158189"/>
                    <a:gd name="connsiteY2-98" fmla="*/ 2158189 h 2158189"/>
                    <a:gd name="connsiteX0-99" fmla="*/ 2158189 w 2158189"/>
                    <a:gd name="connsiteY0-100" fmla="*/ 2158189 h 2158189"/>
                    <a:gd name="connsiteX1-101" fmla="*/ 0 w 2158189"/>
                    <a:gd name="connsiteY1-102" fmla="*/ 0 h 2158189"/>
                    <a:gd name="connsiteX2-103" fmla="*/ 2158189 w 2158189"/>
                    <a:gd name="connsiteY2-104" fmla="*/ 2158189 h 2158189"/>
                    <a:gd name="connsiteX0-105" fmla="*/ 2158189 w 2158189"/>
                    <a:gd name="connsiteY0-106" fmla="*/ 2158189 h 2158189"/>
                    <a:gd name="connsiteX1-107" fmla="*/ 0 w 2158189"/>
                    <a:gd name="connsiteY1-108" fmla="*/ 0 h 2158189"/>
                    <a:gd name="connsiteX2-109" fmla="*/ 2158189 w 2158189"/>
                    <a:gd name="connsiteY2-110" fmla="*/ 2158189 h 2158189"/>
                  </a:gdLst>
                  <a:ahLst/>
                  <a:cxnLst>
                    <a:cxn ang="0">
                      <a:pos x="connsiteX0-1" y="connsiteY0-2"/>
                    </a:cxn>
                    <a:cxn ang="0">
                      <a:pos x="connsiteX1-3" y="connsiteY1-4"/>
                    </a:cxn>
                    <a:cxn ang="0">
                      <a:pos x="connsiteX2-5" y="connsiteY2-6"/>
                    </a:cxn>
                  </a:cxnLst>
                  <a:rect l="l" t="t" r="r" b="b"/>
                  <a:pathLst>
                    <a:path w="2158189" h="2158189">
                      <a:moveTo>
                        <a:pt x="2158189" y="2158189"/>
                      </a:moveTo>
                      <a:cubicBezTo>
                        <a:pt x="959822" y="1932280"/>
                        <a:pt x="240425" y="1256425"/>
                        <a:pt x="0" y="0"/>
                      </a:cubicBezTo>
                      <a:cubicBezTo>
                        <a:pt x="1140310" y="283968"/>
                        <a:pt x="1888735" y="916278"/>
                        <a:pt x="2158189" y="2158189"/>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32" name="组合 22"/>
                <p:cNvGrpSpPr/>
                <p:nvPr/>
              </p:nvGrpSpPr>
              <p:grpSpPr>
                <a:xfrm>
                  <a:off x="7008791" y="2994727"/>
                  <a:ext cx="531741" cy="371911"/>
                  <a:chOff x="3286126" y="3176588"/>
                  <a:chExt cx="274637" cy="192087"/>
                </a:xfrm>
                <a:solidFill>
                  <a:schemeClr val="bg1"/>
                </a:solidFill>
              </p:grpSpPr>
              <p:sp>
                <p:nvSpPr>
                  <p:cNvPr id="33" name="Freeform 158"/>
                  <p:cNvSpPr/>
                  <p:nvPr/>
                </p:nvSpPr>
                <p:spPr bwMode="auto">
                  <a:xfrm>
                    <a:off x="3286126" y="3176588"/>
                    <a:ext cx="219075" cy="136525"/>
                  </a:xfrm>
                  <a:custGeom>
                    <a:avLst/>
                    <a:gdLst>
                      <a:gd name="T0" fmla="*/ 9 w 138"/>
                      <a:gd name="T1" fmla="*/ 9 h 86"/>
                      <a:gd name="T2" fmla="*/ 138 w 138"/>
                      <a:gd name="T3" fmla="*/ 9 h 86"/>
                      <a:gd name="T4" fmla="*/ 138 w 138"/>
                      <a:gd name="T5" fmla="*/ 0 h 86"/>
                      <a:gd name="T6" fmla="*/ 0 w 138"/>
                      <a:gd name="T7" fmla="*/ 0 h 86"/>
                      <a:gd name="T8" fmla="*/ 0 w 138"/>
                      <a:gd name="T9" fmla="*/ 86 h 86"/>
                      <a:gd name="T10" fmla="*/ 9 w 138"/>
                      <a:gd name="T11" fmla="*/ 86 h 86"/>
                      <a:gd name="T12" fmla="*/ 9 w 138"/>
                      <a:gd name="T13" fmla="*/ 9 h 86"/>
                    </a:gdLst>
                    <a:ahLst/>
                    <a:cxnLst>
                      <a:cxn ang="0">
                        <a:pos x="T0" y="T1"/>
                      </a:cxn>
                      <a:cxn ang="0">
                        <a:pos x="T2" y="T3"/>
                      </a:cxn>
                      <a:cxn ang="0">
                        <a:pos x="T4" y="T5"/>
                      </a:cxn>
                      <a:cxn ang="0">
                        <a:pos x="T6" y="T7"/>
                      </a:cxn>
                      <a:cxn ang="0">
                        <a:pos x="T8" y="T9"/>
                      </a:cxn>
                      <a:cxn ang="0">
                        <a:pos x="T10" y="T11"/>
                      </a:cxn>
                      <a:cxn ang="0">
                        <a:pos x="T12" y="T13"/>
                      </a:cxn>
                    </a:cxnLst>
                    <a:rect l="0" t="0" r="r" b="b"/>
                    <a:pathLst>
                      <a:path w="138" h="86">
                        <a:moveTo>
                          <a:pt x="9" y="9"/>
                        </a:moveTo>
                        <a:lnTo>
                          <a:pt x="138" y="9"/>
                        </a:lnTo>
                        <a:lnTo>
                          <a:pt x="138" y="0"/>
                        </a:lnTo>
                        <a:lnTo>
                          <a:pt x="0" y="0"/>
                        </a:lnTo>
                        <a:lnTo>
                          <a:pt x="0" y="86"/>
                        </a:lnTo>
                        <a:lnTo>
                          <a:pt x="9" y="86"/>
                        </a:ln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7" name="Freeform 159"/>
                  <p:cNvSpPr/>
                  <p:nvPr/>
                </p:nvSpPr>
                <p:spPr bwMode="auto">
                  <a:xfrm>
                    <a:off x="3313113" y="3203575"/>
                    <a:ext cx="220663" cy="136525"/>
                  </a:xfrm>
                  <a:custGeom>
                    <a:avLst/>
                    <a:gdLst>
                      <a:gd name="T0" fmla="*/ 10 w 139"/>
                      <a:gd name="T1" fmla="*/ 9 h 86"/>
                      <a:gd name="T2" fmla="*/ 139 w 139"/>
                      <a:gd name="T3" fmla="*/ 9 h 86"/>
                      <a:gd name="T4" fmla="*/ 139 w 139"/>
                      <a:gd name="T5" fmla="*/ 0 h 86"/>
                      <a:gd name="T6" fmla="*/ 0 w 139"/>
                      <a:gd name="T7" fmla="*/ 0 h 86"/>
                      <a:gd name="T8" fmla="*/ 0 w 139"/>
                      <a:gd name="T9" fmla="*/ 86 h 86"/>
                      <a:gd name="T10" fmla="*/ 10 w 139"/>
                      <a:gd name="T11" fmla="*/ 86 h 86"/>
                      <a:gd name="T12" fmla="*/ 10 w 139"/>
                      <a:gd name="T13" fmla="*/ 9 h 86"/>
                    </a:gdLst>
                    <a:ahLst/>
                    <a:cxnLst>
                      <a:cxn ang="0">
                        <a:pos x="T0" y="T1"/>
                      </a:cxn>
                      <a:cxn ang="0">
                        <a:pos x="T2" y="T3"/>
                      </a:cxn>
                      <a:cxn ang="0">
                        <a:pos x="T4" y="T5"/>
                      </a:cxn>
                      <a:cxn ang="0">
                        <a:pos x="T6" y="T7"/>
                      </a:cxn>
                      <a:cxn ang="0">
                        <a:pos x="T8" y="T9"/>
                      </a:cxn>
                      <a:cxn ang="0">
                        <a:pos x="T10" y="T11"/>
                      </a:cxn>
                      <a:cxn ang="0">
                        <a:pos x="T12" y="T13"/>
                      </a:cxn>
                    </a:cxnLst>
                    <a:rect l="0" t="0" r="r" b="b"/>
                    <a:pathLst>
                      <a:path w="139" h="86">
                        <a:moveTo>
                          <a:pt x="10" y="9"/>
                        </a:moveTo>
                        <a:lnTo>
                          <a:pt x="139" y="9"/>
                        </a:lnTo>
                        <a:lnTo>
                          <a:pt x="139" y="0"/>
                        </a:lnTo>
                        <a:lnTo>
                          <a:pt x="0" y="0"/>
                        </a:lnTo>
                        <a:lnTo>
                          <a:pt x="0" y="86"/>
                        </a:lnTo>
                        <a:lnTo>
                          <a:pt x="10" y="86"/>
                        </a:lnTo>
                        <a:lnTo>
                          <a:pt x="1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48" name="Freeform 160"/>
                  <p:cNvSpPr>
                    <a:spLocks noEditPoints="1"/>
                  </p:cNvSpPr>
                  <p:nvPr/>
                </p:nvSpPr>
                <p:spPr bwMode="auto">
                  <a:xfrm>
                    <a:off x="3341688" y="3230563"/>
                    <a:ext cx="219075" cy="138112"/>
                  </a:xfrm>
                  <a:custGeom>
                    <a:avLst/>
                    <a:gdLst>
                      <a:gd name="T0" fmla="*/ 0 w 138"/>
                      <a:gd name="T1" fmla="*/ 0 h 87"/>
                      <a:gd name="T2" fmla="*/ 0 w 138"/>
                      <a:gd name="T3" fmla="*/ 87 h 87"/>
                      <a:gd name="T4" fmla="*/ 138 w 138"/>
                      <a:gd name="T5" fmla="*/ 87 h 87"/>
                      <a:gd name="T6" fmla="*/ 138 w 138"/>
                      <a:gd name="T7" fmla="*/ 0 h 87"/>
                      <a:gd name="T8" fmla="*/ 0 w 138"/>
                      <a:gd name="T9" fmla="*/ 0 h 87"/>
                      <a:gd name="T10" fmla="*/ 130 w 138"/>
                      <a:gd name="T11" fmla="*/ 79 h 87"/>
                      <a:gd name="T12" fmla="*/ 7 w 138"/>
                      <a:gd name="T13" fmla="*/ 79 h 87"/>
                      <a:gd name="T14" fmla="*/ 7 w 138"/>
                      <a:gd name="T15" fmla="*/ 8 h 87"/>
                      <a:gd name="T16" fmla="*/ 130 w 138"/>
                      <a:gd name="T17" fmla="*/ 8 h 87"/>
                      <a:gd name="T18" fmla="*/ 130 w 138"/>
                      <a:gd name="T19" fmla="*/ 7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7">
                        <a:moveTo>
                          <a:pt x="0" y="0"/>
                        </a:moveTo>
                        <a:lnTo>
                          <a:pt x="0" y="87"/>
                        </a:lnTo>
                        <a:lnTo>
                          <a:pt x="138" y="87"/>
                        </a:lnTo>
                        <a:lnTo>
                          <a:pt x="138" y="0"/>
                        </a:lnTo>
                        <a:lnTo>
                          <a:pt x="0" y="0"/>
                        </a:lnTo>
                        <a:close/>
                        <a:moveTo>
                          <a:pt x="130" y="79"/>
                        </a:moveTo>
                        <a:lnTo>
                          <a:pt x="7" y="79"/>
                        </a:lnTo>
                        <a:lnTo>
                          <a:pt x="7" y="8"/>
                        </a:lnTo>
                        <a:lnTo>
                          <a:pt x="130" y="8"/>
                        </a:lnTo>
                        <a:lnTo>
                          <a:pt x="130"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49" name="Oval 161"/>
                  <p:cNvSpPr>
                    <a:spLocks noChangeArrowheads="1"/>
                  </p:cNvSpPr>
                  <p:nvPr/>
                </p:nvSpPr>
                <p:spPr bwMode="auto">
                  <a:xfrm>
                    <a:off x="3379788" y="3289300"/>
                    <a:ext cx="952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62" name="Oval 162"/>
                  <p:cNvSpPr>
                    <a:spLocks noChangeArrowheads="1"/>
                  </p:cNvSpPr>
                  <p:nvPr/>
                </p:nvSpPr>
                <p:spPr bwMode="auto">
                  <a:xfrm>
                    <a:off x="3513138" y="3289300"/>
                    <a:ext cx="7938"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63" name="Freeform 163"/>
                  <p:cNvSpPr>
                    <a:spLocks noEditPoints="1"/>
                  </p:cNvSpPr>
                  <p:nvPr/>
                </p:nvSpPr>
                <p:spPr bwMode="auto">
                  <a:xfrm>
                    <a:off x="3362326" y="3251200"/>
                    <a:ext cx="69850" cy="96837"/>
                  </a:xfrm>
                  <a:custGeom>
                    <a:avLst/>
                    <a:gdLst>
                      <a:gd name="T0" fmla="*/ 51 w 73"/>
                      <a:gd name="T1" fmla="*/ 50 h 100"/>
                      <a:gd name="T2" fmla="*/ 72 w 73"/>
                      <a:gd name="T3" fmla="*/ 0 h 100"/>
                      <a:gd name="T4" fmla="*/ 0 w 73"/>
                      <a:gd name="T5" fmla="*/ 0 h 100"/>
                      <a:gd name="T6" fmla="*/ 0 w 73"/>
                      <a:gd name="T7" fmla="*/ 100 h 100"/>
                      <a:gd name="T8" fmla="*/ 73 w 73"/>
                      <a:gd name="T9" fmla="*/ 100 h 100"/>
                      <a:gd name="T10" fmla="*/ 51 w 73"/>
                      <a:gd name="T11" fmla="*/ 50 h 100"/>
                      <a:gd name="T12" fmla="*/ 13 w 73"/>
                      <a:gd name="T13" fmla="*/ 50 h 100"/>
                      <a:gd name="T14" fmla="*/ 23 w 73"/>
                      <a:gd name="T15" fmla="*/ 33 h 100"/>
                      <a:gd name="T16" fmla="*/ 34 w 73"/>
                      <a:gd name="T17" fmla="*/ 50 h 100"/>
                      <a:gd name="T18" fmla="*/ 23 w 73"/>
                      <a:gd name="T19" fmla="*/ 67 h 100"/>
                      <a:gd name="T20" fmla="*/ 13 w 73"/>
                      <a:gd name="T21"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00">
                        <a:moveTo>
                          <a:pt x="51" y="50"/>
                        </a:moveTo>
                        <a:cubicBezTo>
                          <a:pt x="51" y="29"/>
                          <a:pt x="59" y="10"/>
                          <a:pt x="72" y="0"/>
                        </a:cubicBezTo>
                        <a:cubicBezTo>
                          <a:pt x="0" y="0"/>
                          <a:pt x="0" y="0"/>
                          <a:pt x="0" y="0"/>
                        </a:cubicBezTo>
                        <a:cubicBezTo>
                          <a:pt x="0" y="100"/>
                          <a:pt x="0" y="100"/>
                          <a:pt x="0" y="100"/>
                        </a:cubicBezTo>
                        <a:cubicBezTo>
                          <a:pt x="73" y="100"/>
                          <a:pt x="73" y="100"/>
                          <a:pt x="73" y="100"/>
                        </a:cubicBezTo>
                        <a:cubicBezTo>
                          <a:pt x="60" y="90"/>
                          <a:pt x="51" y="71"/>
                          <a:pt x="51" y="50"/>
                        </a:cubicBezTo>
                        <a:close/>
                        <a:moveTo>
                          <a:pt x="13" y="50"/>
                        </a:moveTo>
                        <a:cubicBezTo>
                          <a:pt x="13" y="40"/>
                          <a:pt x="18" y="33"/>
                          <a:pt x="23" y="33"/>
                        </a:cubicBezTo>
                        <a:cubicBezTo>
                          <a:pt x="29" y="33"/>
                          <a:pt x="34" y="40"/>
                          <a:pt x="34" y="50"/>
                        </a:cubicBezTo>
                        <a:cubicBezTo>
                          <a:pt x="34" y="59"/>
                          <a:pt x="29" y="67"/>
                          <a:pt x="23" y="67"/>
                        </a:cubicBezTo>
                        <a:cubicBezTo>
                          <a:pt x="18" y="67"/>
                          <a:pt x="13" y="59"/>
                          <a:pt x="13"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64" name="Freeform 164"/>
                  <p:cNvSpPr>
                    <a:spLocks noEditPoints="1"/>
                  </p:cNvSpPr>
                  <p:nvPr/>
                </p:nvSpPr>
                <p:spPr bwMode="auto">
                  <a:xfrm>
                    <a:off x="3468688" y="3251200"/>
                    <a:ext cx="71438" cy="96837"/>
                  </a:xfrm>
                  <a:custGeom>
                    <a:avLst/>
                    <a:gdLst>
                      <a:gd name="T0" fmla="*/ 1 w 74"/>
                      <a:gd name="T1" fmla="*/ 0 h 100"/>
                      <a:gd name="T2" fmla="*/ 23 w 74"/>
                      <a:gd name="T3" fmla="*/ 50 h 100"/>
                      <a:gd name="T4" fmla="*/ 0 w 74"/>
                      <a:gd name="T5" fmla="*/ 100 h 100"/>
                      <a:gd name="T6" fmla="*/ 74 w 74"/>
                      <a:gd name="T7" fmla="*/ 100 h 100"/>
                      <a:gd name="T8" fmla="*/ 74 w 74"/>
                      <a:gd name="T9" fmla="*/ 0 h 100"/>
                      <a:gd name="T10" fmla="*/ 1 w 74"/>
                      <a:gd name="T11" fmla="*/ 0 h 100"/>
                      <a:gd name="T12" fmla="*/ 50 w 74"/>
                      <a:gd name="T13" fmla="*/ 33 h 100"/>
                      <a:gd name="T14" fmla="*/ 61 w 74"/>
                      <a:gd name="T15" fmla="*/ 50 h 100"/>
                      <a:gd name="T16" fmla="*/ 50 w 74"/>
                      <a:gd name="T17" fmla="*/ 67 h 100"/>
                      <a:gd name="T18" fmla="*/ 40 w 74"/>
                      <a:gd name="T19" fmla="*/ 50 h 100"/>
                      <a:gd name="T20" fmla="*/ 50 w 74"/>
                      <a:gd name="T21" fmla="*/ 3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100">
                        <a:moveTo>
                          <a:pt x="1" y="0"/>
                        </a:moveTo>
                        <a:cubicBezTo>
                          <a:pt x="14" y="10"/>
                          <a:pt x="23" y="29"/>
                          <a:pt x="23" y="50"/>
                        </a:cubicBezTo>
                        <a:cubicBezTo>
                          <a:pt x="23" y="71"/>
                          <a:pt x="14" y="90"/>
                          <a:pt x="0" y="100"/>
                        </a:cubicBezTo>
                        <a:cubicBezTo>
                          <a:pt x="74" y="100"/>
                          <a:pt x="74" y="100"/>
                          <a:pt x="74" y="100"/>
                        </a:cubicBezTo>
                        <a:cubicBezTo>
                          <a:pt x="74" y="0"/>
                          <a:pt x="74" y="0"/>
                          <a:pt x="74" y="0"/>
                        </a:cubicBezTo>
                        <a:lnTo>
                          <a:pt x="1" y="0"/>
                        </a:lnTo>
                        <a:close/>
                        <a:moveTo>
                          <a:pt x="50" y="33"/>
                        </a:moveTo>
                        <a:cubicBezTo>
                          <a:pt x="56" y="33"/>
                          <a:pt x="61" y="40"/>
                          <a:pt x="61" y="50"/>
                        </a:cubicBezTo>
                        <a:cubicBezTo>
                          <a:pt x="61" y="59"/>
                          <a:pt x="56" y="67"/>
                          <a:pt x="50" y="67"/>
                        </a:cubicBezTo>
                        <a:cubicBezTo>
                          <a:pt x="44" y="67"/>
                          <a:pt x="40" y="59"/>
                          <a:pt x="40" y="50"/>
                        </a:cubicBezTo>
                        <a:cubicBezTo>
                          <a:pt x="40" y="40"/>
                          <a:pt x="44" y="33"/>
                          <a:pt x="5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65" name="Freeform 165"/>
                  <p:cNvSpPr>
                    <a:spLocks noEditPoints="1"/>
                  </p:cNvSpPr>
                  <p:nvPr/>
                </p:nvSpPr>
                <p:spPr bwMode="auto">
                  <a:xfrm>
                    <a:off x="3430588" y="3259138"/>
                    <a:ext cx="41275" cy="80962"/>
                  </a:xfrm>
                  <a:custGeom>
                    <a:avLst/>
                    <a:gdLst>
                      <a:gd name="T0" fmla="*/ 18 w 42"/>
                      <a:gd name="T1" fmla="*/ 77 h 84"/>
                      <a:gd name="T2" fmla="*/ 18 w 42"/>
                      <a:gd name="T3" fmla="*/ 82 h 84"/>
                      <a:gd name="T4" fmla="*/ 20 w 42"/>
                      <a:gd name="T5" fmla="*/ 84 h 84"/>
                      <a:gd name="T6" fmla="*/ 22 w 42"/>
                      <a:gd name="T7" fmla="*/ 84 h 84"/>
                      <a:gd name="T8" fmla="*/ 24 w 42"/>
                      <a:gd name="T9" fmla="*/ 82 h 84"/>
                      <a:gd name="T10" fmla="*/ 24 w 42"/>
                      <a:gd name="T11" fmla="*/ 77 h 84"/>
                      <a:gd name="T12" fmla="*/ 42 w 42"/>
                      <a:gd name="T13" fmla="*/ 58 h 84"/>
                      <a:gd name="T14" fmla="*/ 24 w 42"/>
                      <a:gd name="T15" fmla="*/ 37 h 84"/>
                      <a:gd name="T16" fmla="*/ 24 w 42"/>
                      <a:gd name="T17" fmla="*/ 18 h 84"/>
                      <a:gd name="T18" fmla="*/ 36 w 42"/>
                      <a:gd name="T19" fmla="*/ 22 h 84"/>
                      <a:gd name="T20" fmla="*/ 37 w 42"/>
                      <a:gd name="T21" fmla="*/ 21 h 84"/>
                      <a:gd name="T22" fmla="*/ 40 w 42"/>
                      <a:gd name="T23" fmla="*/ 14 h 84"/>
                      <a:gd name="T24" fmla="*/ 40 w 42"/>
                      <a:gd name="T25" fmla="*/ 13 h 84"/>
                      <a:gd name="T26" fmla="*/ 24 w 42"/>
                      <a:gd name="T27" fmla="*/ 7 h 84"/>
                      <a:gd name="T28" fmla="*/ 24 w 42"/>
                      <a:gd name="T29" fmla="*/ 2 h 84"/>
                      <a:gd name="T30" fmla="*/ 22 w 42"/>
                      <a:gd name="T31" fmla="*/ 0 h 84"/>
                      <a:gd name="T32" fmla="*/ 20 w 42"/>
                      <a:gd name="T33" fmla="*/ 0 h 84"/>
                      <a:gd name="T34" fmla="*/ 18 w 42"/>
                      <a:gd name="T35" fmla="*/ 2 h 84"/>
                      <a:gd name="T36" fmla="*/ 18 w 42"/>
                      <a:gd name="T37" fmla="*/ 7 h 84"/>
                      <a:gd name="T38" fmla="*/ 0 w 42"/>
                      <a:gd name="T39" fmla="*/ 27 h 84"/>
                      <a:gd name="T40" fmla="*/ 18 w 42"/>
                      <a:gd name="T41" fmla="*/ 47 h 84"/>
                      <a:gd name="T42" fmla="*/ 18 w 42"/>
                      <a:gd name="T43" fmla="*/ 66 h 84"/>
                      <a:gd name="T44" fmla="*/ 4 w 42"/>
                      <a:gd name="T45" fmla="*/ 62 h 84"/>
                      <a:gd name="T46" fmla="*/ 3 w 42"/>
                      <a:gd name="T47" fmla="*/ 63 h 84"/>
                      <a:gd name="T48" fmla="*/ 0 w 42"/>
                      <a:gd name="T49" fmla="*/ 71 h 84"/>
                      <a:gd name="T50" fmla="*/ 0 w 42"/>
                      <a:gd name="T51" fmla="*/ 72 h 84"/>
                      <a:gd name="T52" fmla="*/ 18 w 42"/>
                      <a:gd name="T53" fmla="*/ 77 h 84"/>
                      <a:gd name="T54" fmla="*/ 12 w 42"/>
                      <a:gd name="T55" fmla="*/ 26 h 84"/>
                      <a:gd name="T56" fmla="*/ 18 w 42"/>
                      <a:gd name="T57" fmla="*/ 18 h 84"/>
                      <a:gd name="T58" fmla="*/ 18 w 42"/>
                      <a:gd name="T59" fmla="*/ 35 h 84"/>
                      <a:gd name="T60" fmla="*/ 12 w 42"/>
                      <a:gd name="T61" fmla="*/ 26 h 84"/>
                      <a:gd name="T62" fmla="*/ 23 w 42"/>
                      <a:gd name="T63" fmla="*/ 49 h 84"/>
                      <a:gd name="T64" fmla="*/ 30 w 42"/>
                      <a:gd name="T65" fmla="*/ 58 h 84"/>
                      <a:gd name="T66" fmla="*/ 23 w 42"/>
                      <a:gd name="T67" fmla="*/ 66 h 84"/>
                      <a:gd name="T68" fmla="*/ 23 w 42"/>
                      <a:gd name="T69" fmla="*/ 4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 h="84">
                        <a:moveTo>
                          <a:pt x="18" y="77"/>
                        </a:moveTo>
                        <a:cubicBezTo>
                          <a:pt x="18" y="82"/>
                          <a:pt x="18" y="82"/>
                          <a:pt x="18" y="82"/>
                        </a:cubicBezTo>
                        <a:cubicBezTo>
                          <a:pt x="18" y="84"/>
                          <a:pt x="18" y="84"/>
                          <a:pt x="20" y="84"/>
                        </a:cubicBezTo>
                        <a:cubicBezTo>
                          <a:pt x="22" y="84"/>
                          <a:pt x="22" y="84"/>
                          <a:pt x="22" y="84"/>
                        </a:cubicBezTo>
                        <a:cubicBezTo>
                          <a:pt x="24" y="84"/>
                          <a:pt x="24" y="84"/>
                          <a:pt x="24" y="82"/>
                        </a:cubicBezTo>
                        <a:cubicBezTo>
                          <a:pt x="24" y="77"/>
                          <a:pt x="24" y="77"/>
                          <a:pt x="24" y="77"/>
                        </a:cubicBezTo>
                        <a:cubicBezTo>
                          <a:pt x="31" y="76"/>
                          <a:pt x="42" y="72"/>
                          <a:pt x="42" y="58"/>
                        </a:cubicBezTo>
                        <a:cubicBezTo>
                          <a:pt x="42" y="44"/>
                          <a:pt x="31" y="40"/>
                          <a:pt x="24" y="37"/>
                        </a:cubicBezTo>
                        <a:cubicBezTo>
                          <a:pt x="24" y="18"/>
                          <a:pt x="24" y="18"/>
                          <a:pt x="24" y="18"/>
                        </a:cubicBezTo>
                        <a:cubicBezTo>
                          <a:pt x="28" y="18"/>
                          <a:pt x="35" y="22"/>
                          <a:pt x="36" y="22"/>
                        </a:cubicBezTo>
                        <a:cubicBezTo>
                          <a:pt x="36" y="22"/>
                          <a:pt x="36" y="22"/>
                          <a:pt x="37" y="21"/>
                        </a:cubicBezTo>
                        <a:cubicBezTo>
                          <a:pt x="40" y="14"/>
                          <a:pt x="40" y="14"/>
                          <a:pt x="40" y="14"/>
                        </a:cubicBezTo>
                        <a:cubicBezTo>
                          <a:pt x="40" y="14"/>
                          <a:pt x="40" y="14"/>
                          <a:pt x="40" y="13"/>
                        </a:cubicBezTo>
                        <a:cubicBezTo>
                          <a:pt x="40" y="10"/>
                          <a:pt x="27" y="8"/>
                          <a:pt x="24" y="7"/>
                        </a:cubicBezTo>
                        <a:cubicBezTo>
                          <a:pt x="24" y="2"/>
                          <a:pt x="24" y="2"/>
                          <a:pt x="24" y="2"/>
                        </a:cubicBezTo>
                        <a:cubicBezTo>
                          <a:pt x="24" y="1"/>
                          <a:pt x="24" y="0"/>
                          <a:pt x="22" y="0"/>
                        </a:cubicBezTo>
                        <a:cubicBezTo>
                          <a:pt x="20" y="0"/>
                          <a:pt x="20" y="0"/>
                          <a:pt x="20" y="0"/>
                        </a:cubicBezTo>
                        <a:cubicBezTo>
                          <a:pt x="18" y="0"/>
                          <a:pt x="18" y="1"/>
                          <a:pt x="18" y="2"/>
                        </a:cubicBezTo>
                        <a:cubicBezTo>
                          <a:pt x="18" y="7"/>
                          <a:pt x="18" y="7"/>
                          <a:pt x="18" y="7"/>
                        </a:cubicBezTo>
                        <a:cubicBezTo>
                          <a:pt x="13" y="8"/>
                          <a:pt x="0" y="12"/>
                          <a:pt x="0" y="27"/>
                        </a:cubicBezTo>
                        <a:cubicBezTo>
                          <a:pt x="0" y="40"/>
                          <a:pt x="12" y="44"/>
                          <a:pt x="18" y="47"/>
                        </a:cubicBezTo>
                        <a:cubicBezTo>
                          <a:pt x="18" y="66"/>
                          <a:pt x="18" y="66"/>
                          <a:pt x="18" y="66"/>
                        </a:cubicBezTo>
                        <a:cubicBezTo>
                          <a:pt x="12" y="66"/>
                          <a:pt x="5" y="62"/>
                          <a:pt x="4" y="62"/>
                        </a:cubicBezTo>
                        <a:cubicBezTo>
                          <a:pt x="4" y="62"/>
                          <a:pt x="3" y="62"/>
                          <a:pt x="3" y="63"/>
                        </a:cubicBezTo>
                        <a:cubicBezTo>
                          <a:pt x="0" y="71"/>
                          <a:pt x="0" y="71"/>
                          <a:pt x="0" y="71"/>
                        </a:cubicBezTo>
                        <a:cubicBezTo>
                          <a:pt x="0" y="72"/>
                          <a:pt x="0" y="72"/>
                          <a:pt x="0" y="72"/>
                        </a:cubicBezTo>
                        <a:cubicBezTo>
                          <a:pt x="0" y="75"/>
                          <a:pt x="14" y="77"/>
                          <a:pt x="18" y="77"/>
                        </a:cubicBezTo>
                        <a:close/>
                        <a:moveTo>
                          <a:pt x="12" y="26"/>
                        </a:moveTo>
                        <a:cubicBezTo>
                          <a:pt x="12" y="20"/>
                          <a:pt x="16" y="19"/>
                          <a:pt x="18" y="18"/>
                        </a:cubicBezTo>
                        <a:cubicBezTo>
                          <a:pt x="18" y="35"/>
                          <a:pt x="18" y="35"/>
                          <a:pt x="18" y="35"/>
                        </a:cubicBezTo>
                        <a:cubicBezTo>
                          <a:pt x="16" y="34"/>
                          <a:pt x="12" y="31"/>
                          <a:pt x="12" y="26"/>
                        </a:cubicBezTo>
                        <a:close/>
                        <a:moveTo>
                          <a:pt x="23" y="49"/>
                        </a:moveTo>
                        <a:cubicBezTo>
                          <a:pt x="26" y="50"/>
                          <a:pt x="30" y="52"/>
                          <a:pt x="30" y="58"/>
                        </a:cubicBezTo>
                        <a:cubicBezTo>
                          <a:pt x="30" y="64"/>
                          <a:pt x="26" y="66"/>
                          <a:pt x="23" y="66"/>
                        </a:cubicBezTo>
                        <a:lnTo>
                          <a:pt x="23"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grpSp>
            <p:nvGrpSpPr>
              <p:cNvPr id="25622" name="组合 15"/>
              <p:cNvGrpSpPr/>
              <p:nvPr/>
            </p:nvGrpSpPr>
            <p:grpSpPr>
              <a:xfrm>
                <a:off x="6935055" y="2967328"/>
                <a:ext cx="2108759" cy="2108759"/>
                <a:chOff x="6935055" y="2967328"/>
                <a:chExt cx="2108759" cy="2108759"/>
              </a:xfrm>
            </p:grpSpPr>
            <p:sp>
              <p:nvSpPr>
                <p:cNvPr id="72" name="直角三角形 3"/>
                <p:cNvSpPr/>
                <p:nvPr/>
              </p:nvSpPr>
              <p:spPr>
                <a:xfrm rot="8100000">
                  <a:off x="6935055" y="2967328"/>
                  <a:ext cx="2108759" cy="2108759"/>
                </a:xfrm>
                <a:custGeom>
                  <a:avLst/>
                  <a:gdLst>
                    <a:gd name="connsiteX0" fmla="*/ 0 w 2158189"/>
                    <a:gd name="connsiteY0" fmla="*/ 2158189 h 2158189"/>
                    <a:gd name="connsiteX1" fmla="*/ 0 w 2158189"/>
                    <a:gd name="connsiteY1" fmla="*/ 0 h 2158189"/>
                    <a:gd name="connsiteX2" fmla="*/ 2158189 w 2158189"/>
                    <a:gd name="connsiteY2" fmla="*/ 2158189 h 2158189"/>
                    <a:gd name="connsiteX3" fmla="*/ 0 w 2158189"/>
                    <a:gd name="connsiteY3" fmla="*/ 2158189 h 2158189"/>
                    <a:gd name="connsiteX0-1" fmla="*/ 270933 w 2429122"/>
                    <a:gd name="connsiteY0-2" fmla="*/ 2158189 h 2158189"/>
                    <a:gd name="connsiteX1-3" fmla="*/ 270933 w 2429122"/>
                    <a:gd name="connsiteY1-4" fmla="*/ 0 h 2158189"/>
                    <a:gd name="connsiteX2-5" fmla="*/ 2429122 w 2429122"/>
                    <a:gd name="connsiteY2-6" fmla="*/ 2158189 h 2158189"/>
                    <a:gd name="connsiteX3-7" fmla="*/ 270933 w 2429122"/>
                    <a:gd name="connsiteY3-8" fmla="*/ 2158189 h 2158189"/>
                    <a:gd name="connsiteX0-9" fmla="*/ 2158189 w 2158189"/>
                    <a:gd name="connsiteY0-10" fmla="*/ 2158189 h 2158189"/>
                    <a:gd name="connsiteX1-11" fmla="*/ 0 w 2158189"/>
                    <a:gd name="connsiteY1-12" fmla="*/ 0 h 2158189"/>
                    <a:gd name="connsiteX2-13" fmla="*/ 2158189 w 2158189"/>
                    <a:gd name="connsiteY2-14" fmla="*/ 2158189 h 2158189"/>
                    <a:gd name="connsiteX0-15" fmla="*/ 2158189 w 2158189"/>
                    <a:gd name="connsiteY0-16" fmla="*/ 2158189 h 2158189"/>
                    <a:gd name="connsiteX1-17" fmla="*/ 0 w 2158189"/>
                    <a:gd name="connsiteY1-18" fmla="*/ 0 h 2158189"/>
                    <a:gd name="connsiteX2-19" fmla="*/ 2158189 w 2158189"/>
                    <a:gd name="connsiteY2-20" fmla="*/ 2158189 h 2158189"/>
                    <a:gd name="connsiteX0-21" fmla="*/ 2158189 w 2158189"/>
                    <a:gd name="connsiteY0-22" fmla="*/ 2158189 h 2158189"/>
                    <a:gd name="connsiteX1-23" fmla="*/ 0 w 2158189"/>
                    <a:gd name="connsiteY1-24" fmla="*/ 0 h 2158189"/>
                    <a:gd name="connsiteX2-25" fmla="*/ 2158189 w 2158189"/>
                    <a:gd name="connsiteY2-26" fmla="*/ 2158189 h 2158189"/>
                    <a:gd name="connsiteX0-27" fmla="*/ 2158189 w 2158189"/>
                    <a:gd name="connsiteY0-28" fmla="*/ 2158189 h 2158189"/>
                    <a:gd name="connsiteX1-29" fmla="*/ 0 w 2158189"/>
                    <a:gd name="connsiteY1-30" fmla="*/ 0 h 2158189"/>
                    <a:gd name="connsiteX2-31" fmla="*/ 2158189 w 2158189"/>
                    <a:gd name="connsiteY2-32" fmla="*/ 2158189 h 2158189"/>
                    <a:gd name="connsiteX0-33" fmla="*/ 2158189 w 2158189"/>
                    <a:gd name="connsiteY0-34" fmla="*/ 2158189 h 2158189"/>
                    <a:gd name="connsiteX1-35" fmla="*/ 0 w 2158189"/>
                    <a:gd name="connsiteY1-36" fmla="*/ 0 h 2158189"/>
                    <a:gd name="connsiteX2-37" fmla="*/ 2158189 w 2158189"/>
                    <a:gd name="connsiteY2-38" fmla="*/ 2158189 h 2158189"/>
                    <a:gd name="connsiteX0-39" fmla="*/ 2158189 w 2158189"/>
                    <a:gd name="connsiteY0-40" fmla="*/ 2158189 h 2158189"/>
                    <a:gd name="connsiteX1-41" fmla="*/ 0 w 2158189"/>
                    <a:gd name="connsiteY1-42" fmla="*/ 0 h 2158189"/>
                    <a:gd name="connsiteX2-43" fmla="*/ 2158189 w 2158189"/>
                    <a:gd name="connsiteY2-44" fmla="*/ 2158189 h 2158189"/>
                    <a:gd name="connsiteX0-45" fmla="*/ 2158189 w 2158189"/>
                    <a:gd name="connsiteY0-46" fmla="*/ 2158189 h 2158189"/>
                    <a:gd name="connsiteX1-47" fmla="*/ 0 w 2158189"/>
                    <a:gd name="connsiteY1-48" fmla="*/ 0 h 2158189"/>
                    <a:gd name="connsiteX2-49" fmla="*/ 2158189 w 2158189"/>
                    <a:gd name="connsiteY2-50" fmla="*/ 2158189 h 2158189"/>
                    <a:gd name="connsiteX0-51" fmla="*/ 2158189 w 2158189"/>
                    <a:gd name="connsiteY0-52" fmla="*/ 2158189 h 2158189"/>
                    <a:gd name="connsiteX1-53" fmla="*/ 0 w 2158189"/>
                    <a:gd name="connsiteY1-54" fmla="*/ 0 h 2158189"/>
                    <a:gd name="connsiteX2-55" fmla="*/ 2158189 w 2158189"/>
                    <a:gd name="connsiteY2-56" fmla="*/ 2158189 h 2158189"/>
                    <a:gd name="connsiteX0-57" fmla="*/ 2158189 w 2158189"/>
                    <a:gd name="connsiteY0-58" fmla="*/ 2158189 h 2158189"/>
                    <a:gd name="connsiteX1-59" fmla="*/ 0 w 2158189"/>
                    <a:gd name="connsiteY1-60" fmla="*/ 0 h 2158189"/>
                    <a:gd name="connsiteX2-61" fmla="*/ 2158189 w 2158189"/>
                    <a:gd name="connsiteY2-62" fmla="*/ 2158189 h 2158189"/>
                    <a:gd name="connsiteX0-63" fmla="*/ 2158189 w 2158189"/>
                    <a:gd name="connsiteY0-64" fmla="*/ 2158189 h 2158189"/>
                    <a:gd name="connsiteX1-65" fmla="*/ 0 w 2158189"/>
                    <a:gd name="connsiteY1-66" fmla="*/ 0 h 2158189"/>
                    <a:gd name="connsiteX2-67" fmla="*/ 2158189 w 2158189"/>
                    <a:gd name="connsiteY2-68" fmla="*/ 2158189 h 2158189"/>
                    <a:gd name="connsiteX0-69" fmla="*/ 2158189 w 2158189"/>
                    <a:gd name="connsiteY0-70" fmla="*/ 2158189 h 2158189"/>
                    <a:gd name="connsiteX1-71" fmla="*/ 0 w 2158189"/>
                    <a:gd name="connsiteY1-72" fmla="*/ 0 h 2158189"/>
                    <a:gd name="connsiteX2-73" fmla="*/ 2158189 w 2158189"/>
                    <a:gd name="connsiteY2-74" fmla="*/ 2158189 h 2158189"/>
                    <a:gd name="connsiteX0-75" fmla="*/ 2158189 w 2158189"/>
                    <a:gd name="connsiteY0-76" fmla="*/ 2158189 h 2158189"/>
                    <a:gd name="connsiteX1-77" fmla="*/ 0 w 2158189"/>
                    <a:gd name="connsiteY1-78" fmla="*/ 0 h 2158189"/>
                    <a:gd name="connsiteX2-79" fmla="*/ 2158189 w 2158189"/>
                    <a:gd name="connsiteY2-80" fmla="*/ 2158189 h 2158189"/>
                    <a:gd name="connsiteX0-81" fmla="*/ 2158189 w 2158189"/>
                    <a:gd name="connsiteY0-82" fmla="*/ 2158189 h 2158189"/>
                    <a:gd name="connsiteX1-83" fmla="*/ 0 w 2158189"/>
                    <a:gd name="connsiteY1-84" fmla="*/ 0 h 2158189"/>
                    <a:gd name="connsiteX2-85" fmla="*/ 2158189 w 2158189"/>
                    <a:gd name="connsiteY2-86" fmla="*/ 2158189 h 2158189"/>
                    <a:gd name="connsiteX0-87" fmla="*/ 2158189 w 2158189"/>
                    <a:gd name="connsiteY0-88" fmla="*/ 2158189 h 2158189"/>
                    <a:gd name="connsiteX1-89" fmla="*/ 0 w 2158189"/>
                    <a:gd name="connsiteY1-90" fmla="*/ 0 h 2158189"/>
                    <a:gd name="connsiteX2-91" fmla="*/ 2158189 w 2158189"/>
                    <a:gd name="connsiteY2-92" fmla="*/ 2158189 h 2158189"/>
                    <a:gd name="connsiteX0-93" fmla="*/ 2158189 w 2158189"/>
                    <a:gd name="connsiteY0-94" fmla="*/ 2158189 h 2158189"/>
                    <a:gd name="connsiteX1-95" fmla="*/ 0 w 2158189"/>
                    <a:gd name="connsiteY1-96" fmla="*/ 0 h 2158189"/>
                    <a:gd name="connsiteX2-97" fmla="*/ 2158189 w 2158189"/>
                    <a:gd name="connsiteY2-98" fmla="*/ 2158189 h 2158189"/>
                    <a:gd name="connsiteX0-99" fmla="*/ 2158189 w 2158189"/>
                    <a:gd name="connsiteY0-100" fmla="*/ 2158189 h 2158189"/>
                    <a:gd name="connsiteX1-101" fmla="*/ 0 w 2158189"/>
                    <a:gd name="connsiteY1-102" fmla="*/ 0 h 2158189"/>
                    <a:gd name="connsiteX2-103" fmla="*/ 2158189 w 2158189"/>
                    <a:gd name="connsiteY2-104" fmla="*/ 2158189 h 2158189"/>
                    <a:gd name="connsiteX0-105" fmla="*/ 2158189 w 2158189"/>
                    <a:gd name="connsiteY0-106" fmla="*/ 2158189 h 2158189"/>
                    <a:gd name="connsiteX1-107" fmla="*/ 0 w 2158189"/>
                    <a:gd name="connsiteY1-108" fmla="*/ 0 h 2158189"/>
                    <a:gd name="connsiteX2-109" fmla="*/ 2158189 w 2158189"/>
                    <a:gd name="connsiteY2-110" fmla="*/ 2158189 h 2158189"/>
                  </a:gdLst>
                  <a:ahLst/>
                  <a:cxnLst>
                    <a:cxn ang="0">
                      <a:pos x="connsiteX0-1" y="connsiteY0-2"/>
                    </a:cxn>
                    <a:cxn ang="0">
                      <a:pos x="connsiteX1-3" y="connsiteY1-4"/>
                    </a:cxn>
                    <a:cxn ang="0">
                      <a:pos x="connsiteX2-5" y="connsiteY2-6"/>
                    </a:cxn>
                  </a:cxnLst>
                  <a:rect l="l" t="t" r="r" b="b"/>
                  <a:pathLst>
                    <a:path w="2158189" h="2158189">
                      <a:moveTo>
                        <a:pt x="2158189" y="2158189"/>
                      </a:moveTo>
                      <a:cubicBezTo>
                        <a:pt x="959822" y="1932280"/>
                        <a:pt x="240425" y="1256425"/>
                        <a:pt x="0" y="0"/>
                      </a:cubicBezTo>
                      <a:cubicBezTo>
                        <a:pt x="1140310" y="283968"/>
                        <a:pt x="1888735" y="916278"/>
                        <a:pt x="2158189" y="2158189"/>
                      </a:cubicBezTo>
                      <a:close/>
                    </a:path>
                  </a:pathLst>
                </a:cu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73" name="组合 17"/>
                <p:cNvGrpSpPr/>
                <p:nvPr/>
              </p:nvGrpSpPr>
              <p:grpSpPr>
                <a:xfrm>
                  <a:off x="7780698" y="3767878"/>
                  <a:ext cx="485548" cy="499744"/>
                  <a:chOff x="5494338" y="4791075"/>
                  <a:chExt cx="271463" cy="279400"/>
                </a:xfrm>
                <a:solidFill>
                  <a:schemeClr val="bg1"/>
                </a:solidFill>
              </p:grpSpPr>
              <p:sp>
                <p:nvSpPr>
                  <p:cNvPr id="74" name="Freeform 278"/>
                  <p:cNvSpPr/>
                  <p:nvPr/>
                </p:nvSpPr>
                <p:spPr bwMode="auto">
                  <a:xfrm>
                    <a:off x="5494338" y="4791075"/>
                    <a:ext cx="271463" cy="279400"/>
                  </a:xfrm>
                  <a:custGeom>
                    <a:avLst/>
                    <a:gdLst>
                      <a:gd name="T0" fmla="*/ 102 w 283"/>
                      <a:gd name="T1" fmla="*/ 233 h 292"/>
                      <a:gd name="T2" fmla="*/ 102 w 283"/>
                      <a:gd name="T3" fmla="*/ 8 h 292"/>
                      <a:gd name="T4" fmla="*/ 94 w 283"/>
                      <a:gd name="T5" fmla="*/ 0 h 292"/>
                      <a:gd name="T6" fmla="*/ 86 w 283"/>
                      <a:gd name="T7" fmla="*/ 8 h 292"/>
                      <a:gd name="T8" fmla="*/ 86 w 283"/>
                      <a:gd name="T9" fmla="*/ 233 h 292"/>
                      <a:gd name="T10" fmla="*/ 0 w 283"/>
                      <a:gd name="T11" fmla="*/ 233 h 292"/>
                      <a:gd name="T12" fmla="*/ 141 w 283"/>
                      <a:gd name="T13" fmla="*/ 288 h 292"/>
                      <a:gd name="T14" fmla="*/ 283 w 283"/>
                      <a:gd name="T15" fmla="*/ 233 h 292"/>
                      <a:gd name="T16" fmla="*/ 102 w 283"/>
                      <a:gd name="T17" fmla="*/ 23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 h="292">
                        <a:moveTo>
                          <a:pt x="102" y="233"/>
                        </a:moveTo>
                        <a:cubicBezTo>
                          <a:pt x="102" y="8"/>
                          <a:pt x="102" y="8"/>
                          <a:pt x="102" y="8"/>
                        </a:cubicBezTo>
                        <a:cubicBezTo>
                          <a:pt x="102" y="4"/>
                          <a:pt x="98" y="0"/>
                          <a:pt x="94" y="0"/>
                        </a:cubicBezTo>
                        <a:cubicBezTo>
                          <a:pt x="89" y="0"/>
                          <a:pt x="86" y="4"/>
                          <a:pt x="86" y="8"/>
                        </a:cubicBezTo>
                        <a:cubicBezTo>
                          <a:pt x="86" y="233"/>
                          <a:pt x="86" y="233"/>
                          <a:pt x="86" y="233"/>
                        </a:cubicBezTo>
                        <a:cubicBezTo>
                          <a:pt x="0" y="233"/>
                          <a:pt x="0" y="233"/>
                          <a:pt x="0" y="233"/>
                        </a:cubicBezTo>
                        <a:cubicBezTo>
                          <a:pt x="0" y="292"/>
                          <a:pt x="0" y="288"/>
                          <a:pt x="141" y="288"/>
                        </a:cubicBezTo>
                        <a:cubicBezTo>
                          <a:pt x="219" y="288"/>
                          <a:pt x="283" y="268"/>
                          <a:pt x="283" y="233"/>
                        </a:cubicBezTo>
                        <a:lnTo>
                          <a:pt x="102" y="2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75" name="Freeform 279"/>
                  <p:cNvSpPr/>
                  <p:nvPr/>
                </p:nvSpPr>
                <p:spPr bwMode="auto">
                  <a:xfrm>
                    <a:off x="5618163" y="4819650"/>
                    <a:ext cx="122238" cy="163512"/>
                  </a:xfrm>
                  <a:custGeom>
                    <a:avLst/>
                    <a:gdLst>
                      <a:gd name="T0" fmla="*/ 0 w 128"/>
                      <a:gd name="T1" fmla="*/ 0 h 172"/>
                      <a:gd name="T2" fmla="*/ 0 w 128"/>
                      <a:gd name="T3" fmla="*/ 172 h 172"/>
                      <a:gd name="T4" fmla="*/ 128 w 128"/>
                      <a:gd name="T5" fmla="*/ 172 h 172"/>
                      <a:gd name="T6" fmla="*/ 0 w 128"/>
                      <a:gd name="T7" fmla="*/ 0 h 172"/>
                    </a:gdLst>
                    <a:ahLst/>
                    <a:cxnLst>
                      <a:cxn ang="0">
                        <a:pos x="T0" y="T1"/>
                      </a:cxn>
                      <a:cxn ang="0">
                        <a:pos x="T2" y="T3"/>
                      </a:cxn>
                      <a:cxn ang="0">
                        <a:pos x="T4" y="T5"/>
                      </a:cxn>
                      <a:cxn ang="0">
                        <a:pos x="T6" y="T7"/>
                      </a:cxn>
                    </a:cxnLst>
                    <a:rect l="0" t="0" r="r" b="b"/>
                    <a:pathLst>
                      <a:path w="128" h="172">
                        <a:moveTo>
                          <a:pt x="0" y="0"/>
                        </a:moveTo>
                        <a:cubicBezTo>
                          <a:pt x="0" y="172"/>
                          <a:pt x="0" y="172"/>
                          <a:pt x="0" y="172"/>
                        </a:cubicBezTo>
                        <a:cubicBezTo>
                          <a:pt x="128" y="172"/>
                          <a:pt x="128" y="172"/>
                          <a:pt x="128" y="172"/>
                        </a:cubicBezTo>
                        <a:cubicBezTo>
                          <a:pt x="128" y="11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76" name="Freeform 280"/>
                  <p:cNvSpPr/>
                  <p:nvPr/>
                </p:nvSpPr>
                <p:spPr bwMode="auto">
                  <a:xfrm>
                    <a:off x="5503863" y="4818063"/>
                    <a:ext cx="46038" cy="165100"/>
                  </a:xfrm>
                  <a:custGeom>
                    <a:avLst/>
                    <a:gdLst>
                      <a:gd name="T0" fmla="*/ 49 w 49"/>
                      <a:gd name="T1" fmla="*/ 0 h 173"/>
                      <a:gd name="T2" fmla="*/ 0 w 49"/>
                      <a:gd name="T3" fmla="*/ 173 h 173"/>
                      <a:gd name="T4" fmla="*/ 49 w 49"/>
                      <a:gd name="T5" fmla="*/ 173 h 173"/>
                      <a:gd name="T6" fmla="*/ 49 w 49"/>
                      <a:gd name="T7" fmla="*/ 0 h 173"/>
                    </a:gdLst>
                    <a:ahLst/>
                    <a:cxnLst>
                      <a:cxn ang="0">
                        <a:pos x="T0" y="T1"/>
                      </a:cxn>
                      <a:cxn ang="0">
                        <a:pos x="T2" y="T3"/>
                      </a:cxn>
                      <a:cxn ang="0">
                        <a:pos x="T4" y="T5"/>
                      </a:cxn>
                      <a:cxn ang="0">
                        <a:pos x="T6" y="T7"/>
                      </a:cxn>
                    </a:cxnLst>
                    <a:rect l="0" t="0" r="r" b="b"/>
                    <a:pathLst>
                      <a:path w="49" h="173">
                        <a:moveTo>
                          <a:pt x="49" y="0"/>
                        </a:moveTo>
                        <a:cubicBezTo>
                          <a:pt x="49" y="0"/>
                          <a:pt x="0" y="122"/>
                          <a:pt x="0" y="173"/>
                        </a:cubicBezTo>
                        <a:cubicBezTo>
                          <a:pt x="49" y="173"/>
                          <a:pt x="49" y="173"/>
                          <a:pt x="49" y="173"/>
                        </a:cubicBezTo>
                        <a:lnTo>
                          <a:pt x="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grpSp>
      </p:grpSp>
      <p:sp>
        <p:nvSpPr>
          <p:cNvPr id="7" name="矩形 5"/>
          <p:cNvSpPr/>
          <p:nvPr/>
        </p:nvSpPr>
        <p:spPr>
          <a:xfrm>
            <a:off x="0" y="6400800"/>
            <a:ext cx="27813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 name="Picture 1" descr="tải xuống"/>
          <p:cNvPicPr>
            <a:picLocks noChangeAspect="1"/>
          </p:cNvPicPr>
          <p:nvPr/>
        </p:nvPicPr>
        <p:blipFill>
          <a:blip r:embed="rId1"/>
          <a:stretch>
            <a:fillRect/>
          </a:stretch>
        </p:blipFill>
        <p:spPr>
          <a:xfrm>
            <a:off x="2653665" y="0"/>
            <a:ext cx="9370695" cy="685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635"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628" name="文本框 1"/>
          <p:cNvSpPr txBox="1"/>
          <p:nvPr/>
        </p:nvSpPr>
        <p:spPr>
          <a:xfrm>
            <a:off x="1276350" y="330200"/>
            <a:ext cx="10425113"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4.7. TỔNG KẾT</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26629" name="Text Box 4"/>
          <p:cNvSpPr txBox="1"/>
          <p:nvPr/>
        </p:nvSpPr>
        <p:spPr>
          <a:xfrm>
            <a:off x="284163" y="1000125"/>
            <a:ext cx="11622087" cy="5400675"/>
          </a:xfrm>
          <a:prstGeom prst="rect">
            <a:avLst/>
          </a:prstGeom>
          <a:noFill/>
          <a:ln w="9525">
            <a:noFill/>
          </a:ln>
        </p:spPr>
        <p:txBody>
          <a:bodyPr wrap="square" anchor="t" anchorCtr="0">
            <a:spAutoFit/>
          </a:bodyPr>
          <a:p>
            <a:pPr>
              <a:lnSpc>
                <a:spcPct val="150000"/>
              </a:lnSpc>
            </a:pPr>
            <a:r>
              <a:rPr lang="en-US" altLang="zh-CN" sz="2300" b="1">
                <a:solidFill>
                  <a:srgbClr val="2E75B6"/>
                </a:solidFill>
                <a:latin typeface="Calibri" panose="020F0502020204030204" pitchFamily="34" charset="0"/>
                <a:ea typeface="SimSun" panose="02010600030101010101" pitchFamily="2" charset="-122"/>
              </a:rPr>
              <a:t>* Đối với bộ Dataet:</a:t>
            </a:r>
            <a:endParaRPr lang="en-US" altLang="zh-CN" sz="2300" b="1">
              <a:solidFill>
                <a:srgbClr val="2E75B6"/>
              </a:solidFill>
              <a:latin typeface="Calibri" panose="020F0502020204030204" pitchFamily="34" charset="0"/>
              <a:ea typeface="SimSun" panose="02010600030101010101" pitchFamily="2" charset="-122"/>
            </a:endParaRPr>
          </a:p>
          <a:p>
            <a:pPr>
              <a:lnSpc>
                <a:spcPct val="150000"/>
              </a:lnSpc>
            </a:pPr>
            <a:r>
              <a:rPr lang="en-US" altLang="zh-CN" sz="2300">
                <a:latin typeface="Calibri" panose="020F0502020204030204" pitchFamily="34" charset="0"/>
                <a:ea typeface="SimSun" panose="02010600030101010101" pitchFamily="2" charset="-122"/>
              </a:rPr>
              <a:t>- Nhiệu vụ cần làm giàu thêm bộ dataset với đa dạng dữ liệu hơn để cải thiện hiệu suất của </a:t>
            </a:r>
            <a:endParaRPr lang="en-US" altLang="zh-CN" sz="2300">
              <a:latin typeface="Calibri" panose="020F0502020204030204" pitchFamily="34" charset="0"/>
              <a:ea typeface="SimSun" panose="02010600030101010101" pitchFamily="2" charset="-122"/>
            </a:endParaRPr>
          </a:p>
          <a:p>
            <a:pPr>
              <a:lnSpc>
                <a:spcPct val="150000"/>
              </a:lnSpc>
            </a:pPr>
            <a:r>
              <a:rPr lang="en-US" altLang="zh-CN" sz="2300">
                <a:latin typeface="Calibri" panose="020F0502020204030204" pitchFamily="34" charset="0"/>
                <a:ea typeface="SimSun" panose="02010600030101010101" pitchFamily="2" charset="-122"/>
              </a:rPr>
              <a:t>bài toán.</a:t>
            </a:r>
            <a:endParaRPr lang="en-US" altLang="zh-CN" sz="2300">
              <a:latin typeface="Calibri" panose="020F0502020204030204" pitchFamily="34" charset="0"/>
              <a:ea typeface="SimSun" panose="02010600030101010101" pitchFamily="2" charset="-122"/>
            </a:endParaRPr>
          </a:p>
          <a:p>
            <a:pPr>
              <a:lnSpc>
                <a:spcPct val="150000"/>
              </a:lnSpc>
            </a:pPr>
            <a:r>
              <a:rPr lang="en-US" altLang="zh-CN" sz="2300">
                <a:latin typeface="Calibri" panose="020F0502020204030204" pitchFamily="34" charset="0"/>
                <a:ea typeface="SimSun" panose="02010600030101010101" pitchFamily="2" charset="-122"/>
              </a:rPr>
              <a:t>- Vẫn phải tìm cách thu thập và xử lí data hiệu quả hơn để thu lại được 1  bộ dataset chất </a:t>
            </a:r>
            <a:endParaRPr lang="en-US" altLang="zh-CN" sz="2300">
              <a:latin typeface="Calibri" panose="020F0502020204030204" pitchFamily="34" charset="0"/>
              <a:ea typeface="SimSun" panose="02010600030101010101" pitchFamily="2" charset="-122"/>
            </a:endParaRPr>
          </a:p>
          <a:p>
            <a:pPr>
              <a:lnSpc>
                <a:spcPct val="150000"/>
              </a:lnSpc>
            </a:pPr>
            <a:r>
              <a:rPr lang="en-US" altLang="zh-CN" sz="2300">
                <a:latin typeface="Calibri" panose="020F0502020204030204" pitchFamily="34" charset="0"/>
                <a:ea typeface="SimSun" panose="02010600030101010101" pitchFamily="2" charset="-122"/>
              </a:rPr>
              <a:t>lượng hơn.</a:t>
            </a:r>
            <a:endParaRPr lang="en-US" altLang="zh-CN" sz="2300">
              <a:solidFill>
                <a:srgbClr val="2E75B6"/>
              </a:solidFill>
              <a:latin typeface="Calibri" panose="020F0502020204030204" pitchFamily="34" charset="0"/>
              <a:ea typeface="SimSun" panose="02010600030101010101" pitchFamily="2" charset="-122"/>
            </a:endParaRPr>
          </a:p>
          <a:p>
            <a:pPr>
              <a:lnSpc>
                <a:spcPct val="150000"/>
              </a:lnSpc>
            </a:pPr>
            <a:r>
              <a:rPr lang="en-US" altLang="zh-CN" sz="2300" b="1">
                <a:solidFill>
                  <a:srgbClr val="2E75B6"/>
                </a:solidFill>
                <a:latin typeface="Calibri" panose="020F0502020204030204" pitchFamily="34" charset="0"/>
                <a:ea typeface="SimSun" panose="02010600030101010101" pitchFamily="2" charset="-122"/>
              </a:rPr>
              <a:t>* Đối với Model áp dụng:</a:t>
            </a:r>
            <a:endParaRPr lang="en-US" altLang="zh-CN" sz="2300" b="1">
              <a:solidFill>
                <a:srgbClr val="2E75B6"/>
              </a:solidFill>
              <a:latin typeface="Calibri" panose="020F0502020204030204" pitchFamily="34" charset="0"/>
              <a:ea typeface="SimSun" panose="02010600030101010101" pitchFamily="2" charset="-122"/>
            </a:endParaRPr>
          </a:p>
          <a:p>
            <a:pPr>
              <a:lnSpc>
                <a:spcPct val="150000"/>
              </a:lnSpc>
            </a:pPr>
            <a:r>
              <a:rPr lang="en-US" altLang="zh-CN" sz="2300">
                <a:latin typeface="Calibri" panose="020F0502020204030204" pitchFamily="34" charset="0"/>
                <a:ea typeface="SimSun" panose="02010600030101010101" pitchFamily="2" charset="-122"/>
              </a:rPr>
              <a:t>- Tuy sau khi sử dụng CNN thì kết quả cải thiện tốt hơn trước rất nhiều, nhưng so với yêu cầu thực tế thì độ chính xác trên vẫn chưa thể chấp nhập được.</a:t>
            </a:r>
            <a:endParaRPr lang="en-US" altLang="zh-CN" sz="2300">
              <a:latin typeface="Calibri" panose="020F0502020204030204" pitchFamily="34" charset="0"/>
              <a:ea typeface="SimSun" panose="02010600030101010101" pitchFamily="2" charset="-122"/>
            </a:endParaRPr>
          </a:p>
          <a:p>
            <a:pPr>
              <a:lnSpc>
                <a:spcPct val="150000"/>
              </a:lnSpc>
            </a:pPr>
            <a:r>
              <a:rPr lang="en-US" altLang="zh-CN" sz="2300">
                <a:latin typeface="Calibri" panose="020F0502020204030204" pitchFamily="34" charset="0"/>
                <a:ea typeface="SimSun" panose="02010600030101010101" pitchFamily="2" charset="-122"/>
              </a:rPr>
              <a:t>- Tìm hiểu thêm các model, tìm hiểu kĩ về cách thết lập các parameter trong model đó để tăng hiệu suất bài toán.</a:t>
            </a:r>
            <a:endParaRPr lang="en-US" altLang="zh-CN" sz="2300">
              <a:latin typeface="Calibri" panose="020F0502020204030204" pitchFamily="34" charset="0"/>
              <a:ea typeface="SimSun"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635"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314960" y="280670"/>
            <a:ext cx="3549650" cy="521970"/>
          </a:xfrm>
          <a:prstGeom prst="rect">
            <a:avLst/>
          </a:prstGeom>
          <a:noFill/>
        </p:spPr>
        <p:txBody>
          <a:bodyPr wrap="none" rtlCol="0">
            <a:spAutoFit/>
          </a:bodyPr>
          <a:p>
            <a:r>
              <a:rPr lang="en-US" sz="2800" b="1"/>
              <a:t>5. HƯỚNG PHÁT TRIỂN</a:t>
            </a:r>
            <a:endParaRPr lang="en-US" sz="2800" b="1"/>
          </a:p>
        </p:txBody>
      </p:sp>
      <p:sp>
        <p:nvSpPr>
          <p:cNvPr id="5" name="Text Box 4"/>
          <p:cNvSpPr txBox="1"/>
          <p:nvPr/>
        </p:nvSpPr>
        <p:spPr>
          <a:xfrm>
            <a:off x="1534795" y="802640"/>
            <a:ext cx="9120505" cy="583565"/>
          </a:xfrm>
          <a:prstGeom prst="rect">
            <a:avLst/>
          </a:prstGeom>
          <a:noFill/>
        </p:spPr>
        <p:txBody>
          <a:bodyPr wrap="none" rtlCol="0">
            <a:spAutoFit/>
          </a:bodyPr>
          <a:p>
            <a:r>
              <a:rPr lang="en-US" sz="3200"/>
              <a:t>+ Nhận diện từ - câu - đoạn văn bản viết tay Tiếng Việt</a:t>
            </a:r>
            <a:endParaRPr lang="en-US" sz="3200"/>
          </a:p>
        </p:txBody>
      </p:sp>
      <p:sp>
        <p:nvSpPr>
          <p:cNvPr id="7" name="Text Box 6"/>
          <p:cNvSpPr txBox="1"/>
          <p:nvPr/>
        </p:nvSpPr>
        <p:spPr>
          <a:xfrm>
            <a:off x="1534795" y="1548765"/>
            <a:ext cx="9799955" cy="583565"/>
          </a:xfrm>
          <a:prstGeom prst="rect">
            <a:avLst/>
          </a:prstGeom>
          <a:noFill/>
        </p:spPr>
        <p:txBody>
          <a:bodyPr wrap="none" rtlCol="0">
            <a:spAutoFit/>
          </a:bodyPr>
          <a:p>
            <a:r>
              <a:rPr lang="en-US" sz="3200"/>
              <a:t>+ Phát hiện nội dung dạng chữ trong bảng hiệu, trang sách</a:t>
            </a:r>
            <a:endParaRPr lang="en-US" sz="3200"/>
          </a:p>
        </p:txBody>
      </p:sp>
      <p:sp>
        <p:nvSpPr>
          <p:cNvPr id="8" name="Text Box 7"/>
          <p:cNvSpPr txBox="1"/>
          <p:nvPr/>
        </p:nvSpPr>
        <p:spPr>
          <a:xfrm>
            <a:off x="314960" y="2800985"/>
            <a:ext cx="3663950" cy="521970"/>
          </a:xfrm>
          <a:prstGeom prst="rect">
            <a:avLst/>
          </a:prstGeom>
          <a:noFill/>
        </p:spPr>
        <p:txBody>
          <a:bodyPr wrap="none" rtlCol="0">
            <a:spAutoFit/>
          </a:bodyPr>
          <a:p>
            <a:r>
              <a:rPr lang="en-US" sz="2800" b="1"/>
              <a:t>6. NGUỒN THAM KHẢO</a:t>
            </a:r>
            <a:endParaRPr lang="en-US" sz="2800" b="1"/>
          </a:p>
        </p:txBody>
      </p:sp>
      <p:sp>
        <p:nvSpPr>
          <p:cNvPr id="9" name="Text Box 8"/>
          <p:cNvSpPr txBox="1"/>
          <p:nvPr/>
        </p:nvSpPr>
        <p:spPr>
          <a:xfrm>
            <a:off x="749935" y="3486150"/>
            <a:ext cx="10478135" cy="368300"/>
          </a:xfrm>
          <a:prstGeom prst="rect">
            <a:avLst/>
          </a:prstGeom>
          <a:noFill/>
        </p:spPr>
        <p:txBody>
          <a:bodyPr wrap="none" rtlCol="0">
            <a:spAutoFit/>
          </a:bodyPr>
          <a:p>
            <a:pPr algn="l"/>
            <a:r>
              <a:rPr lang="en-US"/>
              <a:t>Cut Image: https://stackoverflow.com/questions/59182827/how-to-get-the-cells-of-a-sudoku-grid-with-opencv</a:t>
            </a:r>
            <a:endParaRPr lang="en-US"/>
          </a:p>
        </p:txBody>
      </p:sp>
      <p:sp>
        <p:nvSpPr>
          <p:cNvPr id="10" name="Text Box 9"/>
          <p:cNvSpPr txBox="1"/>
          <p:nvPr/>
        </p:nvSpPr>
        <p:spPr>
          <a:xfrm>
            <a:off x="749935" y="3851275"/>
            <a:ext cx="6054725" cy="368300"/>
          </a:xfrm>
          <a:prstGeom prst="rect">
            <a:avLst/>
          </a:prstGeom>
          <a:noFill/>
        </p:spPr>
        <p:txBody>
          <a:bodyPr wrap="none" rtlCol="0">
            <a:spAutoFit/>
          </a:bodyPr>
          <a:p>
            <a:pPr algn="l"/>
            <a:r>
              <a:rPr lang="en-US"/>
              <a:t>HOG: https://phamdinhkhanh.github.io/2019/11/22/HOG.html</a:t>
            </a:r>
            <a:endParaRPr lang="en-US"/>
          </a:p>
        </p:txBody>
      </p:sp>
      <p:sp>
        <p:nvSpPr>
          <p:cNvPr id="11" name="Text Box 10"/>
          <p:cNvSpPr txBox="1"/>
          <p:nvPr/>
        </p:nvSpPr>
        <p:spPr>
          <a:xfrm>
            <a:off x="749935" y="4218305"/>
            <a:ext cx="8368665" cy="368300"/>
          </a:xfrm>
          <a:prstGeom prst="rect">
            <a:avLst/>
          </a:prstGeom>
          <a:noFill/>
        </p:spPr>
        <p:txBody>
          <a:bodyPr wrap="none" rtlCol="0">
            <a:spAutoFit/>
          </a:bodyPr>
          <a:p>
            <a:pPr algn="l"/>
            <a:r>
              <a:rPr lang="en-US"/>
              <a:t>CNN: https://viblo.asia/p/deep-learning-tim-hieu-ve-mang-tich-chap-cnn-maGK73bOKj2</a:t>
            </a:r>
            <a:endParaRPr lang="en-US"/>
          </a:p>
        </p:txBody>
      </p:sp>
      <p:sp>
        <p:nvSpPr>
          <p:cNvPr id="12" name="Text Box 11"/>
          <p:cNvSpPr txBox="1"/>
          <p:nvPr/>
        </p:nvSpPr>
        <p:spPr>
          <a:xfrm>
            <a:off x="749935" y="4584700"/>
            <a:ext cx="10109200" cy="368300"/>
          </a:xfrm>
          <a:prstGeom prst="rect">
            <a:avLst/>
          </a:prstGeom>
          <a:noFill/>
        </p:spPr>
        <p:txBody>
          <a:bodyPr wrap="none" rtlCol="0">
            <a:spAutoFit/>
          </a:bodyPr>
          <a:p>
            <a:pPr algn="l"/>
            <a:r>
              <a:rPr lang="en-US"/>
              <a:t>          https://towardsdatascience.com/building-a-convolutional-neural-network-cnn-in-keras-329fbbadc5f5</a:t>
            </a:r>
            <a:endParaRPr lang="en-US"/>
          </a:p>
        </p:txBody>
      </p:sp>
      <p:sp>
        <p:nvSpPr>
          <p:cNvPr id="13" name="Text Box 12"/>
          <p:cNvSpPr txBox="1"/>
          <p:nvPr/>
        </p:nvSpPr>
        <p:spPr>
          <a:xfrm>
            <a:off x="749935" y="4950460"/>
            <a:ext cx="10673715" cy="368300"/>
          </a:xfrm>
          <a:prstGeom prst="rect">
            <a:avLst/>
          </a:prstGeom>
          <a:noFill/>
        </p:spPr>
        <p:txBody>
          <a:bodyPr wrap="none" rtlCol="0">
            <a:spAutoFit/>
          </a:bodyPr>
          <a:p>
            <a:pPr algn="l"/>
            <a:r>
              <a:rPr lang="en-US"/>
              <a:t>Crop to Image: https://github.com/nivla0607/CS114.L22.KHCL/blob/main/Hand_writting_digit_recognition.ipynb</a:t>
            </a:r>
            <a:endParaRPr lang="en-US"/>
          </a:p>
        </p:txBody>
      </p:sp>
      <p:sp>
        <p:nvSpPr>
          <p:cNvPr id="2" name="Text Box 1"/>
          <p:cNvSpPr txBox="1"/>
          <p:nvPr/>
        </p:nvSpPr>
        <p:spPr>
          <a:xfrm>
            <a:off x="749935" y="5321300"/>
            <a:ext cx="9114155" cy="368300"/>
          </a:xfrm>
          <a:prstGeom prst="rect">
            <a:avLst/>
          </a:prstGeom>
          <a:noFill/>
        </p:spPr>
        <p:txBody>
          <a:bodyPr wrap="none" rtlCol="0" anchor="t">
            <a:spAutoFit/>
          </a:bodyPr>
          <a:p>
            <a:pPr algn="l"/>
            <a:r>
              <a:rPr lang="en-US">
                <a:sym typeface="+mn-ea"/>
              </a:rPr>
              <a:t>K-Fold: https://www.miai.vn/2021/01/18/k-fold-cross-validation-tuyet-chieu-train-khi-it-du-lieu/</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rot="2672520">
            <a:off x="1204913" y="2670175"/>
            <a:ext cx="4456113" cy="207645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324600" y="984250"/>
            <a:ext cx="3165475" cy="523081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Text Box 9"/>
          <p:cNvSpPr txBox="1"/>
          <p:nvPr/>
        </p:nvSpPr>
        <p:spPr>
          <a:xfrm>
            <a:off x="1470660" y="2830194"/>
            <a:ext cx="9356090" cy="1014731"/>
          </a:xfrm>
          <a:prstGeom prst="rect">
            <a:avLst/>
          </a:prstGeom>
          <a:noFill/>
        </p:spPr>
        <p:txBody>
          <a:bodyPr wrap="none" rtlCol="0">
            <a:spAutoFit/>
          </a:bodyPr>
          <a:p>
            <a:r>
              <a:rPr lang="en-US" sz="6000" b="1" noProof="1">
                <a:ln w="10160">
                  <a:solidFill>
                    <a:schemeClr val="accent5"/>
                  </a:solidFill>
                  <a:prstDash val="solid"/>
                </a:ln>
                <a:solidFill>
                  <a:schemeClr val="accent2"/>
                </a:solidFill>
                <a:effectLst>
                  <a:outerShdw blurRad="38100" dist="22860" dir="5400000" algn="tl" rotWithShape="0">
                    <a:srgbClr val="000000">
                      <a:alpha val="30000"/>
                    </a:srgbClr>
                  </a:outerShdw>
                </a:effectLst>
                <a:latin typeface="Calibri" panose="020F0502020204030204" pitchFamily="34" charset="0"/>
                <a:ea typeface="SimSun" panose="02010600030101010101" pitchFamily="2" charset="-122"/>
                <a:cs typeface="+mn-cs"/>
              </a:rPr>
              <a:t>CẢM ƠN THẦY ĐÃ NHẬN XÉT</a:t>
            </a:r>
            <a:endParaRPr lang="en-US" sz="6000" b="1" noProof="1">
              <a:ln w="10160">
                <a:solidFill>
                  <a:schemeClr val="accent5"/>
                </a:solidFill>
                <a:prstDash val="solid"/>
              </a:ln>
              <a:solidFill>
                <a:schemeClr val="accent2"/>
              </a:solidFill>
              <a:effectLst>
                <a:outerShdw blurRad="38100" dist="22860" dir="5400000" algn="tl" rotWithShape="0">
                  <a:srgbClr val="000000">
                    <a:alpha val="30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rot="2735962">
            <a:off x="4885531" y="2210594"/>
            <a:ext cx="2455863" cy="24574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8195" name="组合 23"/>
          <p:cNvGrpSpPr/>
          <p:nvPr/>
        </p:nvGrpSpPr>
        <p:grpSpPr>
          <a:xfrm>
            <a:off x="4270375" y="1235075"/>
            <a:ext cx="3873500" cy="4584700"/>
            <a:chOff x="1581912" y="1069848"/>
            <a:chExt cx="3872951" cy="4585448"/>
          </a:xfrm>
        </p:grpSpPr>
        <p:cxnSp>
          <p:nvCxnSpPr>
            <p:cNvPr id="12" name="直接连接符 11"/>
            <p:cNvCxnSpPr/>
            <p:nvPr/>
          </p:nvCxnSpPr>
          <p:spPr>
            <a:xfrm flipH="1" flipV="1">
              <a:off x="3127248" y="1069848"/>
              <a:ext cx="786384" cy="78638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581912" y="1383982"/>
              <a:ext cx="1862138" cy="18621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889504" y="3128618"/>
              <a:ext cx="2565359" cy="252667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3" name="矩形 32"/>
          <p:cNvSpPr/>
          <p:nvPr/>
        </p:nvSpPr>
        <p:spPr>
          <a:xfrm rot="2678775">
            <a:off x="2905125" y="2197100"/>
            <a:ext cx="469900" cy="471488"/>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rot="2678775">
            <a:off x="7750175" y="2487613"/>
            <a:ext cx="331788" cy="331788"/>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矩形 34"/>
          <p:cNvSpPr/>
          <p:nvPr/>
        </p:nvSpPr>
        <p:spPr>
          <a:xfrm rot="2678775">
            <a:off x="3632200" y="3473450"/>
            <a:ext cx="393700" cy="39211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矩形 35"/>
          <p:cNvSpPr/>
          <p:nvPr/>
        </p:nvSpPr>
        <p:spPr>
          <a:xfrm rot="2678775">
            <a:off x="5676900" y="2232025"/>
            <a:ext cx="393700" cy="393700"/>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36"/>
          <p:cNvSpPr/>
          <p:nvPr/>
        </p:nvSpPr>
        <p:spPr>
          <a:xfrm rot="2678775">
            <a:off x="7229475" y="1231900"/>
            <a:ext cx="717550" cy="719138"/>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矩形 37"/>
          <p:cNvSpPr/>
          <p:nvPr/>
        </p:nvSpPr>
        <p:spPr>
          <a:xfrm rot="2678775">
            <a:off x="3009900" y="5372100"/>
            <a:ext cx="512763" cy="5127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39"/>
          <p:cNvSpPr/>
          <p:nvPr/>
        </p:nvSpPr>
        <p:spPr>
          <a:xfrm rot="2678775">
            <a:off x="9132888" y="3998913"/>
            <a:ext cx="1397000" cy="1397000"/>
          </a:xfrm>
          <a:prstGeom prst="rect">
            <a:avLst/>
          </a:prstGeom>
          <a:solidFill>
            <a:srgbClr val="72C8D5">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38"/>
          <p:cNvSpPr/>
          <p:nvPr/>
        </p:nvSpPr>
        <p:spPr>
          <a:xfrm rot="2678775">
            <a:off x="10215563" y="3971925"/>
            <a:ext cx="601663" cy="6016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矩形 27"/>
          <p:cNvSpPr/>
          <p:nvPr/>
        </p:nvSpPr>
        <p:spPr>
          <a:xfrm rot="2678775">
            <a:off x="4435475" y="4784725"/>
            <a:ext cx="512763" cy="512763"/>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8"/>
          <p:cNvSpPr/>
          <p:nvPr/>
        </p:nvSpPr>
        <p:spPr>
          <a:xfrm rot="2678775">
            <a:off x="7405688" y="4562475"/>
            <a:ext cx="436563" cy="4365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179388" y="1549400"/>
            <a:ext cx="11879263" cy="3046413"/>
          </a:xfrm>
          <a:prstGeom prst="rect">
            <a:avLst/>
          </a:prstGeom>
          <a:noFill/>
        </p:spPr>
        <p:txBody>
          <a:bodyPr wrap="square" rtlCol="0">
            <a:spAutoFit/>
          </a:bodyPr>
          <a:p>
            <a:r>
              <a:rPr lang="en-US" sz="3200" i="1" noProof="1">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Bài toán nhận diện chữ cái viết tay mang đến một giá trị rất lớn trong </a:t>
            </a:r>
            <a:endParaRPr lang="en-US" sz="3200" i="1" noProof="1">
              <a:effectLst>
                <a:outerShdw blurRad="38100" dist="38100" dir="2700000" algn="tl">
                  <a:srgbClr val="000000">
                    <a:alpha val="43137"/>
                  </a:srgbClr>
                </a:outerShdw>
              </a:effectLst>
              <a:cs typeface="Calibri" panose="020F0502020204030204" pitchFamily="34" charset="0"/>
            </a:endParaRPr>
          </a:p>
          <a:p>
            <a:r>
              <a:rPr lang="en-US" sz="3200" i="1" noProof="1">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cuộc sống công nghệ thông tin hiện nay. Đã có rất nhiều nghiên cứu về </a:t>
            </a:r>
            <a:endParaRPr lang="en-US" sz="3200" i="1" noProof="1">
              <a:effectLst>
                <a:outerShdw blurRad="38100" dist="38100" dir="2700000" algn="tl">
                  <a:srgbClr val="000000">
                    <a:alpha val="43137"/>
                  </a:srgbClr>
                </a:outerShdw>
              </a:effectLst>
              <a:cs typeface="Calibri" panose="020F0502020204030204" pitchFamily="34" charset="0"/>
            </a:endParaRPr>
          </a:p>
          <a:p>
            <a:r>
              <a:rPr lang="en-US" sz="3200" i="1" noProof="1">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đề tài này trên thế giới, thế nhưng đó là đối với bảng chữ cái la-tin </a:t>
            </a:r>
            <a:endParaRPr lang="en-US" sz="3200" i="1" noProof="1">
              <a:effectLst>
                <a:outerShdw blurRad="38100" dist="38100" dir="2700000" algn="tl">
                  <a:srgbClr val="000000">
                    <a:alpha val="43137"/>
                  </a:srgbClr>
                </a:outerShdw>
              </a:effectLst>
              <a:cs typeface="Calibri" panose="020F0502020204030204" pitchFamily="34" charset="0"/>
            </a:endParaRPr>
          </a:p>
          <a:p>
            <a:r>
              <a:rPr lang="en-US" sz="3200" i="1" noProof="1">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tiếng Anh. Còn số lượng nghiên cứu tương tự về tiếng Việt thì còn khá </a:t>
            </a:r>
            <a:endParaRPr lang="en-US" sz="3200" i="1" noProof="1">
              <a:effectLst>
                <a:outerShdw blurRad="38100" dist="38100" dir="2700000" algn="tl">
                  <a:srgbClr val="000000">
                    <a:alpha val="43137"/>
                  </a:srgbClr>
                </a:outerShdw>
              </a:effectLst>
              <a:cs typeface="Calibri" panose="020F0502020204030204" pitchFamily="34" charset="0"/>
            </a:endParaRPr>
          </a:p>
          <a:p>
            <a:r>
              <a:rPr lang="en-US" sz="3200" i="1" noProof="1">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hạn chế. Vì thế, nhóm quyết định thử nghiên cứu đề tài này cho chủ đề </a:t>
            </a:r>
            <a:endParaRPr lang="en-US" sz="3200" i="1" noProof="1">
              <a:effectLst>
                <a:outerShdw blurRad="38100" dist="38100" dir="2700000" algn="tl">
                  <a:srgbClr val="000000">
                    <a:alpha val="43137"/>
                  </a:srgbClr>
                </a:outerShdw>
              </a:effectLst>
              <a:cs typeface="Calibri" panose="020F0502020204030204" pitchFamily="34" charset="0"/>
            </a:endParaRPr>
          </a:p>
          <a:p>
            <a:r>
              <a:rPr lang="en-US" sz="3200" i="1" noProof="1">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cuối kì môn học.</a:t>
            </a:r>
            <a:endParaRPr lang="en-US" sz="3200" i="1" noProof="1">
              <a:effectLst>
                <a:outerShdw blurRad="38100" dist="38100" dir="2700000" algn="tl">
                  <a:srgbClr val="000000">
                    <a:alpha val="43137"/>
                  </a:srgbClr>
                </a:outerShdw>
              </a:effectLst>
              <a:cs typeface="Calibri" panose="020F0502020204030204" pitchFamily="34" charset="0"/>
            </a:endParaRPr>
          </a:p>
        </p:txBody>
      </p:sp>
      <p:sp>
        <p:nvSpPr>
          <p:cNvPr id="4" name="Text Box 3"/>
          <p:cNvSpPr txBox="1"/>
          <p:nvPr/>
        </p:nvSpPr>
        <p:spPr>
          <a:xfrm>
            <a:off x="4043044" y="290827"/>
            <a:ext cx="3889376" cy="645160"/>
          </a:xfrm>
          <a:prstGeom prst="rect">
            <a:avLst/>
          </a:prstGeom>
          <a:noFill/>
        </p:spPr>
        <p:txBody>
          <a:bodyPr wrap="none" rtlCol="0">
            <a:spAutoFit/>
            <a:scene3d>
              <a:camera prst="orthographicFront"/>
              <a:lightRig rig="threePt" dir="t"/>
            </a:scene3d>
          </a:bodyPr>
          <a:p>
            <a:r>
              <a:rPr lang="en-US" sz="3600" b="1" noProof="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ea typeface="SimSun" panose="02010600030101010101" pitchFamily="2" charset="-122"/>
                <a:cs typeface="+mn-cs"/>
              </a:rPr>
              <a:t>TỔNG QUAN ĐỀ TÀI</a:t>
            </a:r>
            <a:endParaRPr lang="en-US" sz="3600" b="1" noProof="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30"/>
          <p:cNvPicPr>
            <a:picLocks noChangeAspect="1"/>
          </p:cNvPicPr>
          <p:nvPr/>
        </p:nvPicPr>
        <p:blipFill>
          <a:blip r:embed="rId1"/>
          <a:stretch>
            <a:fillRect/>
          </a:stretch>
        </p:blipFill>
        <p:spPr>
          <a:xfrm>
            <a:off x="9737725" y="4964113"/>
            <a:ext cx="1844675" cy="1436687"/>
          </a:xfrm>
          <a:prstGeom prst="rect">
            <a:avLst/>
          </a:prstGeom>
          <a:noFill/>
          <a:ln w="9525">
            <a:noFill/>
          </a:ln>
        </p:spPr>
      </p:pic>
      <p:sp>
        <p:nvSpPr>
          <p:cNvPr id="4" name="矩形 3"/>
          <p:cNvSpPr/>
          <p:nvPr/>
        </p:nvSpPr>
        <p:spPr>
          <a:xfrm rot="2672520">
            <a:off x="606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185738"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4" name="文本框 25"/>
          <p:cNvSpPr txBox="1"/>
          <p:nvPr/>
        </p:nvSpPr>
        <p:spPr>
          <a:xfrm>
            <a:off x="734060" y="375919"/>
            <a:ext cx="11456666" cy="460375"/>
          </a:xfrm>
          <a:prstGeom prst="rect">
            <a:avLst/>
          </a:prstGeom>
          <a:noFill/>
          <a:ln w="9525">
            <a:noFill/>
          </a:ln>
        </p:spPr>
        <p:txBody>
          <a:bodyPr wrap="square" anchor="t" anchorCtr="0">
            <a:spAutoFit/>
          </a:bodyPr>
          <a:p>
            <a:pPr defTabSz="914400"/>
            <a:r>
              <a:rPr lang="en-US" altLang="zh-CN" sz="2400" b="1" noProof="1" dirty="0">
                <a:gradFill>
                  <a:gsLst>
                    <a:gs pos="21000">
                      <a:srgbClr val="53575C"/>
                    </a:gs>
                    <a:gs pos="88000">
                      <a:srgbClr val="C5C7CA"/>
                    </a:gs>
                  </a:gsLst>
                  <a:lin ang="5400000"/>
                </a:gradFill>
                <a:latin typeface="Microsoft YaHei" panose="020B0503020204020204" pitchFamily="34" charset="-122"/>
                <a:ea typeface="Microsoft YaHei" panose="020B0503020204020204" pitchFamily="34" charset="-122"/>
                <a:cs typeface="+mn-cs"/>
              </a:rPr>
              <a:t>Quy trình tổng quan hiện thực bài toán nhận dạng chữ viết tay Tiếng Việt</a:t>
            </a:r>
            <a:endParaRPr lang="en-US" altLang="zh-CN" sz="2400" b="1" noProof="1" dirty="0">
              <a:gradFill>
                <a:gsLst>
                  <a:gs pos="21000">
                    <a:srgbClr val="53575C"/>
                  </a:gs>
                  <a:gs pos="88000">
                    <a:srgbClr val="C5C7CA"/>
                  </a:gs>
                </a:gsLst>
                <a:lin ang="5400000"/>
              </a:gradFill>
              <a:latin typeface="Microsoft YaHei" panose="020B0503020204020204" pitchFamily="34" charset="-122"/>
              <a:ea typeface="Microsoft YaHei" panose="020B0503020204020204" pitchFamily="34" charset="-122"/>
            </a:endParaRPr>
          </a:p>
        </p:txBody>
      </p:sp>
      <p:pic>
        <p:nvPicPr>
          <p:cNvPr id="9221" name="Picture 1"/>
          <p:cNvPicPr>
            <a:picLocks noChangeAspect="1"/>
          </p:cNvPicPr>
          <p:nvPr/>
        </p:nvPicPr>
        <p:blipFill>
          <a:blip r:embed="rId2"/>
          <a:stretch>
            <a:fillRect/>
          </a:stretch>
        </p:blipFill>
        <p:spPr>
          <a:xfrm>
            <a:off x="196850" y="2135188"/>
            <a:ext cx="11798300" cy="2047875"/>
          </a:xfrm>
          <a:prstGeom prst="rect">
            <a:avLst/>
          </a:prstGeom>
          <a:noFill/>
          <a:ln w="9525">
            <a:noFill/>
          </a:ln>
        </p:spPr>
      </p:pic>
      <p:sp>
        <p:nvSpPr>
          <p:cNvPr id="5" name="Text Box 4"/>
          <p:cNvSpPr txBox="1"/>
          <p:nvPr/>
        </p:nvSpPr>
        <p:spPr>
          <a:xfrm>
            <a:off x="5111750" y="2559050"/>
            <a:ext cx="1519238" cy="1476375"/>
          </a:xfrm>
          <a:prstGeom prst="rect">
            <a:avLst/>
          </a:prstGeom>
          <a:ln>
            <a:solidFill>
              <a:srgbClr val="FFFFFF"/>
            </a:solidFill>
          </a:ln>
        </p:spPr>
        <p:style>
          <a:lnRef idx="2">
            <a:schemeClr val="dk1"/>
          </a:lnRef>
          <a:fillRef idx="1">
            <a:schemeClr val="lt1"/>
          </a:fillRef>
          <a:effectRef idx="0">
            <a:schemeClr val="dk1"/>
          </a:effectRef>
          <a:fontRef idx="minor">
            <a:schemeClr val="dk1"/>
          </a:fontRef>
        </p:style>
        <p:txBody>
          <a:bodyPr wrap="square" rtlCol="0">
            <a:spAutoFit/>
          </a:bodyPr>
          <a:p>
            <a:pPr algn="ctr" fontAlgn="base"/>
            <a:r>
              <a:rPr lang="en-US" strike="noStrike" noProof="1">
                <a:solidFill>
                  <a:schemeClr val="accent6"/>
                </a:solidFill>
                <a:effectLst/>
                <a:latin typeface="Calibri Light" panose="020F0302020204030204" pitchFamily="34" charset="0"/>
                <a:cs typeface="Calibri Light" panose="020F0302020204030204" pitchFamily="34" charset="0"/>
              </a:rPr>
              <a:t>0 1 0 1 1 0 0 1 </a:t>
            </a:r>
            <a:endParaRPr lang="en-US" strike="noStrike" noProof="1">
              <a:solidFill>
                <a:schemeClr val="accent6"/>
              </a:solidFill>
              <a:effectLst/>
              <a:latin typeface="Calibri Light" panose="020F0302020204030204" pitchFamily="34" charset="0"/>
              <a:cs typeface="Calibri Light" panose="020F0302020204030204" pitchFamily="34" charset="0"/>
            </a:endParaRPr>
          </a:p>
          <a:p>
            <a:pPr algn="ctr" fontAlgn="base"/>
            <a:r>
              <a:rPr lang="en-US" strike="noStrike" noProof="1">
                <a:solidFill>
                  <a:schemeClr val="accent6"/>
                </a:solidFill>
                <a:effectLst/>
                <a:latin typeface="Calibri Light" panose="020F0302020204030204" pitchFamily="34" charset="0"/>
                <a:cs typeface="Calibri Light" panose="020F0302020204030204" pitchFamily="34" charset="0"/>
              </a:rPr>
              <a:t>0 1 1 1 0 0 1 0</a:t>
            </a:r>
            <a:endParaRPr lang="en-US" strike="noStrike" noProof="1">
              <a:solidFill>
                <a:schemeClr val="accent6"/>
              </a:solidFill>
              <a:effectLst/>
              <a:latin typeface="Calibri Light" panose="020F0302020204030204" pitchFamily="34" charset="0"/>
              <a:cs typeface="Calibri Light" panose="020F0302020204030204" pitchFamily="34" charset="0"/>
            </a:endParaRPr>
          </a:p>
          <a:p>
            <a:pPr algn="ctr" fontAlgn="base"/>
            <a:r>
              <a:rPr lang="en-US" strike="noStrike" noProof="1">
                <a:solidFill>
                  <a:schemeClr val="accent6"/>
                </a:solidFill>
                <a:effectLst/>
                <a:latin typeface="Calibri Light" panose="020F0302020204030204" pitchFamily="34" charset="0"/>
                <a:cs typeface="Calibri Light" panose="020F0302020204030204" pitchFamily="34" charset="0"/>
              </a:rPr>
              <a:t>1 0 0 0 1 0 1 1</a:t>
            </a:r>
            <a:endParaRPr lang="en-US" strike="noStrike" noProof="1">
              <a:solidFill>
                <a:schemeClr val="accent6"/>
              </a:solidFill>
              <a:effectLst/>
              <a:latin typeface="Calibri Light" panose="020F0302020204030204" pitchFamily="34" charset="0"/>
              <a:cs typeface="Calibri Light" panose="020F0302020204030204" pitchFamily="34" charset="0"/>
            </a:endParaRPr>
          </a:p>
          <a:p>
            <a:pPr algn="ctr" fontAlgn="base"/>
            <a:r>
              <a:rPr lang="en-US" strike="noStrike" noProof="1">
                <a:solidFill>
                  <a:schemeClr val="accent6"/>
                </a:solidFill>
                <a:effectLst/>
                <a:latin typeface="Calibri Light" panose="020F0302020204030204" pitchFamily="34" charset="0"/>
                <a:cs typeface="Calibri Light" panose="020F0302020204030204" pitchFamily="34" charset="0"/>
              </a:rPr>
              <a:t>0 1 1 0 0 0 1 0</a:t>
            </a:r>
            <a:endParaRPr lang="en-US" strike="noStrike" noProof="1">
              <a:solidFill>
                <a:schemeClr val="accent6"/>
              </a:solidFill>
              <a:effectLst/>
              <a:latin typeface="Calibri Light" panose="020F0302020204030204" pitchFamily="34" charset="0"/>
              <a:cs typeface="Calibri Light" panose="020F0302020204030204" pitchFamily="34" charset="0"/>
            </a:endParaRPr>
          </a:p>
          <a:p>
            <a:pPr algn="ctr" fontAlgn="base"/>
            <a:r>
              <a:rPr lang="en-US" strike="noStrike" noProof="1">
                <a:solidFill>
                  <a:schemeClr val="accent6"/>
                </a:solidFill>
                <a:effectLst/>
                <a:latin typeface="Calibri Light" panose="020F0302020204030204" pitchFamily="34" charset="0"/>
                <a:cs typeface="Calibri Light" panose="020F0302020204030204" pitchFamily="34" charset="0"/>
              </a:rPr>
              <a:t>1 0 0 1 1 1 1 0</a:t>
            </a:r>
            <a:endParaRPr lang="en-US" strike="noStrike" noProof="1">
              <a:solidFill>
                <a:schemeClr val="accent6"/>
              </a:solidFill>
              <a:effectLst/>
              <a:latin typeface="Calibri Light" panose="020F0302020204030204" pitchFamily="34" charset="0"/>
              <a:cs typeface="Calibri Light" panose="020F0302020204030204" pitchFamily="34" charset="0"/>
            </a:endParaRPr>
          </a:p>
        </p:txBody>
      </p:sp>
      <p:cxnSp>
        <p:nvCxnSpPr>
          <p:cNvPr id="10" name="Straight Connector 9"/>
          <p:cNvCxnSpPr/>
          <p:nvPr/>
        </p:nvCxnSpPr>
        <p:spPr>
          <a:xfrm>
            <a:off x="3021013" y="2803525"/>
            <a:ext cx="144463" cy="180975"/>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2514600" y="2559050"/>
            <a:ext cx="144463" cy="180975"/>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2759075" y="3282950"/>
            <a:ext cx="144463" cy="180975"/>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3282950" y="3821113"/>
            <a:ext cx="144463" cy="180975"/>
          </a:xfrm>
          <a:prstGeom prst="line">
            <a:avLst/>
          </a:prstGeom>
        </p:spPr>
        <p:style>
          <a:lnRef idx="2">
            <a:schemeClr val="dk1"/>
          </a:lnRef>
          <a:fillRef idx="0">
            <a:schemeClr val="dk1"/>
          </a:fillRef>
          <a:effectRef idx="1">
            <a:schemeClr val="dk1"/>
          </a:effectRef>
          <a:fontRef idx="minor">
            <a:schemeClr val="tx1"/>
          </a:fontRef>
        </p:style>
      </p:cxnSp>
      <p:sp>
        <p:nvSpPr>
          <p:cNvPr id="3" name="Oval 2"/>
          <p:cNvSpPr/>
          <p:nvPr/>
        </p:nvSpPr>
        <p:spPr>
          <a:xfrm>
            <a:off x="9077325" y="4183063"/>
            <a:ext cx="3163888" cy="2674938"/>
          </a:xfrm>
          <a:prstGeom prst="ellipse">
            <a:avLst/>
          </a:prstGeom>
          <a:solidFill>
            <a:srgbClr val="AEDDE6">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42" name="图片 17"/>
          <p:cNvPicPr>
            <a:picLocks noChangeAspect="1"/>
          </p:cNvPicPr>
          <p:nvPr/>
        </p:nvPicPr>
        <p:blipFill>
          <a:blip r:embed="rId1"/>
          <a:stretch>
            <a:fillRect/>
          </a:stretch>
        </p:blipFill>
        <p:spPr>
          <a:xfrm>
            <a:off x="663575" y="2466975"/>
            <a:ext cx="1176338" cy="2536825"/>
          </a:xfrm>
          <a:prstGeom prst="rect">
            <a:avLst/>
          </a:prstGeom>
          <a:noFill/>
          <a:ln w="9525">
            <a:noFill/>
          </a:ln>
        </p:spPr>
      </p:pic>
      <p:grpSp>
        <p:nvGrpSpPr>
          <p:cNvPr id="10243" name="组合 35"/>
          <p:cNvGrpSpPr/>
          <p:nvPr/>
        </p:nvGrpSpPr>
        <p:grpSpPr>
          <a:xfrm>
            <a:off x="307975" y="285750"/>
            <a:ext cx="10190163" cy="655638"/>
            <a:chOff x="855884" y="5934452"/>
            <a:chExt cx="10190707" cy="656574"/>
          </a:xfrm>
        </p:grpSpPr>
        <p:sp>
          <p:nvSpPr>
            <p:cNvPr id="41" name="矩形 51"/>
            <p:cNvSpPr>
              <a:spLocks noChangeArrowheads="1"/>
            </p:cNvSpPr>
            <p:nvPr/>
          </p:nvSpPr>
          <p:spPr bwMode="auto">
            <a:xfrm>
              <a:off x="855884" y="5934452"/>
              <a:ext cx="4238875" cy="656574"/>
            </a:xfrm>
            <a:prstGeom prst="rect">
              <a:avLst/>
            </a:prstGeom>
            <a:solidFill>
              <a:schemeClr val="tx1">
                <a:lumMod val="85000"/>
                <a:lumOff val="15000"/>
              </a:scheme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SimSun" panose="02010600030101010101" pitchFamily="2" charset="-122"/>
                <a:ea typeface="SimSun" panose="02010600030101010101" pitchFamily="2" charset="-122"/>
                <a:cs typeface="+mn-cs"/>
                <a:sym typeface="SimSun" panose="02010600030101010101" pitchFamily="2" charset="-122"/>
              </a:endParaRPr>
            </a:p>
          </p:txBody>
        </p:sp>
        <p:sp>
          <p:nvSpPr>
            <p:cNvPr id="10245" name="文本框 52"/>
            <p:cNvSpPr txBox="1"/>
            <p:nvPr/>
          </p:nvSpPr>
          <p:spPr>
            <a:xfrm>
              <a:off x="1359482" y="6006840"/>
              <a:ext cx="9687109" cy="583551"/>
            </a:xfrm>
            <a:prstGeom prst="rect">
              <a:avLst/>
            </a:prstGeom>
            <a:noFill/>
            <a:ln w="9525">
              <a:noFill/>
            </a:ln>
          </p:spPr>
          <p:txBody>
            <a:bodyPr wrap="square" anchor="t" anchorCtr="0">
              <a:spAutoFit/>
            </a:bodyPr>
            <a:p>
              <a:pPr algn="just"/>
              <a:r>
                <a:rPr lang="en-US" altLang="zh-CN" sz="3200" b="1" dirty="0">
                  <a:solidFill>
                    <a:srgbClr val="FFFFFF"/>
                  </a:solidFill>
                  <a:latin typeface="Microsoft YaHei" panose="020B0503020204020204" pitchFamily="34" charset="-122"/>
                  <a:ea typeface="Microsoft YaHei" panose="020B0503020204020204" pitchFamily="34" charset="-122"/>
                </a:rPr>
                <a:t>MÔ TẢ ĐỀ TÀI</a:t>
              </a:r>
              <a:endParaRPr lang="en-US" altLang="zh-CN" sz="3200" b="1" dirty="0">
                <a:solidFill>
                  <a:srgbClr val="FFFFFF"/>
                </a:solidFill>
                <a:latin typeface="Microsoft YaHei" panose="020B0503020204020204" pitchFamily="34" charset="-122"/>
                <a:ea typeface="Microsoft YaHei" panose="020B0503020204020204" pitchFamily="34" charset="-122"/>
              </a:endParaRPr>
            </a:p>
          </p:txBody>
        </p:sp>
      </p:grpSp>
      <p:sp>
        <p:nvSpPr>
          <p:cNvPr id="10246" name="Text Box 1"/>
          <p:cNvSpPr txBox="1"/>
          <p:nvPr/>
        </p:nvSpPr>
        <p:spPr>
          <a:xfrm>
            <a:off x="2157413" y="1489075"/>
            <a:ext cx="9163050" cy="2246313"/>
          </a:xfrm>
          <a:prstGeom prst="rect">
            <a:avLst/>
          </a:prstGeom>
          <a:noFill/>
          <a:ln w="9525">
            <a:noFill/>
          </a:ln>
        </p:spPr>
        <p:txBody>
          <a:bodyPr wrap="none" anchor="t" anchorCtr="0">
            <a:spAutoFit/>
          </a:bodyPr>
          <a:p>
            <a:r>
              <a:rPr lang="en-US" altLang="zh-CN" sz="2800">
                <a:latin typeface="Calibri" panose="020F0502020204030204" pitchFamily="34" charset="0"/>
                <a:ea typeface="SimSun" panose="02010600030101010101" pitchFamily="2" charset="-122"/>
              </a:rPr>
              <a:t>* Đề tài “Nhận dạng kí tự viết tay Tiếng Việt”:</a:t>
            </a:r>
            <a:endParaRPr lang="en-US" altLang="zh-CN" sz="2800">
              <a:latin typeface="Calibri" panose="020F0502020204030204" pitchFamily="34" charset="0"/>
              <a:ea typeface="SimSun" panose="02010600030101010101" pitchFamily="2" charset="-122"/>
            </a:endParaRPr>
          </a:p>
          <a:p>
            <a:endParaRPr lang="en-US" altLang="zh-CN" sz="2800">
              <a:latin typeface="Calibri" panose="020F0502020204030204" pitchFamily="34" charset="0"/>
              <a:ea typeface="SimSun" panose="02010600030101010101" pitchFamily="2" charset="-122"/>
            </a:endParaRPr>
          </a:p>
          <a:p>
            <a:r>
              <a:rPr lang="en-US" altLang="zh-CN" sz="2800">
                <a:latin typeface="Calibri" panose="020F0502020204030204" pitchFamily="34" charset="0"/>
                <a:ea typeface="SimSun" panose="02010600030101010101" pitchFamily="2" charset="-122"/>
              </a:rPr>
              <a:t>- Bài toán thuộc dạng bài toán Classification</a:t>
            </a:r>
            <a:endParaRPr lang="en-US" altLang="zh-CN" sz="2800">
              <a:latin typeface="Calibri" panose="020F0502020204030204" pitchFamily="34" charset="0"/>
              <a:ea typeface="SimSun" panose="02010600030101010101" pitchFamily="2" charset="-122"/>
            </a:endParaRPr>
          </a:p>
          <a:p>
            <a:r>
              <a:rPr lang="en-US" altLang="zh-CN" sz="2800">
                <a:latin typeface="Calibri" panose="020F0502020204030204" pitchFamily="34" charset="0"/>
                <a:ea typeface="SimSun" panose="02010600030101010101" pitchFamily="2" charset="-122"/>
              </a:rPr>
              <a:t>- INPUT: ảnh bất kì một chữ cái Tiếng Việt viết tay đúng chuẩn.</a:t>
            </a:r>
            <a:endParaRPr lang="en-US" altLang="zh-CN" sz="2800">
              <a:latin typeface="Calibri" panose="020F0502020204030204" pitchFamily="34" charset="0"/>
              <a:ea typeface="SimSun" panose="02010600030101010101" pitchFamily="2" charset="-122"/>
            </a:endParaRPr>
          </a:p>
          <a:p>
            <a:r>
              <a:rPr lang="en-US" altLang="zh-CN" sz="2800">
                <a:latin typeface="Calibri" panose="020F0502020204030204" pitchFamily="34" charset="0"/>
                <a:ea typeface="SimSun" panose="02010600030101010101" pitchFamily="2" charset="-122"/>
              </a:rPr>
              <a:t>- OUTPUT: kết quả chữ cái tương ứng có trong tấm ảnh đó.</a:t>
            </a:r>
            <a:endParaRPr lang="en-US" altLang="zh-CN" sz="2800">
              <a:latin typeface="Calibri" panose="020F0502020204030204" pitchFamily="34" charset="0"/>
              <a:ea typeface="SimSun" panose="02010600030101010101" pitchFamily="2" charset="-122"/>
            </a:endParaRPr>
          </a:p>
        </p:txBody>
      </p:sp>
      <p:sp>
        <p:nvSpPr>
          <p:cNvPr id="3" name="Rounded Rectangle 2"/>
          <p:cNvSpPr/>
          <p:nvPr/>
        </p:nvSpPr>
        <p:spPr>
          <a:xfrm>
            <a:off x="2938463" y="4518025"/>
            <a:ext cx="1862138" cy="1392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6" name="Rounded Rectangle 5"/>
          <p:cNvSpPr/>
          <p:nvPr/>
        </p:nvSpPr>
        <p:spPr>
          <a:xfrm>
            <a:off x="6657975" y="4518025"/>
            <a:ext cx="1862138" cy="1392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sz="8000" strike="noStrike" noProof="1">
                <a:solidFill>
                  <a:schemeClr val="tx1"/>
                </a:solidFill>
              </a:rPr>
              <a:t>ặ</a:t>
            </a:r>
            <a:endParaRPr lang="en-US" sz="8000" strike="noStrike" noProof="1">
              <a:solidFill>
                <a:schemeClr val="tx1"/>
              </a:solidFill>
            </a:endParaRPr>
          </a:p>
        </p:txBody>
      </p:sp>
      <p:cxnSp>
        <p:nvCxnSpPr>
          <p:cNvPr id="7" name="Straight Arrow Connector 6"/>
          <p:cNvCxnSpPr>
            <a:stCxn id="3" idx="3"/>
            <a:endCxn id="6" idx="1"/>
          </p:cNvCxnSpPr>
          <p:nvPr/>
        </p:nvCxnSpPr>
        <p:spPr>
          <a:xfrm>
            <a:off x="4800600" y="5213350"/>
            <a:ext cx="1857375" cy="0"/>
          </a:xfrm>
          <a:prstGeom prst="straightConnector1">
            <a:avLst/>
          </a:prstGeom>
          <a:ln>
            <a:tailEnd type="arrow" w="med" len="med"/>
          </a:ln>
        </p:spPr>
        <p:style>
          <a:lnRef idx="3">
            <a:schemeClr val="accent5"/>
          </a:lnRef>
          <a:fillRef idx="0">
            <a:schemeClr val="accent5"/>
          </a:fillRef>
          <a:effectRef idx="2">
            <a:schemeClr val="accent5"/>
          </a:effectRef>
          <a:fontRef idx="minor">
            <a:schemeClr val="tx1"/>
          </a:fontRef>
        </p:style>
      </p:cxnSp>
      <p:sp>
        <p:nvSpPr>
          <p:cNvPr id="8" name="Text Box 7"/>
          <p:cNvSpPr txBox="1"/>
          <p:nvPr/>
        </p:nvSpPr>
        <p:spPr>
          <a:xfrm>
            <a:off x="3516627" y="4197350"/>
            <a:ext cx="685800" cy="368300"/>
          </a:xfrm>
          <a:prstGeom prst="rect">
            <a:avLst/>
          </a:prstGeom>
          <a:noFill/>
        </p:spPr>
        <p:txBody>
          <a:bodyPr wrap="none" rtlCol="0">
            <a:spAutoFit/>
            <a:scene3d>
              <a:camera prst="orthographicFront"/>
              <a:lightRig rig="threePt" dir="t"/>
            </a:scene3d>
          </a:bodyPr>
          <a:p>
            <a:r>
              <a:rPr lang="en-US" b="1"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rPr>
              <a:t>input</a:t>
            </a:r>
            <a:endParaRPr lang="en-US" b="1" noProof="1">
              <a:solidFill>
                <a:schemeClr val="accent1"/>
              </a:solidFill>
              <a:effectLst>
                <a:outerShdw blurRad="38100" dist="25400" dir="5400000" algn="ctr" rotWithShape="0">
                  <a:srgbClr val="6E747A">
                    <a:alpha val="43000"/>
                  </a:srgbClr>
                </a:outerShdw>
              </a:effectLst>
            </a:endParaRPr>
          </a:p>
        </p:txBody>
      </p:sp>
      <p:sp>
        <p:nvSpPr>
          <p:cNvPr id="10" name="Text Box 9"/>
          <p:cNvSpPr txBox="1"/>
          <p:nvPr/>
        </p:nvSpPr>
        <p:spPr>
          <a:xfrm>
            <a:off x="7132319" y="4203700"/>
            <a:ext cx="912495" cy="368300"/>
          </a:xfrm>
          <a:prstGeom prst="rect">
            <a:avLst/>
          </a:prstGeom>
          <a:noFill/>
        </p:spPr>
        <p:txBody>
          <a:bodyPr wrap="square" rtlCol="0">
            <a:spAutoFit/>
            <a:scene3d>
              <a:camera prst="orthographicFront"/>
              <a:lightRig rig="threePt" dir="t"/>
            </a:scene3d>
          </a:bodyPr>
          <a:p>
            <a:r>
              <a:rPr lang="en-US" b="1"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rPr>
              <a:t>output</a:t>
            </a:r>
            <a:endParaRPr lang="en-US" b="1" noProof="1">
              <a:solidFill>
                <a:schemeClr val="accent1"/>
              </a:solidFill>
              <a:effectLst>
                <a:outerShdw blurRad="38100" dist="25400" dir="5400000" algn="ctr" rotWithShape="0">
                  <a:srgbClr val="6E747A">
                    <a:alpha val="43000"/>
                  </a:srgbClr>
                </a:outerShdw>
              </a:effectLst>
            </a:endParaRPr>
          </a:p>
        </p:txBody>
      </p:sp>
      <p:sp>
        <p:nvSpPr>
          <p:cNvPr id="12" name="矩形 3"/>
          <p:cNvSpPr/>
          <p:nvPr/>
        </p:nvSpPr>
        <p:spPr>
          <a:xfrm rot="2672520">
            <a:off x="10848975" y="5635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24"/>
          <p:cNvSpPr/>
          <p:nvPr/>
        </p:nvSpPr>
        <p:spPr>
          <a:xfrm rot="2672520">
            <a:off x="11214100" y="5635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5"/>
          <p:cNvSpPr/>
          <p:nvPr/>
        </p:nvSpPr>
        <p:spPr>
          <a:xfrm rot="11280000">
            <a:off x="9361488" y="5407025"/>
            <a:ext cx="474663" cy="474663"/>
          </a:xfrm>
          <a:prstGeom prst="ellipse">
            <a:avLst/>
          </a:pr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 name="椭圆 16"/>
          <p:cNvSpPr/>
          <p:nvPr/>
        </p:nvSpPr>
        <p:spPr>
          <a:xfrm rot="11280000">
            <a:off x="9899650" y="5583238"/>
            <a:ext cx="979488" cy="977900"/>
          </a:xfrm>
          <a:prstGeom prst="ellipse">
            <a:avLst/>
          </a:pr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 name="椭圆 17"/>
          <p:cNvSpPr/>
          <p:nvPr/>
        </p:nvSpPr>
        <p:spPr>
          <a:xfrm rot="11280000">
            <a:off x="9055100" y="5284788"/>
            <a:ext cx="242888" cy="242888"/>
          </a:xfrm>
          <a:prstGeom prst="ellipse">
            <a:avLst/>
          </a:pr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4" name="Picture 3" descr="7.jpg"/>
          <p:cNvPicPr>
            <a:picLocks noChangeAspect="1"/>
          </p:cNvPicPr>
          <p:nvPr/>
        </p:nvPicPr>
        <p:blipFill>
          <a:blip r:embed="rId2"/>
          <a:stretch>
            <a:fillRect/>
          </a:stretch>
        </p:blipFill>
        <p:spPr>
          <a:xfrm>
            <a:off x="3144520" y="4566285"/>
            <a:ext cx="1473835" cy="1283335"/>
          </a:xfrm>
          <a:prstGeom prst="rect">
            <a:avLst/>
          </a:prstGeom>
        </p:spPr>
      </p:pic>
    </p:spTree>
  </p:cSld>
  <p:clrMapOvr>
    <a:masterClrMapping/>
  </p:clrMapOvr>
  <p:transition spd="slow" advClick="0" advTm="3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7615238" y="3317875"/>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10274300" y="54451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
          <p:cNvSpPr/>
          <p:nvPr/>
        </p:nvSpPr>
        <p:spPr>
          <a:xfrm rot="2672520">
            <a:off x="5897563" y="5849938"/>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4"/>
          <p:cNvSpPr/>
          <p:nvPr/>
        </p:nvSpPr>
        <p:spPr>
          <a:xfrm rot="2672520">
            <a:off x="501650" y="1616075"/>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51"/>
          <p:cNvSpPr>
            <a:spLocks noChangeArrowheads="1"/>
          </p:cNvSpPr>
          <p:nvPr/>
        </p:nvSpPr>
        <p:spPr bwMode="auto">
          <a:xfrm>
            <a:off x="296863" y="304800"/>
            <a:ext cx="4238625" cy="657225"/>
          </a:xfrm>
          <a:prstGeom prst="rect">
            <a:avLst/>
          </a:prstGeom>
          <a:solidFill>
            <a:schemeClr val="tx1">
              <a:lumMod val="85000"/>
              <a:lumOff val="15000"/>
            </a:scheme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FFFFFF"/>
                </a:solidFill>
                <a:effectLst/>
                <a:uLnTx/>
                <a:uFillTx/>
                <a:latin typeface="Calibri" panose="020F0502020204030204" pitchFamily="34" charset="0"/>
                <a:ea typeface="SimSun" panose="02010600030101010101" pitchFamily="2" charset="-122"/>
                <a:cs typeface="Calibri" panose="020F0502020204030204" pitchFamily="34" charset="0"/>
                <a:sym typeface="SimSun" panose="02010600030101010101" pitchFamily="2" charset="-122"/>
              </a:rPr>
              <a:t>MÔ TẢ BỘ DATASET</a:t>
            </a:r>
            <a:endParaRPr kumimoji="0" lang="en-US" altLang="zh-CN" sz="3600" b="1" i="0" u="none" strike="noStrike" kern="1200" cap="none" spc="0" normalizeH="0" baseline="0" noProof="0">
              <a:ln>
                <a:noFill/>
              </a:ln>
              <a:solidFill>
                <a:srgbClr val="FFFFFF"/>
              </a:solidFill>
              <a:effectLst/>
              <a:uLnTx/>
              <a:uFillTx/>
              <a:latin typeface="Calibri" panose="020F0502020204030204" pitchFamily="34" charset="0"/>
              <a:ea typeface="SimSun" panose="02010600030101010101" pitchFamily="2" charset="-122"/>
              <a:cs typeface="Calibri" panose="020F0502020204030204" pitchFamily="34" charset="0"/>
              <a:sym typeface="SimSun" panose="02010600030101010101" pitchFamily="2" charset="-122"/>
            </a:endParaRPr>
          </a:p>
        </p:txBody>
      </p:sp>
      <p:sp>
        <p:nvSpPr>
          <p:cNvPr id="11271" name="Text Box 8"/>
          <p:cNvSpPr txBox="1"/>
          <p:nvPr/>
        </p:nvSpPr>
        <p:spPr>
          <a:xfrm>
            <a:off x="973138" y="1147763"/>
            <a:ext cx="10742612" cy="1014412"/>
          </a:xfrm>
          <a:prstGeom prst="rect">
            <a:avLst/>
          </a:prstGeom>
          <a:noFill/>
          <a:ln w="9525">
            <a:noFill/>
          </a:ln>
        </p:spPr>
        <p:txBody>
          <a:bodyPr wrap="square" anchor="t" anchorCtr="0">
            <a:spAutoFit/>
          </a:bodyPr>
          <a:p>
            <a:r>
              <a:rPr lang="en-US" altLang="zh-CN" sz="2000" b="1">
                <a:latin typeface="Calibri" panose="020F0502020204030204" pitchFamily="34" charset="0"/>
                <a:ea typeface="SimSun" panose="02010600030101010101" pitchFamily="2" charset="-122"/>
              </a:rPr>
              <a:t>- Bảng chữ cái Tiếng Việt bao gồm 29 chữ cái:</a:t>
            </a:r>
            <a:endParaRPr lang="en-US" altLang="zh-CN" sz="2000" b="1">
              <a:latin typeface="Calibri" panose="020F0502020204030204" pitchFamily="34" charset="0"/>
              <a:ea typeface="SimSun" panose="02010600030101010101" pitchFamily="2" charset="-122"/>
            </a:endParaRPr>
          </a:p>
          <a:p>
            <a:r>
              <a:rPr lang="en-US" altLang="zh-CN" sz="2000" b="1">
                <a:latin typeface="Calibri" panose="020F0502020204030204" pitchFamily="34" charset="0"/>
                <a:ea typeface="SimSun" panose="02010600030101010101" pitchFamily="2" charset="-122"/>
              </a:rPr>
              <a:t>+ 22 chữ cái la-tin </a:t>
            </a:r>
            <a:r>
              <a:rPr lang="en-US" altLang="zh-CN" sz="2000">
                <a:latin typeface="Calibri" panose="020F0502020204030204" pitchFamily="34" charset="0"/>
                <a:ea typeface="SimSun" panose="02010600030101010101" pitchFamily="2" charset="-122"/>
              </a:rPr>
              <a:t>(a, b, c, d, e, g, h, i, k, l, m, n, o, p, q, r, s, t, u, v, x, y)</a:t>
            </a:r>
            <a:endParaRPr lang="en-US" altLang="zh-CN" sz="2000" b="1">
              <a:latin typeface="Calibri" panose="020F0502020204030204" pitchFamily="34" charset="0"/>
              <a:ea typeface="SimSun" panose="02010600030101010101" pitchFamily="2" charset="-122"/>
            </a:endParaRPr>
          </a:p>
          <a:p>
            <a:r>
              <a:rPr lang="en-US" altLang="zh-CN" sz="2000" b="1">
                <a:latin typeface="Calibri" panose="020F0502020204030204" pitchFamily="34" charset="0"/>
                <a:ea typeface="SimSun" panose="02010600030101010101" pitchFamily="2" charset="-122"/>
              </a:rPr>
              <a:t>+ 7 chữ cái biến thể bằng cách thêm “dấu” </a:t>
            </a:r>
            <a:r>
              <a:rPr lang="en-US" altLang="zh-CN" sz="2000">
                <a:latin typeface="Calibri" panose="020F0502020204030204" pitchFamily="34" charset="0"/>
                <a:ea typeface="SimSun" panose="02010600030101010101" pitchFamily="2" charset="-122"/>
              </a:rPr>
              <a:t>(ă, â, đ, ê, ô, ơ, ư)</a:t>
            </a:r>
            <a:endParaRPr lang="en-US" altLang="zh-CN" sz="2000">
              <a:latin typeface="Calibri" panose="020F0502020204030204" pitchFamily="34" charset="0"/>
              <a:ea typeface="SimSun" panose="02010600030101010101" pitchFamily="2" charset="-122"/>
            </a:endParaRPr>
          </a:p>
        </p:txBody>
      </p:sp>
      <p:sp>
        <p:nvSpPr>
          <p:cNvPr id="11272" name="Text Box 9"/>
          <p:cNvSpPr txBox="1"/>
          <p:nvPr/>
        </p:nvSpPr>
        <p:spPr>
          <a:xfrm>
            <a:off x="612775" y="2406650"/>
            <a:ext cx="11033125" cy="706438"/>
          </a:xfrm>
          <a:prstGeom prst="rect">
            <a:avLst/>
          </a:prstGeom>
          <a:noFill/>
          <a:ln w="9525">
            <a:noFill/>
          </a:ln>
        </p:spPr>
        <p:txBody>
          <a:bodyPr wrap="square" anchor="t" anchorCtr="0">
            <a:spAutoFit/>
          </a:bodyPr>
          <a:p>
            <a:r>
              <a:rPr lang="en-US" altLang="zh-CN" sz="2000" b="1">
                <a:latin typeface="Calibri" panose="020F0502020204030204" pitchFamily="34" charset="0"/>
                <a:ea typeface="SimSun" panose="02010600030101010101" pitchFamily="2" charset="-122"/>
              </a:rPr>
              <a:t>- Ngoài ra, còn có các “dấu”: ngang, sắc, huyền, hỏi, ngã, nặng sẽ kết hợp được cùng với a, ă, â, đ, e, ê, i, o, ô, ơ, u và ư</a:t>
            </a:r>
            <a:endParaRPr lang="en-US" altLang="zh-CN" sz="2000" b="1">
              <a:latin typeface="Calibri" panose="020F0502020204030204" pitchFamily="34" charset="0"/>
              <a:ea typeface="SimSun" panose="02010600030101010101" pitchFamily="2" charset="-122"/>
            </a:endParaRPr>
          </a:p>
        </p:txBody>
      </p:sp>
      <p:sp>
        <p:nvSpPr>
          <p:cNvPr id="11" name="Text Box 10"/>
          <p:cNvSpPr txBox="1"/>
          <p:nvPr/>
        </p:nvSpPr>
        <p:spPr>
          <a:xfrm>
            <a:off x="613410" y="3390264"/>
            <a:ext cx="4249417" cy="398781"/>
          </a:xfrm>
          <a:prstGeom prst="rect">
            <a:avLst/>
          </a:prstGeom>
          <a:noFill/>
        </p:spPr>
        <p:txBody>
          <a:bodyPr wrap="none" rtlCol="0">
            <a:spAutoFit/>
          </a:bodyPr>
          <a:p>
            <a:r>
              <a:rPr lang="en-US" sz="2000" b="1" noProof="1">
                <a:latin typeface="Calibri" panose="020F0502020204030204" pitchFamily="34" charset="0"/>
                <a:ea typeface="SimSun" panose="02010600030101010101" pitchFamily="2" charset="-122"/>
                <a:cs typeface="+mn-cs"/>
              </a:rPr>
              <a:t>- Tổng cộng sẽ có </a:t>
            </a:r>
            <a:r>
              <a:rPr lang="en-US" sz="2000" noProof="1">
                <a:ln w="22225">
                  <a:solidFill>
                    <a:schemeClr val="accent2"/>
                  </a:solidFill>
                  <a:prstDash val="solid"/>
                </a:ln>
                <a:solidFill>
                  <a:schemeClr val="accent2">
                    <a:lumMod val="40000"/>
                    <a:lumOff val="60000"/>
                  </a:schemeClr>
                </a:solidFill>
                <a:latin typeface="Calibri" panose="020F0502020204030204" pitchFamily="34" charset="0"/>
                <a:ea typeface="SimSun" panose="02010600030101010101" pitchFamily="2" charset="-122"/>
                <a:cs typeface="+mn-cs"/>
              </a:rPr>
              <a:t>89</a:t>
            </a:r>
            <a:r>
              <a:rPr lang="en-US" sz="2000" b="1" noProof="1">
                <a:latin typeface="Calibri" panose="020F0502020204030204" pitchFamily="34" charset="0"/>
                <a:ea typeface="SimSun" panose="02010600030101010101" pitchFamily="2" charset="-122"/>
                <a:cs typeface="+mn-cs"/>
              </a:rPr>
              <a:t> </a:t>
            </a:r>
            <a:r>
              <a:rPr lang="en-US" sz="2000" noProof="1">
                <a:ln w="22225">
                  <a:solidFill>
                    <a:schemeClr val="accent2"/>
                  </a:solidFill>
                  <a:prstDash val="solid"/>
                </a:ln>
                <a:solidFill>
                  <a:schemeClr val="accent2">
                    <a:lumMod val="40000"/>
                    <a:lumOff val="60000"/>
                  </a:schemeClr>
                </a:solidFill>
                <a:latin typeface="Calibri" panose="020F0502020204030204" pitchFamily="34" charset="0"/>
                <a:ea typeface="SimSun" panose="02010600030101010101" pitchFamily="2" charset="-122"/>
                <a:cs typeface="+mn-cs"/>
              </a:rPr>
              <a:t>kí tự</a:t>
            </a:r>
            <a:r>
              <a:rPr lang="en-US" sz="2000" b="1" noProof="1">
                <a:latin typeface="Calibri" panose="020F0502020204030204" pitchFamily="34" charset="0"/>
                <a:ea typeface="SimSun" panose="02010600030101010101" pitchFamily="2" charset="-122"/>
                <a:cs typeface="+mn-cs"/>
              </a:rPr>
              <a:t> cần thu thập.</a:t>
            </a:r>
            <a:endParaRPr lang="en-US" sz="2000" b="1" noProof="1"/>
          </a:p>
        </p:txBody>
      </p:sp>
      <p:sp>
        <p:nvSpPr>
          <p:cNvPr id="12" name="Text Box 11"/>
          <p:cNvSpPr txBox="1"/>
          <p:nvPr/>
        </p:nvSpPr>
        <p:spPr>
          <a:xfrm>
            <a:off x="538163" y="4079875"/>
            <a:ext cx="7196138" cy="2246313"/>
          </a:xfrm>
          <a:prstGeom prst="rect">
            <a:avLst/>
          </a:prstGeom>
          <a:noFill/>
        </p:spPr>
        <p:txBody>
          <a:bodyPr wrap="square" rtlCol="0">
            <a:spAutoFit/>
          </a:bodyPr>
          <a:p>
            <a:r>
              <a:rPr lang="en-US" sz="2000" b="1" noProof="1">
                <a:solidFill>
                  <a:schemeClr val="accent5">
                    <a:lumMod val="75000"/>
                  </a:schemeClr>
                </a:solidFill>
                <a:latin typeface="Calibri" panose="020F0502020204030204" pitchFamily="34" charset="0"/>
                <a:ea typeface="SimSun" panose="02010600030101010101" pitchFamily="2" charset="-122"/>
                <a:cs typeface="+mn-cs"/>
              </a:rPr>
              <a:t>Nhóm quyết định sẽ tiến hành thu thập data từ người quen và </a:t>
            </a:r>
            <a:endParaRPr lang="en-US" sz="2000" b="1" noProof="1">
              <a:solidFill>
                <a:schemeClr val="accent5">
                  <a:lumMod val="75000"/>
                </a:schemeClr>
              </a:solidFill>
            </a:endParaRPr>
          </a:p>
          <a:p>
            <a:r>
              <a:rPr lang="en-US" sz="2000" b="1" noProof="1">
                <a:solidFill>
                  <a:schemeClr val="accent5">
                    <a:lumMod val="75000"/>
                  </a:schemeClr>
                </a:solidFill>
                <a:latin typeface="Calibri" panose="020F0502020204030204" pitchFamily="34" charset="0"/>
                <a:ea typeface="SimSun" panose="02010600030101010101" pitchFamily="2" charset="-122"/>
                <a:cs typeface="+mn-cs"/>
              </a:rPr>
              <a:t>bạn bè theo mẫu sau, mỗi người sẽ chỉ viết 1 bản để đảm bảo </a:t>
            </a:r>
            <a:endParaRPr lang="en-US" sz="2000" b="1" noProof="1">
              <a:solidFill>
                <a:schemeClr val="accent5">
                  <a:lumMod val="75000"/>
                </a:schemeClr>
              </a:solidFill>
            </a:endParaRPr>
          </a:p>
          <a:p>
            <a:r>
              <a:rPr lang="en-US" sz="2000" b="1" noProof="1">
                <a:solidFill>
                  <a:schemeClr val="accent5">
                    <a:lumMod val="75000"/>
                  </a:schemeClr>
                </a:solidFill>
                <a:latin typeface="Calibri" panose="020F0502020204030204" pitchFamily="34" charset="0"/>
                <a:ea typeface="SimSun" panose="02010600030101010101" pitchFamily="2" charset="-122"/>
                <a:cs typeface="+mn-cs"/>
              </a:rPr>
              <a:t>tính chất của bộ dữ liệu. Bên cạnh đó, để làm giàu thêm bộ data, </a:t>
            </a:r>
            <a:endParaRPr lang="en-US" sz="2000" b="1" noProof="1">
              <a:solidFill>
                <a:schemeClr val="accent5">
                  <a:lumMod val="75000"/>
                </a:schemeClr>
              </a:solidFill>
            </a:endParaRPr>
          </a:p>
          <a:p>
            <a:r>
              <a:rPr lang="en-US" sz="2000" b="1" noProof="1">
                <a:solidFill>
                  <a:schemeClr val="accent5">
                    <a:lumMod val="75000"/>
                  </a:schemeClr>
                </a:solidFill>
                <a:latin typeface="Calibri" panose="020F0502020204030204" pitchFamily="34" charset="0"/>
                <a:ea typeface="SimSun" panose="02010600030101010101" pitchFamily="2" charset="-122"/>
                <a:cs typeface="+mn-cs"/>
              </a:rPr>
              <a:t>nhóm quyết định sẽ gọp chung bộ data huấn luyện cùng với nhóm </a:t>
            </a:r>
            <a:endParaRPr lang="en-US" sz="2000" b="1" noProof="1">
              <a:solidFill>
                <a:schemeClr val="accent5">
                  <a:lumMod val="75000"/>
                </a:schemeClr>
              </a:solidFill>
            </a:endParaRPr>
          </a:p>
          <a:p>
            <a:r>
              <a:rPr lang="en-US" sz="2000" b="1" noProof="1">
                <a:solidFill>
                  <a:schemeClr val="accent5">
                    <a:lumMod val="75000"/>
                  </a:schemeClr>
                </a:solidFill>
                <a:latin typeface="Calibri" panose="020F0502020204030204" pitchFamily="34" charset="0"/>
                <a:ea typeface="SimSun" panose="02010600030101010101" pitchFamily="2" charset="-122"/>
                <a:cs typeface="+mn-cs"/>
              </a:rPr>
              <a:t>của bạn </a:t>
            </a:r>
            <a:r>
              <a:rPr lang="en-US" sz="2000" b="1" i="1" noProof="1">
                <a:solidFill>
                  <a:schemeClr val="accent5">
                    <a:lumMod val="75000"/>
                  </a:schemeClr>
                </a:solidFill>
                <a:effectLst>
                  <a:outerShdw blurRad="38100" dist="19050" dir="2700000" algn="tl" rotWithShape="0">
                    <a:schemeClr val="dk1">
                      <a:alpha val="40000"/>
                    </a:schemeClr>
                  </a:outerShdw>
                </a:effectLst>
                <a:latin typeface="Calibri" panose="020F0502020204030204" pitchFamily="34" charset="0"/>
                <a:ea typeface="SimSun" panose="02010600030101010101" pitchFamily="2" charset="-122"/>
                <a:cs typeface="+mn-cs"/>
              </a:rPr>
              <a:t>Trần Vĩ Hào</a:t>
            </a:r>
            <a:r>
              <a:rPr lang="en-US" sz="2000" b="1" noProof="1">
                <a:solidFill>
                  <a:schemeClr val="accent5">
                    <a:lumMod val="75000"/>
                  </a:schemeClr>
                </a:solidFill>
                <a:latin typeface="Calibri" panose="020F0502020204030204" pitchFamily="34" charset="0"/>
                <a:ea typeface="SimSun" panose="02010600030101010101" pitchFamily="2" charset="-122"/>
                <a:cs typeface="+mn-cs"/>
              </a:rPr>
              <a:t>.</a:t>
            </a:r>
            <a:endParaRPr lang="en-US" sz="2000" b="1" noProof="1">
              <a:solidFill>
                <a:schemeClr val="accent5">
                  <a:lumMod val="75000"/>
                </a:schemeClr>
              </a:solidFill>
            </a:endParaRPr>
          </a:p>
          <a:p>
            <a:r>
              <a:rPr lang="en-US" sz="2000" b="1" noProof="1">
                <a:solidFill>
                  <a:schemeClr val="accent5">
                    <a:lumMod val="75000"/>
                  </a:schemeClr>
                </a:solidFill>
                <a:latin typeface="Calibri" panose="020F0502020204030204" pitchFamily="34" charset="0"/>
                <a:ea typeface="SimSun" panose="02010600030101010101" pitchFamily="2" charset="-122"/>
                <a:cs typeface="+mn-cs"/>
              </a:rPr>
              <a:t>Sau đó, các mẫu sẽ được gom lại và chụp hình để tiến hành các bước xử lí dữ liệu tiếp theo.</a:t>
            </a:r>
            <a:endParaRPr lang="en-US" sz="2000" b="1" noProof="1">
              <a:solidFill>
                <a:schemeClr val="accent5">
                  <a:lumMod val="75000"/>
                </a:schemeClr>
              </a:solidFill>
            </a:endParaRPr>
          </a:p>
        </p:txBody>
      </p:sp>
      <p:pic>
        <p:nvPicPr>
          <p:cNvPr id="11275" name="Picture 13" descr="f"/>
          <p:cNvPicPr>
            <a:picLocks noChangeAspect="1"/>
          </p:cNvPicPr>
          <p:nvPr/>
        </p:nvPicPr>
        <p:blipFill>
          <a:blip r:embed="rId1"/>
          <a:stretch>
            <a:fillRect/>
          </a:stretch>
        </p:blipFill>
        <p:spPr>
          <a:xfrm>
            <a:off x="8723313" y="2828925"/>
            <a:ext cx="2622550" cy="3497263"/>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0" y="3987800"/>
            <a:ext cx="12192000" cy="2870200"/>
          </a:xfrm>
          <a:prstGeom prst="rect">
            <a:avLst/>
          </a:prstGeom>
          <a:solidFill>
            <a:srgbClr val="7ACD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292" name="Freeform 5"/>
          <p:cNvSpPr/>
          <p:nvPr/>
        </p:nvSpPr>
        <p:spPr>
          <a:xfrm>
            <a:off x="1154113" y="5443538"/>
            <a:ext cx="2678112" cy="957262"/>
          </a:xfrm>
          <a:custGeom>
            <a:avLst/>
            <a:gdLst/>
            <a:ahLst/>
            <a:cxnLst>
              <a:cxn ang="0">
                <a:pos x="2490434" y="0"/>
              </a:cxn>
              <a:cxn ang="0">
                <a:pos x="2311190" y="33885"/>
              </a:cxn>
              <a:cxn ang="0">
                <a:pos x="2083445" y="84714"/>
              </a:cxn>
              <a:cxn ang="0">
                <a:pos x="1720740" y="209666"/>
              </a:cxn>
              <a:cxn ang="0">
                <a:pos x="1583672" y="216020"/>
              </a:cxn>
              <a:cxn ang="0">
                <a:pos x="1562584" y="163074"/>
              </a:cxn>
              <a:cxn ang="0">
                <a:pos x="1554149" y="160956"/>
              </a:cxn>
              <a:cxn ang="0">
                <a:pos x="1351709" y="243551"/>
              </a:cxn>
              <a:cxn ang="0">
                <a:pos x="1235728" y="252023"/>
              </a:cxn>
              <a:cxn ang="0">
                <a:pos x="1081789" y="256258"/>
              </a:cxn>
              <a:cxn ang="0">
                <a:pos x="480795" y="218137"/>
              </a:cxn>
              <a:cxn ang="0">
                <a:pos x="42175" y="144013"/>
              </a:cxn>
              <a:cxn ang="0">
                <a:pos x="12653" y="144013"/>
              </a:cxn>
              <a:cxn ang="0">
                <a:pos x="217201" y="514635"/>
              </a:cxn>
              <a:cxn ang="0">
                <a:pos x="925741" y="730654"/>
              </a:cxn>
              <a:cxn ang="0">
                <a:pos x="978460" y="785718"/>
              </a:cxn>
              <a:cxn ang="0">
                <a:pos x="1400210" y="957263"/>
              </a:cxn>
              <a:cxn ang="0">
                <a:pos x="1275794" y="726419"/>
              </a:cxn>
              <a:cxn ang="0">
                <a:pos x="1836722" y="501928"/>
              </a:cxn>
              <a:cxn ang="0">
                <a:pos x="2140382" y="175781"/>
              </a:cxn>
              <a:cxn ang="0">
                <a:pos x="2108750" y="273201"/>
              </a:cxn>
              <a:cxn ang="0">
                <a:pos x="2275342" y="216020"/>
              </a:cxn>
              <a:cxn ang="0">
                <a:pos x="2332278" y="133424"/>
              </a:cxn>
              <a:cxn ang="0">
                <a:pos x="2441933" y="141895"/>
              </a:cxn>
              <a:cxn ang="0">
                <a:pos x="2515739" y="131306"/>
              </a:cxn>
              <a:cxn ang="0">
                <a:pos x="2663352" y="44475"/>
              </a:cxn>
              <a:cxn ang="0">
                <a:pos x="2678113" y="46592"/>
              </a:cxn>
              <a:cxn ang="0">
                <a:pos x="2490434" y="0"/>
              </a:cxn>
            </a:cxnLst>
            <a:pathLst>
              <a:path w="1270" h="452">
                <a:moveTo>
                  <a:pt x="1181" y="0"/>
                </a:moveTo>
                <a:cubicBezTo>
                  <a:pt x="1153" y="0"/>
                  <a:pt x="1123" y="5"/>
                  <a:pt x="1096" y="16"/>
                </a:cubicBezTo>
                <a:cubicBezTo>
                  <a:pt x="1037" y="39"/>
                  <a:pt x="1027" y="31"/>
                  <a:pt x="988" y="40"/>
                </a:cubicBezTo>
                <a:cubicBezTo>
                  <a:pt x="950" y="50"/>
                  <a:pt x="931" y="95"/>
                  <a:pt x="816" y="99"/>
                </a:cubicBezTo>
                <a:cubicBezTo>
                  <a:pt x="788" y="100"/>
                  <a:pt x="767" y="101"/>
                  <a:pt x="751" y="102"/>
                </a:cubicBezTo>
                <a:cubicBezTo>
                  <a:pt x="753" y="93"/>
                  <a:pt x="753" y="81"/>
                  <a:pt x="741" y="77"/>
                </a:cubicBezTo>
                <a:cubicBezTo>
                  <a:pt x="740" y="76"/>
                  <a:pt x="739" y="76"/>
                  <a:pt x="737" y="76"/>
                </a:cubicBezTo>
                <a:cubicBezTo>
                  <a:pt x="717" y="76"/>
                  <a:pt x="665" y="102"/>
                  <a:pt x="641" y="115"/>
                </a:cubicBezTo>
                <a:cubicBezTo>
                  <a:pt x="626" y="116"/>
                  <a:pt x="608" y="117"/>
                  <a:pt x="586" y="119"/>
                </a:cubicBezTo>
                <a:cubicBezTo>
                  <a:pt x="562" y="120"/>
                  <a:pt x="537" y="121"/>
                  <a:pt x="513" y="121"/>
                </a:cubicBezTo>
                <a:cubicBezTo>
                  <a:pt x="407" y="121"/>
                  <a:pt x="300" y="109"/>
                  <a:pt x="228" y="103"/>
                </a:cubicBezTo>
                <a:cubicBezTo>
                  <a:pt x="146" y="96"/>
                  <a:pt x="69" y="68"/>
                  <a:pt x="20" y="68"/>
                </a:cubicBezTo>
                <a:cubicBezTo>
                  <a:pt x="15" y="68"/>
                  <a:pt x="10" y="68"/>
                  <a:pt x="6" y="68"/>
                </a:cubicBezTo>
                <a:cubicBezTo>
                  <a:pt x="0" y="87"/>
                  <a:pt x="16" y="177"/>
                  <a:pt x="103" y="243"/>
                </a:cubicBezTo>
                <a:cubicBezTo>
                  <a:pt x="197" y="314"/>
                  <a:pt x="312" y="330"/>
                  <a:pt x="439" y="345"/>
                </a:cubicBezTo>
                <a:cubicBezTo>
                  <a:pt x="449" y="357"/>
                  <a:pt x="458" y="367"/>
                  <a:pt x="464" y="371"/>
                </a:cubicBezTo>
                <a:cubicBezTo>
                  <a:pt x="490" y="392"/>
                  <a:pt x="528" y="437"/>
                  <a:pt x="664" y="452"/>
                </a:cubicBezTo>
                <a:cubicBezTo>
                  <a:pt x="666" y="424"/>
                  <a:pt x="633" y="377"/>
                  <a:pt x="605" y="343"/>
                </a:cubicBezTo>
                <a:cubicBezTo>
                  <a:pt x="703" y="328"/>
                  <a:pt x="813" y="291"/>
                  <a:pt x="871" y="237"/>
                </a:cubicBezTo>
                <a:cubicBezTo>
                  <a:pt x="960" y="156"/>
                  <a:pt x="971" y="94"/>
                  <a:pt x="1015" y="83"/>
                </a:cubicBezTo>
                <a:cubicBezTo>
                  <a:pt x="993" y="111"/>
                  <a:pt x="1000" y="129"/>
                  <a:pt x="1000" y="129"/>
                </a:cubicBezTo>
                <a:cubicBezTo>
                  <a:pt x="1000" y="129"/>
                  <a:pt x="1057" y="119"/>
                  <a:pt x="1079" y="102"/>
                </a:cubicBezTo>
                <a:cubicBezTo>
                  <a:pt x="1101" y="86"/>
                  <a:pt x="1106" y="63"/>
                  <a:pt x="1106" y="63"/>
                </a:cubicBezTo>
                <a:cubicBezTo>
                  <a:pt x="1106" y="63"/>
                  <a:pt x="1133" y="67"/>
                  <a:pt x="1158" y="67"/>
                </a:cubicBezTo>
                <a:cubicBezTo>
                  <a:pt x="1172" y="67"/>
                  <a:pt x="1186" y="66"/>
                  <a:pt x="1193" y="62"/>
                </a:cubicBezTo>
                <a:cubicBezTo>
                  <a:pt x="1213" y="52"/>
                  <a:pt x="1241" y="21"/>
                  <a:pt x="1263" y="21"/>
                </a:cubicBezTo>
                <a:cubicBezTo>
                  <a:pt x="1266" y="21"/>
                  <a:pt x="1268" y="22"/>
                  <a:pt x="1270" y="22"/>
                </a:cubicBezTo>
                <a:cubicBezTo>
                  <a:pt x="1244" y="7"/>
                  <a:pt x="1213" y="0"/>
                  <a:pt x="1181" y="0"/>
                </a:cubicBezTo>
              </a:path>
            </a:pathLst>
          </a:custGeom>
          <a:solidFill>
            <a:srgbClr val="728892"/>
          </a:solidFill>
          <a:ln w="9525">
            <a:noFill/>
          </a:ln>
        </p:spPr>
        <p:txBody>
          <a:bodyPr/>
          <a:p>
            <a:endParaRPr lang="en-US"/>
          </a:p>
        </p:txBody>
      </p:sp>
      <p:sp>
        <p:nvSpPr>
          <p:cNvPr id="11" name="Freeform 9"/>
          <p:cNvSpPr/>
          <p:nvPr/>
        </p:nvSpPr>
        <p:spPr bwMode="auto">
          <a:xfrm>
            <a:off x="3246438" y="5883275"/>
            <a:ext cx="1096963" cy="444500"/>
          </a:xfrm>
          <a:custGeom>
            <a:avLst/>
            <a:gdLst>
              <a:gd name="T0" fmla="*/ 707 w 751"/>
              <a:gd name="T1" fmla="*/ 0 h 302"/>
              <a:gd name="T2" fmla="*/ 683 w 751"/>
              <a:gd name="T3" fmla="*/ 3 h 302"/>
              <a:gd name="T4" fmla="*/ 440 w 751"/>
              <a:gd name="T5" fmla="*/ 84 h 302"/>
              <a:gd name="T6" fmla="*/ 419 w 751"/>
              <a:gd name="T7" fmla="*/ 57 h 302"/>
              <a:gd name="T8" fmla="*/ 342 w 751"/>
              <a:gd name="T9" fmla="*/ 96 h 302"/>
              <a:gd name="T10" fmla="*/ 8 w 751"/>
              <a:gd name="T11" fmla="*/ 126 h 302"/>
              <a:gd name="T12" fmla="*/ 8 w 751"/>
              <a:gd name="T13" fmla="*/ 166 h 302"/>
              <a:gd name="T14" fmla="*/ 243 w 751"/>
              <a:gd name="T15" fmla="*/ 214 h 302"/>
              <a:gd name="T16" fmla="*/ 411 w 751"/>
              <a:gd name="T17" fmla="*/ 302 h 302"/>
              <a:gd name="T18" fmla="*/ 358 w 751"/>
              <a:gd name="T19" fmla="*/ 210 h 302"/>
              <a:gd name="T20" fmla="*/ 370 w 751"/>
              <a:gd name="T21" fmla="*/ 211 h 302"/>
              <a:gd name="T22" fmla="*/ 585 w 751"/>
              <a:gd name="T23" fmla="*/ 67 h 302"/>
              <a:gd name="T24" fmla="*/ 614 w 751"/>
              <a:gd name="T25" fmla="*/ 105 h 302"/>
              <a:gd name="T26" fmla="*/ 642 w 751"/>
              <a:gd name="T27" fmla="*/ 40 h 302"/>
              <a:gd name="T28" fmla="*/ 672 w 751"/>
              <a:gd name="T29" fmla="*/ 44 h 302"/>
              <a:gd name="T30" fmla="*/ 751 w 751"/>
              <a:gd name="T31" fmla="*/ 13 h 302"/>
              <a:gd name="T32" fmla="*/ 707 w 751"/>
              <a:gd name="T33"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1" h="302">
                <a:moveTo>
                  <a:pt x="707" y="0"/>
                </a:moveTo>
                <a:cubicBezTo>
                  <a:pt x="700" y="0"/>
                  <a:pt x="692" y="1"/>
                  <a:pt x="683" y="3"/>
                </a:cubicBezTo>
                <a:cubicBezTo>
                  <a:pt x="683" y="3"/>
                  <a:pt x="562" y="59"/>
                  <a:pt x="440" y="84"/>
                </a:cubicBezTo>
                <a:cubicBezTo>
                  <a:pt x="440" y="75"/>
                  <a:pt x="436" y="63"/>
                  <a:pt x="419" y="57"/>
                </a:cubicBezTo>
                <a:cubicBezTo>
                  <a:pt x="408" y="74"/>
                  <a:pt x="373" y="87"/>
                  <a:pt x="342" y="96"/>
                </a:cubicBezTo>
                <a:cubicBezTo>
                  <a:pt x="202" y="102"/>
                  <a:pt x="54" y="105"/>
                  <a:pt x="8" y="126"/>
                </a:cubicBezTo>
                <a:cubicBezTo>
                  <a:pt x="1" y="136"/>
                  <a:pt x="0" y="161"/>
                  <a:pt x="8" y="166"/>
                </a:cubicBezTo>
                <a:cubicBezTo>
                  <a:pt x="17" y="171"/>
                  <a:pt x="169" y="186"/>
                  <a:pt x="243" y="214"/>
                </a:cubicBezTo>
                <a:cubicBezTo>
                  <a:pt x="318" y="243"/>
                  <a:pt x="411" y="302"/>
                  <a:pt x="411" y="302"/>
                </a:cubicBezTo>
                <a:cubicBezTo>
                  <a:pt x="411" y="302"/>
                  <a:pt x="394" y="217"/>
                  <a:pt x="358" y="210"/>
                </a:cubicBezTo>
                <a:cubicBezTo>
                  <a:pt x="362" y="210"/>
                  <a:pt x="366" y="211"/>
                  <a:pt x="370" y="211"/>
                </a:cubicBezTo>
                <a:cubicBezTo>
                  <a:pt x="437" y="211"/>
                  <a:pt x="554" y="137"/>
                  <a:pt x="585" y="67"/>
                </a:cubicBezTo>
                <a:cubicBezTo>
                  <a:pt x="584" y="98"/>
                  <a:pt x="614" y="105"/>
                  <a:pt x="614" y="105"/>
                </a:cubicBezTo>
                <a:cubicBezTo>
                  <a:pt x="614" y="105"/>
                  <a:pt x="654" y="80"/>
                  <a:pt x="642" y="40"/>
                </a:cubicBezTo>
                <a:cubicBezTo>
                  <a:pt x="652" y="43"/>
                  <a:pt x="662" y="44"/>
                  <a:pt x="672" y="44"/>
                </a:cubicBezTo>
                <a:cubicBezTo>
                  <a:pt x="717" y="44"/>
                  <a:pt x="751" y="13"/>
                  <a:pt x="751" y="13"/>
                </a:cubicBezTo>
                <a:cubicBezTo>
                  <a:pt x="751" y="13"/>
                  <a:pt x="735" y="0"/>
                  <a:pt x="707" y="0"/>
                </a:cubicBezTo>
              </a:path>
            </a:pathLst>
          </a:custGeom>
          <a:solidFill>
            <a:schemeClr val="bg1">
              <a:lumMod val="6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nvGrpSpPr>
          <p:cNvPr id="12294" name="组合 12"/>
          <p:cNvGrpSpPr/>
          <p:nvPr/>
        </p:nvGrpSpPr>
        <p:grpSpPr>
          <a:xfrm>
            <a:off x="3246438" y="1335088"/>
            <a:ext cx="3660775" cy="1476375"/>
            <a:chOff x="6096000" y="2104957"/>
            <a:chExt cx="3526708" cy="1450861"/>
          </a:xfrm>
        </p:grpSpPr>
        <p:cxnSp>
          <p:nvCxnSpPr>
            <p:cNvPr id="14" name="直接连接符 13"/>
            <p:cNvCxnSpPr/>
            <p:nvPr/>
          </p:nvCxnSpPr>
          <p:spPr>
            <a:xfrm flipV="1">
              <a:off x="6096000" y="2614775"/>
              <a:ext cx="1445553" cy="7619"/>
            </a:xfrm>
            <a:prstGeom prst="line">
              <a:avLst/>
            </a:prstGeom>
            <a:ln>
              <a:solidFill>
                <a:srgbClr val="0070C0"/>
              </a:solidFill>
              <a:tailEnd type="oval"/>
            </a:ln>
          </p:spPr>
          <p:style>
            <a:lnRef idx="1">
              <a:schemeClr val="accent1"/>
            </a:lnRef>
            <a:fillRef idx="0">
              <a:schemeClr val="accent1"/>
            </a:fillRef>
            <a:effectRef idx="0">
              <a:schemeClr val="accent1"/>
            </a:effectRef>
            <a:fontRef idx="minor">
              <a:schemeClr val="tx1"/>
            </a:fontRef>
          </p:style>
        </p:cxnSp>
        <p:sp>
          <p:nvSpPr>
            <p:cNvPr id="12296" name="矩形 14"/>
            <p:cNvSpPr/>
            <p:nvPr/>
          </p:nvSpPr>
          <p:spPr>
            <a:xfrm>
              <a:off x="7681301" y="2104957"/>
              <a:ext cx="1941407" cy="1450861"/>
            </a:xfrm>
            <a:prstGeom prst="rect">
              <a:avLst/>
            </a:prstGeom>
            <a:noFill/>
            <a:ln w="9525">
              <a:noFill/>
            </a:ln>
          </p:spPr>
          <p:txBody>
            <a:bodyPr wrap="square" anchor="t" anchorCtr="0">
              <a:spAutoFit/>
            </a:bodyPr>
            <a:p>
              <a:r>
                <a:rPr lang="en-US" altLang="zh-CN" b="1" dirty="0">
                  <a:solidFill>
                    <a:srgbClr val="000000"/>
                  </a:solidFill>
                  <a:latin typeface="Calibri" panose="020F0502020204030204" pitchFamily="34" charset="0"/>
                  <a:ea typeface="Microsoft YaHei" panose="020B0503020204020204" pitchFamily="34" charset="-122"/>
                </a:rPr>
                <a:t>Đầu tiên ảnh sẽ được </a:t>
              </a:r>
              <a:r>
                <a:rPr lang="en-US" altLang="zh-CN" b="1" dirty="0">
                  <a:solidFill>
                    <a:srgbClr val="000000"/>
                  </a:solidFill>
                  <a:latin typeface="Calibri" panose="020F0502020204030204" pitchFamily="34" charset="0"/>
                  <a:ea typeface="Microsoft YaHei" panose="020B0503020204020204" pitchFamily="34" charset="-122"/>
                  <a:sym typeface="SimSun" panose="02010600030101010101" pitchFamily="2" charset="-122"/>
                </a:rPr>
                <a:t>code </a:t>
              </a:r>
              <a:r>
                <a:rPr lang="en-US" altLang="zh-CN" b="1" dirty="0">
                  <a:solidFill>
                    <a:srgbClr val="000000"/>
                  </a:solidFill>
                  <a:latin typeface="Calibri" panose="020F0502020204030204" pitchFamily="34" charset="0"/>
                  <a:ea typeface="Microsoft YaHei" panose="020B0503020204020204" pitchFamily="34" charset="-122"/>
                </a:rPr>
                <a:t>xử lí  bằng cách cắt bỏ vùng trắng dư thừa ở 4 bên</a:t>
              </a:r>
              <a:endParaRPr lang="en-US" altLang="zh-CN" b="1" dirty="0">
                <a:solidFill>
                  <a:srgbClr val="000000"/>
                </a:solidFill>
                <a:latin typeface="Calibri" panose="020F0502020204030204" pitchFamily="34" charset="0"/>
                <a:ea typeface="Microsoft YaHei" panose="020B0503020204020204" pitchFamily="34" charset="-122"/>
              </a:endParaRPr>
            </a:p>
          </p:txBody>
        </p:sp>
      </p:grpSp>
      <p:grpSp>
        <p:nvGrpSpPr>
          <p:cNvPr id="12297" name="组合 21"/>
          <p:cNvGrpSpPr/>
          <p:nvPr/>
        </p:nvGrpSpPr>
        <p:grpSpPr>
          <a:xfrm>
            <a:off x="4405313" y="4706938"/>
            <a:ext cx="5289550" cy="1168400"/>
            <a:chOff x="1615613" y="3130121"/>
            <a:chExt cx="4480387" cy="1170715"/>
          </a:xfrm>
        </p:grpSpPr>
        <p:cxnSp>
          <p:nvCxnSpPr>
            <p:cNvPr id="23" name="直接连接符 22"/>
            <p:cNvCxnSpPr/>
            <p:nvPr/>
          </p:nvCxnSpPr>
          <p:spPr>
            <a:xfrm flipH="1">
              <a:off x="3689251" y="3499453"/>
              <a:ext cx="2406749"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2299" name="矩形 23"/>
            <p:cNvSpPr/>
            <p:nvPr/>
          </p:nvSpPr>
          <p:spPr>
            <a:xfrm>
              <a:off x="1615613" y="3130121"/>
              <a:ext cx="1962709" cy="1170715"/>
            </a:xfrm>
            <a:prstGeom prst="rect">
              <a:avLst/>
            </a:prstGeom>
            <a:noFill/>
            <a:ln w="9525">
              <a:noFill/>
            </a:ln>
          </p:spPr>
          <p:txBody>
            <a:bodyPr wrap="square" anchor="t" anchorCtr="0">
              <a:spAutoFit/>
            </a:bodyPr>
            <a:p>
              <a:pPr algn="just"/>
              <a:r>
                <a:rPr lang="en-US" altLang="zh-CN" sz="1400" b="1" dirty="0">
                  <a:latin typeface="Microsoft YaHei" panose="020B0503020204020204" pitchFamily="34" charset="-122"/>
                  <a:ea typeface="Microsoft YaHei" panose="020B0503020204020204" pitchFamily="34" charset="-122"/>
                </a:rPr>
                <a:t>Sau cùng, nhóm sẽ tiến hành việc chọn lọc và di chuyển ảnh sang từng thư mục tương ứng với từng chữ cái trong ảnh</a:t>
              </a:r>
              <a:endParaRPr lang="en-US" altLang="zh-CN" sz="1400" b="1" dirty="0">
                <a:latin typeface="Microsoft YaHei" panose="020B0503020204020204" pitchFamily="34" charset="-122"/>
                <a:ea typeface="Microsoft YaHei" panose="020B0503020204020204" pitchFamily="34" charset="-122"/>
              </a:endParaRPr>
            </a:p>
          </p:txBody>
        </p:sp>
      </p:grpSp>
      <p:sp>
        <p:nvSpPr>
          <p:cNvPr id="12300" name="文本框 1"/>
          <p:cNvSpPr txBox="1"/>
          <p:nvPr/>
        </p:nvSpPr>
        <p:spPr>
          <a:xfrm>
            <a:off x="1306513" y="374650"/>
            <a:ext cx="3802062"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1. THU THẬP DỮ LIỆU</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pic>
        <p:nvPicPr>
          <p:cNvPr id="12301" name="Picture 1" descr="f"/>
          <p:cNvPicPr>
            <a:picLocks noChangeAspect="1"/>
          </p:cNvPicPr>
          <p:nvPr/>
        </p:nvPicPr>
        <p:blipFill>
          <a:blip r:embed="rId1"/>
          <a:stretch>
            <a:fillRect/>
          </a:stretch>
        </p:blipFill>
        <p:spPr>
          <a:xfrm>
            <a:off x="271463" y="1238250"/>
            <a:ext cx="2974975" cy="3967163"/>
          </a:xfrm>
          <a:prstGeom prst="rect">
            <a:avLst/>
          </a:prstGeom>
          <a:noFill/>
          <a:ln w="9525">
            <a:noFill/>
          </a:ln>
        </p:spPr>
      </p:pic>
      <p:pic>
        <p:nvPicPr>
          <p:cNvPr id="12302" name="Picture 2" descr="f"/>
          <p:cNvPicPr>
            <a:picLocks noChangeAspect="1"/>
          </p:cNvPicPr>
          <p:nvPr/>
        </p:nvPicPr>
        <p:blipFill>
          <a:blip r:embed="rId1"/>
          <a:srcRect l="1529" t="8659" r="-905" b="9811"/>
          <a:stretch>
            <a:fillRect/>
          </a:stretch>
        </p:blipFill>
        <p:spPr>
          <a:xfrm>
            <a:off x="6789738" y="371475"/>
            <a:ext cx="2230437" cy="2630488"/>
          </a:xfrm>
          <a:prstGeom prst="rect">
            <a:avLst/>
          </a:prstGeom>
          <a:noFill/>
          <a:ln w="9525">
            <a:noFill/>
          </a:ln>
        </p:spPr>
      </p:pic>
      <p:cxnSp>
        <p:nvCxnSpPr>
          <p:cNvPr id="6" name="直接连接符 13"/>
          <p:cNvCxnSpPr/>
          <p:nvPr/>
        </p:nvCxnSpPr>
        <p:spPr>
          <a:xfrm>
            <a:off x="9020175" y="1685925"/>
            <a:ext cx="930275" cy="1588"/>
          </a:xfrm>
          <a:prstGeom prst="line">
            <a:avLst/>
          </a:prstGeom>
          <a:ln>
            <a:solidFill>
              <a:srgbClr val="0070C0"/>
            </a:solidFill>
            <a:tailEnd type="oval"/>
          </a:ln>
        </p:spPr>
        <p:style>
          <a:lnRef idx="1">
            <a:schemeClr val="accent1"/>
          </a:lnRef>
          <a:fillRef idx="0">
            <a:schemeClr val="accent1"/>
          </a:fillRef>
          <a:effectRef idx="0">
            <a:schemeClr val="accent1"/>
          </a:effectRef>
          <a:fontRef idx="minor">
            <a:schemeClr val="tx1"/>
          </a:fontRef>
        </p:style>
      </p:cxnSp>
      <p:sp>
        <p:nvSpPr>
          <p:cNvPr id="12304" name="Text Box 6"/>
          <p:cNvSpPr txBox="1"/>
          <p:nvPr/>
        </p:nvSpPr>
        <p:spPr>
          <a:xfrm>
            <a:off x="9950450" y="1238250"/>
            <a:ext cx="2241550" cy="1198563"/>
          </a:xfrm>
          <a:prstGeom prst="rect">
            <a:avLst/>
          </a:prstGeom>
          <a:noFill/>
          <a:ln w="9525">
            <a:noFill/>
          </a:ln>
        </p:spPr>
        <p:txBody>
          <a:bodyPr wrap="square" anchor="t" anchorCtr="0">
            <a:spAutoFit/>
          </a:bodyPr>
          <a:p>
            <a:r>
              <a:rPr lang="en-US" altLang="zh-CN" b="1">
                <a:latin typeface="Calibri" panose="020F0502020204030204" pitchFamily="34" charset="0"/>
                <a:ea typeface="SimSun" panose="02010600030101010101" pitchFamily="2" charset="-122"/>
              </a:rPr>
              <a:t>Sau đó ảnh sẽ </a:t>
            </a:r>
            <a:endParaRPr lang="en-US" altLang="zh-CN" b="1">
              <a:latin typeface="Calibri" panose="020F0502020204030204" pitchFamily="34" charset="0"/>
              <a:ea typeface="SimSun" panose="02010600030101010101" pitchFamily="2" charset="-122"/>
            </a:endParaRPr>
          </a:p>
          <a:p>
            <a:r>
              <a:rPr lang="en-US" altLang="zh-CN" b="1">
                <a:latin typeface="Calibri" panose="020F0502020204030204" pitchFamily="34" charset="0"/>
                <a:ea typeface="SimSun" panose="02010600030101010101" pitchFamily="2" charset="-122"/>
              </a:rPr>
              <a:t>được cắt thành</a:t>
            </a:r>
            <a:endParaRPr lang="en-US" altLang="zh-CN" b="1">
              <a:latin typeface="Calibri" panose="020F0502020204030204" pitchFamily="34" charset="0"/>
              <a:ea typeface="SimSun" panose="02010600030101010101" pitchFamily="2" charset="-122"/>
            </a:endParaRPr>
          </a:p>
          <a:p>
            <a:r>
              <a:rPr lang="en-US" altLang="zh-CN" b="1">
                <a:latin typeface="Calibri" panose="020F0502020204030204" pitchFamily="34" charset="0"/>
                <a:ea typeface="SimSun" panose="02010600030101010101" pitchFamily="2" charset="-122"/>
              </a:rPr>
              <a:t>từng ô một chứa </a:t>
            </a:r>
            <a:endParaRPr lang="en-US" altLang="zh-CN" b="1">
              <a:latin typeface="Calibri" panose="020F0502020204030204" pitchFamily="34" charset="0"/>
              <a:ea typeface="SimSun" panose="02010600030101010101" pitchFamily="2" charset="-122"/>
            </a:endParaRPr>
          </a:p>
          <a:p>
            <a:r>
              <a:rPr lang="en-US" altLang="zh-CN" b="1">
                <a:latin typeface="Calibri" panose="020F0502020204030204" pitchFamily="34" charset="0"/>
                <a:ea typeface="SimSun" panose="02010600030101010101" pitchFamily="2" charset="-122"/>
              </a:rPr>
              <a:t>các chữ và lưu trữ lại</a:t>
            </a:r>
            <a:endParaRPr lang="en-US" altLang="zh-CN" b="1">
              <a:latin typeface="Calibri" panose="020F0502020204030204" pitchFamily="34" charset="0"/>
              <a:ea typeface="SimSun" panose="02010600030101010101" pitchFamily="2" charset="-122"/>
            </a:endParaRPr>
          </a:p>
        </p:txBody>
      </p:sp>
      <p:pic>
        <p:nvPicPr>
          <p:cNvPr id="12305" name="Picture 7" descr="Screenshot (304)"/>
          <p:cNvPicPr>
            <a:picLocks noChangeAspect="1"/>
          </p:cNvPicPr>
          <p:nvPr/>
        </p:nvPicPr>
        <p:blipFill>
          <a:blip r:embed="rId2"/>
          <a:srcRect l="16370" t="29573" r="38779" b="3839"/>
          <a:stretch>
            <a:fillRect/>
          </a:stretch>
        </p:blipFill>
        <p:spPr>
          <a:xfrm>
            <a:off x="8640763" y="3441700"/>
            <a:ext cx="3349625" cy="2798763"/>
          </a:xfrm>
          <a:prstGeom prst="rect">
            <a:avLst/>
          </a:prstGeom>
          <a:noFill/>
          <a:ln w="9525">
            <a:noFill/>
          </a:ln>
        </p:spPr>
      </p:pic>
      <p:cxnSp>
        <p:nvCxnSpPr>
          <p:cNvPr id="12" name="Straight Connector 11"/>
          <p:cNvCxnSpPr/>
          <p:nvPr/>
        </p:nvCxnSpPr>
        <p:spPr>
          <a:xfrm flipH="1">
            <a:off x="11115675" y="2351088"/>
            <a:ext cx="9525" cy="1085850"/>
          </a:xfrm>
          <a:prstGeom prst="line">
            <a:avLst/>
          </a:prstGeom>
        </p:spPr>
        <p:style>
          <a:lnRef idx="2">
            <a:schemeClr val="accent1"/>
          </a:lnRef>
          <a:fillRef idx="0">
            <a:schemeClr val="accent1"/>
          </a:fillRef>
          <a:effectRef idx="1">
            <a:schemeClr val="accent1"/>
          </a:effectRef>
          <a:fontRef idx="minor">
            <a:schemeClr val="tx1"/>
          </a:fontRef>
        </p:style>
      </p:cxnSp>
      <p:sp>
        <p:nvSpPr>
          <p:cNvPr id="2"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90805" y="6445250"/>
            <a:ext cx="10478135" cy="368300"/>
          </a:xfrm>
          <a:prstGeom prst="rect">
            <a:avLst/>
          </a:prstGeom>
          <a:noFill/>
        </p:spPr>
        <p:txBody>
          <a:bodyPr wrap="none" rtlCol="0">
            <a:spAutoFit/>
          </a:bodyPr>
          <a:p>
            <a:pPr algn="l"/>
            <a:r>
              <a:rPr lang="en-US">
                <a:sym typeface="+mn-ea"/>
              </a:rPr>
              <a:t>Cut Image: https://stackoverflow.com/questions/59182827/how-to-get-the-cells-of-a-sudoku-grid-with-opencv</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Picture 62"/>
          <p:cNvPicPr>
            <a:picLocks noChangeAspect="1"/>
          </p:cNvPicPr>
          <p:nvPr/>
        </p:nvPicPr>
        <p:blipFill>
          <a:blip r:embed="rId1"/>
          <a:stretch>
            <a:fillRect/>
          </a:stretch>
        </p:blipFill>
        <p:spPr>
          <a:xfrm>
            <a:off x="5537200" y="2733675"/>
            <a:ext cx="2814638" cy="2179638"/>
          </a:xfrm>
          <a:prstGeom prst="rect">
            <a:avLst/>
          </a:prstGeom>
          <a:noFill/>
          <a:ln w="9525">
            <a:noFill/>
          </a:ln>
        </p:spPr>
      </p:pic>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316" name="文本框 1"/>
          <p:cNvSpPr txBox="1"/>
          <p:nvPr/>
        </p:nvSpPr>
        <p:spPr>
          <a:xfrm>
            <a:off x="1306513" y="374650"/>
            <a:ext cx="4926012"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2. QUÁ TRÌNH XỬ LÍ DỮ LIỆU</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13317" name="Text Box 34"/>
          <p:cNvSpPr txBox="1"/>
          <p:nvPr/>
        </p:nvSpPr>
        <p:spPr>
          <a:xfrm>
            <a:off x="2946400" y="1082675"/>
            <a:ext cx="2006600" cy="1754188"/>
          </a:xfrm>
          <a:prstGeom prst="rect">
            <a:avLst/>
          </a:prstGeom>
          <a:noFill/>
          <a:ln w="9525">
            <a:noFill/>
          </a:ln>
        </p:spPr>
        <p:txBody>
          <a:bodyPr wrap="none" anchor="t" anchorCtr="0">
            <a:spAutoFit/>
          </a:bodyPr>
          <a:p>
            <a:r>
              <a:rPr lang="en-US" altLang="zh-CN">
                <a:latin typeface="Calibri" panose="020F0502020204030204" pitchFamily="34" charset="0"/>
                <a:ea typeface="SimSun" panose="02010600030101010101" pitchFamily="2" charset="-122"/>
              </a:rPr>
              <a:t>Hình ban đầu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sẽ chứa khoảng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trắng khá lớn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xung quanh chữ,</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nhóm đã thực hiện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crop vào sát chữ </a:t>
            </a:r>
            <a:endParaRPr lang="en-US" altLang="zh-CN">
              <a:latin typeface="Calibri" panose="020F0502020204030204" pitchFamily="34" charset="0"/>
              <a:ea typeface="SimSun" panose="02010600030101010101" pitchFamily="2" charset="-122"/>
            </a:endParaRPr>
          </a:p>
        </p:txBody>
      </p:sp>
      <p:cxnSp>
        <p:nvCxnSpPr>
          <p:cNvPr id="47" name="直接连接符 13"/>
          <p:cNvCxnSpPr/>
          <p:nvPr/>
        </p:nvCxnSpPr>
        <p:spPr>
          <a:xfrm>
            <a:off x="2019300" y="1903413"/>
            <a:ext cx="927100" cy="4763"/>
          </a:xfrm>
          <a:prstGeom prst="line">
            <a:avLst/>
          </a:prstGeom>
          <a:ln>
            <a:solidFill>
              <a:srgbClr val="0070C0"/>
            </a:solidFill>
            <a:tailEnd type="oval"/>
          </a:ln>
        </p:spPr>
        <p:style>
          <a:lnRef idx="1">
            <a:schemeClr val="accent1"/>
          </a:lnRef>
          <a:fillRef idx="0">
            <a:schemeClr val="accent1"/>
          </a:fillRef>
          <a:effectRef idx="0">
            <a:schemeClr val="accent1"/>
          </a:effectRef>
          <a:fontRef idx="minor">
            <a:schemeClr val="tx1"/>
          </a:fontRef>
        </p:style>
      </p:cxnSp>
      <p:cxnSp>
        <p:nvCxnSpPr>
          <p:cNvPr id="49" name="直接连接符 13"/>
          <p:cNvCxnSpPr/>
          <p:nvPr/>
        </p:nvCxnSpPr>
        <p:spPr>
          <a:xfrm>
            <a:off x="4391025" y="1898650"/>
            <a:ext cx="927100" cy="4763"/>
          </a:xfrm>
          <a:prstGeom prst="line">
            <a:avLst/>
          </a:prstGeom>
          <a:ln>
            <a:solidFill>
              <a:srgbClr val="0070C0"/>
            </a:solidFill>
            <a:tailEnd type="oval"/>
          </a:ln>
        </p:spPr>
        <p:style>
          <a:lnRef idx="1">
            <a:schemeClr val="accent1"/>
          </a:lnRef>
          <a:fillRef idx="0">
            <a:schemeClr val="accent1"/>
          </a:fillRef>
          <a:effectRef idx="0">
            <a:schemeClr val="accent1"/>
          </a:effectRef>
          <a:fontRef idx="minor">
            <a:schemeClr val="tx1"/>
          </a:fontRef>
        </p:style>
      </p:cxnSp>
      <p:pic>
        <p:nvPicPr>
          <p:cNvPr id="13320" name="Picture 49"/>
          <p:cNvPicPr>
            <a:picLocks noChangeAspect="1"/>
          </p:cNvPicPr>
          <p:nvPr/>
        </p:nvPicPr>
        <p:blipFill>
          <a:blip r:embed="rId2"/>
          <a:stretch>
            <a:fillRect/>
          </a:stretch>
        </p:blipFill>
        <p:spPr>
          <a:xfrm>
            <a:off x="5429250" y="1060450"/>
            <a:ext cx="866775" cy="1800225"/>
          </a:xfrm>
          <a:prstGeom prst="rect">
            <a:avLst/>
          </a:prstGeom>
          <a:noFill/>
          <a:ln w="9525">
            <a:noFill/>
          </a:ln>
        </p:spPr>
      </p:pic>
      <p:pic>
        <p:nvPicPr>
          <p:cNvPr id="13321" name="Picture 50"/>
          <p:cNvPicPr>
            <a:picLocks noChangeAspect="1"/>
          </p:cNvPicPr>
          <p:nvPr/>
        </p:nvPicPr>
        <p:blipFill>
          <a:blip r:embed="rId3"/>
          <a:stretch>
            <a:fillRect/>
          </a:stretch>
        </p:blipFill>
        <p:spPr>
          <a:xfrm>
            <a:off x="569913" y="1185863"/>
            <a:ext cx="1530350" cy="1547812"/>
          </a:xfrm>
          <a:prstGeom prst="rect">
            <a:avLst/>
          </a:prstGeom>
          <a:noFill/>
          <a:ln w="9525">
            <a:noFill/>
          </a:ln>
        </p:spPr>
      </p:pic>
      <p:pic>
        <p:nvPicPr>
          <p:cNvPr id="13322" name="Picture 51"/>
          <p:cNvPicPr>
            <a:picLocks noChangeAspect="1"/>
          </p:cNvPicPr>
          <p:nvPr/>
        </p:nvPicPr>
        <p:blipFill>
          <a:blip r:embed="rId4"/>
          <a:stretch>
            <a:fillRect/>
          </a:stretch>
        </p:blipFill>
        <p:spPr>
          <a:xfrm>
            <a:off x="9796463" y="1077913"/>
            <a:ext cx="1433512" cy="1646237"/>
          </a:xfrm>
          <a:prstGeom prst="rect">
            <a:avLst/>
          </a:prstGeom>
          <a:noFill/>
          <a:ln w="9525">
            <a:noFill/>
          </a:ln>
        </p:spPr>
      </p:pic>
      <p:cxnSp>
        <p:nvCxnSpPr>
          <p:cNvPr id="53" name="直接连接符 13"/>
          <p:cNvCxnSpPr/>
          <p:nvPr/>
        </p:nvCxnSpPr>
        <p:spPr>
          <a:xfrm>
            <a:off x="6232525" y="1903413"/>
            <a:ext cx="927100" cy="4763"/>
          </a:xfrm>
          <a:prstGeom prst="line">
            <a:avLst/>
          </a:prstGeom>
          <a:ln>
            <a:solidFill>
              <a:srgbClr val="0070C0"/>
            </a:solidFill>
            <a:tailEnd type="oval"/>
          </a:ln>
        </p:spPr>
        <p:style>
          <a:lnRef idx="1">
            <a:schemeClr val="accent1"/>
          </a:lnRef>
          <a:fillRef idx="0">
            <a:schemeClr val="accent1"/>
          </a:fillRef>
          <a:effectRef idx="0">
            <a:schemeClr val="accent1"/>
          </a:effectRef>
          <a:fontRef idx="minor">
            <a:schemeClr val="tx1"/>
          </a:fontRef>
        </p:style>
      </p:cxnSp>
      <p:sp>
        <p:nvSpPr>
          <p:cNvPr id="13324" name="Text Box 53"/>
          <p:cNvSpPr txBox="1"/>
          <p:nvPr/>
        </p:nvSpPr>
        <p:spPr>
          <a:xfrm>
            <a:off x="7251700" y="1301750"/>
            <a:ext cx="1614488" cy="1198563"/>
          </a:xfrm>
          <a:prstGeom prst="rect">
            <a:avLst/>
          </a:prstGeom>
          <a:noFill/>
          <a:ln w="9525">
            <a:noFill/>
          </a:ln>
        </p:spPr>
        <p:txBody>
          <a:bodyPr wrap="square" anchor="t" anchorCtr="0">
            <a:spAutoFit/>
          </a:bodyPr>
          <a:p>
            <a:r>
              <a:rPr lang="en-US" altLang="zh-CN">
                <a:latin typeface="Calibri" panose="020F0502020204030204" pitchFamily="34" charset="0"/>
                <a:ea typeface="SimSun" panose="02010600030101010101" pitchFamily="2" charset="-122"/>
              </a:rPr>
              <a:t>Để đồng nhất bộ data, nhóm đã resize tất cả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về size (16x20)</a:t>
            </a:r>
            <a:endParaRPr lang="en-US" altLang="zh-CN">
              <a:latin typeface="Calibri" panose="020F0502020204030204" pitchFamily="34" charset="0"/>
              <a:ea typeface="SimSun" panose="02010600030101010101" pitchFamily="2" charset="-122"/>
            </a:endParaRPr>
          </a:p>
        </p:txBody>
      </p:sp>
      <p:cxnSp>
        <p:nvCxnSpPr>
          <p:cNvPr id="55" name="直接连接符 13"/>
          <p:cNvCxnSpPr/>
          <p:nvPr/>
        </p:nvCxnSpPr>
        <p:spPr>
          <a:xfrm>
            <a:off x="8785225" y="1892300"/>
            <a:ext cx="927100" cy="6350"/>
          </a:xfrm>
          <a:prstGeom prst="line">
            <a:avLst/>
          </a:prstGeom>
          <a:ln>
            <a:solidFill>
              <a:srgbClr val="0070C0"/>
            </a:solidFill>
            <a:tailEnd type="ova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9796463" y="3892550"/>
            <a:ext cx="76200" cy="74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13327" name="Text Box 63"/>
          <p:cNvSpPr txBox="1"/>
          <p:nvPr/>
        </p:nvSpPr>
        <p:spPr>
          <a:xfrm>
            <a:off x="7707313" y="3243263"/>
            <a:ext cx="2089150" cy="1476375"/>
          </a:xfrm>
          <a:prstGeom prst="rect">
            <a:avLst/>
          </a:prstGeom>
          <a:noFill/>
          <a:ln w="9525">
            <a:noFill/>
          </a:ln>
        </p:spPr>
        <p:txBody>
          <a:bodyPr wrap="none" anchor="t" anchorCtr="0">
            <a:spAutoFit/>
          </a:bodyPr>
          <a:p>
            <a:r>
              <a:rPr lang="en-US" altLang="zh-CN">
                <a:latin typeface="Calibri" panose="020F0502020204030204" pitchFamily="34" charset="0"/>
                <a:ea typeface="SimSun" panose="02010600030101010101" pitchFamily="2" charset="-122"/>
              </a:rPr>
              <a:t>Ảnh sau cùng trong</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bộ dataset sau khi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đã bitwise để đảo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ngược màu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(chữ đen, nền trắng)</a:t>
            </a:r>
            <a:endParaRPr lang="en-US" altLang="zh-CN">
              <a:latin typeface="Calibri" panose="020F0502020204030204" pitchFamily="34" charset="0"/>
              <a:ea typeface="SimSun" panose="02010600030101010101" pitchFamily="2" charset="-122"/>
            </a:endParaRPr>
          </a:p>
        </p:txBody>
      </p:sp>
      <p:cxnSp>
        <p:nvCxnSpPr>
          <p:cNvPr id="66" name="直接连接符 22"/>
          <p:cNvCxnSpPr>
            <a:stCxn id="13327" idx="1"/>
          </p:cNvCxnSpPr>
          <p:nvPr/>
        </p:nvCxnSpPr>
        <p:spPr>
          <a:xfrm flipH="1" flipV="1">
            <a:off x="6978650" y="3975100"/>
            <a:ext cx="728663" cy="6350"/>
          </a:xfrm>
          <a:prstGeom prst="line">
            <a:avLst/>
          </a:prstGeom>
          <a:ln w="12700" cmpd="sng">
            <a:solidFill>
              <a:schemeClr val="accent1">
                <a:shade val="50000"/>
              </a:schemeClr>
            </a:solidFill>
            <a:prstDash val="solid"/>
            <a:tailEnd type="oval"/>
          </a:ln>
        </p:spPr>
        <p:style>
          <a:lnRef idx="1">
            <a:schemeClr val="accent1"/>
          </a:lnRef>
          <a:fillRef idx="0">
            <a:schemeClr val="accent1"/>
          </a:fillRef>
          <a:effectRef idx="0">
            <a:schemeClr val="accent1"/>
          </a:effectRef>
          <a:fontRef idx="minor">
            <a:schemeClr val="tx1"/>
          </a:fontRef>
        </p:style>
      </p:cxnSp>
      <p:pic>
        <p:nvPicPr>
          <p:cNvPr id="13329" name="Picture 66"/>
          <p:cNvPicPr>
            <a:picLocks noChangeAspect="1"/>
          </p:cNvPicPr>
          <p:nvPr/>
        </p:nvPicPr>
        <p:blipFill>
          <a:blip r:embed="rId5"/>
          <a:stretch>
            <a:fillRect/>
          </a:stretch>
        </p:blipFill>
        <p:spPr>
          <a:xfrm>
            <a:off x="733425" y="3241675"/>
            <a:ext cx="1366838" cy="1562100"/>
          </a:xfrm>
          <a:prstGeom prst="rect">
            <a:avLst/>
          </a:prstGeom>
          <a:noFill/>
          <a:ln w="9525">
            <a:noFill/>
          </a:ln>
        </p:spPr>
      </p:pic>
      <p:sp>
        <p:nvSpPr>
          <p:cNvPr id="13330" name="Text Box 67"/>
          <p:cNvSpPr txBox="1"/>
          <p:nvPr/>
        </p:nvSpPr>
        <p:spPr>
          <a:xfrm>
            <a:off x="3092450" y="3427413"/>
            <a:ext cx="1958975" cy="1476375"/>
          </a:xfrm>
          <a:prstGeom prst="rect">
            <a:avLst/>
          </a:prstGeom>
          <a:noFill/>
          <a:ln w="9525">
            <a:noFill/>
          </a:ln>
        </p:spPr>
        <p:txBody>
          <a:bodyPr wrap="none" anchor="t" anchorCtr="0">
            <a:spAutoFit/>
          </a:bodyPr>
          <a:p>
            <a:r>
              <a:rPr lang="en-US" altLang="zh-CN">
                <a:latin typeface="Calibri" panose="020F0502020204030204" pitchFamily="34" charset="0"/>
                <a:ea typeface="SimSun" panose="02010600030101010101" pitchFamily="2" charset="-122"/>
              </a:rPr>
              <a:t>Chuyển tất cả hình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binary (16x20) về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ma trận (320,) và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lưu tạo thành 1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file .csv</a:t>
            </a:r>
            <a:endParaRPr lang="en-US" altLang="zh-CN">
              <a:latin typeface="Calibri" panose="020F0502020204030204" pitchFamily="34" charset="0"/>
              <a:ea typeface="SimSun" panose="02010600030101010101" pitchFamily="2" charset="-122"/>
            </a:endParaRPr>
          </a:p>
        </p:txBody>
      </p:sp>
      <p:cxnSp>
        <p:nvCxnSpPr>
          <p:cNvPr id="69" name="直接连接符 22"/>
          <p:cNvCxnSpPr>
            <a:stCxn id="13327" idx="1"/>
          </p:cNvCxnSpPr>
          <p:nvPr/>
        </p:nvCxnSpPr>
        <p:spPr>
          <a:xfrm flipH="1">
            <a:off x="4857750" y="3956050"/>
            <a:ext cx="679450" cy="11113"/>
          </a:xfrm>
          <a:prstGeom prst="line">
            <a:avLst/>
          </a:prstGeom>
          <a:ln w="12700" cmpd="sng">
            <a:solidFill>
              <a:schemeClr val="accent1">
                <a:shade val="50000"/>
              </a:schemeClr>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70" name="直接连接符 22"/>
          <p:cNvCxnSpPr>
            <a:stCxn id="13327" idx="1"/>
          </p:cNvCxnSpPr>
          <p:nvPr/>
        </p:nvCxnSpPr>
        <p:spPr>
          <a:xfrm flipH="1">
            <a:off x="2139950" y="3975100"/>
            <a:ext cx="952500" cy="11113"/>
          </a:xfrm>
          <a:prstGeom prst="line">
            <a:avLst/>
          </a:prstGeom>
          <a:ln w="12700" cmpd="sng">
            <a:solidFill>
              <a:schemeClr val="accent1">
                <a:shade val="50000"/>
              </a:schemeClr>
            </a:solidFill>
            <a:prstDash val="solid"/>
            <a:tailEnd type="oval"/>
          </a:ln>
        </p:spPr>
        <p:style>
          <a:lnRef idx="1">
            <a:schemeClr val="accent1"/>
          </a:lnRef>
          <a:fillRef idx="0">
            <a:schemeClr val="accent1"/>
          </a:fillRef>
          <a:effectRef idx="0">
            <a:schemeClr val="accent1"/>
          </a:effectRef>
          <a:fontRef idx="minor">
            <a:schemeClr val="tx1"/>
          </a:fontRef>
        </p:style>
      </p:cxnSp>
      <p:pic>
        <p:nvPicPr>
          <p:cNvPr id="13333" name="Picture 70"/>
          <p:cNvPicPr>
            <a:picLocks noChangeAspect="1"/>
          </p:cNvPicPr>
          <p:nvPr/>
        </p:nvPicPr>
        <p:blipFill>
          <a:blip r:embed="rId6"/>
          <a:stretch>
            <a:fillRect/>
          </a:stretch>
        </p:blipFill>
        <p:spPr>
          <a:xfrm>
            <a:off x="5780088" y="5359400"/>
            <a:ext cx="757237" cy="835025"/>
          </a:xfrm>
          <a:prstGeom prst="rect">
            <a:avLst/>
          </a:prstGeom>
          <a:noFill/>
          <a:ln w="9525">
            <a:noFill/>
          </a:ln>
        </p:spPr>
      </p:pic>
      <p:sp>
        <p:nvSpPr>
          <p:cNvPr id="13334" name="Text Box 71"/>
          <p:cNvSpPr txBox="1"/>
          <p:nvPr/>
        </p:nvSpPr>
        <p:spPr>
          <a:xfrm>
            <a:off x="6537325" y="5540375"/>
            <a:ext cx="5387975" cy="644525"/>
          </a:xfrm>
          <a:prstGeom prst="rect">
            <a:avLst/>
          </a:prstGeom>
          <a:noFill/>
          <a:ln w="9525">
            <a:noFill/>
          </a:ln>
        </p:spPr>
        <p:txBody>
          <a:bodyPr wrap="square" anchor="t" anchorCtr="0">
            <a:spAutoFit/>
          </a:bodyPr>
          <a:p>
            <a:r>
              <a:rPr lang="en-US" altLang="zh-CN" b="1">
                <a:solidFill>
                  <a:schemeClr val="accent1"/>
                </a:solidFill>
                <a:latin typeface="Calibri" panose="020F0502020204030204" pitchFamily="34" charset="0"/>
                <a:ea typeface="SimSun" panose="02010600030101010101" pitchFamily="2" charset="-122"/>
              </a:rPr>
              <a:t>DataTrain.csv </a:t>
            </a:r>
            <a:r>
              <a:rPr lang="en-US" altLang="zh-CN">
                <a:latin typeface="Calibri" panose="020F0502020204030204" pitchFamily="34" charset="0"/>
                <a:ea typeface="SimSun" panose="02010600030101010101" pitchFamily="2" charset="-122"/>
              </a:rPr>
              <a:t>(19229 arrays) trung bình 216 ảnh / chữ</a:t>
            </a:r>
            <a:endParaRPr lang="en-US" altLang="zh-CN" b="1">
              <a:solidFill>
                <a:schemeClr val="accent1"/>
              </a:solidFill>
              <a:latin typeface="Calibri" panose="020F0502020204030204" pitchFamily="34" charset="0"/>
              <a:ea typeface="SimSun" panose="02010600030101010101" pitchFamily="2" charset="-122"/>
            </a:endParaRPr>
          </a:p>
          <a:p>
            <a:r>
              <a:rPr lang="en-US" altLang="zh-CN" b="1">
                <a:solidFill>
                  <a:schemeClr val="accent1"/>
                </a:solidFill>
                <a:latin typeface="Calibri" panose="020F0502020204030204" pitchFamily="34" charset="0"/>
                <a:ea typeface="SimSun" panose="02010600030101010101" pitchFamily="2" charset="-122"/>
              </a:rPr>
              <a:t>DataTest.csv </a:t>
            </a:r>
            <a:r>
              <a:rPr lang="en-US" altLang="zh-CN">
                <a:latin typeface="Calibri" panose="020F0502020204030204" pitchFamily="34" charset="0"/>
                <a:ea typeface="SimSun" panose="02010600030101010101" pitchFamily="2" charset="-122"/>
              </a:rPr>
              <a:t>(5000 arrays) trung bình 55 ảnh / chữ</a:t>
            </a:r>
            <a:endParaRPr lang="en-US" altLang="zh-CN" b="1">
              <a:solidFill>
                <a:schemeClr val="accent1"/>
              </a:solidFill>
              <a:latin typeface="Calibri" panose="020F0502020204030204" pitchFamily="34" charset="0"/>
              <a:ea typeface="SimSun" panose="02010600030101010101" pitchFamily="2" charset="-122"/>
            </a:endParaRPr>
          </a:p>
        </p:txBody>
      </p:sp>
      <p:cxnSp>
        <p:nvCxnSpPr>
          <p:cNvPr id="75" name="Elbow Connector 74"/>
          <p:cNvCxnSpPr>
            <a:stCxn id="13322" idx="3"/>
            <a:endCxn id="59" idx="6"/>
          </p:cNvCxnSpPr>
          <p:nvPr/>
        </p:nvCxnSpPr>
        <p:spPr>
          <a:xfrm flipH="1">
            <a:off x="9872663" y="1901825"/>
            <a:ext cx="1357313" cy="2028825"/>
          </a:xfrm>
          <a:prstGeom prst="bentConnector3">
            <a:avLst>
              <a:gd name="adj1" fmla="val -17540"/>
            </a:avLst>
          </a:prstGeom>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13329" idx="1"/>
            <a:endCxn id="13333" idx="1"/>
          </p:cNvCxnSpPr>
          <p:nvPr/>
        </p:nvCxnSpPr>
        <p:spPr>
          <a:xfrm rot="10800000" flipH="1" flipV="1">
            <a:off x="733425" y="4022725"/>
            <a:ext cx="5046663" cy="1754188"/>
          </a:xfrm>
          <a:prstGeom prst="bentConnector3">
            <a:avLst>
              <a:gd name="adj1" fmla="val -4719"/>
            </a:avLst>
          </a:prstGeom>
          <a:ln w="127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7" name="Text Box 76"/>
          <p:cNvSpPr txBox="1"/>
          <p:nvPr/>
        </p:nvSpPr>
        <p:spPr>
          <a:xfrm>
            <a:off x="1306513" y="5270500"/>
            <a:ext cx="3468688" cy="9223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fontAlgn="base"/>
            <a:r>
              <a:rPr lang="en-US" sz="1800" strike="noStrike" noProof="1"/>
              <a:t>Tất cả gồm có </a:t>
            </a:r>
            <a:r>
              <a:rPr lang="en-US" sz="1800" b="1" i="1" strike="noStrike" noProof="1">
                <a:solidFill>
                  <a:srgbClr val="C00000"/>
                </a:solidFill>
                <a:sym typeface="+mn-ea"/>
              </a:rPr>
              <a:t>24.229</a:t>
            </a:r>
            <a:r>
              <a:rPr lang="en-US" sz="1800" strike="noStrike" noProof="1"/>
              <a:t> arrays đại diện cho </a:t>
            </a:r>
            <a:r>
              <a:rPr lang="en-US" sz="1800" b="1" i="1" strike="noStrike" noProof="1">
                <a:solidFill>
                  <a:srgbClr val="C00000"/>
                </a:solidFill>
              </a:rPr>
              <a:t>24.229</a:t>
            </a:r>
            <a:r>
              <a:rPr lang="en-US" sz="1800" strike="noStrike" noProof="1"/>
              <a:t> hình ảnh được tổng hợp lại và tách làm 2 file .csv </a:t>
            </a:r>
            <a:endParaRPr lang="en-US" sz="1800" strike="noStrike" noProof="1"/>
          </a:p>
        </p:txBody>
      </p:sp>
      <p:sp>
        <p:nvSpPr>
          <p:cNvPr id="2"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0" y="6428105"/>
            <a:ext cx="10673715" cy="368300"/>
          </a:xfrm>
          <a:prstGeom prst="rect">
            <a:avLst/>
          </a:prstGeom>
          <a:noFill/>
        </p:spPr>
        <p:txBody>
          <a:bodyPr wrap="none" rtlCol="0" anchor="t">
            <a:spAutoFit/>
          </a:bodyPr>
          <a:p>
            <a:pPr algn="l"/>
            <a:r>
              <a:rPr lang="en-US">
                <a:sym typeface="+mn-ea"/>
              </a:rPr>
              <a:t>Crop to Image: https://github.com/nivla0607/CS114.L22.KHCL/blob/main/Hand_writting_digit_recognition.ipynb</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Picture 2"/>
          <p:cNvPicPr>
            <a:picLocks noChangeAspect="1"/>
          </p:cNvPicPr>
          <p:nvPr/>
        </p:nvPicPr>
        <p:blipFill>
          <a:blip r:embed="rId1"/>
          <a:srcRect l="19791" r="22652"/>
          <a:stretch>
            <a:fillRect/>
          </a:stretch>
        </p:blipFill>
        <p:spPr>
          <a:xfrm>
            <a:off x="1889125" y="1827213"/>
            <a:ext cx="2860675" cy="2928937"/>
          </a:xfrm>
          <a:prstGeom prst="rect">
            <a:avLst/>
          </a:prstGeom>
          <a:noFill/>
          <a:ln w="9525">
            <a:noFill/>
          </a:ln>
        </p:spPr>
      </p:pic>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41" name="文本框 1"/>
          <p:cNvSpPr txBox="1"/>
          <p:nvPr/>
        </p:nvSpPr>
        <p:spPr>
          <a:xfrm>
            <a:off x="1306513" y="374650"/>
            <a:ext cx="4805362"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3. PHÂN CHIA BỘ DATASET</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14342" name="Text Box 4"/>
          <p:cNvSpPr txBox="1"/>
          <p:nvPr/>
        </p:nvSpPr>
        <p:spPr>
          <a:xfrm>
            <a:off x="2474913" y="2514600"/>
            <a:ext cx="628650" cy="368300"/>
          </a:xfrm>
          <a:prstGeom prst="rect">
            <a:avLst/>
          </a:prstGeom>
          <a:noFill/>
          <a:ln w="9525">
            <a:noFill/>
          </a:ln>
        </p:spPr>
        <p:txBody>
          <a:bodyPr wrap="none" anchor="t" anchorCtr="0">
            <a:spAutoFit/>
          </a:bodyPr>
          <a:p>
            <a:r>
              <a:rPr lang="en-US" altLang="zh-CN">
                <a:latin typeface="Calibri" panose="020F0502020204030204" pitchFamily="34" charset="0"/>
                <a:ea typeface="SimSun" panose="02010600030101010101" pitchFamily="2" charset="-122"/>
              </a:rPr>
              <a:t>25 %</a:t>
            </a:r>
            <a:endParaRPr lang="en-US" altLang="zh-CN">
              <a:latin typeface="Calibri" panose="020F0502020204030204" pitchFamily="34" charset="0"/>
              <a:ea typeface="SimSun" panose="02010600030101010101" pitchFamily="2" charset="-122"/>
            </a:endParaRPr>
          </a:p>
        </p:txBody>
      </p:sp>
      <p:sp>
        <p:nvSpPr>
          <p:cNvPr id="14343" name="Text Box 8"/>
          <p:cNvSpPr txBox="1"/>
          <p:nvPr/>
        </p:nvSpPr>
        <p:spPr>
          <a:xfrm>
            <a:off x="3502025" y="3489325"/>
            <a:ext cx="628650" cy="368300"/>
          </a:xfrm>
          <a:prstGeom prst="rect">
            <a:avLst/>
          </a:prstGeom>
          <a:noFill/>
          <a:ln w="9525">
            <a:noFill/>
          </a:ln>
        </p:spPr>
        <p:txBody>
          <a:bodyPr wrap="none" anchor="t" anchorCtr="0">
            <a:spAutoFit/>
          </a:bodyPr>
          <a:p>
            <a:r>
              <a:rPr lang="en-US" altLang="zh-CN">
                <a:latin typeface="Calibri" panose="020F0502020204030204" pitchFamily="34" charset="0"/>
                <a:ea typeface="SimSun" panose="02010600030101010101" pitchFamily="2" charset="-122"/>
              </a:rPr>
              <a:t>75 %</a:t>
            </a:r>
            <a:endParaRPr lang="en-US" altLang="zh-CN">
              <a:latin typeface="Calibri" panose="020F0502020204030204" pitchFamily="34" charset="0"/>
              <a:ea typeface="SimSun" panose="02010600030101010101" pitchFamily="2" charset="-122"/>
            </a:endParaRPr>
          </a:p>
        </p:txBody>
      </p:sp>
      <p:cxnSp>
        <p:nvCxnSpPr>
          <p:cNvPr id="12" name="Straight Connector 11"/>
          <p:cNvCxnSpPr/>
          <p:nvPr/>
        </p:nvCxnSpPr>
        <p:spPr>
          <a:xfrm flipH="1">
            <a:off x="1074738" y="2181225"/>
            <a:ext cx="1684338" cy="9525"/>
          </a:xfrm>
          <a:prstGeom prst="line">
            <a:avLst/>
          </a:prstGeom>
        </p:spPr>
        <p:style>
          <a:lnRef idx="1">
            <a:schemeClr val="dk1"/>
          </a:lnRef>
          <a:fillRef idx="0">
            <a:schemeClr val="dk1"/>
          </a:fillRef>
          <a:effectRef idx="0">
            <a:schemeClr val="dk1"/>
          </a:effectRef>
          <a:fontRef idx="minor">
            <a:schemeClr val="tx1"/>
          </a:fontRef>
        </p:style>
      </p:cxnSp>
      <p:sp>
        <p:nvSpPr>
          <p:cNvPr id="13" name="Text Box 12"/>
          <p:cNvSpPr txBox="1"/>
          <p:nvPr/>
        </p:nvSpPr>
        <p:spPr>
          <a:xfrm>
            <a:off x="79375" y="1930400"/>
            <a:ext cx="1016000" cy="368300"/>
          </a:xfrm>
          <a:prstGeom prst="rect">
            <a:avLst/>
          </a:prstGeom>
          <a:noFill/>
        </p:spPr>
        <p:txBody>
          <a:bodyPr wrap="none" rtlCol="0">
            <a:spAutoFit/>
          </a:bodyPr>
          <a:p>
            <a:r>
              <a:rPr lang="en-US" b="1"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rPr>
              <a:t>data test</a:t>
            </a:r>
            <a:endParaRPr lang="en-US" b="1" noProof="1">
              <a:solidFill>
                <a:schemeClr val="accent1"/>
              </a:solidFill>
              <a:effectLst>
                <a:outerShdw blurRad="38100" dist="25400" dir="5400000" algn="ctr" rotWithShape="0">
                  <a:srgbClr val="6E747A">
                    <a:alpha val="43000"/>
                  </a:srgbClr>
                </a:outerShdw>
              </a:effectLst>
            </a:endParaRPr>
          </a:p>
        </p:txBody>
      </p:sp>
      <p:cxnSp>
        <p:nvCxnSpPr>
          <p:cNvPr id="14" name="Elbow Connector 13"/>
          <p:cNvCxnSpPr>
            <a:endCxn id="15" idx="3"/>
          </p:cNvCxnSpPr>
          <p:nvPr/>
        </p:nvCxnSpPr>
        <p:spPr>
          <a:xfrm rot="10800000" flipV="1">
            <a:off x="1244600" y="4451350"/>
            <a:ext cx="1970088" cy="488950"/>
          </a:xfrm>
          <a:prstGeom prst="bentConnector3">
            <a:avLst>
              <a:gd name="adj1" fmla="val 580"/>
            </a:avLst>
          </a:prstGeom>
        </p:spPr>
        <p:style>
          <a:lnRef idx="1">
            <a:schemeClr val="dk1"/>
          </a:lnRef>
          <a:fillRef idx="0">
            <a:schemeClr val="dk1"/>
          </a:fillRef>
          <a:effectRef idx="0">
            <a:schemeClr val="dk1"/>
          </a:effectRef>
          <a:fontRef idx="minor">
            <a:schemeClr val="tx1"/>
          </a:fontRef>
        </p:style>
      </p:cxnSp>
      <p:sp>
        <p:nvSpPr>
          <p:cNvPr id="15" name="Text Box 14"/>
          <p:cNvSpPr txBox="1"/>
          <p:nvPr/>
        </p:nvSpPr>
        <p:spPr>
          <a:xfrm>
            <a:off x="139700" y="4756150"/>
            <a:ext cx="1104900" cy="368300"/>
          </a:xfrm>
          <a:prstGeom prst="rect">
            <a:avLst/>
          </a:prstGeom>
          <a:noFill/>
        </p:spPr>
        <p:txBody>
          <a:bodyPr wrap="none" rtlCol="0">
            <a:spAutoFit/>
          </a:bodyPr>
          <a:p>
            <a:r>
              <a:rPr lang="en-US" b="1"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rPr>
              <a:t>data train</a:t>
            </a:r>
            <a:endParaRPr lang="en-US" b="1" noProof="1">
              <a:solidFill>
                <a:schemeClr val="accent1"/>
              </a:solidFill>
              <a:effectLst>
                <a:outerShdw blurRad="38100" dist="25400" dir="5400000" algn="ctr" rotWithShape="0">
                  <a:srgbClr val="6E747A">
                    <a:alpha val="43000"/>
                  </a:srgbClr>
                </a:outerShdw>
              </a:effectLst>
            </a:endParaRPr>
          </a:p>
        </p:txBody>
      </p:sp>
      <p:sp>
        <p:nvSpPr>
          <p:cNvPr id="14348" name="Text Box 15"/>
          <p:cNvSpPr txBox="1"/>
          <p:nvPr/>
        </p:nvSpPr>
        <p:spPr>
          <a:xfrm>
            <a:off x="4930775" y="1768475"/>
            <a:ext cx="6864350" cy="3046413"/>
          </a:xfrm>
          <a:prstGeom prst="rect">
            <a:avLst/>
          </a:prstGeom>
          <a:noFill/>
          <a:ln w="9525">
            <a:noFill/>
          </a:ln>
        </p:spPr>
        <p:txBody>
          <a:bodyPr wrap="none" anchor="t" anchorCtr="0">
            <a:spAutoFit/>
          </a:bodyPr>
          <a:p>
            <a:r>
              <a:rPr lang="en-US" altLang="zh-CN" sz="2400">
                <a:latin typeface="Calibri" panose="020F0502020204030204" pitchFamily="34" charset="0"/>
                <a:ea typeface="SimSun" panose="02010600030101010101" pitchFamily="2" charset="-122"/>
              </a:rPr>
              <a:t>Vì kích thước bộ Dataset nhóm tự thu thập chưa </a:t>
            </a:r>
            <a:endParaRPr lang="en-US" altLang="zh-CN" sz="2400">
              <a:latin typeface="Calibri" panose="020F0502020204030204" pitchFamily="34" charset="0"/>
              <a:ea typeface="SimSun" panose="02010600030101010101" pitchFamily="2" charset="-122"/>
            </a:endParaRPr>
          </a:p>
          <a:p>
            <a:r>
              <a:rPr lang="en-US" altLang="zh-CN" sz="2400">
                <a:latin typeface="Calibri" panose="020F0502020204030204" pitchFamily="34" charset="0"/>
                <a:ea typeface="SimSun" panose="02010600030101010101" pitchFamily="2" charset="-122"/>
              </a:rPr>
              <a:t>được lớn, nên việc phân chia thành 3 tập Train, Test </a:t>
            </a:r>
            <a:endParaRPr lang="en-US" altLang="zh-CN" sz="2400">
              <a:latin typeface="Calibri" panose="020F0502020204030204" pitchFamily="34" charset="0"/>
              <a:ea typeface="SimSun" panose="02010600030101010101" pitchFamily="2" charset="-122"/>
            </a:endParaRPr>
          </a:p>
          <a:p>
            <a:r>
              <a:rPr lang="en-US" altLang="zh-CN" sz="2400">
                <a:latin typeface="Calibri" panose="020F0502020204030204" pitchFamily="34" charset="0"/>
                <a:ea typeface="SimSun" panose="02010600030101010101" pitchFamily="2" charset="-122"/>
              </a:rPr>
              <a:t>và Valid là không hợp lí.</a:t>
            </a:r>
            <a:endParaRPr lang="en-US" altLang="zh-CN" sz="2400">
              <a:latin typeface="Calibri" panose="020F0502020204030204" pitchFamily="34" charset="0"/>
              <a:ea typeface="SimSun" panose="02010600030101010101" pitchFamily="2" charset="-122"/>
            </a:endParaRPr>
          </a:p>
          <a:p>
            <a:endParaRPr lang="en-US" altLang="zh-CN" sz="2400">
              <a:latin typeface="Calibri" panose="020F0502020204030204" pitchFamily="34" charset="0"/>
              <a:ea typeface="SimSun" panose="02010600030101010101" pitchFamily="2" charset="-122"/>
            </a:endParaRPr>
          </a:p>
          <a:p>
            <a:r>
              <a:rPr lang="en-US" altLang="zh-CN" sz="2400">
                <a:latin typeface="Calibri" panose="020F0502020204030204" pitchFamily="34" charset="0"/>
                <a:ea typeface="SimSun" panose="02010600030101010101" pitchFamily="2" charset="-122"/>
              </a:rPr>
              <a:t>Nhóm quyết định chỉ chia thành 2 tập cơ bản là Train </a:t>
            </a:r>
            <a:endParaRPr lang="en-US" altLang="zh-CN" sz="2400">
              <a:latin typeface="Calibri" panose="020F0502020204030204" pitchFamily="34" charset="0"/>
              <a:ea typeface="SimSun" panose="02010600030101010101" pitchFamily="2" charset="-122"/>
            </a:endParaRPr>
          </a:p>
          <a:p>
            <a:r>
              <a:rPr lang="en-US" altLang="zh-CN" sz="2400">
                <a:latin typeface="Calibri" panose="020F0502020204030204" pitchFamily="34" charset="0"/>
                <a:ea typeface="SimSun" panose="02010600030101010101" pitchFamily="2" charset="-122"/>
              </a:rPr>
              <a:t>và Test. Sau đó, áp dụng phương pháp </a:t>
            </a:r>
            <a:endParaRPr lang="en-US" altLang="zh-CN" sz="2400">
              <a:latin typeface="Calibri" panose="020F0502020204030204" pitchFamily="34" charset="0"/>
              <a:ea typeface="SimSun" panose="02010600030101010101" pitchFamily="2" charset="-122"/>
            </a:endParaRPr>
          </a:p>
          <a:p>
            <a:r>
              <a:rPr lang="en-US" altLang="zh-CN" sz="2400">
                <a:latin typeface="Calibri" panose="020F0502020204030204" pitchFamily="34" charset="0"/>
                <a:ea typeface="SimSun" panose="02010600030101010101" pitchFamily="2" charset="-122"/>
              </a:rPr>
              <a:t>“</a:t>
            </a:r>
            <a:r>
              <a:rPr lang="en-US" altLang="zh-CN" sz="2400" b="1">
                <a:solidFill>
                  <a:srgbClr val="FF0000"/>
                </a:solidFill>
                <a:latin typeface="Calibri" panose="020F0502020204030204" pitchFamily="34" charset="0"/>
                <a:ea typeface="SimSun" panose="02010600030101010101" pitchFamily="2" charset="-122"/>
              </a:rPr>
              <a:t>K-Fold cross validation</a:t>
            </a:r>
            <a:r>
              <a:rPr lang="en-US" altLang="zh-CN" sz="2400">
                <a:latin typeface="Calibri" panose="020F0502020204030204" pitchFamily="34" charset="0"/>
                <a:ea typeface="SimSun" panose="02010600030101010101" pitchFamily="2" charset="-122"/>
              </a:rPr>
              <a:t>” để đánh giá model hiệu quả </a:t>
            </a:r>
            <a:endParaRPr lang="en-US" altLang="zh-CN" sz="2400">
              <a:latin typeface="Calibri" panose="020F0502020204030204" pitchFamily="34" charset="0"/>
              <a:ea typeface="SimSun" panose="02010600030101010101" pitchFamily="2" charset="-122"/>
            </a:endParaRPr>
          </a:p>
          <a:p>
            <a:r>
              <a:rPr lang="en-US" altLang="zh-CN" sz="2400">
                <a:latin typeface="Calibri" panose="020F0502020204030204" pitchFamily="34" charset="0"/>
                <a:ea typeface="SimSun" panose="02010600030101010101" pitchFamily="2" charset="-122"/>
              </a:rPr>
              <a:t>hơn khi có ít dữ liệu.</a:t>
            </a:r>
            <a:endParaRPr lang="en-US" altLang="zh-CN" sz="2400">
              <a:latin typeface="Calibri" panose="020F0502020204030204" pitchFamily="34" charset="0"/>
              <a:ea typeface="SimSun" panose="0201060003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8163</Words>
  <Application>WPS Presentation</Application>
  <PresentationFormat>宽屏</PresentationFormat>
  <Paragraphs>323</Paragraphs>
  <Slides>23</Slides>
  <Notes>3</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23</vt:i4>
      </vt:variant>
    </vt:vector>
  </HeadingPairs>
  <TitlesOfParts>
    <vt:vector size="33" baseType="lpstr">
      <vt:lpstr>Arial</vt:lpstr>
      <vt:lpstr>SimSun</vt:lpstr>
      <vt:lpstr>Wingdings</vt:lpstr>
      <vt:lpstr>Calibri</vt:lpstr>
      <vt:lpstr>Microsoft YaHei</vt:lpstr>
      <vt:lpstr>Calibri Light</vt:lpstr>
      <vt:lpstr>Arial Unicode MS</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USER</cp:lastModifiedBy>
  <cp:revision>58</cp:revision>
  <dcterms:created xsi:type="dcterms:W3CDTF">2015-03-06T07:18:00Z</dcterms:created>
  <dcterms:modified xsi:type="dcterms:W3CDTF">2021-08-10T15:20:39Z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1033-11.2.0.10258</vt:lpwstr>
  </property>
  <property fmtid="{D5CDD505-2E9C-101B-9397-08002B2CF9AE}" pid="3" name="ICV">
    <vt:lpwstr>742C7A486CCF40E393327605355EF9A3</vt:lpwstr>
  </property>
</Properties>
</file>