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4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71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7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93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2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0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5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89953A-0170-46D0-B605-D91E6B16A2C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199198-CB95-471A-92B2-2CC5C06D5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282F8-9370-A209-6D1E-1BA42ED5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493" y="848744"/>
            <a:ext cx="7372350" cy="16745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 sz="4800">
                <a:latin typeface="Times New Roman" panose="02020603050405020304" pitchFamily="18" charset="0"/>
              </a:rPr>
              <a:t>ĐO  LƯỜNG ĐIỆN VÀ THIẾT BỊ ĐO</a:t>
            </a:r>
            <a:endParaRPr lang="en-US" sz="4800">
              <a:latin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9F90FD-0A84-332A-7E4A-DDC7090B2498}"/>
              </a:ext>
            </a:extLst>
          </p:cNvPr>
          <p:cNvSpPr txBox="1"/>
          <p:nvPr/>
        </p:nvSpPr>
        <p:spPr>
          <a:xfrm>
            <a:off x="7473814" y="4610878"/>
            <a:ext cx="4576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anose="02020603050405020304" pitchFamily="18" charset="0"/>
              </a:rPr>
              <a:t>GV: LÊ MẠNH THẮNG</a:t>
            </a:r>
          </a:p>
          <a:p>
            <a:endParaRPr lang="vi-VN">
              <a:latin typeface="Times New Roman" panose="02020603050405020304" pitchFamily="18" charset="0"/>
            </a:endParaRPr>
          </a:p>
          <a:p>
            <a:r>
              <a:rPr lang="vi-VN">
                <a:latin typeface="Times New Roman" panose="02020603050405020304" pitchFamily="18" charset="0"/>
              </a:rPr>
              <a:t>SV: Mai Bắc Nam Thuận</a:t>
            </a:r>
          </a:p>
          <a:p>
            <a:r>
              <a:rPr lang="vi-VN">
                <a:latin typeface="Times New Roman" panose="02020603050405020304" pitchFamily="18" charset="0"/>
              </a:rPr>
              <a:t>       Trần Anh Khôi</a:t>
            </a:r>
          </a:p>
          <a:p>
            <a:r>
              <a:rPr lang="vi-VN">
                <a:latin typeface="Times New Roman" panose="02020603050405020304" pitchFamily="18" charset="0"/>
              </a:rPr>
              <a:t>        Luân Quốc Khánh  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BC676-D773-0869-7CD8-F679F6032A06}"/>
              </a:ext>
            </a:extLst>
          </p:cNvPr>
          <p:cNvSpPr txBox="1"/>
          <p:nvPr/>
        </p:nvSpPr>
        <p:spPr>
          <a:xfrm>
            <a:off x="6267697" y="2913051"/>
            <a:ext cx="349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E-LEARNING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039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70E9-197E-AB63-A4C9-E04F3E1C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42" y="272846"/>
            <a:ext cx="6971432" cy="1123335"/>
          </a:xfrm>
        </p:spPr>
        <p:txBody>
          <a:bodyPr>
            <a:normAutofit/>
          </a:bodyPr>
          <a:lstStyle/>
          <a:p>
            <a:pPr algn="l"/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Bài 1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Cảm biến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Encorder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77C2A-0ADB-EDEB-8A93-8BEB154CE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0619" y="1002890"/>
                <a:ext cx="7718685" cy="5582264"/>
              </a:xfrm>
            </p:spPr>
            <p:txBody>
              <a:bodyPr>
                <a:noAutofit/>
              </a:bodyPr>
              <a:lstStyle/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a) Tăng độ phân giải của Incremental Encoder không cần tăng số lỗ: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Dùng </a:t>
                </a:r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mạ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ch điện hoặc vi điều khiển để nội suy giá trị giữa các xung, đặc biệt qua các cạnh lên/xuống của hai kênh A-B (4x decoding).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Tăng tần số lấy mẫu.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Áp dụng thuật toán lọc hoặc mô hình hoá.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b) Đo tốc độ băng tải không biết tỷ số truyền G: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Dán thước chuẩn lên băng tải để đo quãng đường thực tế.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Đếm số xung encoder tương ứng khi băng tải đi qua quãng đường đó.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Tính: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r>
                      <a:rPr lang="vi-VN" sz="1800" b="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(m/xung) → 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18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vi-V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den>
                    </m:f>
                    <m:r>
                      <a:rPr lang="vi-VN" sz="1800" b="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(m/s)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Ví dụ: 5000 xung cho 1m → 1000 xung/1s → v = 0.2 m/s</a:t>
                </a:r>
                <a:endParaRPr lang="en-US" sz="180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>
                  <a:buClrTx/>
                  <a:buSzPct val="100000"/>
                  <a:buNone/>
                </a:pPr>
                <a:endParaRPr lang="vi-VN" sz="1800" b="0" i="0">
                  <a:solidFill>
                    <a:srgbClr val="081B3A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77C2A-0ADB-EDEB-8A93-8BEB154CE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0619" y="1002890"/>
                <a:ext cx="7718685" cy="5582264"/>
              </a:xfrm>
              <a:blipFill>
                <a:blip r:embed="rId2"/>
                <a:stretch>
                  <a:fillRect l="-711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8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ACDAF-4448-A763-1C20-EF7E216E6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1818" y="1179870"/>
                <a:ext cx="6518788" cy="3647767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a) 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Phương trình cảm biến:</a:t>
                </a:r>
                <a:endParaRPr lang="vi-VN" sz="180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Vout = 2 × P (mV) → 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Vout</m:t>
                        </m:r>
                      </m:num>
                      <m:den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(bar)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b) Phương trình mạch chuyển đổi: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Iout = 1.6 × Vin + 4 (mA) → Vin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18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lout</m:t>
                        </m:r>
                        <m:r>
                          <a:rPr lang="vi-VN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vi-VN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vi-VN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(mV)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c) Tính áp suất khi I = 15 mA: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18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15</m:t>
                        </m:r>
                        <m:r>
                          <a:rPr lang="vi-VN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vi-VN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vi-VN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vi-VN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vi-VN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.875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mV → P =</a:t>
                </a:r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18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vi-VN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875</m:t>
                        </m:r>
                      </m:num>
                      <m:den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= 3.44 bar </a:t>
                </a:r>
              </a:p>
              <a:p>
                <a:pPr marL="0" indent="0">
                  <a:buClrTx/>
                  <a:buSzPct val="100000"/>
                  <a:buNone/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ACDAF-4448-A763-1C20-EF7E216E6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1818" y="1179870"/>
                <a:ext cx="6518788" cy="3647767"/>
              </a:xfrm>
              <a:blipFill>
                <a:blip r:embed="rId2"/>
                <a:stretch>
                  <a:fillRect l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5D760DA-6177-5B21-983A-B537EE0F5848}"/>
              </a:ext>
            </a:extLst>
          </p:cNvPr>
          <p:cNvSpPr txBox="1"/>
          <p:nvPr/>
        </p:nvSpPr>
        <p:spPr>
          <a:xfrm>
            <a:off x="1651818" y="-78657"/>
            <a:ext cx="9094840" cy="1454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BÀI 2: CẢM BIẾN ÁP SUẤT VÀ MẠCH CHUYỂN ĐỔI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40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47BD-167D-A42A-76A0-C5D6C822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5697"/>
            <a:ext cx="5968542" cy="1162665"/>
          </a:xfrm>
        </p:spPr>
        <p:txBody>
          <a:bodyPr>
            <a:normAutofit/>
          </a:bodyPr>
          <a:lstStyle/>
          <a:p>
            <a:pPr algn="l"/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Bài 3 </a:t>
            </a:r>
            <a:r>
              <a:rPr lang="en-US" sz="2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BỘ CHUYỂN ĐỔI ADC/DAC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B0ADB-066F-971E-B0A2-B5470F550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8362"/>
            <a:ext cx="10018713" cy="4699819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a) Chức năng: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ADC: Đo tín hiệu analog (từ cảm biến) → xử lý số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DAC: Từ tín hiệu số → tín hiệu analog điều khiển thực thi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Pct val="120000"/>
              <a:buFont typeface="Wingdings" panose="05000000000000000000" pitchFamily="2" charset="2"/>
              <a:buChar char="v"/>
            </a:pPr>
            <a:r>
              <a:rPr lang="vi-VN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Thông số quan trọng: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Độ phân giải (số bit)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vi-VN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Điện áp tham chiếu (Vref)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Tốc độ lấy mẫu (Sampling rate)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Độ chính xác, nhiễu, độ tuyến tính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203E97-B1EB-241D-8876-B83BFFA2D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0115" y="658760"/>
                <a:ext cx="9213189" cy="4630993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b) Bài toán LPY503AL: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Tầm đo: ±120</a:t>
                </a:r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vi-VN" sz="18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s</m:t>
                        </m:r>
                      </m:den>
                    </m:f>
                  </m:oMath>
                </a14:m>
                <a:endParaRPr lang="en-US" sz="180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Hệ số: 3.8 mV</a:t>
                </a:r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vi-VN" sz="18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s</m:t>
                        </m:r>
                      </m:den>
                    </m:f>
                  </m:oMath>
                </a14:m>
                <a:endParaRPr lang="en-US" sz="180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Zero-rate: 1.23V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Điện áp ra min = 1.23 - 120 × 0.0038 = 0.774</a:t>
                </a:r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Điện áp ra max = 1.23 + 120 × 0.0038 = 1.686</a:t>
                </a:r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</a:t>
                </a:r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Độ phân giải mong muốn: 0.1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→ điện áp bước = 0.38 mV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Vref = 2.5V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vi-VN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vi-VN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00038</m:t>
                        </m:r>
                      </m:den>
                    </m:f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≈ 6579 →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0" smtClean="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18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vi-VN" sz="18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6579</m:t>
                        </m:r>
                        <m:r>
                          <a:rPr lang="vi-VN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≈ 13 → ADC tối thiểu: 13 bit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buNone/>
                </a:pPr>
                <a:r>
                  <a:rPr lang="vi-V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203E97-B1EB-241D-8876-B83BFFA2D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0115" y="658760"/>
                <a:ext cx="9213189" cy="4630993"/>
              </a:xfrm>
              <a:blipFill>
                <a:blip r:embed="rId2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79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B6BF-990B-2254-88A3-41D3E8E7A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601" y="820994"/>
            <a:ext cx="7925161" cy="5584722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-VN" sz="18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a)</a:t>
            </a: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Cảm biến đo lưu lượng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Điện từ: cảm ứng Faraday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Siêu âm: chênh lệch thời gian lan truyền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Turbine: quay cánh turbine tỷ lệ lưu lượng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r>
              <a:rPr lang="vi-VN" sz="18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b)</a:t>
            </a: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Cảm biến đo mức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Siêu âm: dựa trên thời gian phản hồi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Điện dung: thay đổi điện dung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p suất: P = ρ × g × h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r>
              <a:rPr lang="vi-VN" sz="18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c) </a:t>
            </a: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Thông số tham khảo: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Siemens MAG5100W: ±0.2%, 4-20mA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Vega VEGAPULS 64: dải 30m, ±2mm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AA0D5-7F81-270C-361D-8E14F68DB61A}"/>
              </a:ext>
            </a:extLst>
          </p:cNvPr>
          <p:cNvSpPr txBox="1"/>
          <p:nvPr/>
        </p:nvSpPr>
        <p:spPr>
          <a:xfrm>
            <a:off x="1759613" y="205441"/>
            <a:ext cx="812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Bài 4 </a:t>
            </a:r>
            <a:r>
              <a:rPr lang="en-US" sz="2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CẢM BIẾN ĐO LƯU LƯỢNG VÀ MỨC</a:t>
            </a:r>
          </a:p>
        </p:txBody>
      </p:sp>
      <p:pic>
        <p:nvPicPr>
          <p:cNvPr id="1026" name="Picture 2" descr="ngành công nghệ kỹ thuật ô tô, khóa đào tạo KTV ô tô, khóa học điện ô tô, trung tâm VATC, trung tâm đào tạo KTV, đào tạo kỹ thuật viên ô tô, VATC, công nghệ ô tô, nghề sửa chữa ô tô, học nghề sửa chữa ô tô, kiến thức ô tô, cố vấn dịch vụ ô tô chuyên nghiệp, học cố vấn dịch vụ ô tô, KTV chẩn đoán ô tô, học nghề ô tô VATC, ô tô ">
            <a:extLst>
              <a:ext uri="{FF2B5EF4-FFF2-40B4-BE49-F238E27FC236}">
                <a16:creationId xmlns:a16="http://schemas.microsoft.com/office/drawing/2014/main" id="{25759D1C-3073-AF98-E483-563C190B0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03" y="959382"/>
            <a:ext cx="4208205" cy="211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ấu tạo cảm biến điện dung đo mức nước, xăng dầu, nhớt, axit">
            <a:extLst>
              <a:ext uri="{FF2B5EF4-FFF2-40B4-BE49-F238E27FC236}">
                <a16:creationId xmlns:a16="http://schemas.microsoft.com/office/drawing/2014/main" id="{B0294F54-7BF4-4EE9-425F-E143295D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03" y="3075542"/>
            <a:ext cx="4208205" cy="31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36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833C-F964-987D-2E5F-DBB960E5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943" y="228601"/>
            <a:ext cx="7433548" cy="690716"/>
          </a:xfrm>
        </p:spPr>
        <p:txBody>
          <a:bodyPr>
            <a:normAutofit/>
          </a:bodyPr>
          <a:lstStyle/>
          <a:p>
            <a:pPr algn="l"/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Câu 5 </a:t>
            </a:r>
            <a:r>
              <a:rPr lang="en-US" sz="2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CẢM BIẾN ĐO pH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B0FBE-FEE5-8499-433B-045B879D3C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4141" y="813619"/>
                <a:ext cx="9911277" cy="5230761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a) 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Nguyên lý: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Điện thế sinh ra giữa điện cực thủy tinh và dung dịch tham chiếu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Phương trình Nernst: E = E0 +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vi-VN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0591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) × log[H+] → pH = -log[H+]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b) 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Cấu tạo: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Điện cực thủy tinh, điện cực tham chiếu Ag/AgCl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c) 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Thông số cảm biến pH: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Model: Endress+Hauser CPS11D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Dải: 0-14 pH, độ chính xác ±0.01 pH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Tối đa: </a:t>
                </a:r>
                <a:r>
                  <a:rPr lang="vi-VN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135</a:t>
                </a:r>
                <a14:m>
                  <m:oMath xmlns:m="http://schemas.openxmlformats.org/officeDocument/2006/math">
                    <m:r>
                      <a:rPr lang="vi-VN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en-US" sz="180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ra 4-20mA hoặc Memosens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B0FBE-FEE5-8499-433B-045B879D3C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4141" y="813619"/>
                <a:ext cx="9911277" cy="5230761"/>
              </a:xfrm>
              <a:blipFill>
                <a:blip r:embed="rId2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ấu tạo của điện cực pH">
            <a:extLst>
              <a:ext uri="{FF2B5EF4-FFF2-40B4-BE49-F238E27FC236}">
                <a16:creationId xmlns:a16="http://schemas.microsoft.com/office/drawing/2014/main" id="{E56874F9-D51E-D74D-B6DF-DDF38DBE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94704"/>
            <a:ext cx="571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6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E22B-323A-C321-256B-A02472EC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026" y="2528119"/>
            <a:ext cx="5805948" cy="1801762"/>
          </a:xfrm>
        </p:spPr>
        <p:txBody>
          <a:bodyPr>
            <a:noAutofit/>
          </a:bodyPr>
          <a:lstStyle/>
          <a:p>
            <a:r>
              <a:rPr lang="vi-VN" sz="60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68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243</TotalTime>
  <Words>659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Cambria</vt:lpstr>
      <vt:lpstr>Cambria Math</vt:lpstr>
      <vt:lpstr>Century Gothic</vt:lpstr>
      <vt:lpstr>Corbel</vt:lpstr>
      <vt:lpstr>Times New Roman</vt:lpstr>
      <vt:lpstr>Wingdings</vt:lpstr>
      <vt:lpstr>Parallax</vt:lpstr>
      <vt:lpstr>ĐO  LƯỜNG ĐIỆN VÀ THIẾT BỊ ĐO</vt:lpstr>
      <vt:lpstr>Bài 1  Cảm biến Encorder</vt:lpstr>
      <vt:lpstr>PowerPoint Presentation</vt:lpstr>
      <vt:lpstr>Bài 3 BỘ CHUYỂN ĐỔI ADC/DAC</vt:lpstr>
      <vt:lpstr>PowerPoint Presentation</vt:lpstr>
      <vt:lpstr>PowerPoint Presentation</vt:lpstr>
      <vt:lpstr>Câu 5 CẢM BIẾN ĐO pH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ĐO  LƯỜNG ĐIỆN VÀ THIẾT BỊ ĐO</dc:title>
  <dc:creator>Thuan Mai</dc:creator>
  <cp:lastModifiedBy>Thuan Mai</cp:lastModifiedBy>
  <cp:revision>9</cp:revision>
  <dcterms:created xsi:type="dcterms:W3CDTF">2025-04-16T09:06:07Z</dcterms:created>
  <dcterms:modified xsi:type="dcterms:W3CDTF">2025-05-07T13:30:08Z</dcterms:modified>
</cp:coreProperties>
</file>