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72" r:id="rId7"/>
    <p:sldId id="262" r:id="rId8"/>
    <p:sldId id="269" r:id="rId9"/>
    <p:sldId id="270" r:id="rId10"/>
    <p:sldId id="263" r:id="rId11"/>
    <p:sldId id="264" r:id="rId12"/>
    <p:sldId id="265" r:id="rId13"/>
    <p:sldId id="266" r:id="rId14"/>
    <p:sldId id="267" r:id="rId15"/>
    <p:sldId id="268"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89953A-0170-46D0-B605-D91E6B16A2C7}" type="datetimeFigureOut">
              <a:rPr lang="en-US" smtClean="0"/>
              <a:t>4/18/2025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5C199198-CB95-471A-92B2-2CC5C06D5DC8}" type="slidenum">
              <a:rPr lang="en-US" smtClean="0"/>
              <a:t>‹#›</a:t>
            </a:fld>
            <a:endParaRPr lang="en-US"/>
          </a:p>
        </p:txBody>
      </p:sp>
    </p:spTree>
    <p:extLst>
      <p:ext uri="{BB962C8B-B14F-4D97-AF65-F5344CB8AC3E}">
        <p14:creationId xmlns:p14="http://schemas.microsoft.com/office/powerpoint/2010/main" val="696116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89953A-0170-46D0-B605-D91E6B16A2C7}"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99198-CB95-471A-92B2-2CC5C06D5DC8}" type="slidenum">
              <a:rPr lang="en-US" smtClean="0"/>
              <a:t>‹#›</a:t>
            </a:fld>
            <a:endParaRPr lang="en-US"/>
          </a:p>
        </p:txBody>
      </p:sp>
    </p:spTree>
    <p:extLst>
      <p:ext uri="{BB962C8B-B14F-4D97-AF65-F5344CB8AC3E}">
        <p14:creationId xmlns:p14="http://schemas.microsoft.com/office/powerpoint/2010/main" val="1030149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9953A-0170-46D0-B605-D91E6B16A2C7}"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99198-CB95-471A-92B2-2CC5C06D5DC8}" type="slidenum">
              <a:rPr lang="en-US" smtClean="0"/>
              <a:t>‹#›</a:t>
            </a:fld>
            <a:endParaRPr lang="en-US"/>
          </a:p>
        </p:txBody>
      </p:sp>
    </p:spTree>
    <p:extLst>
      <p:ext uri="{BB962C8B-B14F-4D97-AF65-F5344CB8AC3E}">
        <p14:creationId xmlns:p14="http://schemas.microsoft.com/office/powerpoint/2010/main" val="3830480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9953A-0170-46D0-B605-D91E6B16A2C7}"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99198-CB95-471A-92B2-2CC5C06D5DC8}" type="slidenum">
              <a:rPr lang="en-US" smtClean="0"/>
              <a:t>‹#›</a:t>
            </a:fld>
            <a:endParaRPr lang="en-US"/>
          </a:p>
        </p:txBody>
      </p:sp>
    </p:spTree>
    <p:extLst>
      <p:ext uri="{BB962C8B-B14F-4D97-AF65-F5344CB8AC3E}">
        <p14:creationId xmlns:p14="http://schemas.microsoft.com/office/powerpoint/2010/main" val="3061771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9953A-0170-46D0-B605-D91E6B16A2C7}"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99198-CB95-471A-92B2-2CC5C06D5DC8}" type="slidenum">
              <a:rPr lang="en-US" smtClean="0"/>
              <a:t>‹#›</a:t>
            </a:fld>
            <a:endParaRPr lang="en-US"/>
          </a:p>
        </p:txBody>
      </p:sp>
    </p:spTree>
    <p:extLst>
      <p:ext uri="{BB962C8B-B14F-4D97-AF65-F5344CB8AC3E}">
        <p14:creationId xmlns:p14="http://schemas.microsoft.com/office/powerpoint/2010/main" val="4258026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9953A-0170-46D0-B605-D91E6B16A2C7}"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99198-CB95-471A-92B2-2CC5C06D5DC8}" type="slidenum">
              <a:rPr lang="en-US" smtClean="0"/>
              <a:t>‹#›</a:t>
            </a:fld>
            <a:endParaRPr lang="en-US"/>
          </a:p>
        </p:txBody>
      </p:sp>
    </p:spTree>
    <p:extLst>
      <p:ext uri="{BB962C8B-B14F-4D97-AF65-F5344CB8AC3E}">
        <p14:creationId xmlns:p14="http://schemas.microsoft.com/office/powerpoint/2010/main" val="1285237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9953A-0170-46D0-B605-D91E6B16A2C7}"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99198-CB95-471A-92B2-2CC5C06D5DC8}" type="slidenum">
              <a:rPr lang="en-US" smtClean="0"/>
              <a:t>‹#›</a:t>
            </a:fld>
            <a:endParaRPr lang="en-US"/>
          </a:p>
        </p:txBody>
      </p:sp>
    </p:spTree>
    <p:extLst>
      <p:ext uri="{BB962C8B-B14F-4D97-AF65-F5344CB8AC3E}">
        <p14:creationId xmlns:p14="http://schemas.microsoft.com/office/powerpoint/2010/main" val="2563474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9953A-0170-46D0-B605-D91E6B16A2C7}"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99198-CB95-471A-92B2-2CC5C06D5DC8}" type="slidenum">
              <a:rPr lang="en-US" smtClean="0"/>
              <a:t>‹#›</a:t>
            </a:fld>
            <a:endParaRPr lang="en-US"/>
          </a:p>
        </p:txBody>
      </p:sp>
    </p:spTree>
    <p:extLst>
      <p:ext uri="{BB962C8B-B14F-4D97-AF65-F5344CB8AC3E}">
        <p14:creationId xmlns:p14="http://schemas.microsoft.com/office/powerpoint/2010/main" val="2951093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9953A-0170-46D0-B605-D91E6B16A2C7}"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99198-CB95-471A-92B2-2CC5C06D5DC8}" type="slidenum">
              <a:rPr lang="en-US" smtClean="0"/>
              <a:t>‹#›</a:t>
            </a:fld>
            <a:endParaRPr lang="en-US"/>
          </a:p>
        </p:txBody>
      </p:sp>
    </p:spTree>
    <p:extLst>
      <p:ext uri="{BB962C8B-B14F-4D97-AF65-F5344CB8AC3E}">
        <p14:creationId xmlns:p14="http://schemas.microsoft.com/office/powerpoint/2010/main" val="3080006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9953A-0170-46D0-B605-D91E6B16A2C7}"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C199198-CB95-471A-92B2-2CC5C06D5DC8}" type="slidenum">
              <a:rPr lang="en-US" smtClean="0"/>
              <a:t>‹#›</a:t>
            </a:fld>
            <a:endParaRPr lang="en-US"/>
          </a:p>
        </p:txBody>
      </p:sp>
    </p:spTree>
    <p:extLst>
      <p:ext uri="{BB962C8B-B14F-4D97-AF65-F5344CB8AC3E}">
        <p14:creationId xmlns:p14="http://schemas.microsoft.com/office/powerpoint/2010/main" val="3238527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9953A-0170-46D0-B605-D91E6B16A2C7}"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99198-CB95-471A-92B2-2CC5C06D5DC8}" type="slidenum">
              <a:rPr lang="en-US" smtClean="0"/>
              <a:t>‹#›</a:t>
            </a:fld>
            <a:endParaRPr lang="en-US"/>
          </a:p>
        </p:txBody>
      </p:sp>
    </p:spTree>
    <p:extLst>
      <p:ext uri="{BB962C8B-B14F-4D97-AF65-F5344CB8AC3E}">
        <p14:creationId xmlns:p14="http://schemas.microsoft.com/office/powerpoint/2010/main" val="2180408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89953A-0170-46D0-B605-D91E6B16A2C7}"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99198-CB95-471A-92B2-2CC5C06D5DC8}" type="slidenum">
              <a:rPr lang="en-US" smtClean="0"/>
              <a:t>‹#›</a:t>
            </a:fld>
            <a:endParaRPr lang="en-US"/>
          </a:p>
        </p:txBody>
      </p:sp>
    </p:spTree>
    <p:extLst>
      <p:ext uri="{BB962C8B-B14F-4D97-AF65-F5344CB8AC3E}">
        <p14:creationId xmlns:p14="http://schemas.microsoft.com/office/powerpoint/2010/main" val="333541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89953A-0170-46D0-B605-D91E6B16A2C7}" type="datetimeFigureOut">
              <a:rPr lang="en-US" smtClean="0"/>
              <a:t>4/18/2025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199198-CB95-471A-92B2-2CC5C06D5DC8}" type="slidenum">
              <a:rPr lang="en-US" smtClean="0"/>
              <a:t>‹#›</a:t>
            </a:fld>
            <a:endParaRPr lang="en-US"/>
          </a:p>
        </p:txBody>
      </p:sp>
    </p:spTree>
    <p:extLst>
      <p:ext uri="{BB962C8B-B14F-4D97-AF65-F5344CB8AC3E}">
        <p14:creationId xmlns:p14="http://schemas.microsoft.com/office/powerpoint/2010/main" val="166175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89953A-0170-46D0-B605-D91E6B16A2C7}" type="datetimeFigureOut">
              <a:rPr lang="en-US" smtClean="0"/>
              <a:t>4/18/2025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199198-CB95-471A-92B2-2CC5C06D5DC8}" type="slidenum">
              <a:rPr lang="en-US" smtClean="0"/>
              <a:t>‹#›</a:t>
            </a:fld>
            <a:endParaRPr lang="en-US"/>
          </a:p>
        </p:txBody>
      </p:sp>
    </p:spTree>
    <p:extLst>
      <p:ext uri="{BB962C8B-B14F-4D97-AF65-F5344CB8AC3E}">
        <p14:creationId xmlns:p14="http://schemas.microsoft.com/office/powerpoint/2010/main" val="2077687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9953A-0170-46D0-B605-D91E6B16A2C7}" type="datetimeFigureOut">
              <a:rPr lang="en-US" smtClean="0"/>
              <a:t>4/18/2025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199198-CB95-471A-92B2-2CC5C06D5DC8}" type="slidenum">
              <a:rPr lang="en-US" smtClean="0"/>
              <a:t>‹#›</a:t>
            </a:fld>
            <a:endParaRPr lang="en-US"/>
          </a:p>
        </p:txBody>
      </p:sp>
    </p:spTree>
    <p:extLst>
      <p:ext uri="{BB962C8B-B14F-4D97-AF65-F5344CB8AC3E}">
        <p14:creationId xmlns:p14="http://schemas.microsoft.com/office/powerpoint/2010/main" val="1319298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89953A-0170-46D0-B605-D91E6B16A2C7}"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99198-CB95-471A-92B2-2CC5C06D5DC8}" type="slidenum">
              <a:rPr lang="en-US" smtClean="0"/>
              <a:t>‹#›</a:t>
            </a:fld>
            <a:endParaRPr lang="en-US"/>
          </a:p>
        </p:txBody>
      </p:sp>
    </p:spTree>
    <p:extLst>
      <p:ext uri="{BB962C8B-B14F-4D97-AF65-F5344CB8AC3E}">
        <p14:creationId xmlns:p14="http://schemas.microsoft.com/office/powerpoint/2010/main" val="1655119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89953A-0170-46D0-B605-D91E6B16A2C7}"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99198-CB95-471A-92B2-2CC5C06D5DC8}" type="slidenum">
              <a:rPr lang="en-US" smtClean="0"/>
              <a:t>‹#›</a:t>
            </a:fld>
            <a:endParaRPr lang="en-US"/>
          </a:p>
        </p:txBody>
      </p:sp>
    </p:spTree>
    <p:extLst>
      <p:ext uri="{BB962C8B-B14F-4D97-AF65-F5344CB8AC3E}">
        <p14:creationId xmlns:p14="http://schemas.microsoft.com/office/powerpoint/2010/main" val="2200747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0"/>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89953A-0170-46D0-B605-D91E6B16A2C7}" type="datetimeFigureOut">
              <a:rPr lang="en-US" smtClean="0"/>
              <a:t>4/18/2025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199198-CB95-471A-92B2-2CC5C06D5DC8}" type="slidenum">
              <a:rPr lang="en-US" smtClean="0"/>
              <a:t>‹#›</a:t>
            </a:fld>
            <a:endParaRPr lang="en-US"/>
          </a:p>
        </p:txBody>
      </p:sp>
    </p:spTree>
    <p:extLst>
      <p:ext uri="{BB962C8B-B14F-4D97-AF65-F5344CB8AC3E}">
        <p14:creationId xmlns:p14="http://schemas.microsoft.com/office/powerpoint/2010/main" val="35529123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0"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31"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32"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33"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34"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35"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37" name="Rectangle 36">
            <a:extLst>
              <a:ext uri="{FF2B5EF4-FFF2-40B4-BE49-F238E27FC236}">
                <a16:creationId xmlns:a16="http://schemas.microsoft.com/office/drawing/2014/main" id="{9CD9ACDE-8038-488C-AB0C-5FD1A373C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2282F8-9370-A209-6D1E-1BA42ED5A7DA}"/>
              </a:ext>
            </a:extLst>
          </p:cNvPr>
          <p:cNvSpPr>
            <a:spLocks noGrp="1"/>
          </p:cNvSpPr>
          <p:nvPr>
            <p:ph type="title"/>
          </p:nvPr>
        </p:nvSpPr>
        <p:spPr>
          <a:xfrm>
            <a:off x="3952493" y="848744"/>
            <a:ext cx="7372350" cy="1674587"/>
          </a:xfrm>
        </p:spPr>
        <p:txBody>
          <a:bodyPr vert="horz" lIns="91440" tIns="45720" rIns="91440" bIns="45720" rtlCol="0" anchor="b">
            <a:normAutofit/>
          </a:bodyPr>
          <a:lstStyle/>
          <a:p>
            <a:r>
              <a:rPr lang="vi-VN" sz="4800">
                <a:latin typeface="Times New Roman" panose="02020603050405020304" pitchFamily="18" charset="0"/>
              </a:rPr>
              <a:t>ĐO  LƯỜNG ĐIỆN VÀ THIẾT BỊ ĐO</a:t>
            </a:r>
            <a:endParaRPr lang="en-US" sz="4800">
              <a:latin typeface="Times New Roman" panose="02020603050405020304" pitchFamily="18" charset="0"/>
            </a:endParaRPr>
          </a:p>
        </p:txBody>
      </p:sp>
      <p:sp>
        <p:nvSpPr>
          <p:cNvPr id="39" name="Rectangle 38">
            <a:extLst>
              <a:ext uri="{FF2B5EF4-FFF2-40B4-BE49-F238E27FC236}">
                <a16:creationId xmlns:a16="http://schemas.microsoft.com/office/drawing/2014/main" id="{DA6C2449-5F66-4753-AAA3-4AD81E57A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6393"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grpSp>
        <p:nvGrpSpPr>
          <p:cNvPr id="41" name="Group 40">
            <a:extLst>
              <a:ext uri="{FF2B5EF4-FFF2-40B4-BE49-F238E27FC236}">
                <a16:creationId xmlns:a16="http://schemas.microsoft.com/office/drawing/2014/main" id="{329F7DAB-18F4-436A-A0D8-61013DEB6F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1424" y="1"/>
            <a:ext cx="3258129" cy="6858000"/>
            <a:chOff x="141424" y="1"/>
            <a:chExt cx="3258129" cy="6858000"/>
          </a:xfrm>
        </p:grpSpPr>
        <p:sp>
          <p:nvSpPr>
            <p:cNvPr id="42" name="Freeform 6">
              <a:extLst>
                <a:ext uri="{FF2B5EF4-FFF2-40B4-BE49-F238E27FC236}">
                  <a16:creationId xmlns:a16="http://schemas.microsoft.com/office/drawing/2014/main" id="{AA2A446D-5444-4251-A0C1-1C33937BB1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5233" y="1"/>
              <a:ext cx="858884" cy="2780957"/>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txBody>
            <a:bodyPr/>
            <a:lstStyle/>
            <a:p>
              <a:endParaRPr lang="en-US"/>
            </a:p>
          </p:txBody>
        </p:sp>
        <p:sp>
          <p:nvSpPr>
            <p:cNvPr id="43" name="Freeform 7">
              <a:extLst>
                <a:ext uri="{FF2B5EF4-FFF2-40B4-BE49-F238E27FC236}">
                  <a16:creationId xmlns:a16="http://schemas.microsoft.com/office/drawing/2014/main" id="{E013EF53-9F7F-40D2-9E88-917DCF643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1"/>
              <a:ext cx="835810" cy="2671495"/>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44" name="Freeform 12">
              <a:extLst>
                <a:ext uri="{FF2B5EF4-FFF2-40B4-BE49-F238E27FC236}">
                  <a16:creationId xmlns:a16="http://schemas.microsoft.com/office/drawing/2014/main" id="{210AE139-2815-4F3D-A56C-2608DB3D7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2585830"/>
              <a:ext cx="2175413" cy="4272171"/>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45" name="Freeform 13">
              <a:extLst>
                <a:ext uri="{FF2B5EF4-FFF2-40B4-BE49-F238E27FC236}">
                  <a16:creationId xmlns:a16="http://schemas.microsoft.com/office/drawing/2014/main" id="{7C52B438-B53F-4BCB-A9A8-183E8815A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9078" y="2695292"/>
              <a:ext cx="2690743" cy="4162709"/>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46" name="Freeform: Shape 45">
              <a:extLst>
                <a:ext uri="{FF2B5EF4-FFF2-40B4-BE49-F238E27FC236}">
                  <a16:creationId xmlns:a16="http://schemas.microsoft.com/office/drawing/2014/main" id="{557375C8-AF41-41DF-8F04-72401D4B9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95233" y="2690532"/>
              <a:ext cx="2904320" cy="4167469"/>
            </a:xfrm>
            <a:custGeom>
              <a:avLst/>
              <a:gdLst>
                <a:gd name="connsiteX0" fmla="*/ 0 w 2904320"/>
                <a:gd name="connsiteY0" fmla="*/ 0 h 4167469"/>
                <a:gd name="connsiteX1" fmla="*/ 288431 w 2904320"/>
                <a:gd name="connsiteY1" fmla="*/ 90425 h 4167469"/>
                <a:gd name="connsiteX2" fmla="*/ 2904320 w 2904320"/>
                <a:gd name="connsiteY2" fmla="*/ 3220465 h 4167469"/>
                <a:gd name="connsiteX3" fmla="*/ 2904320 w 2904320"/>
                <a:gd name="connsiteY3" fmla="*/ 4167469 h 4167469"/>
                <a:gd name="connsiteX4" fmla="*/ 2694589 w 2904320"/>
                <a:gd name="connsiteY4" fmla="*/ 4167469 h 4167469"/>
                <a:gd name="connsiteX5" fmla="*/ 3846 w 2904320"/>
                <a:gd name="connsiteY5" fmla="*/ 4759 h 4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04320" h="4167469">
                  <a:moveTo>
                    <a:pt x="0" y="0"/>
                  </a:moveTo>
                  <a:lnTo>
                    <a:pt x="288431" y="90425"/>
                  </a:lnTo>
                  <a:lnTo>
                    <a:pt x="2904320" y="3220465"/>
                  </a:lnTo>
                  <a:lnTo>
                    <a:pt x="2904320" y="4167469"/>
                  </a:lnTo>
                  <a:lnTo>
                    <a:pt x="2694589" y="4167469"/>
                  </a:lnTo>
                  <a:lnTo>
                    <a:pt x="3846" y="4759"/>
                  </a:lnTo>
                  <a:close/>
                </a:path>
              </a:pathLst>
            </a:custGeom>
            <a:solidFill>
              <a:schemeClr val="accent1">
                <a:lumMod val="75000"/>
              </a:schemeClr>
            </a:solidFill>
            <a:ln>
              <a:noFill/>
            </a:ln>
          </p:spPr>
          <p:txBody>
            <a:bodyPr/>
            <a:lstStyle/>
            <a:p>
              <a:endParaRPr lang="en-US"/>
            </a:p>
          </p:txBody>
        </p:sp>
        <p:sp>
          <p:nvSpPr>
            <p:cNvPr id="47" name="Freeform 15">
              <a:extLst>
                <a:ext uri="{FF2B5EF4-FFF2-40B4-BE49-F238E27FC236}">
                  <a16:creationId xmlns:a16="http://schemas.microsoft.com/office/drawing/2014/main" id="{1B37C1D7-483C-4CD7-85AB-F4EEA6E573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1424" y="2581071"/>
              <a:ext cx="2894568" cy="427693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6" name="TextBox 5">
            <a:extLst>
              <a:ext uri="{FF2B5EF4-FFF2-40B4-BE49-F238E27FC236}">
                <a16:creationId xmlns:a16="http://schemas.microsoft.com/office/drawing/2014/main" id="{8D9F90FD-0A84-332A-7E4A-DDC7090B2498}"/>
              </a:ext>
            </a:extLst>
          </p:cNvPr>
          <p:cNvSpPr txBox="1"/>
          <p:nvPr/>
        </p:nvSpPr>
        <p:spPr>
          <a:xfrm>
            <a:off x="7473814" y="4610878"/>
            <a:ext cx="4576762" cy="2031325"/>
          </a:xfrm>
          <a:prstGeom prst="rect">
            <a:avLst/>
          </a:prstGeom>
          <a:noFill/>
        </p:spPr>
        <p:txBody>
          <a:bodyPr wrap="square" rtlCol="0">
            <a:spAutoFit/>
          </a:bodyPr>
          <a:lstStyle/>
          <a:p>
            <a:r>
              <a:rPr lang="vi-VN">
                <a:latin typeface="Times New Roman" panose="02020603050405020304" pitchFamily="18" charset="0"/>
              </a:rPr>
              <a:t>GV: LÊ MẠNH THẮNG</a:t>
            </a:r>
          </a:p>
          <a:p>
            <a:endParaRPr lang="vi-VN">
              <a:latin typeface="Times New Roman" panose="02020603050405020304" pitchFamily="18" charset="0"/>
            </a:endParaRPr>
          </a:p>
          <a:p>
            <a:r>
              <a:rPr lang="vi-VN">
                <a:latin typeface="Times New Roman" panose="02020603050405020304" pitchFamily="18" charset="0"/>
              </a:rPr>
              <a:t>SV: Mai Bắc Nam Thuận</a:t>
            </a:r>
          </a:p>
          <a:p>
            <a:r>
              <a:rPr lang="vi-VN">
                <a:latin typeface="Times New Roman" panose="02020603050405020304" pitchFamily="18" charset="0"/>
              </a:rPr>
              <a:t>       Trần Anh Khôi</a:t>
            </a:r>
          </a:p>
          <a:p>
            <a:r>
              <a:rPr lang="vi-VN">
                <a:latin typeface="Times New Roman" panose="02020603050405020304" pitchFamily="18" charset="0"/>
              </a:rPr>
              <a:t>       Luân Quốc Khánh</a:t>
            </a:r>
          </a:p>
          <a:p>
            <a:r>
              <a:rPr lang="vi-VN">
                <a:latin typeface="Times New Roman" panose="02020603050405020304" pitchFamily="18" charset="0"/>
              </a:rPr>
              <a:t>  </a:t>
            </a:r>
          </a:p>
          <a:p>
            <a:r>
              <a:rPr lang="vi-VN">
                <a:latin typeface="Times New Roman" panose="02020603050405020304" pitchFamily="18" charset="0"/>
              </a:rPr>
              <a:t>       </a:t>
            </a:r>
            <a:endParaRPr lang="en-US">
              <a:latin typeface="Times New Roman" panose="02020603050405020304" pitchFamily="18" charset="0"/>
            </a:endParaRPr>
          </a:p>
        </p:txBody>
      </p:sp>
      <p:sp>
        <p:nvSpPr>
          <p:cNvPr id="3" name="TextBox 2">
            <a:extLst>
              <a:ext uri="{FF2B5EF4-FFF2-40B4-BE49-F238E27FC236}">
                <a16:creationId xmlns:a16="http://schemas.microsoft.com/office/drawing/2014/main" id="{D47BC676-D773-0869-7CD8-F679F6032A06}"/>
              </a:ext>
            </a:extLst>
          </p:cNvPr>
          <p:cNvSpPr txBox="1"/>
          <p:nvPr/>
        </p:nvSpPr>
        <p:spPr>
          <a:xfrm>
            <a:off x="6267697" y="2913051"/>
            <a:ext cx="3494498" cy="584775"/>
          </a:xfrm>
          <a:prstGeom prst="rect">
            <a:avLst/>
          </a:prstGeom>
          <a:noFill/>
        </p:spPr>
        <p:txBody>
          <a:bodyPr wrap="square" rtlCol="0">
            <a:spAutoFit/>
          </a:bodyPr>
          <a:lstStyle/>
          <a:p>
            <a:r>
              <a:rPr lang="vi-VN" sz="3200">
                <a:latin typeface="Times New Roman" panose="02020603050405020304" pitchFamily="18" charset="0"/>
                <a:cs typeface="Times New Roman" panose="02020603050405020304" pitchFamily="18" charset="0"/>
              </a:rPr>
              <a:t>E-LEARNING 2</a:t>
            </a:r>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0391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A6B6BF-990B-2254-88A3-41D3E8E7AC29}"/>
              </a:ext>
            </a:extLst>
          </p:cNvPr>
          <p:cNvSpPr>
            <a:spLocks noGrp="1"/>
          </p:cNvSpPr>
          <p:nvPr>
            <p:ph idx="1"/>
          </p:nvPr>
        </p:nvSpPr>
        <p:spPr>
          <a:xfrm>
            <a:off x="1484310" y="796413"/>
            <a:ext cx="10018713" cy="5240593"/>
          </a:xfrm>
        </p:spPr>
        <p:txBody>
          <a:bodyPr>
            <a:normAutofit/>
          </a:bodyPr>
          <a:lstStyle/>
          <a:p>
            <a:pPr marL="0" indent="0">
              <a:buNone/>
            </a:pPr>
            <a:r>
              <a:rPr lang="vi-VN">
                <a:latin typeface="Times New Roman" panose="02020603050405020304" pitchFamily="18" charset="0"/>
                <a:cs typeface="Times New Roman" panose="02020603050405020304" pitchFamily="18" charset="0"/>
              </a:rPr>
              <a:t>a</a:t>
            </a:r>
            <a:r>
              <a:rPr lang="vi-VN"/>
              <a:t>)</a:t>
            </a:r>
          </a:p>
          <a:p>
            <a:pPr marR="0" lvl="0">
              <a:lnSpc>
                <a:spcPct val="107000"/>
              </a:lnSpc>
              <a:spcBef>
                <a:spcPts val="0"/>
              </a:spcBef>
              <a:spcAft>
                <a:spcPts val="800"/>
              </a:spcAft>
              <a:buClrTx/>
              <a:buSzPct val="100000"/>
              <a:buFont typeface="Arial" panose="020B0604020202020204" pitchFamily="34" charset="0"/>
              <a:buChar char="•"/>
              <a:tabLst>
                <a:tab pos="457200" algn="l"/>
              </a:tabLst>
            </a:pPr>
            <a:r>
              <a:rPr lang="en-US" sz="2000" b="1"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Cấu tạo:</a:t>
            </a:r>
            <a:endParaRPr lang="vi-VN" sz="2000" b="1"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vi-VN"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Các cảm biến gia tốc thường bao gồm:</a:t>
            </a:r>
            <a:endParaRPr lang="vi-VN" sz="2000" kern="10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vi-VN" sz="2000" kern="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Phần cảm biến (thường là khối silicon, piezoelectric hay MEMS)</a:t>
            </a:r>
            <a:endParaRPr lang="vi-VN" sz="2000" kern="10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vi-VN"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Mạch điện tử xử lý tín hiệu</a:t>
            </a:r>
            <a:endParaRPr lang="vi-VN" sz="2000" kern="10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vi-VN"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Bộ giao tiếp để truyền dữ liệu ra ngoài</a:t>
            </a:r>
            <a:endParaRPr lang="en-US" sz="2000" kern="100">
              <a:solidFill>
                <a:srgbClr val="374151"/>
              </a:solidFill>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07000"/>
              </a:lnSpc>
              <a:spcBef>
                <a:spcPts val="0"/>
              </a:spcBef>
              <a:spcAft>
                <a:spcPts val="800"/>
              </a:spcAft>
              <a:buClrTx/>
              <a:buSzPct val="100000"/>
              <a:buFont typeface="Arial" panose="020B0604020202020204" pitchFamily="34" charset="0"/>
              <a:buChar char="•"/>
              <a:tabLst>
                <a:tab pos="457200" algn="l"/>
              </a:tabLst>
            </a:pPr>
            <a:r>
              <a:rPr lang="en-US" sz="2000" b="1"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Nguyên lý hoạt động:</a:t>
            </a:r>
            <a:endParaRPr lang="vi-VN" sz="2000" b="1" kern="10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vi-VN"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Cảm biến gia tốc hoạt động dựa trên hiện tượng biến đổi điện trở, điện áp hoặc dòng điện khi có sự thay đổi về gia tốc.</a:t>
            </a:r>
            <a:endParaRPr lang="vi-VN" sz="2000" kern="10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vi-VN"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Cảm biến MEMS sử dụng khối dao động được treo trong một môi trường không khí, khi có gia tốc tác động, khối dao động sẽ di chuyển, tạo ra tín hiệu điện</a:t>
            </a:r>
            <a:r>
              <a:rPr lang="en-US" sz="2000" kern="0">
                <a:solidFill>
                  <a:srgbClr val="374151"/>
                </a:solidFill>
                <a:effectLst/>
                <a:latin typeface="Arial" panose="020B0604020202020204" pitchFamily="34" charset="0"/>
                <a:ea typeface="Times New Roman" panose="02020603050405020304" pitchFamily="18" charset="0"/>
              </a:rPr>
              <a:t>.</a:t>
            </a:r>
            <a:endParaRPr lang="en-US" sz="2000" kern="100">
              <a:solidFill>
                <a:srgbClr val="374151"/>
              </a:solidFill>
              <a:effectLst/>
              <a:latin typeface="Times New Roman" panose="02020603050405020304" pitchFamily="18" charset="0"/>
              <a:ea typeface="Aptos" panose="020B0004020202020204" pitchFamily="34" charset="0"/>
            </a:endParaRPr>
          </a:p>
          <a:p>
            <a:pPr marL="0" indent="0">
              <a:buNone/>
            </a:pPr>
            <a:endParaRPr lang="en-US"/>
          </a:p>
        </p:txBody>
      </p:sp>
      <p:sp>
        <p:nvSpPr>
          <p:cNvPr id="4" name="TextBox 3">
            <a:extLst>
              <a:ext uri="{FF2B5EF4-FFF2-40B4-BE49-F238E27FC236}">
                <a16:creationId xmlns:a16="http://schemas.microsoft.com/office/drawing/2014/main" id="{5E1AA0D5-7F81-270C-361D-8E14F68DB61A}"/>
              </a:ext>
            </a:extLst>
          </p:cNvPr>
          <p:cNvSpPr txBox="1"/>
          <p:nvPr/>
        </p:nvSpPr>
        <p:spPr>
          <a:xfrm>
            <a:off x="1484310" y="358878"/>
            <a:ext cx="5624052" cy="800219"/>
          </a:xfrm>
          <a:prstGeom prst="rect">
            <a:avLst/>
          </a:prstGeom>
          <a:noFill/>
        </p:spPr>
        <p:txBody>
          <a:bodyPr wrap="square" rtlCol="0">
            <a:spAutoFit/>
          </a:bodyPr>
          <a:lstStyle/>
          <a:p>
            <a:r>
              <a:rPr lang="vi-VN" sz="2800">
                <a:latin typeface="Times New Roman" panose="02020603050405020304" pitchFamily="18" charset="0"/>
                <a:cs typeface="Times New Roman" panose="02020603050405020304" pitchFamily="18" charset="0"/>
              </a:rPr>
              <a:t>Bài 4 Cảm biến gia tốc</a:t>
            </a:r>
          </a:p>
          <a:p>
            <a:endParaRPr lang="en-US"/>
          </a:p>
        </p:txBody>
      </p:sp>
    </p:spTree>
    <p:extLst>
      <p:ext uri="{BB962C8B-B14F-4D97-AF65-F5344CB8AC3E}">
        <p14:creationId xmlns:p14="http://schemas.microsoft.com/office/powerpoint/2010/main" val="4282365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DB19FF-2920-9F3E-126F-40545905AEDD}"/>
              </a:ext>
            </a:extLst>
          </p:cNvPr>
          <p:cNvSpPr>
            <a:spLocks noGrp="1"/>
          </p:cNvSpPr>
          <p:nvPr>
            <p:ph idx="1"/>
          </p:nvPr>
        </p:nvSpPr>
        <p:spPr>
          <a:xfrm>
            <a:off x="1582633" y="533400"/>
            <a:ext cx="10018713" cy="5791200"/>
          </a:xfrm>
        </p:spPr>
        <p:txBody>
          <a:bodyPr>
            <a:normAutofit/>
          </a:bodyPr>
          <a:lstStyle/>
          <a:p>
            <a:pPr marR="0" lvl="0">
              <a:lnSpc>
                <a:spcPct val="107000"/>
              </a:lnSpc>
              <a:spcBef>
                <a:spcPts val="0"/>
              </a:spcBef>
              <a:spcAft>
                <a:spcPts val="800"/>
              </a:spcAft>
              <a:buClrTx/>
              <a:buSzPct val="100000"/>
              <a:buFont typeface="Arial" panose="020B0604020202020204" pitchFamily="34" charset="0"/>
              <a:buChar char="•"/>
              <a:tabLst>
                <a:tab pos="457200" algn="l"/>
              </a:tabLst>
            </a:pPr>
            <a:r>
              <a:rPr lang="en-US" sz="2000" b="1"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Ứng dụng:</a:t>
            </a:r>
            <a:endParaRPr lang="vi-VN" sz="2000" b="1" kern="10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vi-VN"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Dùng trong các thiết bị di động (smartphone, máy tính bảng) để tự động xoay màn hình.</a:t>
            </a:r>
            <a:endParaRPr lang="vi-VN" sz="2000" kern="10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vi-VN"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Trong ô tô để phát hiện va chạm và điều khiển hệ thống túi khí.</a:t>
            </a:r>
            <a:endParaRPr lang="vi-VN" sz="2000" kern="10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vi-VN"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Trong thiết bị thể thao để theo dõi vận động.</a:t>
            </a:r>
            <a:endParaRPr lang="en-US" sz="2000" kern="100">
              <a:solidFill>
                <a:srgbClr val="374151"/>
              </a:solidFill>
              <a:effectLst/>
              <a:latin typeface="Times New Roman" panose="02020603050405020304" pitchFamily="18" charset="0"/>
              <a:ea typeface="Aptos" panose="020B0004020202020204" pitchFamily="34" charset="0"/>
              <a:cs typeface="Times New Roman" panose="02020603050405020304" pitchFamily="18" charset="0"/>
            </a:endParaRPr>
          </a:p>
          <a:p>
            <a:pPr marR="0" lvl="0">
              <a:lnSpc>
                <a:spcPct val="107000"/>
              </a:lnSpc>
              <a:spcBef>
                <a:spcPts val="0"/>
              </a:spcBef>
              <a:spcAft>
                <a:spcPts val="800"/>
              </a:spcAft>
              <a:buClrTx/>
              <a:buSzPct val="100000"/>
              <a:buFont typeface="Arial" panose="020B0604020202020204" pitchFamily="34" charset="0"/>
              <a:buChar char="•"/>
              <a:tabLst>
                <a:tab pos="457200" algn="l"/>
              </a:tabLst>
            </a:pPr>
            <a:r>
              <a:rPr lang="en-US" sz="2000" b="1"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Thông số kỹ thuật:</a:t>
            </a:r>
            <a:endParaRPr lang="vi-VN" sz="2000" b="1" kern="10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vi-VN"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Độ nhạy (Sensitivity)</a:t>
            </a:r>
            <a:endParaRPr lang="vi-VN" sz="2000" kern="10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vi-VN" sz="2000" kern="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Độ chính xác (Accuracy)</a:t>
            </a:r>
            <a:endParaRPr lang="vi-VN" sz="2000" kern="10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vi-VN"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Dải đo (Measurement Range)</a:t>
            </a:r>
            <a:endParaRPr lang="vi-VN" sz="2000" kern="10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vi-VN"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Tần số đáp ứng (Response Frequency)</a:t>
            </a:r>
            <a:endParaRPr lang="vi-VN" sz="2000" kern="10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vi-VN"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Nhiệt độ hoạt động (Operating Temperature)</a:t>
            </a:r>
            <a:endParaRPr lang="en-US" sz="2000" kern="100">
              <a:solidFill>
                <a:srgbClr val="374151"/>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4077162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FB49DAC-9DA4-EA3F-F430-237427B239F7}"/>
              </a:ext>
            </a:extLst>
          </p:cNvPr>
          <p:cNvSpPr>
            <a:spLocks noGrp="1"/>
          </p:cNvSpPr>
          <p:nvPr>
            <p:ph idx="1"/>
          </p:nvPr>
        </p:nvSpPr>
        <p:spPr>
          <a:xfrm>
            <a:off x="1562971" y="167148"/>
            <a:ext cx="10018712" cy="4611330"/>
          </a:xfrm>
        </p:spPr>
        <p:txBody>
          <a:bodyPr/>
          <a:lstStyle/>
          <a:p>
            <a:pPr marL="0" marR="0" indent="0">
              <a:lnSpc>
                <a:spcPct val="107000"/>
              </a:lnSpc>
              <a:spcBef>
                <a:spcPts val="1800"/>
              </a:spcBef>
              <a:spcAft>
                <a:spcPts val="600"/>
              </a:spcAft>
              <a:buNone/>
            </a:pPr>
            <a:r>
              <a:rPr lang="en-US" sz="1800" b="1"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b) Tìm hiểu thông số kỹ thuật của một số cảm biến gia tốc đo độ rung trong công nghiệp</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p>
            <a:pPr marR="0" lvl="0">
              <a:lnSpc>
                <a:spcPct val="107000"/>
              </a:lnSpc>
              <a:spcBef>
                <a:spcPts val="600"/>
              </a:spcBef>
              <a:spcAft>
                <a:spcPts val="600"/>
              </a:spcAft>
              <a:buClrTx/>
              <a:buSzPct val="100000"/>
              <a:buFont typeface="Wingdings" panose="05000000000000000000" pitchFamily="2" charset="2"/>
              <a:buChar char="v"/>
              <a:tabLst>
                <a:tab pos="457200" algn="l"/>
              </a:tabLst>
            </a:pPr>
            <a:r>
              <a:rPr lang="en-US" sz="1800" b="1"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Vibration Sensors (Cảm biến rung):</a:t>
            </a:r>
            <a:endParaRPr lang="vi-VN" sz="1800" kern="10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nSpc>
                <a:spcPct val="107000"/>
              </a:lnSpc>
              <a:spcBef>
                <a:spcPts val="600"/>
              </a:spcBef>
              <a:spcAft>
                <a:spcPts val="600"/>
              </a:spcAft>
              <a:buSzPts val="1000"/>
              <a:buNone/>
              <a:tabLst>
                <a:tab pos="457200" algn="l"/>
              </a:tabLst>
            </a:pPr>
            <a:r>
              <a:rPr lang="vi-VN" sz="1800" b="1"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Ví dụ: Cảm biến rung 100mV/g</a:t>
            </a:r>
            <a:endParaRPr lang="vi-VN" sz="1800" kern="10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nSpc>
                <a:spcPct val="107000"/>
              </a:lnSpc>
              <a:spcBef>
                <a:spcPts val="600"/>
              </a:spcBef>
              <a:spcAft>
                <a:spcPts val="600"/>
              </a:spcAft>
              <a:buSzPts val="1000"/>
              <a:buNone/>
              <a:tabLst>
                <a:tab pos="457200" algn="l"/>
              </a:tabLst>
            </a:pPr>
            <a:r>
              <a:rPr lang="vi-VN" sz="1800" b="1"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Dải đo:</a:t>
            </a:r>
            <a:r>
              <a:rPr lang="en-US" sz="18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0-100g</a:t>
            </a:r>
            <a:endParaRPr lang="vi-VN" sz="1800" kern="10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nSpc>
                <a:spcPct val="107000"/>
              </a:lnSpc>
              <a:spcBef>
                <a:spcPts val="600"/>
              </a:spcBef>
              <a:spcAft>
                <a:spcPts val="600"/>
              </a:spcAft>
              <a:buSzPts val="1000"/>
              <a:buNone/>
              <a:tabLst>
                <a:tab pos="457200" algn="l"/>
              </a:tabLst>
            </a:pPr>
            <a:r>
              <a:rPr lang="vi-VN" sz="1800" b="1"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Độ nhạy:</a:t>
            </a:r>
            <a:r>
              <a:rPr lang="en-US" sz="18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100mV/g</a:t>
            </a:r>
            <a:endParaRPr lang="vi-VN" sz="1800" kern="10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nSpc>
                <a:spcPct val="107000"/>
              </a:lnSpc>
              <a:spcBef>
                <a:spcPts val="600"/>
              </a:spcBef>
              <a:spcAft>
                <a:spcPts val="600"/>
              </a:spcAft>
              <a:buSzPts val="1000"/>
              <a:buNone/>
              <a:tabLst>
                <a:tab pos="457200" algn="l"/>
              </a:tabLst>
            </a:pPr>
            <a:r>
              <a:rPr lang="vi-VN" sz="1800" b="1"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Tần số đáp ứng:</a:t>
            </a:r>
            <a:r>
              <a:rPr lang="en-US" sz="18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10Hz - 10kHz</a:t>
            </a:r>
            <a:endParaRPr lang="vi-VN" sz="1800" kern="10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nSpc>
                <a:spcPct val="107000"/>
              </a:lnSpc>
              <a:spcBef>
                <a:spcPts val="600"/>
              </a:spcBef>
              <a:spcAft>
                <a:spcPts val="600"/>
              </a:spcAft>
              <a:buSzPts val="1000"/>
              <a:buNone/>
              <a:tabLst>
                <a:tab pos="457200" algn="l"/>
              </a:tabLst>
            </a:pPr>
            <a:r>
              <a:rPr lang="vi-VN" sz="1800" b="1"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Kích thước:</a:t>
            </a:r>
            <a:r>
              <a:rPr lang="en-US" sz="18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Nhỏ gọn để lắp đặt trên các thiết bị máy móc</a:t>
            </a:r>
            <a:endParaRPr lang="vi-VN" sz="1800" kern="10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nSpc>
                <a:spcPct val="107000"/>
              </a:lnSpc>
              <a:spcBef>
                <a:spcPts val="600"/>
              </a:spcBef>
              <a:spcAft>
                <a:spcPts val="600"/>
              </a:spcAft>
              <a:buSzPts val="1000"/>
              <a:buNone/>
              <a:tabLst>
                <a:tab pos="457200" algn="l"/>
              </a:tabLst>
            </a:pPr>
            <a:r>
              <a:rPr lang="vi-VN" sz="1800" b="1"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Nhiệt độ hoạt động:</a:t>
            </a:r>
            <a:r>
              <a:rPr lang="en-US" sz="18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-20°C đến 85°C</a:t>
            </a:r>
            <a:endParaRPr lang="en-US" sz="1800" kern="100">
              <a:solidFill>
                <a:srgbClr val="374151"/>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2590349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B833C-F964-987D-2E5F-DBB960E51D97}"/>
              </a:ext>
            </a:extLst>
          </p:cNvPr>
          <p:cNvSpPr>
            <a:spLocks noGrp="1"/>
          </p:cNvSpPr>
          <p:nvPr>
            <p:ph type="title"/>
          </p:nvPr>
        </p:nvSpPr>
        <p:spPr>
          <a:xfrm>
            <a:off x="1484309" y="-22122"/>
            <a:ext cx="10018713" cy="1752599"/>
          </a:xfrm>
        </p:spPr>
        <p:txBody>
          <a:bodyPr>
            <a:normAutofit/>
          </a:bodyPr>
          <a:lstStyle/>
          <a:p>
            <a:pPr algn="l"/>
            <a:r>
              <a:rPr lang="vi-VN" sz="2800">
                <a:latin typeface="Times New Roman" panose="02020603050405020304" pitchFamily="18" charset="0"/>
                <a:cs typeface="Times New Roman" panose="02020603050405020304" pitchFamily="18" charset="0"/>
              </a:rPr>
              <a:t>Câu 5 Cảm biến encoder dùng đo vận tốc và vị trí</a:t>
            </a:r>
            <a:br>
              <a:rPr lang="vi-VN" sz="2800">
                <a:latin typeface="Times New Roman" panose="02020603050405020304" pitchFamily="18" charset="0"/>
                <a:cs typeface="Times New Roman" panose="02020603050405020304" pitchFamily="18" charset="0"/>
              </a:rPr>
            </a:br>
            <a:endParaRPr lang="en-US" sz="28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9B0FBE-FEE5-8499-433B-045B879D3C18}"/>
              </a:ext>
            </a:extLst>
          </p:cNvPr>
          <p:cNvSpPr>
            <a:spLocks noGrp="1"/>
          </p:cNvSpPr>
          <p:nvPr>
            <p:ph idx="1"/>
          </p:nvPr>
        </p:nvSpPr>
        <p:spPr>
          <a:xfrm>
            <a:off x="1484309" y="1179871"/>
            <a:ext cx="10018713" cy="4866967"/>
          </a:xfrm>
        </p:spPr>
        <p:txBody>
          <a:bodyPr>
            <a:normAutofit fontScale="92500" lnSpcReduction="20000"/>
          </a:bodyPr>
          <a:lstStyle/>
          <a:p>
            <a:pPr marL="0" marR="0" indent="0">
              <a:lnSpc>
                <a:spcPct val="107000"/>
              </a:lnSpc>
              <a:spcBef>
                <a:spcPts val="0"/>
              </a:spcBef>
              <a:spcAft>
                <a:spcPts val="800"/>
              </a:spcAft>
              <a:buNone/>
            </a:pPr>
            <a:r>
              <a:rPr lang="vi-VN">
                <a:latin typeface="Times New Roman" panose="02020603050405020304" pitchFamily="18" charset="0"/>
                <a:cs typeface="Times New Roman" panose="02020603050405020304" pitchFamily="18" charset="0"/>
              </a:rPr>
              <a:t>a</a:t>
            </a:r>
            <a:r>
              <a:rPr lang="vi-VN" sz="1800">
                <a:latin typeface="Times New Roman" panose="02020603050405020304" pitchFamily="18" charset="0"/>
                <a:cs typeface="Times New Roman" panose="02020603050405020304" pitchFamily="18" charset="0"/>
              </a:rPr>
              <a:t>)</a:t>
            </a:r>
            <a:r>
              <a:rPr lang="en-US" sz="1800"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R="0">
              <a:lnSpc>
                <a:spcPct val="107000"/>
              </a:lnSpc>
              <a:spcBef>
                <a:spcPts val="0"/>
              </a:spcBef>
              <a:spcAft>
                <a:spcPts val="800"/>
              </a:spcAft>
              <a:buClrTx/>
              <a:buFont typeface="Arial" panose="020B0604020202020204" pitchFamily="34" charset="0"/>
              <a:buChar char="•"/>
            </a:pPr>
            <a:r>
              <a:rPr lang="en-US" sz="1800"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Nguyên lý hoạt động của Encoder</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nSpc>
                <a:spcPct val="107000"/>
              </a:lnSpc>
              <a:spcBef>
                <a:spcPts val="600"/>
              </a:spcBef>
              <a:spcAft>
                <a:spcPts val="600"/>
              </a:spcAft>
              <a:buSzPts val="1000"/>
              <a:buNone/>
              <a:tabLst>
                <a:tab pos="457200" algn="l"/>
              </a:tabLst>
            </a:pPr>
            <a:r>
              <a:rPr lang="en-US" sz="1800"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 Khái niệm</a:t>
            </a:r>
            <a:r>
              <a:rPr lang="en-US" sz="18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Encoder là một thiết bị chuyển đổi thông tin từ dạng cơ học (chuyển động) sang dạng điện (tín hiệu điện áp, điện trở).</a:t>
            </a:r>
            <a:endParaRPr lang="en-US" sz="1800" kern="100">
              <a:solidFill>
                <a:srgbClr val="374151"/>
              </a:solidFill>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nSpc>
                <a:spcPct val="107000"/>
              </a:lnSpc>
              <a:spcBef>
                <a:spcPts val="600"/>
              </a:spcBef>
              <a:spcAft>
                <a:spcPts val="600"/>
              </a:spcAft>
              <a:buSzPts val="1000"/>
              <a:buNone/>
              <a:tabLst>
                <a:tab pos="457200" algn="l"/>
              </a:tabLst>
            </a:pPr>
            <a:r>
              <a:rPr lang="en-US" sz="1800"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 Chức năng</a:t>
            </a:r>
            <a:r>
              <a:rPr lang="en-US" sz="18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Đo lường vị trí và vận tốc mà không cần các cảm biến cơ học cồng kềnh.</a:t>
            </a:r>
            <a:endParaRPr lang="en-US" sz="1800" kern="100">
              <a:solidFill>
                <a:srgbClr val="374151"/>
              </a:solidFill>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nSpc>
                <a:spcPct val="107000"/>
              </a:lnSpc>
              <a:spcBef>
                <a:spcPts val="600"/>
              </a:spcBef>
              <a:spcAft>
                <a:spcPts val="600"/>
              </a:spcAft>
              <a:buSzPts val="1000"/>
              <a:buNone/>
              <a:tabLst>
                <a:tab pos="457200" algn="l"/>
              </a:tabLst>
            </a:pPr>
            <a:r>
              <a:rPr lang="en-US" sz="1800"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 Cấu tạo</a:t>
            </a:r>
            <a:r>
              <a:rPr lang="en-US" sz="18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Gồm các bộ phận cơ bản như:</a:t>
            </a:r>
            <a:endParaRPr lang="en-US" sz="1800" kern="100">
              <a:solidFill>
                <a:srgbClr val="374151"/>
              </a:solidFill>
              <a:effectLst/>
              <a:latin typeface="Times New Roman" panose="02020603050405020304" pitchFamily="18" charset="0"/>
              <a:ea typeface="Aptos" panose="020B0004020202020204" pitchFamily="34" charset="0"/>
              <a:cs typeface="Times New Roman" panose="02020603050405020304" pitchFamily="18" charset="0"/>
            </a:endParaRPr>
          </a:p>
          <a:p>
            <a:pPr lvl="1">
              <a:lnSpc>
                <a:spcPct val="107000"/>
              </a:lnSpc>
              <a:spcBef>
                <a:spcPts val="600"/>
              </a:spcBef>
              <a:buClr>
                <a:schemeClr val="tx1"/>
              </a:buClr>
              <a:buSzPct val="70000"/>
              <a:buFont typeface="Arial" panose="020B0604020202020204" pitchFamily="34" charset="0"/>
              <a:buChar char="•"/>
              <a:tabLst>
                <a:tab pos="914400" algn="l"/>
              </a:tabLst>
            </a:pPr>
            <a:r>
              <a:rPr lang="en-US" sz="18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Rotor: Phần quay của encoder.</a:t>
            </a:r>
          </a:p>
          <a:p>
            <a:pPr lvl="1">
              <a:lnSpc>
                <a:spcPct val="107000"/>
              </a:lnSpc>
              <a:spcBef>
                <a:spcPts val="600"/>
              </a:spcBef>
              <a:buClr>
                <a:schemeClr val="tx1"/>
              </a:buClr>
              <a:buSzPct val="70000"/>
              <a:buFont typeface="Arial" panose="020B0604020202020204" pitchFamily="34" charset="0"/>
              <a:buChar char="•"/>
              <a:tabLst>
                <a:tab pos="914400" algn="l"/>
              </a:tabLst>
            </a:pPr>
            <a:r>
              <a:rPr lang="en-US" sz="18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Stator: Phần cố định, chứa các cảm biến (quang, từ, v.v.).</a:t>
            </a:r>
            <a:endParaRPr lang="en-US" sz="1800" kern="100">
              <a:solidFill>
                <a:srgbClr val="374151"/>
              </a:solidFill>
              <a:effectLst/>
              <a:latin typeface="Times New Roman" panose="02020603050405020304" pitchFamily="18" charset="0"/>
              <a:ea typeface="Aptos" panose="020B0004020202020204" pitchFamily="34" charset="0"/>
              <a:cs typeface="Times New Roman" panose="02020603050405020304" pitchFamily="18" charset="0"/>
            </a:endParaRPr>
          </a:p>
          <a:p>
            <a:pPr marR="0">
              <a:lnSpc>
                <a:spcPct val="107000"/>
              </a:lnSpc>
              <a:spcBef>
                <a:spcPts val="1920"/>
              </a:spcBef>
              <a:spcAft>
                <a:spcPts val="720"/>
              </a:spcAft>
              <a:buClrTx/>
              <a:buFont typeface="Arial" panose="020B0604020202020204" pitchFamily="34" charset="0"/>
              <a:buChar char="•"/>
            </a:pPr>
            <a:r>
              <a:rPr lang="en-US" sz="1800"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Phân loại Encoder</a:t>
            </a:r>
            <a:endParaRPr lang="en-US" sz="1800" kern="10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nSpc>
                <a:spcPct val="107000"/>
              </a:lnSpc>
              <a:spcBef>
                <a:spcPts val="600"/>
              </a:spcBef>
              <a:spcAft>
                <a:spcPts val="600"/>
              </a:spcAft>
              <a:buSzPts val="1000"/>
              <a:buNone/>
              <a:tabLst>
                <a:tab pos="457200" algn="l"/>
              </a:tabLst>
            </a:pPr>
            <a:r>
              <a:rPr lang="en-US" sz="1800"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 Encoder quang (Optical Encoder)</a:t>
            </a:r>
            <a:r>
              <a:rPr lang="en-US" sz="18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Sử dụng ánh sáng để ghi nhận vị trí qua mã vạch.</a:t>
            </a:r>
            <a:endParaRPr lang="en-US" sz="1800" kern="100">
              <a:solidFill>
                <a:srgbClr val="374151"/>
              </a:solidFill>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nSpc>
                <a:spcPct val="107000"/>
              </a:lnSpc>
              <a:spcBef>
                <a:spcPts val="600"/>
              </a:spcBef>
              <a:spcAft>
                <a:spcPts val="600"/>
              </a:spcAft>
              <a:buSzPts val="1000"/>
              <a:buNone/>
              <a:tabLst>
                <a:tab pos="457200" algn="l"/>
              </a:tabLst>
            </a:pPr>
            <a:r>
              <a:rPr lang="en-US" sz="1800"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 Encoder từ (Magnetic Encoder)</a:t>
            </a:r>
            <a:r>
              <a:rPr lang="en-US" sz="18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Dựa vào các mạch từ để xác định vị trí.</a:t>
            </a:r>
            <a:endParaRPr lang="en-US" sz="1800" kern="100">
              <a:solidFill>
                <a:srgbClr val="374151"/>
              </a:solidFill>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nSpc>
                <a:spcPct val="107000"/>
              </a:lnSpc>
              <a:spcBef>
                <a:spcPts val="600"/>
              </a:spcBef>
              <a:spcAft>
                <a:spcPts val="600"/>
              </a:spcAft>
              <a:buSzPts val="1000"/>
              <a:buNone/>
              <a:tabLst>
                <a:tab pos="457200" algn="l"/>
              </a:tabLst>
            </a:pPr>
            <a:r>
              <a:rPr lang="en-US" sz="1800"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 Encoder tương tự (Analog Encoder)</a:t>
            </a:r>
            <a:r>
              <a:rPr lang="en-US" sz="18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Cung cấp tín hiệu liên tục dựa trên vị trí.</a:t>
            </a:r>
            <a:endParaRPr lang="en-US" sz="1800" kern="100">
              <a:solidFill>
                <a:srgbClr val="374151"/>
              </a:solidFill>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vi-VN"/>
          </a:p>
          <a:p>
            <a:pPr marL="0" indent="0">
              <a:buNone/>
            </a:pPr>
            <a:endParaRPr lang="en-US"/>
          </a:p>
        </p:txBody>
      </p:sp>
    </p:spTree>
    <p:extLst>
      <p:ext uri="{BB962C8B-B14F-4D97-AF65-F5344CB8AC3E}">
        <p14:creationId xmlns:p14="http://schemas.microsoft.com/office/powerpoint/2010/main" val="2910668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038A8A-3003-D79A-79C8-3C6956955629}"/>
              </a:ext>
            </a:extLst>
          </p:cNvPr>
          <p:cNvSpPr>
            <a:spLocks noGrp="1"/>
          </p:cNvSpPr>
          <p:nvPr>
            <p:ph idx="1"/>
          </p:nvPr>
        </p:nvSpPr>
        <p:spPr>
          <a:xfrm>
            <a:off x="1503973" y="619431"/>
            <a:ext cx="10018713" cy="6154995"/>
          </a:xfrm>
        </p:spPr>
        <p:txBody>
          <a:bodyPr>
            <a:normAutofit/>
          </a:bodyPr>
          <a:lstStyle/>
          <a:p>
            <a:pPr marR="0">
              <a:lnSpc>
                <a:spcPct val="107000"/>
              </a:lnSpc>
              <a:spcBef>
                <a:spcPts val="1920"/>
              </a:spcBef>
              <a:spcAft>
                <a:spcPts val="720"/>
              </a:spcAft>
              <a:buClrTx/>
              <a:buFont typeface="Arial" panose="020B0604020202020204" pitchFamily="34" charset="0"/>
              <a:buChar char="•"/>
            </a:pPr>
            <a:r>
              <a:rPr lang="en-US" sz="2000"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Xác định chiều quay</a:t>
            </a:r>
            <a:endParaRPr lang="en-US" sz="2000" kern="100">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nSpc>
                <a:spcPct val="107000"/>
              </a:lnSpc>
              <a:spcBef>
                <a:spcPts val="600"/>
              </a:spcBef>
              <a:spcAft>
                <a:spcPts val="600"/>
              </a:spcAft>
              <a:buSzPts val="1000"/>
              <a:buNone/>
              <a:tabLst>
                <a:tab pos="457200" algn="l"/>
              </a:tabLst>
            </a:pPr>
            <a:r>
              <a:rPr lang="en-US" sz="2000"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 Chức năng chính</a:t>
            </a:r>
            <a:r>
              <a:rPr lang="en-US"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Encoder có khả năng phát hiện chiều quay bằng cách phân tích tín hiệu đầu ra từ cảm biến.</a:t>
            </a:r>
            <a:endParaRPr lang="en-US" sz="2000" kern="100">
              <a:solidFill>
                <a:srgbClr val="374151"/>
              </a:solidFill>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nSpc>
                <a:spcPct val="107000"/>
              </a:lnSpc>
              <a:spcBef>
                <a:spcPts val="600"/>
              </a:spcBef>
              <a:spcAft>
                <a:spcPts val="600"/>
              </a:spcAft>
              <a:buSzPts val="1000"/>
              <a:buNone/>
              <a:tabLst>
                <a:tab pos="457200" algn="l"/>
              </a:tabLst>
            </a:pPr>
            <a:r>
              <a:rPr lang="en-US" sz="2000"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 Hai kênh tín hiệu</a:t>
            </a:r>
            <a:r>
              <a:rPr lang="en-US"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Encoder thường có hai kênh tín hiệu, A và B, với pha lệch nhau 90 độ.</a:t>
            </a:r>
          </a:p>
          <a:p>
            <a:pPr>
              <a:lnSpc>
                <a:spcPct val="107000"/>
              </a:lnSpc>
              <a:spcBef>
                <a:spcPts val="600"/>
              </a:spcBef>
              <a:buClr>
                <a:schemeClr val="tx1"/>
              </a:buClr>
              <a:buSzPct val="80000"/>
              <a:buFont typeface="Arial" panose="020B0604020202020204" pitchFamily="34" charset="0"/>
              <a:buChar char="•"/>
              <a:tabLst>
                <a:tab pos="457200" algn="l"/>
              </a:tabLst>
            </a:pPr>
            <a:r>
              <a:rPr lang="en-US"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Nếu tín hiệu A dẫn trước B, thì encoder quay theo chiều thuận.</a:t>
            </a:r>
            <a:endParaRPr lang="en-US" sz="2000" kern="10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600"/>
              </a:spcBef>
              <a:buClr>
                <a:schemeClr val="tx1"/>
              </a:buClr>
              <a:buSzPct val="80000"/>
              <a:buFont typeface="Arial" panose="020B0604020202020204" pitchFamily="34" charset="0"/>
              <a:buChar char="•"/>
              <a:tabLst>
                <a:tab pos="457200" algn="l"/>
              </a:tabLst>
            </a:pPr>
            <a:r>
              <a:rPr lang="en-US"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Nếu tín hiệu B dẫn trước A, thì encoder quay theo chiều ngược.</a:t>
            </a:r>
            <a:endParaRPr lang="vi-VN"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7000"/>
              </a:lnSpc>
              <a:spcBef>
                <a:spcPts val="1800"/>
              </a:spcBef>
              <a:spcAft>
                <a:spcPts val="600"/>
              </a:spcAft>
              <a:buNone/>
            </a:pPr>
            <a:r>
              <a:rPr lang="en-US" sz="2000"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b) Dùng encoder 100 xung gần động cơ</a:t>
            </a:r>
            <a:endParaRPr lang="en-US" sz="2000" kern="100">
              <a:effectLst/>
              <a:latin typeface="Times New Roman" panose="02020603050405020304" pitchFamily="18" charset="0"/>
              <a:ea typeface="Aptos" panose="020B0004020202020204" pitchFamily="34" charset="0"/>
              <a:cs typeface="Times New Roman" panose="02020603050405020304" pitchFamily="18" charset="0"/>
            </a:endParaRPr>
          </a:p>
          <a:p>
            <a:pPr marR="0" lvl="0">
              <a:lnSpc>
                <a:spcPct val="107000"/>
              </a:lnSpc>
              <a:spcBef>
                <a:spcPts val="600"/>
              </a:spcBef>
              <a:spcAft>
                <a:spcPts val="600"/>
              </a:spcAft>
              <a:buClr>
                <a:schemeClr val="tx1"/>
              </a:buClr>
              <a:buFont typeface="Arial" panose="020B0604020202020204" pitchFamily="34" charset="0"/>
              <a:buChar char="•"/>
              <a:tabLst>
                <a:tab pos="457200" algn="l"/>
              </a:tabLst>
            </a:pPr>
            <a:r>
              <a:rPr lang="en-US" sz="2000"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Tính toán vận tốc:</a:t>
            </a:r>
            <a:endParaRPr lang="vi-VN" sz="2000" kern="10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nSpc>
                <a:spcPct val="107000"/>
              </a:lnSpc>
              <a:spcBef>
                <a:spcPts val="600"/>
              </a:spcBef>
              <a:spcAft>
                <a:spcPts val="600"/>
              </a:spcAft>
              <a:buSzPts val="1000"/>
              <a:buNone/>
              <a:tabLst>
                <a:tab pos="457200" algn="l"/>
              </a:tabLst>
            </a:pPr>
            <a:r>
              <a:rPr lang="vi-VN"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Nếu điều khiển đọc được 25 xung trong 1 giây, ta có thể tính vận tốc như sau:</a:t>
            </a:r>
            <a:endParaRPr lang="vi-VN" sz="2000" kern="10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nSpc>
                <a:spcPct val="107000"/>
              </a:lnSpc>
              <a:spcBef>
                <a:spcPts val="600"/>
              </a:spcBef>
              <a:spcAft>
                <a:spcPts val="600"/>
              </a:spcAft>
              <a:buSzPts val="1000"/>
              <a:buNone/>
              <a:tabLst>
                <a:tab pos="457200" algn="l"/>
              </a:tabLst>
            </a:pPr>
            <a:r>
              <a:rPr lang="vi-VN" sz="2000"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a:solidFill>
                  <a:srgbClr val="111827"/>
                </a:solidFill>
                <a:effectLst/>
                <a:latin typeface="Times New Roman" panose="02020603050405020304" pitchFamily="18" charset="0"/>
                <a:ea typeface="Times New Roman" panose="02020603050405020304" pitchFamily="18" charset="0"/>
                <a:cs typeface="Times New Roman" panose="02020603050405020304" pitchFamily="18" charset="0"/>
              </a:rPr>
              <a:t>Tốc độ quay của động cơ (RPM)</a:t>
            </a:r>
            <a:r>
              <a:rPr lang="en-US"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 (Số xung đọc / Tổng số xung tối đa) * 60</a:t>
            </a:r>
            <a:endParaRPr lang="vi-VN" sz="2000" kern="10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nSpc>
                <a:spcPct val="107000"/>
              </a:lnSpc>
              <a:spcBef>
                <a:spcPts val="600"/>
              </a:spcBef>
              <a:spcAft>
                <a:spcPts val="600"/>
              </a:spcAft>
              <a:buSzPts val="1000"/>
              <a:buNone/>
              <a:tabLst>
                <a:tab pos="457200" algn="l"/>
              </a:tabLst>
            </a:pPr>
            <a:r>
              <a:rPr lang="vi-VN" sz="2000" kern="10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Ví dụ: với 25 xung, tốc độ quay = (25/100) * 60 = 15 vòng/phút.</a:t>
            </a:r>
            <a:endParaRPr lang="en-US" sz="2000" kern="100">
              <a:solidFill>
                <a:srgbClr val="374151"/>
              </a:solidFill>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07000"/>
              </a:lnSpc>
              <a:spcBef>
                <a:spcPts val="600"/>
              </a:spcBef>
              <a:buClr>
                <a:schemeClr val="tx1"/>
              </a:buClr>
              <a:buSzPct val="80000"/>
              <a:buFont typeface="Arial" panose="020B0604020202020204" pitchFamily="34" charset="0"/>
              <a:buChar char="•"/>
              <a:tabLst>
                <a:tab pos="457200" algn="l"/>
              </a:tabLst>
            </a:pPr>
            <a:endParaRPr lang="en-US" sz="1800" kern="100">
              <a:solidFill>
                <a:srgbClr val="374151"/>
              </a:solidFill>
              <a:effectLst/>
              <a:latin typeface="Times New Roman" panose="02020603050405020304" pitchFamily="18" charset="0"/>
              <a:ea typeface="Aptos" panose="020B000402020202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2395293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AA03210C-D3BC-002B-4B40-6630904E7A06}"/>
                  </a:ext>
                </a:extLst>
              </p:cNvPr>
              <p:cNvSpPr>
                <a:spLocks noChangeArrowheads="1"/>
              </p:cNvSpPr>
              <p:nvPr/>
            </p:nvSpPr>
            <p:spPr bwMode="auto">
              <a:xfrm>
                <a:off x="1524000" y="887579"/>
                <a:ext cx="8927690" cy="383271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vi-VN" altLang="en-US" sz="2000">
                    <a:latin typeface="Times New Roman" panose="02020603050405020304" pitchFamily="18" charset="0"/>
                    <a:cs typeface="Times New Roman" panose="02020603050405020304" pitchFamily="18" charset="0"/>
                  </a:rPr>
                  <a:t>c) </a:t>
                </a:r>
              </a:p>
              <a:p>
                <a:pPr lvl="0" defTabSz="914400" eaLnBrk="0" fontAlgn="base" hangingPunct="0">
                  <a:spcBef>
                    <a:spcPct val="0"/>
                  </a:spcBef>
                  <a:spcAft>
                    <a:spcPct val="0"/>
                  </a:spcAft>
                </a:pPr>
                <a:r>
                  <a:rPr lang="vi-VN" altLang="en-US" sz="2000">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Encoder: 100 xung / vòng (tức là quay 360° sẽ cho 100 xung).</a:t>
                </a:r>
              </a:p>
              <a:p>
                <a:pPr lvl="0" defTabSz="914400" eaLnBrk="0" fontAlgn="base" hangingPunct="0">
                  <a:spcBef>
                    <a:spcPct val="0"/>
                  </a:spcBef>
                  <a:spcAft>
                    <a:spcPct val="0"/>
                  </a:spcAft>
                </a:pPr>
                <a:r>
                  <a:rPr lang="vi-VN" altLang="en-US" sz="2000">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Tỉ số truyền 1:2 → Nghĩa là: khi động cơ quay 2 vòng → encoder quay 1 vòng (vì bánh răng động cơ gấp đôi bánh răng encoder).</a:t>
                </a:r>
              </a:p>
              <a:p>
                <a:pPr lvl="0" defTabSz="914400" eaLnBrk="0" fontAlgn="base" hangingPunct="0">
                  <a:spcBef>
                    <a:spcPct val="0"/>
                  </a:spcBef>
                  <a:spcAft>
                    <a:spcPct val="0"/>
                  </a:spcAft>
                </a:pPr>
                <a:r>
                  <a:rPr lang="vi-VN" altLang="en-US" sz="2000">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Động cơ quay 60° =</a:t>
                </a:r>
                <a:r>
                  <a:rPr lang="vi-VN" altLang="en-US" sz="2000">
                    <a:latin typeface="Times New Roman" panose="02020603050405020304" pitchFamily="18" charset="0"/>
                    <a:cs typeface="Times New Roman" panose="02020603050405020304" pitchFamily="18" charset="0"/>
                  </a:rPr>
                  <a:t> </a:t>
                </a:r>
                <a14:m>
                  <m:oMath xmlns:m="http://schemas.openxmlformats.org/officeDocument/2006/math">
                    <m:f>
                      <m:fPr>
                        <m:ctrlPr>
                          <a:rPr lang="en-US" altLang="en-US" sz="2000" i="1" smtClean="0">
                            <a:latin typeface="Cambria Math" panose="02040503050406030204" pitchFamily="18" charset="0"/>
                            <a:cs typeface="Times New Roman" panose="02020603050405020304" pitchFamily="18" charset="0"/>
                          </a:rPr>
                        </m:ctrlPr>
                      </m:fPr>
                      <m:num>
                        <m:r>
                          <a:rPr lang="vi-VN" altLang="en-US" sz="2000" i="1">
                            <a:latin typeface="Cambria Math" panose="02040503050406030204" pitchFamily="18" charset="0"/>
                            <a:cs typeface="Times New Roman" panose="02020603050405020304" pitchFamily="18" charset="0"/>
                          </a:rPr>
                          <m:t>60</m:t>
                        </m:r>
                      </m:num>
                      <m:den>
                        <m:r>
                          <a:rPr lang="vi-VN" altLang="en-US" sz="2000" i="1">
                            <a:latin typeface="Cambria Math" panose="02040503050406030204" pitchFamily="18" charset="0"/>
                            <a:cs typeface="Times New Roman" panose="02020603050405020304" pitchFamily="18" charset="0"/>
                          </a:rPr>
                          <m:t>360</m:t>
                        </m:r>
                      </m:den>
                    </m:f>
                    <m:r>
                      <a:rPr lang="vi-VN" altLang="en-US" sz="2000" b="0" i="0" smtClean="0">
                        <a:latin typeface="Cambria Math" panose="02040503050406030204" pitchFamily="18" charset="0"/>
                        <a:cs typeface="Times New Roman" panose="02020603050405020304" pitchFamily="18" charset="0"/>
                      </a:rPr>
                      <m:t>=</m:t>
                    </m:r>
                  </m:oMath>
                </a14:m>
                <a:r>
                  <a:rPr kumimoji="0" lang="vi-VN"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14:m>
                  <m:oMath xmlns:m="http://schemas.openxmlformats.org/officeDocument/2006/math">
                    <m:f>
                      <m:fPr>
                        <m:ctrlPr>
                          <a:rPr kumimoji="0" lang="vi-VN" altLang="en-US" sz="20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ctrlPr>
                      </m:fPr>
                      <m:num>
                        <m:r>
                          <a:rPr lang="vi-VN" altLang="en-US" sz="2000" i="1">
                            <a:latin typeface="Cambria Math" panose="02040503050406030204" pitchFamily="18" charset="0"/>
                            <a:cs typeface="Times New Roman" panose="02020603050405020304" pitchFamily="18" charset="0"/>
                          </a:rPr>
                          <m:t>1</m:t>
                        </m:r>
                      </m:num>
                      <m:den>
                        <m:r>
                          <a:rPr lang="vi-VN" altLang="en-US" sz="2000" i="1">
                            <a:latin typeface="Cambria Math" panose="02040503050406030204" pitchFamily="18" charset="0"/>
                            <a:cs typeface="Times New Roman" panose="02020603050405020304" pitchFamily="18" charset="0"/>
                          </a:rPr>
                          <m:t>6</m:t>
                        </m:r>
                      </m:den>
                    </m:f>
                  </m:oMath>
                </a14:m>
                <a:r>
                  <a:rPr kumimoji="0" lang="vi-VN"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vòng</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Bước giải:</a:t>
                </a:r>
              </a:p>
              <a:p>
                <a:pPr marL="0" marR="0" lvl="0" indent="0" algn="l" defTabSz="914400" rtl="0" eaLnBrk="0" fontAlgn="base" latinLnBrk="0" hangingPunct="0">
                  <a:lnSpc>
                    <a:spcPct val="100000"/>
                  </a:lnSpc>
                  <a:spcBef>
                    <a:spcPct val="0"/>
                  </a:spcBef>
                  <a:spcAft>
                    <a:spcPct val="0"/>
                  </a:spcAft>
                  <a:buClrTx/>
                  <a:buSzTx/>
                  <a:tabLst/>
                </a:pPr>
                <a:r>
                  <a:rPr lang="vi-VN" altLang="en-US" sz="2000">
                    <a:latin typeface="Times New Roman" panose="02020603050405020304" pitchFamily="18" charset="0"/>
                    <a:cs typeface="Times New Roman" panose="02020603050405020304" pitchFamily="18" charset="0"/>
                  </a:rPr>
                  <a:t>- </a:t>
                </a:r>
                <a:r>
                  <a:rPr kumimoji="0" lang="en-US" altLang="en-US" sz="200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Số vòng quay của encoder:</a:t>
                </a:r>
              </a:p>
              <a:p>
                <a:pPr marR="0" lvl="0" algn="l" defTabSz="914400" rtl="0" eaLnBrk="0" fontAlgn="base" latinLnBrk="0" hangingPunct="0">
                  <a:lnSpc>
                    <a:spcPct val="100000"/>
                  </a:lnSpc>
                  <a:spcBef>
                    <a:spcPct val="0"/>
                  </a:spcBef>
                  <a:spcAft>
                    <a:spcPct val="0"/>
                  </a:spcAft>
                  <a:buClrTx/>
                  <a:buSzTx/>
                  <a:tabLst/>
                </a:pPr>
                <a:r>
                  <a:rPr kumimoji="0" lang="vi-VN" altLang="en-US" sz="200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Encoder quay=</a:t>
                </a:r>
                <a:r>
                  <a:rPr kumimoji="0" lang="vi-VN" altLang="en-US" sz="200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14:m>
                  <m:oMath xmlns:m="http://schemas.openxmlformats.org/officeDocument/2006/math">
                    <m:f>
                      <m:fPr>
                        <m:ctrlPr>
                          <a:rPr kumimoji="0" lang="vi-VN" altLang="en-US" sz="200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ctrlPr>
                      </m:fPr>
                      <m:num>
                        <m:r>
                          <a:rPr lang="vi-VN" altLang="en-US" sz="2000" i="1">
                            <a:latin typeface="Cambria Math" panose="02040503050406030204" pitchFamily="18" charset="0"/>
                            <a:cs typeface="Times New Roman" panose="02020603050405020304" pitchFamily="18" charset="0"/>
                          </a:rPr>
                          <m:t>1</m:t>
                        </m:r>
                      </m:num>
                      <m:den>
                        <m:r>
                          <a:rPr lang="vi-VN" altLang="en-US" sz="2000" i="1">
                            <a:latin typeface="Cambria Math" panose="02040503050406030204" pitchFamily="18" charset="0"/>
                            <a:cs typeface="Times New Roman" panose="02020603050405020304" pitchFamily="18" charset="0"/>
                          </a:rPr>
                          <m:t>2</m:t>
                        </m:r>
                      </m:den>
                    </m:f>
                    <m:r>
                      <a:rPr kumimoji="0" lang="vi-VN" altLang="en-US" sz="200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vi-VN" altLang="en-US" sz="200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vi-VN" altLang="en-US" sz="2000" i="1">
                            <a:latin typeface="Cambria Math" panose="02040503050406030204" pitchFamily="18" charset="0"/>
                            <a:ea typeface="Cambria Math" panose="02040503050406030204" pitchFamily="18" charset="0"/>
                            <a:cs typeface="Times New Roman" panose="02020603050405020304" pitchFamily="18" charset="0"/>
                          </a:rPr>
                          <m:t>1</m:t>
                        </m:r>
                      </m:num>
                      <m:den>
                        <m:r>
                          <a:rPr lang="vi-VN" altLang="en-US" sz="2000" i="1">
                            <a:latin typeface="Cambria Math" panose="02040503050406030204" pitchFamily="18" charset="0"/>
                            <a:ea typeface="Cambria Math" panose="02040503050406030204" pitchFamily="18" charset="0"/>
                            <a:cs typeface="Times New Roman" panose="02020603050405020304" pitchFamily="18" charset="0"/>
                          </a:rPr>
                          <m:t>6</m:t>
                        </m:r>
                      </m:den>
                    </m:f>
                    <m:r>
                      <a:rPr kumimoji="0" lang="vi-VN" altLang="en-US" sz="20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vi-VN" altLang="en-US" sz="20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vi-VN" altLang="en-US" sz="2000" i="1">
                            <a:latin typeface="Cambria Math" panose="02040503050406030204" pitchFamily="18" charset="0"/>
                            <a:ea typeface="Cambria Math" panose="02040503050406030204" pitchFamily="18" charset="0"/>
                            <a:cs typeface="Times New Roman" panose="02020603050405020304" pitchFamily="18" charset="0"/>
                          </a:rPr>
                          <m:t>1</m:t>
                        </m:r>
                      </m:num>
                      <m:den>
                        <m:r>
                          <a:rPr lang="vi-VN" altLang="en-US" sz="2000" i="1">
                            <a:latin typeface="Cambria Math" panose="02040503050406030204" pitchFamily="18" charset="0"/>
                            <a:ea typeface="Cambria Math" panose="02040503050406030204" pitchFamily="18" charset="0"/>
                            <a:cs typeface="Times New Roman" panose="02020603050405020304" pitchFamily="18" charset="0"/>
                          </a:rPr>
                          <m:t>12</m:t>
                        </m:r>
                      </m:den>
                    </m:f>
                  </m:oMath>
                </a14:m>
                <a:r>
                  <a:rPr kumimoji="0" lang="vi-VN"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vòng</a:t>
                </a:r>
              </a:p>
              <a:p>
                <a:pPr marL="285750" marR="0" lvl="0" indent="-285750" algn="l" defTabSz="914400" rtl="0" eaLnBrk="0" fontAlgn="base" latinLnBrk="0" hangingPunct="0">
                  <a:lnSpc>
                    <a:spcPct val="100000"/>
                  </a:lnSpc>
                  <a:spcBef>
                    <a:spcPct val="0"/>
                  </a:spcBef>
                  <a:spcAft>
                    <a:spcPct val="0"/>
                  </a:spcAft>
                  <a:buClrTx/>
                  <a:buSzTx/>
                  <a:buFontTx/>
                  <a:buChar char="-"/>
                  <a:tabLst/>
                </a:pPr>
                <a:r>
                  <a:rPr lang="vi-VN" altLang="en-US" sz="2000">
                    <a:latin typeface="Times New Roman" panose="02020603050405020304" pitchFamily="18" charset="0"/>
                    <a:cs typeface="Times New Roman" panose="02020603050405020304" pitchFamily="18" charset="0"/>
                  </a:rPr>
                  <a:t>Số xung encoder tạo ra:</a:t>
                </a:r>
              </a:p>
              <a:p>
                <a:pPr marR="0" lvl="0" algn="l" defTabSz="914400" rtl="0" eaLnBrk="0" fontAlgn="base" latinLnBrk="0" hangingPunct="0">
                  <a:lnSpc>
                    <a:spcPct val="100000"/>
                  </a:lnSpc>
                  <a:spcBef>
                    <a:spcPct val="0"/>
                  </a:spcBef>
                  <a:spcAft>
                    <a:spcPct val="0"/>
                  </a:spcAft>
                  <a:buClrTx/>
                  <a:buSzTx/>
                  <a:tabLst/>
                </a:pPr>
                <a:r>
                  <a:rPr kumimoji="0" lang="vi-VN"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Số xung = </a:t>
                </a:r>
                <a14:m>
                  <m:oMath xmlns:m="http://schemas.openxmlformats.org/officeDocument/2006/math">
                    <m:f>
                      <m:fPr>
                        <m:ctrlPr>
                          <a:rPr kumimoji="0" lang="vi-VN" altLang="en-US" sz="2000" b="0" i="1" u="none" strike="noStrike" cap="none" normalizeH="0" baseline="0" smtClean="0">
                            <a:ln>
                              <a:noFill/>
                            </a:ln>
                            <a:solidFill>
                              <a:schemeClr val="tx1"/>
                            </a:solidFill>
                            <a:effectLst/>
                            <a:latin typeface="Cambria Math" panose="02040503050406030204" pitchFamily="18" charset="0"/>
                          </a:rPr>
                        </m:ctrlPr>
                      </m:fPr>
                      <m:num>
                        <m:r>
                          <a:rPr lang="vi-VN" altLang="en-US" sz="2000" i="1">
                            <a:latin typeface="Cambria Math" panose="02040503050406030204" pitchFamily="18" charset="0"/>
                          </a:rPr>
                          <m:t>1</m:t>
                        </m:r>
                      </m:num>
                      <m:den>
                        <m:r>
                          <a:rPr lang="vi-VN" altLang="en-US" sz="2000" i="1">
                            <a:latin typeface="Cambria Math" panose="02040503050406030204" pitchFamily="18" charset="0"/>
                          </a:rPr>
                          <m:t>12</m:t>
                        </m:r>
                      </m:den>
                    </m:f>
                    <m:r>
                      <a:rPr kumimoji="0" lang="vi-VN" altLang="en-US" sz="2000" b="0" i="1" u="none" strike="noStrike" cap="none" normalizeH="0" baseline="0" smtClean="0">
                        <a:ln>
                          <a:noFill/>
                        </a:ln>
                        <a:solidFill>
                          <a:schemeClr val="tx1"/>
                        </a:solidFill>
                        <a:effectLst/>
                        <a:latin typeface="Cambria Math" panose="02040503050406030204" pitchFamily="18" charset="0"/>
                      </a:rPr>
                      <m:t> </m:t>
                    </m:r>
                    <m:r>
                      <a:rPr kumimoji="0" lang="vi-VN" altLang="en-US" sz="20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 </m:t>
                    </m:r>
                    <m:r>
                      <a:rPr lang="vi-VN" altLang="en-US" sz="2000" i="1">
                        <a:latin typeface="Cambria Math" panose="02040503050406030204" pitchFamily="18" charset="0"/>
                        <a:ea typeface="Cambria Math" panose="02040503050406030204" pitchFamily="18" charset="0"/>
                      </a:rPr>
                      <m:t>100</m:t>
                    </m:r>
                  </m:oMath>
                </a14:m>
                <a:r>
                  <a:rPr kumimoji="0" lang="vi-VN"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 </a:t>
                </a:r>
                <a14:m>
                  <m:oMath xmlns:m="http://schemas.openxmlformats.org/officeDocument/2006/math">
                    <m:f>
                      <m:fPr>
                        <m:ctrlPr>
                          <a:rPr kumimoji="0" lang="vi-VN" altLang="en-US" sz="2000" b="0" i="1" u="none" strike="noStrike" cap="none" normalizeH="0" baseline="0" smtClean="0">
                            <a:ln>
                              <a:noFill/>
                            </a:ln>
                            <a:solidFill>
                              <a:schemeClr val="tx1"/>
                            </a:solidFill>
                            <a:effectLst/>
                            <a:latin typeface="Cambria Math" panose="02040503050406030204" pitchFamily="18" charset="0"/>
                          </a:rPr>
                        </m:ctrlPr>
                      </m:fPr>
                      <m:num>
                        <m:r>
                          <a:rPr lang="vi-VN" altLang="en-US" sz="2000" i="1">
                            <a:latin typeface="Cambria Math" panose="02040503050406030204" pitchFamily="18" charset="0"/>
                          </a:rPr>
                          <m:t>100</m:t>
                        </m:r>
                      </m:num>
                      <m:den>
                        <m:r>
                          <a:rPr lang="vi-VN" altLang="en-US" sz="2000" i="1">
                            <a:latin typeface="Cambria Math" panose="02040503050406030204" pitchFamily="18" charset="0"/>
                          </a:rPr>
                          <m:t>12</m:t>
                        </m:r>
                      </m:den>
                    </m:f>
                  </m:oMath>
                </a14:m>
                <a:r>
                  <a:rPr kumimoji="0" lang="vi-VN"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14:m>
                  <m:oMath xmlns:m="http://schemas.openxmlformats.org/officeDocument/2006/math">
                    <m:r>
                      <a:rPr kumimoji="0" lang="vi-VN" altLang="en-US" sz="20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 </m:t>
                    </m:r>
                    <m:r>
                      <a:rPr lang="vi-VN" altLang="en-US" sz="2000" i="1">
                        <a:latin typeface="Cambria Math" panose="02040503050406030204" pitchFamily="18" charset="0"/>
                        <a:ea typeface="Cambria Math" panose="02040503050406030204" pitchFamily="18" charset="0"/>
                      </a:rPr>
                      <m:t>8</m:t>
                    </m:r>
                  </m:oMath>
                </a14:m>
                <a:r>
                  <a:rPr kumimoji="0" lang="vi-VN"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,33 xung</a:t>
                </a:r>
              </a:p>
              <a:p>
                <a:pPr marL="285750" marR="0" lvl="0" indent="-28575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mc:Choice>
        <mc:Fallback xmlns="">
          <p:sp>
            <p:nvSpPr>
              <p:cNvPr id="4" name="Rectangle 1">
                <a:extLst>
                  <a:ext uri="{FF2B5EF4-FFF2-40B4-BE49-F238E27FC236}">
                    <a16:creationId xmlns:a16="http://schemas.microsoft.com/office/drawing/2014/main" id="{AA03210C-D3BC-002B-4B40-6630904E7A06}"/>
                  </a:ext>
                </a:extLst>
              </p:cNvPr>
              <p:cNvSpPr>
                <a:spLocks noRot="1" noChangeAspect="1" noMove="1" noResize="1" noEditPoints="1" noAdjustHandles="1" noChangeArrowheads="1" noChangeShapeType="1" noTextEdit="1"/>
              </p:cNvSpPr>
              <p:nvPr/>
            </p:nvSpPr>
            <p:spPr bwMode="auto">
              <a:xfrm>
                <a:off x="1524000" y="887579"/>
                <a:ext cx="8927690" cy="3832716"/>
              </a:xfrm>
              <a:prstGeom prst="rect">
                <a:avLst/>
              </a:prstGeom>
              <a:blipFill>
                <a:blip r:embed="rId2"/>
                <a:stretch>
                  <a:fillRect l="-683" t="-47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5" name="Rectangle 2">
            <a:extLst>
              <a:ext uri="{FF2B5EF4-FFF2-40B4-BE49-F238E27FC236}">
                <a16:creationId xmlns:a16="http://schemas.microsoft.com/office/drawing/2014/main" id="{AF335AFA-03CE-30D7-4468-0910258E67ED}"/>
              </a:ext>
            </a:extLst>
          </p:cNvPr>
          <p:cNvSpPr>
            <a:spLocks noChangeArrowheads="1"/>
          </p:cNvSpPr>
          <p:nvPr/>
        </p:nvSpPr>
        <p:spPr bwMode="auto">
          <a:xfrm>
            <a:off x="0" y="0"/>
            <a:ext cx="8000883"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35386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DE22B-323A-C321-256B-A02472ECBC2D}"/>
              </a:ext>
            </a:extLst>
          </p:cNvPr>
          <p:cNvSpPr>
            <a:spLocks noGrp="1"/>
          </p:cNvSpPr>
          <p:nvPr>
            <p:ph type="title"/>
          </p:nvPr>
        </p:nvSpPr>
        <p:spPr>
          <a:xfrm>
            <a:off x="3193026" y="2528119"/>
            <a:ext cx="5805948" cy="1801762"/>
          </a:xfrm>
        </p:spPr>
        <p:txBody>
          <a:bodyPr>
            <a:noAutofit/>
          </a:bodyPr>
          <a:lstStyle/>
          <a:p>
            <a:r>
              <a:rPr lang="vi-VN" sz="6000">
                <a:latin typeface="Times New Roman" panose="02020603050405020304" pitchFamily="18" charset="0"/>
                <a:cs typeface="Times New Roman" panose="02020603050405020304" pitchFamily="18" charset="0"/>
              </a:rPr>
              <a:t>THANK YOU</a:t>
            </a:r>
            <a:endParaRPr lang="en-US" sz="6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168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70E9-197E-AB63-A4C9-E04F3E1C9016}"/>
              </a:ext>
            </a:extLst>
          </p:cNvPr>
          <p:cNvSpPr>
            <a:spLocks noGrp="1"/>
          </p:cNvSpPr>
          <p:nvPr>
            <p:ph type="title"/>
          </p:nvPr>
        </p:nvSpPr>
        <p:spPr>
          <a:xfrm>
            <a:off x="1494142" y="272846"/>
            <a:ext cx="6971432" cy="1123335"/>
          </a:xfrm>
        </p:spPr>
        <p:txBody>
          <a:bodyPr>
            <a:normAutofit/>
          </a:bodyPr>
          <a:lstStyle/>
          <a:p>
            <a:pPr algn="l"/>
            <a:r>
              <a:rPr lang="vi-VN" sz="2800">
                <a:latin typeface="Times New Roman" panose="02020603050405020304" pitchFamily="18" charset="0"/>
                <a:cs typeface="Times New Roman" panose="02020603050405020304" pitchFamily="18" charset="0"/>
              </a:rPr>
              <a:t>Bài 1 Tiềm hiểu cảm biến nhiệt độ loại bán dẫn</a:t>
            </a:r>
            <a:endParaRPr lang="en-US" sz="28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177C2A-0ADB-EDEB-8A93-8BEB154CE3D5}"/>
                  </a:ext>
                </a:extLst>
              </p:cNvPr>
              <p:cNvSpPr>
                <a:spLocks noGrp="1"/>
              </p:cNvSpPr>
              <p:nvPr>
                <p:ph idx="1"/>
              </p:nvPr>
            </p:nvSpPr>
            <p:spPr>
              <a:xfrm>
                <a:off x="1602296" y="1189703"/>
                <a:ext cx="6971431" cy="3347884"/>
              </a:xfrm>
            </p:spPr>
            <p:txBody>
              <a:bodyPr>
                <a:normAutofit/>
              </a:bodyPr>
              <a:lstStyle/>
              <a:p>
                <a:pPr>
                  <a:buClrTx/>
                  <a:buSzPct val="100000"/>
                  <a:buFont typeface="Wingdings" panose="05000000000000000000" pitchFamily="2" charset="2"/>
                  <a:buChar char="v"/>
                </a:pPr>
                <a:r>
                  <a:rPr lang="vi-VN" sz="2000" b="0" i="0">
                    <a:solidFill>
                      <a:srgbClr val="081B3A"/>
                    </a:solidFill>
                    <a:effectLst/>
                    <a:latin typeface="Times New Roman" panose="02020603050405020304" pitchFamily="18" charset="0"/>
                    <a:cs typeface="Times New Roman" panose="02020603050405020304" pitchFamily="18" charset="0"/>
                  </a:rPr>
                  <a:t>Nguyên lý hoạt động của LM35. </a:t>
                </a:r>
              </a:p>
              <a:p>
                <a:pPr marL="0" indent="0">
                  <a:buClrTx/>
                  <a:buSzPct val="100000"/>
                  <a:buNone/>
                </a:pPr>
                <a:r>
                  <a:rPr lang="vi-VN" sz="2000" b="0" i="0">
                    <a:solidFill>
                      <a:srgbClr val="081B3A"/>
                    </a:solidFill>
                    <a:effectLst/>
                    <a:latin typeface="Times New Roman" panose="02020603050405020304" pitchFamily="18" charset="0"/>
                    <a:cs typeface="Times New Roman" panose="02020603050405020304" pitchFamily="18" charset="0"/>
                  </a:rPr>
                  <a:t>- LM35 là cảm biến nhiệt độ dạng bán dẫn, hoạt động dựa trên sự thay đổi điện áp tỉ lệ truyến tính với nhiệt độ. Cụ thể:</a:t>
                </a:r>
              </a:p>
              <a:p>
                <a:pPr marL="0" indent="0">
                  <a:buClrTx/>
                  <a:buSzPct val="100000"/>
                  <a:buNone/>
                </a:pPr>
                <a:r>
                  <a:rPr lang="vi-VN" sz="2000">
                    <a:solidFill>
                      <a:srgbClr val="081B3A"/>
                    </a:solidFill>
                    <a:latin typeface="Times New Roman" panose="02020603050405020304" pitchFamily="18" charset="0"/>
                    <a:cs typeface="Times New Roman" panose="02020603050405020304" pitchFamily="18" charset="0"/>
                  </a:rPr>
                  <a:t>+ </a:t>
                </a:r>
                <a:r>
                  <a:rPr lang="vi-VN" sz="2000" b="0" i="0">
                    <a:solidFill>
                      <a:srgbClr val="081B3A"/>
                    </a:solidFill>
                    <a:effectLst/>
                    <a:latin typeface="Times New Roman" panose="02020603050405020304" pitchFamily="18" charset="0"/>
                    <a:cs typeface="Times New Roman" panose="02020603050405020304" pitchFamily="18" charset="0"/>
                  </a:rPr>
                  <a:t>Điện áp đầu ra tăng 10mV cho mỗi 1</a:t>
                </a:r>
                <a14:m>
                  <m:oMath xmlns:m="http://schemas.openxmlformats.org/officeDocument/2006/math">
                    <m:r>
                      <a:rPr lang="vi-VN" sz="2000" b="0" i="1" smtClean="0">
                        <a:solidFill>
                          <a:srgbClr val="081B3A"/>
                        </a:solidFill>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vi-VN" sz="2000" b="0" i="0">
                    <a:solidFill>
                      <a:srgbClr val="081B3A"/>
                    </a:solidFill>
                    <a:effectLst/>
                    <a:latin typeface="Times New Roman" panose="02020603050405020304" pitchFamily="18" charset="0"/>
                    <a:cs typeface="Times New Roman" panose="02020603050405020304" pitchFamily="18" charset="0"/>
                  </a:rPr>
                  <a:t> tăng lên. Ví dụ: nếu nhiệt độ là 25</a:t>
                </a:r>
                <a14:m>
                  <m:oMath xmlns:m="http://schemas.openxmlformats.org/officeDocument/2006/math">
                    <m:r>
                      <a:rPr lang="vi-VN" sz="2000" b="0" i="1" smtClean="0">
                        <a:solidFill>
                          <a:srgbClr val="081B3A"/>
                        </a:solidFill>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vi-VN" sz="2000" b="0" i="0">
                    <a:solidFill>
                      <a:srgbClr val="081B3A"/>
                    </a:solidFill>
                    <a:effectLst/>
                    <a:latin typeface="Times New Roman" panose="02020603050405020304" pitchFamily="18" charset="0"/>
                    <a:cs typeface="Times New Roman" panose="02020603050405020304" pitchFamily="18" charset="0"/>
                  </a:rPr>
                  <a:t> thì điện áp đầu ra sẽ là 250mV.</a:t>
                </a:r>
              </a:p>
              <a:p>
                <a:pPr marL="0" indent="0">
                  <a:buClrTx/>
                  <a:buSzPct val="100000"/>
                  <a:buNone/>
                </a:pPr>
                <a:r>
                  <a:rPr lang="vi-VN" sz="2000" b="0" i="0">
                    <a:solidFill>
                      <a:srgbClr val="081B3A"/>
                    </a:solidFill>
                    <a:effectLst/>
                    <a:latin typeface="Times New Roman" panose="02020603050405020304" pitchFamily="18" charset="0"/>
                    <a:cs typeface="Times New Roman" panose="02020603050405020304" pitchFamily="18" charset="0"/>
                  </a:rPr>
                  <a:t>+ LM35 không cần phải hiểu chuẩn bên ngoài và có độ chính xác cao. </a:t>
                </a:r>
              </a:p>
              <a:p>
                <a:pPr marL="0" indent="0">
                  <a:buClrTx/>
                  <a:buSzPct val="100000"/>
                  <a:buNone/>
                </a:pPr>
                <a:endParaRPr lang="vi-VN" sz="2000" b="0" i="0">
                  <a:solidFill>
                    <a:srgbClr val="081B3A"/>
                  </a:solidFill>
                  <a:effectLst/>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B177C2A-0ADB-EDEB-8A93-8BEB154CE3D5}"/>
                  </a:ext>
                </a:extLst>
              </p:cNvPr>
              <p:cNvSpPr>
                <a:spLocks noGrp="1" noRot="1" noChangeAspect="1" noMove="1" noResize="1" noEditPoints="1" noAdjustHandles="1" noChangeArrowheads="1" noChangeShapeType="1" noTextEdit="1"/>
              </p:cNvSpPr>
              <p:nvPr>
                <p:ph idx="1"/>
              </p:nvPr>
            </p:nvSpPr>
            <p:spPr>
              <a:xfrm>
                <a:off x="1602296" y="1189703"/>
                <a:ext cx="6971431" cy="3347884"/>
              </a:xfrm>
              <a:blipFill>
                <a:blip r:embed="rId2"/>
                <a:stretch>
                  <a:fillRect l="-962"/>
                </a:stretch>
              </a:blipFill>
            </p:spPr>
            <p:txBody>
              <a:bodyPr/>
              <a:lstStyle/>
              <a:p>
                <a:r>
                  <a:rPr lang="en-US">
                    <a:noFill/>
                  </a:rPr>
                  <a:t> </a:t>
                </a:r>
              </a:p>
            </p:txBody>
          </p:sp>
        </mc:Fallback>
      </mc:AlternateContent>
      <p:pic>
        <p:nvPicPr>
          <p:cNvPr id="7" name="Picture 6" descr="A diagram of a transistor&#10;&#10;Description automatically generated">
            <a:extLst>
              <a:ext uri="{FF2B5EF4-FFF2-40B4-BE49-F238E27FC236}">
                <a16:creationId xmlns:a16="http://schemas.microsoft.com/office/drawing/2014/main" id="{63886FBC-A90D-98B4-8E10-AC10120FE9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7386" y="1640829"/>
            <a:ext cx="3834614" cy="4410853"/>
          </a:xfrm>
          <a:prstGeom prst="rect">
            <a:avLst/>
          </a:prstGeom>
        </p:spPr>
      </p:pic>
    </p:spTree>
    <p:extLst>
      <p:ext uri="{BB962C8B-B14F-4D97-AF65-F5344CB8AC3E}">
        <p14:creationId xmlns:p14="http://schemas.microsoft.com/office/powerpoint/2010/main" val="4216585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AACDAF-4448-A763-1C20-EF7E216E61E0}"/>
                  </a:ext>
                </a:extLst>
              </p:cNvPr>
              <p:cNvSpPr>
                <a:spLocks noGrp="1"/>
              </p:cNvSpPr>
              <p:nvPr>
                <p:ph idx="1"/>
              </p:nvPr>
            </p:nvSpPr>
            <p:spPr>
              <a:xfrm>
                <a:off x="1779277" y="353962"/>
                <a:ext cx="10018713" cy="5889522"/>
              </a:xfrm>
            </p:spPr>
            <p:txBody>
              <a:bodyPr>
                <a:normAutofit/>
              </a:bodyPr>
              <a:lstStyle/>
              <a:p>
                <a:pPr>
                  <a:buClrTx/>
                  <a:buSzPct val="100000"/>
                  <a:buFont typeface="Wingdings" panose="05000000000000000000" pitchFamily="2" charset="2"/>
                  <a:buChar char="v"/>
                </a:pPr>
                <a:r>
                  <a:rPr lang="vi-VN" sz="2000" b="0" i="0">
                    <a:solidFill>
                      <a:srgbClr val="081B3A"/>
                    </a:solidFill>
                    <a:effectLst/>
                    <a:latin typeface="Times New Roman" panose="02020603050405020304" pitchFamily="18" charset="0"/>
                    <a:cs typeface="Times New Roman" panose="02020603050405020304" pitchFamily="18" charset="0"/>
                  </a:rPr>
                  <a:t>Thông số đặc trưng:</a:t>
                </a:r>
              </a:p>
              <a:p>
                <a:pPr marL="0" indent="0">
                  <a:buClrTx/>
                  <a:buSzPct val="100000"/>
                  <a:buNone/>
                </a:pPr>
                <a:r>
                  <a:rPr lang="vi-VN" sz="2000" b="0" i="0">
                    <a:solidFill>
                      <a:srgbClr val="081B3A"/>
                    </a:solidFill>
                    <a:effectLst/>
                    <a:latin typeface="Times New Roman" panose="02020603050405020304" pitchFamily="18" charset="0"/>
                    <a:cs typeface="Times New Roman" panose="02020603050405020304" pitchFamily="18" charset="0"/>
                  </a:rPr>
                  <a:t>- Dải nhiệt độ: - 55</a:t>
                </a:r>
                <a14:m>
                  <m:oMath xmlns:m="http://schemas.openxmlformats.org/officeDocument/2006/math">
                    <m:r>
                      <a:rPr lang="vi-VN" sz="2000" b="0" i="1" smtClean="0">
                        <a:solidFill>
                          <a:srgbClr val="081B3A"/>
                        </a:solidFill>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vi-VN" sz="2000" b="0" i="0">
                    <a:solidFill>
                      <a:srgbClr val="081B3A"/>
                    </a:solidFill>
                    <a:effectLst/>
                    <a:latin typeface="Times New Roman" panose="02020603050405020304" pitchFamily="18" charset="0"/>
                    <a:cs typeface="Times New Roman" panose="02020603050405020304" pitchFamily="18" charset="0"/>
                  </a:rPr>
                  <a:t> đến 150°C </a:t>
                </a:r>
              </a:p>
              <a:p>
                <a:pPr marL="0" indent="0">
                  <a:buClrTx/>
                  <a:buSzPct val="100000"/>
                  <a:buNone/>
                </a:pPr>
                <a:r>
                  <a:rPr lang="vi-VN" sz="2000" b="0" i="0">
                    <a:solidFill>
                      <a:srgbClr val="081B3A"/>
                    </a:solidFill>
                    <a:effectLst/>
                    <a:latin typeface="Times New Roman" panose="02020603050405020304" pitchFamily="18" charset="0"/>
                    <a:cs typeface="Times New Roman" panose="02020603050405020304" pitchFamily="18" charset="0"/>
                  </a:rPr>
                  <a:t>- Độ chính xác: ±0.5℃ ở khoảng 25℃</a:t>
                </a:r>
              </a:p>
              <a:p>
                <a:pPr marL="0" indent="0">
                  <a:buClrTx/>
                  <a:buSzPct val="100000"/>
                  <a:buNone/>
                </a:pPr>
                <a:r>
                  <a:rPr lang="vi-VN" sz="2000" b="0" i="0">
                    <a:solidFill>
                      <a:srgbClr val="081B3A"/>
                    </a:solidFill>
                    <a:effectLst/>
                    <a:latin typeface="Times New Roman" panose="02020603050405020304" pitchFamily="18" charset="0"/>
                    <a:cs typeface="Times New Roman" panose="02020603050405020304" pitchFamily="18" charset="0"/>
                  </a:rPr>
                  <a:t>- Điện áp hoạt động: 4V - 30V</a:t>
                </a:r>
              </a:p>
              <a:p>
                <a:pPr marL="0" indent="0">
                  <a:buClrTx/>
                  <a:buSzPct val="100000"/>
                  <a:buNone/>
                </a:pPr>
                <a:r>
                  <a:rPr lang="vi-VN" sz="2000">
                    <a:solidFill>
                      <a:srgbClr val="081B3A"/>
                    </a:solidFill>
                    <a:latin typeface="Times New Roman" panose="02020603050405020304" pitchFamily="18" charset="0"/>
                    <a:cs typeface="Times New Roman" panose="02020603050405020304" pitchFamily="18" charset="0"/>
                  </a:rPr>
                  <a:t>- </a:t>
                </a:r>
                <a:r>
                  <a:rPr lang="vi-VN" sz="2000" b="0" i="0">
                    <a:solidFill>
                      <a:srgbClr val="081B3A"/>
                    </a:solidFill>
                    <a:effectLst/>
                    <a:latin typeface="Times New Roman" panose="02020603050405020304" pitchFamily="18" charset="0"/>
                    <a:cs typeface="Times New Roman" panose="02020603050405020304" pitchFamily="18" charset="0"/>
                  </a:rPr>
                  <a:t>Dòng tiêu thụ thấp: ~ 60</a:t>
                </a:r>
                <a14:m>
                  <m:oMath xmlns:m="http://schemas.openxmlformats.org/officeDocument/2006/math">
                    <m:r>
                      <a:rPr lang="vi-VN" sz="2000" b="0" i="1" smtClean="0">
                        <a:solidFill>
                          <a:srgbClr val="081B3A"/>
                        </a:solidFill>
                        <a:effectLst/>
                        <a:latin typeface="Cambria Math" panose="02040503050406030204" pitchFamily="18" charset="0"/>
                        <a:ea typeface="Cambria Math" panose="02040503050406030204" pitchFamily="18" charset="0"/>
                        <a:cs typeface="Times New Roman" panose="02020603050405020304" pitchFamily="18" charset="0"/>
                      </a:rPr>
                      <m:t>𝜇</m:t>
                    </m:r>
                    <m:r>
                      <m:rPr>
                        <m:sty m:val="p"/>
                      </m:rPr>
                      <a:rPr lang="vi-VN" sz="2000" i="1">
                        <a:solidFill>
                          <a:srgbClr val="081B3A"/>
                        </a:solidFill>
                        <a:latin typeface="Cambria Math" panose="02040503050406030204" pitchFamily="18" charset="0"/>
                        <a:ea typeface="Cambria Math" panose="02040503050406030204" pitchFamily="18" charset="0"/>
                        <a:cs typeface="Times New Roman" panose="02020603050405020304" pitchFamily="18" charset="0"/>
                      </a:rPr>
                      <m:t>A</m:t>
                    </m:r>
                  </m:oMath>
                </a14:m>
                <a:r>
                  <a:rPr lang="vi-VN" sz="2000" b="0" i="0">
                    <a:solidFill>
                      <a:srgbClr val="081B3A"/>
                    </a:solidFill>
                    <a:effectLst/>
                    <a:latin typeface="Times New Roman" panose="02020603050405020304" pitchFamily="18" charset="0"/>
                    <a:cs typeface="Times New Roman" panose="02020603050405020304" pitchFamily="18" charset="0"/>
                  </a:rPr>
                  <a:t> </a:t>
                </a:r>
              </a:p>
              <a:p>
                <a:pPr>
                  <a:buClrTx/>
                  <a:buSzPct val="100000"/>
                  <a:buFont typeface="Wingdings" panose="05000000000000000000" pitchFamily="2" charset="2"/>
                  <a:buChar char="v"/>
                </a:pPr>
                <a:r>
                  <a:rPr lang="vi-VN" sz="2000" b="0" i="0">
                    <a:solidFill>
                      <a:srgbClr val="081B3A"/>
                    </a:solidFill>
                    <a:effectLst/>
                    <a:latin typeface="Times New Roman" panose="02020603050405020304" pitchFamily="18" charset="0"/>
                    <a:cs typeface="Times New Roman" panose="02020603050405020304" pitchFamily="18" charset="0"/>
                  </a:rPr>
                  <a:t>Ưu điểm</a:t>
                </a:r>
              </a:p>
              <a:p>
                <a:pPr>
                  <a:buClrTx/>
                  <a:buSzPct val="100000"/>
                  <a:buFontTx/>
                  <a:buChar char="-"/>
                </a:pPr>
                <a:r>
                  <a:rPr lang="vi-VN" sz="2000" b="0" i="0">
                    <a:solidFill>
                      <a:srgbClr val="081B3A"/>
                    </a:solidFill>
                    <a:effectLst/>
                    <a:latin typeface="Times New Roman" panose="02020603050405020304" pitchFamily="18" charset="0"/>
                    <a:cs typeface="Times New Roman" panose="02020603050405020304" pitchFamily="18" charset="0"/>
                  </a:rPr>
                  <a:t>Dễ sử dụng, không cần hiệu chỉnh.</a:t>
                </a:r>
              </a:p>
              <a:p>
                <a:pPr>
                  <a:buClrTx/>
                  <a:buSzPct val="100000"/>
                  <a:buFontTx/>
                  <a:buChar char="-"/>
                </a:pPr>
                <a:r>
                  <a:rPr lang="vi-VN" sz="2000" b="0" i="0">
                    <a:solidFill>
                      <a:srgbClr val="081B3A"/>
                    </a:solidFill>
                    <a:effectLst/>
                    <a:latin typeface="Times New Roman" panose="02020603050405020304" pitchFamily="18" charset="0"/>
                    <a:cs typeface="Times New Roman" panose="02020603050405020304" pitchFamily="18" charset="0"/>
                  </a:rPr>
                  <a:t>Tìm hiểu đầu ra dạng của analog, dễ giao tiếp với vi điều khiển.</a:t>
                </a:r>
              </a:p>
              <a:p>
                <a:pPr>
                  <a:buClrTx/>
                  <a:buSzPct val="100000"/>
                  <a:buFontTx/>
                  <a:buChar char="-"/>
                </a:pPr>
                <a:r>
                  <a:rPr lang="vi-VN" sz="2000" b="0" i="0">
                    <a:solidFill>
                      <a:srgbClr val="081B3A"/>
                    </a:solidFill>
                    <a:effectLst/>
                    <a:latin typeface="Times New Roman" panose="02020603050405020304" pitchFamily="18" charset="0"/>
                    <a:cs typeface="Times New Roman" panose="02020603050405020304" pitchFamily="18" charset="0"/>
                  </a:rPr>
                  <a:t>Giá thành rẻ.</a:t>
                </a:r>
              </a:p>
              <a:p>
                <a:pPr>
                  <a:buClrTx/>
                  <a:buSzPct val="100000"/>
                  <a:buFont typeface="Wingdings" panose="05000000000000000000" pitchFamily="2" charset="2"/>
                  <a:buChar char="v"/>
                </a:pPr>
                <a:r>
                  <a:rPr lang="vi-VN" sz="2000" b="0" i="0">
                    <a:solidFill>
                      <a:srgbClr val="081B3A"/>
                    </a:solidFill>
                    <a:effectLst/>
                    <a:latin typeface="Times New Roman" panose="02020603050405020304" pitchFamily="18" charset="0"/>
                    <a:cs typeface="Times New Roman" panose="02020603050405020304" pitchFamily="18" charset="0"/>
                  </a:rPr>
                  <a:t>Nhược điểm: </a:t>
                </a:r>
              </a:p>
              <a:p>
                <a:pPr>
                  <a:buClrTx/>
                  <a:buSzPct val="100000"/>
                  <a:buFontTx/>
                  <a:buChar char="-"/>
                </a:pPr>
                <a:r>
                  <a:rPr lang="vi-VN" sz="2000">
                    <a:solidFill>
                      <a:srgbClr val="081B3A"/>
                    </a:solidFill>
                    <a:latin typeface="Times New Roman" panose="02020603050405020304" pitchFamily="18" charset="0"/>
                    <a:cs typeface="Times New Roman" panose="02020603050405020304" pitchFamily="18" charset="0"/>
                  </a:rPr>
                  <a:t>K</a:t>
                </a:r>
                <a:r>
                  <a:rPr lang="vi-VN" sz="2000" b="0" i="0">
                    <a:solidFill>
                      <a:srgbClr val="081B3A"/>
                    </a:solidFill>
                    <a:effectLst/>
                    <a:latin typeface="Times New Roman" panose="02020603050405020304" pitchFamily="18" charset="0"/>
                    <a:cs typeface="Times New Roman" panose="02020603050405020304" pitchFamily="18" charset="0"/>
                  </a:rPr>
                  <a:t>hả năng đo nhiệt độ không cao như RTD. </a:t>
                </a:r>
              </a:p>
              <a:p>
                <a:pPr>
                  <a:buClrTx/>
                  <a:buSzPct val="100000"/>
                  <a:buFontTx/>
                  <a:buChar char="-"/>
                </a:pPr>
                <a:r>
                  <a:rPr lang="vi-VN" sz="2000">
                    <a:solidFill>
                      <a:srgbClr val="081B3A"/>
                    </a:solidFill>
                    <a:latin typeface="Times New Roman" panose="02020603050405020304" pitchFamily="18" charset="0"/>
                    <a:cs typeface="Times New Roman" panose="02020603050405020304" pitchFamily="18" charset="0"/>
                  </a:rPr>
                  <a:t>K</a:t>
                </a:r>
                <a:r>
                  <a:rPr lang="vi-VN" sz="2000" b="0" i="0">
                    <a:solidFill>
                      <a:srgbClr val="081B3A"/>
                    </a:solidFill>
                    <a:effectLst/>
                    <a:latin typeface="Times New Roman" panose="02020603050405020304" pitchFamily="18" charset="0"/>
                    <a:cs typeface="Times New Roman" panose="02020603050405020304" pitchFamily="18" charset="0"/>
                  </a:rPr>
                  <a:t>hông phù hợp với môi thường công nghiệp khắc nghiệt</a:t>
                </a:r>
                <a:endParaRPr lang="en-US" sz="200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6EAACDAF-4448-A763-1C20-EF7E216E61E0}"/>
                  </a:ext>
                </a:extLst>
              </p:cNvPr>
              <p:cNvSpPr>
                <a:spLocks noGrp="1" noRot="1" noChangeAspect="1" noMove="1" noResize="1" noEditPoints="1" noAdjustHandles="1" noChangeArrowheads="1" noChangeShapeType="1" noTextEdit="1"/>
              </p:cNvSpPr>
              <p:nvPr>
                <p:ph idx="1"/>
              </p:nvPr>
            </p:nvSpPr>
            <p:spPr>
              <a:xfrm>
                <a:off x="1779277" y="353962"/>
                <a:ext cx="10018713" cy="5889522"/>
              </a:xfrm>
              <a:blipFill>
                <a:blip r:embed="rId2"/>
                <a:stretch>
                  <a:fillRect l="-670"/>
                </a:stretch>
              </a:blipFill>
            </p:spPr>
            <p:txBody>
              <a:bodyPr/>
              <a:lstStyle/>
              <a:p>
                <a:r>
                  <a:rPr lang="en-US">
                    <a:noFill/>
                  </a:rPr>
                  <a:t> </a:t>
                </a:r>
              </a:p>
            </p:txBody>
          </p:sp>
        </mc:Fallback>
      </mc:AlternateContent>
    </p:spTree>
    <p:extLst>
      <p:ext uri="{BB962C8B-B14F-4D97-AF65-F5344CB8AC3E}">
        <p14:creationId xmlns:p14="http://schemas.microsoft.com/office/powerpoint/2010/main" val="105409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47BD-167D-A42A-76A0-C5D6C82278C5}"/>
              </a:ext>
            </a:extLst>
          </p:cNvPr>
          <p:cNvSpPr>
            <a:spLocks noGrp="1"/>
          </p:cNvSpPr>
          <p:nvPr>
            <p:ph type="title"/>
          </p:nvPr>
        </p:nvSpPr>
        <p:spPr>
          <a:xfrm>
            <a:off x="1484310" y="105697"/>
            <a:ext cx="5968542" cy="1162665"/>
          </a:xfrm>
        </p:spPr>
        <p:txBody>
          <a:bodyPr>
            <a:normAutofit/>
          </a:bodyPr>
          <a:lstStyle/>
          <a:p>
            <a:pPr algn="l"/>
            <a:r>
              <a:rPr lang="vi-VN" sz="2800">
                <a:latin typeface="Times New Roman" panose="02020603050405020304" pitchFamily="18" charset="0"/>
                <a:cs typeface="Times New Roman" panose="02020603050405020304" pitchFamily="18" charset="0"/>
              </a:rPr>
              <a:t>Bài 2 So sánh các loại cảm biến nhiệt độ</a:t>
            </a:r>
            <a:endParaRPr lang="en-US" sz="28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07C9A080-3F30-1F15-A5D4-429E67457B12}"/>
                  </a:ext>
                </a:extLst>
              </p:cNvPr>
              <p:cNvGraphicFramePr>
                <a:graphicFrameLocks noGrp="1"/>
              </p:cNvGraphicFramePr>
              <p:nvPr>
                <p:ph idx="1"/>
                <p:extLst>
                  <p:ext uri="{D42A27DB-BD31-4B8C-83A1-F6EECF244321}">
                    <p14:modId xmlns:p14="http://schemas.microsoft.com/office/powerpoint/2010/main" val="3230640987"/>
                  </p:ext>
                </p:extLst>
              </p:nvPr>
            </p:nvGraphicFramePr>
            <p:xfrm>
              <a:off x="1484310" y="1095150"/>
              <a:ext cx="10018710" cy="4846320"/>
            </p:xfrm>
            <a:graphic>
              <a:graphicData uri="http://schemas.openxmlformats.org/drawingml/2006/table">
                <a:tbl>
                  <a:tblPr firstRow="1" bandRow="1">
                    <a:tableStyleId>{5C22544A-7EE6-4342-B048-85BDC9FD1C3A}</a:tableStyleId>
                  </a:tblPr>
                  <a:tblGrid>
                    <a:gridCol w="2003742">
                      <a:extLst>
                        <a:ext uri="{9D8B030D-6E8A-4147-A177-3AD203B41FA5}">
                          <a16:colId xmlns:a16="http://schemas.microsoft.com/office/drawing/2014/main" val="446987421"/>
                        </a:ext>
                      </a:extLst>
                    </a:gridCol>
                    <a:gridCol w="2003742">
                      <a:extLst>
                        <a:ext uri="{9D8B030D-6E8A-4147-A177-3AD203B41FA5}">
                          <a16:colId xmlns:a16="http://schemas.microsoft.com/office/drawing/2014/main" val="1571992349"/>
                        </a:ext>
                      </a:extLst>
                    </a:gridCol>
                    <a:gridCol w="2003742">
                      <a:extLst>
                        <a:ext uri="{9D8B030D-6E8A-4147-A177-3AD203B41FA5}">
                          <a16:colId xmlns:a16="http://schemas.microsoft.com/office/drawing/2014/main" val="4049613981"/>
                        </a:ext>
                      </a:extLst>
                    </a:gridCol>
                    <a:gridCol w="2003742">
                      <a:extLst>
                        <a:ext uri="{9D8B030D-6E8A-4147-A177-3AD203B41FA5}">
                          <a16:colId xmlns:a16="http://schemas.microsoft.com/office/drawing/2014/main" val="1599095302"/>
                        </a:ext>
                      </a:extLst>
                    </a:gridCol>
                    <a:gridCol w="2003742">
                      <a:extLst>
                        <a:ext uri="{9D8B030D-6E8A-4147-A177-3AD203B41FA5}">
                          <a16:colId xmlns:a16="http://schemas.microsoft.com/office/drawing/2014/main" val="531593228"/>
                        </a:ext>
                      </a:extLst>
                    </a:gridCol>
                  </a:tblGrid>
                  <a:tr h="402795">
                    <a:tc>
                      <a:txBody>
                        <a:bodyPr/>
                        <a:lstStyle/>
                        <a:p>
                          <a:pPr algn="ctr"/>
                          <a:r>
                            <a:rPr lang="vi-VN" sz="1800">
                              <a:latin typeface="Times New Roman" panose="02020603050405020304" pitchFamily="18" charset="0"/>
                              <a:cs typeface="Times New Roman" panose="02020603050405020304" pitchFamily="18" charset="0"/>
                            </a:rPr>
                            <a:t>Tiêu chí</a:t>
                          </a:r>
                          <a:endParaRPr lang="en-US" sz="1800">
                            <a:latin typeface="Times New Roman" panose="02020603050405020304" pitchFamily="18" charset="0"/>
                            <a:cs typeface="Times New Roman" panose="02020603050405020304" pitchFamily="18" charset="0"/>
                          </a:endParaRPr>
                        </a:p>
                      </a:txBody>
                      <a:tcPr/>
                    </a:tc>
                    <a:tc>
                      <a:txBody>
                        <a:bodyPr/>
                        <a:lstStyle/>
                        <a:p>
                          <a:r>
                            <a:rPr lang="vi-VN" sz="1800">
                              <a:latin typeface="Times New Roman" panose="02020603050405020304" pitchFamily="18" charset="0"/>
                              <a:cs typeface="Times New Roman" panose="02020603050405020304" pitchFamily="18" charset="0"/>
                            </a:rPr>
                            <a:t>Thermocouple</a:t>
                          </a:r>
                          <a:endParaRPr lang="en-US" sz="1800">
                            <a:latin typeface="Times New Roman" panose="02020603050405020304" pitchFamily="18" charset="0"/>
                            <a:cs typeface="Times New Roman" panose="02020603050405020304" pitchFamily="18" charset="0"/>
                          </a:endParaRPr>
                        </a:p>
                      </a:txBody>
                      <a:tcPr/>
                    </a:tc>
                    <a:tc>
                      <a:txBody>
                        <a:bodyPr/>
                        <a:lstStyle/>
                        <a:p>
                          <a:pPr algn="ctr"/>
                          <a:r>
                            <a:rPr lang="vi-VN" sz="1800">
                              <a:latin typeface="Times New Roman" panose="02020603050405020304" pitchFamily="18" charset="0"/>
                              <a:cs typeface="Times New Roman" panose="02020603050405020304" pitchFamily="18" charset="0"/>
                            </a:rPr>
                            <a:t>RTD</a:t>
                          </a:r>
                          <a:endParaRPr lang="en-US" sz="1800">
                            <a:latin typeface="Times New Roman" panose="02020603050405020304" pitchFamily="18" charset="0"/>
                            <a:cs typeface="Times New Roman" panose="02020603050405020304" pitchFamily="18" charset="0"/>
                          </a:endParaRPr>
                        </a:p>
                      </a:txBody>
                      <a:tcPr/>
                    </a:tc>
                    <a:tc>
                      <a:txBody>
                        <a:bodyPr/>
                        <a:lstStyle/>
                        <a:p>
                          <a:pPr algn="ctr"/>
                          <a:r>
                            <a:rPr lang="vi-VN" sz="1800">
                              <a:latin typeface="Times New Roman" panose="02020603050405020304" pitchFamily="18" charset="0"/>
                              <a:cs typeface="Times New Roman" panose="02020603050405020304" pitchFamily="18" charset="0"/>
                            </a:rPr>
                            <a:t>Thermistor</a:t>
                          </a:r>
                          <a:endParaRPr lang="en-US" sz="1800">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vi-VN" sz="1800">
                              <a:latin typeface="Times New Roman" panose="02020603050405020304" pitchFamily="18" charset="0"/>
                              <a:cs typeface="Times New Roman" panose="02020603050405020304" pitchFamily="18" charset="0"/>
                            </a:rPr>
                            <a:t>Silicon</a:t>
                          </a:r>
                          <a:endParaRPr lang="en-US" sz="1800">
                            <a:latin typeface="Times New Roman" panose="02020603050405020304" pitchFamily="18" charset="0"/>
                            <a:cs typeface="Times New Roman" panose="02020603050405020304" pitchFamily="18" charset="0"/>
                          </a:endParaRPr>
                        </a:p>
                        <a:p>
                          <a:pPr algn="ct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524847"/>
                      </a:ext>
                    </a:extLst>
                  </a:tr>
                  <a:tr h="370840">
                    <a:tc>
                      <a:txBody>
                        <a:bodyPr/>
                        <a:lstStyle/>
                        <a:p>
                          <a:pPr algn="ctr"/>
                          <a:r>
                            <a:rPr lang="vi-VN" sz="1800">
                              <a:latin typeface="Times New Roman" panose="02020603050405020304" pitchFamily="18" charset="0"/>
                              <a:cs typeface="Times New Roman" panose="02020603050405020304" pitchFamily="18" charset="0"/>
                            </a:rPr>
                            <a:t>Ưu điểm</a:t>
                          </a:r>
                          <a:endParaRPr lang="en-US" sz="1800">
                            <a:latin typeface="Times New Roman" panose="02020603050405020304" pitchFamily="18" charset="0"/>
                            <a:cs typeface="Times New Roman" panose="02020603050405020304" pitchFamily="18" charset="0"/>
                          </a:endParaRPr>
                        </a:p>
                      </a:txBody>
                      <a:tcPr/>
                    </a:tc>
                    <a:tc>
                      <a:txBody>
                        <a:bodyPr/>
                        <a:lstStyle/>
                        <a:p>
                          <a:r>
                            <a:rPr lang="vi-VN" sz="1800">
                              <a:latin typeface="Times New Roman" panose="02020603050405020304" pitchFamily="18" charset="0"/>
                              <a:cs typeface="Times New Roman" panose="02020603050405020304" pitchFamily="18" charset="0"/>
                            </a:rPr>
                            <a:t>-Đo rộng (-200</a:t>
                          </a:r>
                          <a14:m>
                            <m:oMath xmlns:m="http://schemas.openxmlformats.org/officeDocument/2006/math">
                              <m:r>
                                <a:rPr lang="vi-VN" sz="1800" i="1" smtClean="0">
                                  <a:latin typeface="Cambria Math" panose="02040503050406030204" pitchFamily="18" charset="0"/>
                                  <a:ea typeface="Cambria Math" panose="02040503050406030204" pitchFamily="18" charset="0"/>
                                </a:rPr>
                                <m:t>℃</m:t>
                              </m:r>
                              <m:r>
                                <a:rPr lang="vi-VN" sz="1800" b="0" i="1" smtClean="0">
                                  <a:latin typeface="Cambria Math" panose="02040503050406030204" pitchFamily="18" charset="0"/>
                                  <a:ea typeface="Cambria Math" panose="02040503050406030204" pitchFamily="18" charset="0"/>
                                </a:rPr>
                                <m:t>− 1800℃)</m:t>
                              </m:r>
                            </m:oMath>
                          </a14:m>
                          <a:endParaRPr lang="vi-VN" sz="1800" b="0" i="1">
                            <a:latin typeface="Times New Roman" panose="02020603050405020304" pitchFamily="18" charset="0"/>
                            <a:ea typeface="Cambria Math" panose="02040503050406030204" pitchFamily="18" charset="0"/>
                            <a:cs typeface="Times New Roman" panose="02020603050405020304" pitchFamily="18" charset="0"/>
                          </a:endParaRPr>
                        </a:p>
                        <a:p>
                          <a:r>
                            <a:rPr lang="vi-VN" sz="1800">
                              <a:latin typeface="Times New Roman" panose="02020603050405020304" pitchFamily="18" charset="0"/>
                              <a:cs typeface="Times New Roman" panose="02020603050405020304" pitchFamily="18" charset="0"/>
                            </a:rPr>
                            <a:t>-Phản hồi nhanh</a:t>
                          </a:r>
                        </a:p>
                        <a:p>
                          <a:r>
                            <a:rPr lang="vi-VN" sz="1800">
                              <a:latin typeface="Times New Roman" panose="02020603050405020304" pitchFamily="18" charset="0"/>
                              <a:cs typeface="Times New Roman" panose="02020603050405020304" pitchFamily="18" charset="0"/>
                            </a:rPr>
                            <a:t>-Giá rẻ</a:t>
                          </a:r>
                          <a:endParaRPr lang="en-US" sz="1800">
                            <a:latin typeface="Times New Roman" panose="02020603050405020304" pitchFamily="18" charset="0"/>
                            <a:cs typeface="Times New Roman" panose="02020603050405020304" pitchFamily="18" charset="0"/>
                          </a:endParaRPr>
                        </a:p>
                      </a:txBody>
                      <a:tcPr/>
                    </a:tc>
                    <a:tc>
                      <a:txBody>
                        <a:bodyPr/>
                        <a:lstStyle/>
                        <a:p>
                          <a:r>
                            <a:rPr lang="vi-VN" sz="1800">
                              <a:latin typeface="Times New Roman" panose="02020603050405020304" pitchFamily="18" charset="0"/>
                              <a:cs typeface="Times New Roman" panose="02020603050405020304" pitchFamily="18" charset="0"/>
                            </a:rPr>
                            <a:t>-Độ chính xác cao</a:t>
                          </a:r>
                        </a:p>
                        <a:p>
                          <a:r>
                            <a:rPr lang="vi-VN" sz="1800">
                              <a:latin typeface="Times New Roman" panose="02020603050405020304" pitchFamily="18" charset="0"/>
                              <a:cs typeface="Times New Roman" panose="02020603050405020304" pitchFamily="18" charset="0"/>
                            </a:rPr>
                            <a:t>-Ổn định</a:t>
                          </a:r>
                        </a:p>
                        <a:p>
                          <a:r>
                            <a:rPr lang="vi-VN" sz="1800">
                              <a:latin typeface="Times New Roman" panose="02020603050405020304" pitchFamily="18" charset="0"/>
                              <a:cs typeface="Times New Roman" panose="02020603050405020304" pitchFamily="18" charset="0"/>
                            </a:rPr>
                            <a:t>-Tuyến tính tốt</a:t>
                          </a:r>
                        </a:p>
                      </a:txBody>
                      <a:tcPr/>
                    </a:tc>
                    <a:tc>
                      <a:txBody>
                        <a:bodyPr/>
                        <a:lstStyle/>
                        <a:p>
                          <a:r>
                            <a:rPr lang="vi-VN" sz="1800">
                              <a:latin typeface="Times New Roman" panose="02020603050405020304" pitchFamily="18" charset="0"/>
                              <a:cs typeface="Times New Roman" panose="02020603050405020304" pitchFamily="18" charset="0"/>
                            </a:rPr>
                            <a:t>-</a:t>
                          </a:r>
                          <a:r>
                            <a:rPr lang="en-US" sz="1800">
                              <a:latin typeface="Times New Roman" panose="02020603050405020304" pitchFamily="18" charset="0"/>
                              <a:cs typeface="Times New Roman" panose="02020603050405020304" pitchFamily="18" charset="0"/>
                            </a:rPr>
                            <a:t>Độ nhạy cao</a:t>
                          </a:r>
                          <a:endParaRPr lang="vi-VN" sz="1800">
                            <a:latin typeface="Times New Roman" panose="02020603050405020304" pitchFamily="18" charset="0"/>
                            <a:cs typeface="Times New Roman" panose="02020603050405020304" pitchFamily="18" charset="0"/>
                          </a:endParaRPr>
                        </a:p>
                        <a:p>
                          <a:r>
                            <a:rPr lang="vi-VN" sz="1800">
                              <a:latin typeface="Times New Roman" panose="02020603050405020304" pitchFamily="18" charset="0"/>
                              <a:cs typeface="Times New Roman" panose="02020603050405020304" pitchFamily="18" charset="0"/>
                            </a:rPr>
                            <a:t>-Kích thích nhỏ</a:t>
                          </a:r>
                        </a:p>
                        <a:p>
                          <a:r>
                            <a:rPr lang="vi-VN" sz="1800">
                              <a:latin typeface="Times New Roman" panose="02020603050405020304" pitchFamily="18" charset="0"/>
                              <a:cs typeface="Times New Roman" panose="02020603050405020304" pitchFamily="18" charset="0"/>
                            </a:rPr>
                            <a:t>-P</a:t>
                          </a:r>
                          <a:r>
                            <a:rPr lang="en-US" sz="1800">
                              <a:latin typeface="Times New Roman" panose="02020603050405020304" pitchFamily="18" charset="0"/>
                              <a:cs typeface="Times New Roman" panose="02020603050405020304" pitchFamily="18" charset="0"/>
                            </a:rPr>
                            <a:t>hản ứng nhanh</a:t>
                          </a:r>
                        </a:p>
                      </a:txBody>
                      <a:tcPr/>
                    </a:tc>
                    <a:tc>
                      <a:txBody>
                        <a:bodyPr/>
                        <a:lstStyle/>
                        <a:p>
                          <a:r>
                            <a:rPr lang="vi-VN" sz="1800">
                              <a:latin typeface="Times New Roman" panose="02020603050405020304" pitchFamily="18" charset="0"/>
                              <a:cs typeface="Times New Roman" panose="02020603050405020304" pitchFamily="18" charset="0"/>
                            </a:rPr>
                            <a:t>-Tích hợp dễ dàng IC</a:t>
                          </a:r>
                        </a:p>
                        <a:p>
                          <a:r>
                            <a:rPr lang="vi-VN" sz="1800">
                              <a:latin typeface="Times New Roman" panose="02020603050405020304" pitchFamily="18" charset="0"/>
                              <a:cs typeface="Times New Roman" panose="02020603050405020304" pitchFamily="18" charset="0"/>
                            </a:rPr>
                            <a:t>-Độ chính xác cao</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6235963"/>
                      </a:ext>
                    </a:extLst>
                  </a:tr>
                  <a:tr h="370840">
                    <a:tc>
                      <a:txBody>
                        <a:bodyPr/>
                        <a:lstStyle/>
                        <a:p>
                          <a:pPr algn="ctr"/>
                          <a:r>
                            <a:rPr lang="vi-VN" sz="1800">
                              <a:latin typeface="Times New Roman" panose="02020603050405020304" pitchFamily="18" charset="0"/>
                              <a:cs typeface="Times New Roman" panose="02020603050405020304" pitchFamily="18" charset="0"/>
                            </a:rPr>
                            <a:t>Nhược điểm</a:t>
                          </a:r>
                        </a:p>
                      </a:txBody>
                      <a:tcPr/>
                    </a:tc>
                    <a:tc>
                      <a:txBody>
                        <a:bodyPr/>
                        <a:lstStyle/>
                        <a:p>
                          <a:r>
                            <a:rPr lang="vi-VN" sz="1800">
                              <a:latin typeface="Times New Roman" panose="02020603050405020304" pitchFamily="18" charset="0"/>
                              <a:cs typeface="Times New Roman" panose="02020603050405020304" pitchFamily="18" charset="0"/>
                            </a:rPr>
                            <a:t>-Độ chính xác thấp</a:t>
                          </a:r>
                        </a:p>
                        <a:p>
                          <a:r>
                            <a:rPr lang="vi-VN" sz="1800">
                              <a:latin typeface="Times New Roman" panose="02020603050405020304" pitchFamily="18" charset="0"/>
                              <a:cs typeface="Times New Roman" panose="02020603050405020304" pitchFamily="18" charset="0"/>
                            </a:rPr>
                            <a:t>-Dễ bị nhiễu</a:t>
                          </a:r>
                        </a:p>
                        <a:p>
                          <a:r>
                            <a:rPr lang="vi-VN" sz="1800">
                              <a:latin typeface="Times New Roman" panose="02020603050405020304" pitchFamily="18" charset="0"/>
                              <a:cs typeface="Times New Roman" panose="02020603050405020304" pitchFamily="18" charset="0"/>
                            </a:rPr>
                            <a:t>-Cần bù nhiệt độ điểm lạnh</a:t>
                          </a:r>
                          <a:endParaRPr lang="en-US" sz="1800">
                            <a:latin typeface="Times New Roman" panose="02020603050405020304" pitchFamily="18" charset="0"/>
                            <a:cs typeface="Times New Roman" panose="02020603050405020304" pitchFamily="18" charset="0"/>
                          </a:endParaRPr>
                        </a:p>
                      </a:txBody>
                      <a:tcPr/>
                    </a:tc>
                    <a:tc>
                      <a:txBody>
                        <a:bodyPr/>
                        <a:lstStyle/>
                        <a:p>
                          <a:r>
                            <a:rPr lang="vi-VN" sz="1800">
                              <a:latin typeface="Times New Roman" panose="02020603050405020304" pitchFamily="18" charset="0"/>
                              <a:cs typeface="Times New Roman" panose="02020603050405020304" pitchFamily="18" charset="0"/>
                            </a:rPr>
                            <a:t>-Giá cao</a:t>
                          </a:r>
                        </a:p>
                        <a:p>
                          <a:r>
                            <a:rPr lang="vi-VN" sz="1800">
                              <a:latin typeface="Times New Roman" panose="02020603050405020304" pitchFamily="18" charset="0"/>
                              <a:cs typeface="Times New Roman" panose="02020603050405020304" pitchFamily="18" charset="0"/>
                            </a:rPr>
                            <a:t>-D</a:t>
                          </a:r>
                          <a:r>
                            <a:rPr lang="it-IT" sz="1800">
                              <a:latin typeface="Times New Roman" panose="02020603050405020304" pitchFamily="18" charset="0"/>
                              <a:cs typeface="Times New Roman" panose="02020603050405020304" pitchFamily="18" charset="0"/>
                            </a:rPr>
                            <a:t>ễ hư khi va chạm mạnh</a:t>
                          </a:r>
                          <a:endParaRPr lang="en-US" sz="1800">
                            <a:latin typeface="Times New Roman" panose="02020603050405020304" pitchFamily="18" charset="0"/>
                            <a:cs typeface="Times New Roman" panose="02020603050405020304" pitchFamily="18" charset="0"/>
                          </a:endParaRPr>
                        </a:p>
                      </a:txBody>
                      <a:tcPr/>
                    </a:tc>
                    <a:tc>
                      <a:txBody>
                        <a:bodyPr/>
                        <a:lstStyle/>
                        <a:p>
                          <a:r>
                            <a:rPr lang="vi-VN" sz="1800">
                              <a:latin typeface="Times New Roman" panose="02020603050405020304" pitchFamily="18" charset="0"/>
                              <a:cs typeface="Times New Roman" panose="02020603050405020304" pitchFamily="18" charset="0"/>
                            </a:rPr>
                            <a:t>-</a:t>
                          </a:r>
                          <a:r>
                            <a:rPr lang="en-US" sz="1800">
                              <a:latin typeface="Times New Roman" panose="02020603050405020304" pitchFamily="18" charset="0"/>
                              <a:cs typeface="Times New Roman" panose="02020603050405020304" pitchFamily="18" charset="0"/>
                            </a:rPr>
                            <a:t>Tuyến tính kém, phạm vi đo hẹp, không ổn định lâu dài</a:t>
                          </a:r>
                        </a:p>
                      </a:txBody>
                      <a:tcPr/>
                    </a:tc>
                    <a:tc>
                      <a:txBody>
                        <a:bodyPr/>
                        <a:lstStyle/>
                        <a:p>
                          <a:r>
                            <a:rPr lang="vi-VN" sz="1800">
                              <a:latin typeface="Times New Roman" panose="02020603050405020304" pitchFamily="18" charset="0"/>
                              <a:cs typeface="Times New Roman" panose="02020603050405020304" pitchFamily="18" charset="0"/>
                            </a:rPr>
                            <a:t>-</a:t>
                          </a:r>
                          <a:r>
                            <a:rPr lang="en-US" sz="1800">
                              <a:latin typeface="Times New Roman" panose="02020603050405020304" pitchFamily="18" charset="0"/>
                              <a:cs typeface="Times New Roman" panose="02020603050405020304" pitchFamily="18" charset="0"/>
                            </a:rPr>
                            <a:t>Chỉ đo trong phạm vi hẹp</a:t>
                          </a:r>
                          <a:endParaRPr lang="vi-VN" sz="1800">
                            <a:latin typeface="Times New Roman" panose="02020603050405020304" pitchFamily="18" charset="0"/>
                            <a:cs typeface="Times New Roman" panose="02020603050405020304" pitchFamily="18" charset="0"/>
                          </a:endParaRPr>
                        </a:p>
                        <a:p>
                          <a:r>
                            <a:rPr lang="vi-VN" sz="1800">
                              <a:latin typeface="Times New Roman" panose="02020603050405020304" pitchFamily="18" charset="0"/>
                              <a:cs typeface="Times New Roman" panose="02020603050405020304" pitchFamily="18" charset="0"/>
                            </a:rPr>
                            <a:t>-Không đo được nhiệt độ cao</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38051471"/>
                      </a:ext>
                    </a:extLst>
                  </a:tr>
                  <a:tr h="370840">
                    <a:tc>
                      <a:txBody>
                        <a:bodyPr/>
                        <a:lstStyle/>
                        <a:p>
                          <a:pPr algn="ctr"/>
                          <a:r>
                            <a:rPr lang="vi-VN" sz="1800">
                              <a:latin typeface="Times New Roman" panose="02020603050405020304" pitchFamily="18" charset="0"/>
                              <a:cs typeface="Times New Roman" panose="02020603050405020304" pitchFamily="18" charset="0"/>
                            </a:rPr>
                            <a:t>Input-output</a:t>
                          </a:r>
                          <a:endParaRPr lang="en-US" sz="1800">
                            <a:latin typeface="Times New Roman" panose="02020603050405020304" pitchFamily="18" charset="0"/>
                            <a:cs typeface="Times New Roman" panose="02020603050405020304" pitchFamily="18" charset="0"/>
                          </a:endParaRPr>
                        </a:p>
                      </a:txBody>
                      <a:tcPr/>
                    </a:tc>
                    <a:tc>
                      <a:txBody>
                        <a:bodyPr/>
                        <a:lstStyle/>
                        <a:p>
                          <a:r>
                            <a:rPr lang="vi-VN" sz="1800">
                              <a:latin typeface="Times New Roman" panose="02020603050405020304" pitchFamily="18" charset="0"/>
                              <a:cs typeface="Times New Roman" panose="02020603050405020304" pitchFamily="18" charset="0"/>
                            </a:rPr>
                            <a:t>Nhiệt độ </a:t>
                          </a:r>
                          <a14:m>
                            <m:oMath xmlns:m="http://schemas.openxmlformats.org/officeDocument/2006/math">
                              <m:r>
                                <a:rPr lang="vi-VN" sz="1800" i="1" smtClean="0">
                                  <a:latin typeface="Cambria Math" panose="02040503050406030204" pitchFamily="18" charset="0"/>
                                  <a:ea typeface="Cambria Math" panose="02040503050406030204" pitchFamily="18" charset="0"/>
                                </a:rPr>
                                <m:t>→</m:t>
                              </m:r>
                              <m:r>
                                <a:rPr lang="vi-VN" sz="1800" b="0" i="1" smtClean="0">
                                  <a:latin typeface="Cambria Math" panose="02040503050406030204" pitchFamily="18" charset="0"/>
                                  <a:ea typeface="Cambria Math" panose="02040503050406030204" pitchFamily="18" charset="0"/>
                                </a:rPr>
                                <m:t> Đ</m:t>
                              </m:r>
                              <m:r>
                                <m:rPr>
                                  <m:sty m:val="p"/>
                                </m:rPr>
                                <a:rPr lang="vi-VN" sz="1800" b="0" i="1" smtClean="0">
                                  <a:latin typeface="Cambria Math" panose="02040503050406030204" pitchFamily="18" charset="0"/>
                                  <a:ea typeface="Cambria Math" panose="02040503050406030204" pitchFamily="18" charset="0"/>
                                </a:rPr>
                                <m:t>i</m:t>
                              </m:r>
                              <m:r>
                                <a:rPr lang="vi-VN" sz="1800" b="0" i="1" smtClean="0">
                                  <a:latin typeface="Cambria Math" panose="02040503050406030204" pitchFamily="18" charset="0"/>
                                  <a:ea typeface="Cambria Math" panose="02040503050406030204" pitchFamily="18" charset="0"/>
                                </a:rPr>
                                <m:t>ệ</m:t>
                              </m:r>
                              <m:r>
                                <m:rPr>
                                  <m:sty m:val="p"/>
                                </m:rPr>
                                <a:rPr lang="vi-VN" sz="1800" b="0" i="1" smtClean="0">
                                  <a:latin typeface="Cambria Math" panose="02040503050406030204" pitchFamily="18" charset="0"/>
                                  <a:ea typeface="Cambria Math" panose="02040503050406030204" pitchFamily="18" charset="0"/>
                                </a:rPr>
                                <m:t>n</m:t>
                              </m:r>
                            </m:oMath>
                          </a14:m>
                          <a:r>
                            <a:rPr lang="vi-VN" sz="1800">
                              <a:latin typeface="Times New Roman" panose="02020603050405020304" pitchFamily="18" charset="0"/>
                              <a:cs typeface="Times New Roman" panose="02020603050405020304" pitchFamily="18" charset="0"/>
                            </a:rPr>
                            <a:t> áp(mC)</a:t>
                          </a:r>
                          <a:endParaRPr lang="en-US" sz="1800">
                            <a:latin typeface="Times New Roman" panose="02020603050405020304" pitchFamily="18" charset="0"/>
                            <a:cs typeface="Times New Roman" panose="02020603050405020304" pitchFamily="18" charset="0"/>
                          </a:endParaRPr>
                        </a:p>
                      </a:txBody>
                      <a:tcPr/>
                    </a:tc>
                    <a:tc>
                      <a:txBody>
                        <a:bodyPr/>
                        <a:lstStyle/>
                        <a:p>
                          <a:r>
                            <a:rPr lang="vi-VN" sz="1800">
                              <a:latin typeface="Times New Roman" panose="02020603050405020304" pitchFamily="18" charset="0"/>
                              <a:cs typeface="Times New Roman" panose="02020603050405020304" pitchFamily="18" charset="0"/>
                            </a:rPr>
                            <a:t>-</a:t>
                          </a:r>
                          <a:r>
                            <a:rPr lang="en-US" sz="1800">
                              <a:latin typeface="Times New Roman" panose="02020603050405020304" pitchFamily="18" charset="0"/>
                              <a:cs typeface="Times New Roman" panose="02020603050405020304" pitchFamily="18" charset="0"/>
                            </a:rPr>
                            <a:t>Nhiệt độ → điện trở</a:t>
                          </a:r>
                          <a:r>
                            <a:rPr lang="vi-VN" sz="1800">
                              <a:latin typeface="Times New Roman" panose="02020603050405020304" pitchFamily="18" charset="0"/>
                              <a:cs typeface="Times New Roman" panose="02020603050405020304" pitchFamily="18" charset="0"/>
                            </a:rPr>
                            <a:t> thay đổi</a:t>
                          </a:r>
                          <a:endParaRPr lang="en-US" sz="1800">
                            <a:latin typeface="Times New Roman" panose="02020603050405020304" pitchFamily="18" charset="0"/>
                            <a:cs typeface="Times New Roman" panose="02020603050405020304" pitchFamily="18" charset="0"/>
                          </a:endParaRPr>
                        </a:p>
                      </a:txBody>
                      <a:tcPr/>
                    </a:tc>
                    <a:tc>
                      <a:txBody>
                        <a:bodyPr/>
                        <a:lstStyle/>
                        <a:p>
                          <a:r>
                            <a:rPr lang="vi-VN" sz="1800">
                              <a:latin typeface="Times New Roman" panose="02020603050405020304" pitchFamily="18" charset="0"/>
                              <a:cs typeface="Times New Roman" panose="02020603050405020304" pitchFamily="18" charset="0"/>
                            </a:rPr>
                            <a:t>-</a:t>
                          </a:r>
                          <a:r>
                            <a:rPr lang="en-US" sz="1800">
                              <a:latin typeface="Times New Roman" panose="02020603050405020304" pitchFamily="18" charset="0"/>
                              <a:cs typeface="Times New Roman" panose="02020603050405020304" pitchFamily="18" charset="0"/>
                            </a:rPr>
                            <a:t>Nhiệt độ → điện trở thay đổi </a:t>
                          </a:r>
                          <a:r>
                            <a:rPr lang="vi-VN" sz="1800">
                              <a:latin typeface="Times New Roman" panose="02020603050405020304" pitchFamily="18" charset="0"/>
                              <a:cs typeface="Times New Roman" panose="02020603050405020304" pitchFamily="18" charset="0"/>
                            </a:rPr>
                            <a:t>mạnh(phi tuyến)</a:t>
                          </a:r>
                          <a:endParaRPr lang="en-US" sz="1800">
                            <a:latin typeface="Times New Roman" panose="02020603050405020304" pitchFamily="18" charset="0"/>
                            <a:cs typeface="Times New Roman" panose="02020603050405020304" pitchFamily="18" charset="0"/>
                          </a:endParaRPr>
                        </a:p>
                      </a:txBody>
                      <a:tcPr/>
                    </a:tc>
                    <a:tc>
                      <a:txBody>
                        <a:bodyPr/>
                        <a:lstStyle/>
                        <a:p>
                          <a:r>
                            <a:rPr lang="vi-VN" sz="1800">
                              <a:latin typeface="Times New Roman" panose="02020603050405020304" pitchFamily="18" charset="0"/>
                              <a:cs typeface="Times New Roman" panose="02020603050405020304" pitchFamily="18" charset="0"/>
                            </a:rPr>
                            <a:t>-</a:t>
                          </a:r>
                          <a:r>
                            <a:rPr lang="en-US" sz="1800">
                              <a:latin typeface="Times New Roman" panose="02020603050405020304" pitchFamily="18" charset="0"/>
                              <a:cs typeface="Times New Roman" panose="02020603050405020304" pitchFamily="18" charset="0"/>
                            </a:rPr>
                            <a:t>Nhiệt độ → điện áp hoặc dòng tuyến tính</a:t>
                          </a:r>
                        </a:p>
                      </a:txBody>
                      <a:tcPr/>
                    </a:tc>
                    <a:extLst>
                      <a:ext uri="{0D108BD9-81ED-4DB2-BD59-A6C34878D82A}">
                        <a16:rowId xmlns:a16="http://schemas.microsoft.com/office/drawing/2014/main" val="3005722679"/>
                      </a:ext>
                    </a:extLst>
                  </a:tr>
                  <a:tr h="370840">
                    <a:tc>
                      <a:txBody>
                        <a:bodyPr/>
                        <a:lstStyle/>
                        <a:p>
                          <a:pPr algn="ctr"/>
                          <a:r>
                            <a:rPr lang="vi-VN" sz="1800">
                              <a:latin typeface="Times New Roman" panose="02020603050405020304" pitchFamily="18" charset="0"/>
                              <a:cs typeface="Times New Roman" panose="02020603050405020304" pitchFamily="18" charset="0"/>
                            </a:rPr>
                            <a:t>Môi trường sử dụng</a:t>
                          </a:r>
                          <a:endParaRPr lang="en-US" sz="1800">
                            <a:latin typeface="Times New Roman" panose="02020603050405020304" pitchFamily="18" charset="0"/>
                            <a:cs typeface="Times New Roman" panose="02020603050405020304" pitchFamily="18" charset="0"/>
                          </a:endParaRPr>
                        </a:p>
                      </a:txBody>
                      <a:tcPr/>
                    </a:tc>
                    <a:tc>
                      <a:txBody>
                        <a:bodyPr/>
                        <a:lstStyle/>
                        <a:p>
                          <a:r>
                            <a:rPr lang="vi-VN" sz="1800">
                              <a:latin typeface="Times New Roman" panose="02020603050405020304" pitchFamily="18" charset="0"/>
                              <a:cs typeface="Times New Roman" panose="02020603050405020304" pitchFamily="18" charset="0"/>
                            </a:rPr>
                            <a:t>-Công nghiệp nặng, môi trường khắc nghiệt, lò nung</a:t>
                          </a:r>
                          <a:endParaRPr lang="en-US" sz="1800">
                            <a:latin typeface="Times New Roman" panose="02020603050405020304" pitchFamily="18" charset="0"/>
                            <a:cs typeface="Times New Roman" panose="02020603050405020304" pitchFamily="18" charset="0"/>
                          </a:endParaRPr>
                        </a:p>
                      </a:txBody>
                      <a:tcPr/>
                    </a:tc>
                    <a:tc>
                      <a:txBody>
                        <a:bodyPr/>
                        <a:lstStyle/>
                        <a:p>
                          <a:r>
                            <a:rPr lang="vi-VN" sz="1800">
                              <a:latin typeface="Times New Roman" panose="02020603050405020304" pitchFamily="18" charset="0"/>
                              <a:cs typeface="Times New Roman" panose="02020603050405020304" pitchFamily="18" charset="0"/>
                            </a:rPr>
                            <a:t>-</a:t>
                          </a:r>
                          <a:r>
                            <a:rPr lang="en-US" sz="1800">
                              <a:latin typeface="Times New Roman" panose="02020603050405020304" pitchFamily="18" charset="0"/>
                              <a:cs typeface="Times New Roman" panose="02020603050405020304" pitchFamily="18" charset="0"/>
                            </a:rPr>
                            <a:t>Phòng thí nghiệm, thiết bị y </a:t>
                          </a:r>
                          <a:r>
                            <a:rPr lang="vi-VN" sz="1800">
                              <a:latin typeface="Times New Roman" panose="02020603050405020304" pitchFamily="18" charset="0"/>
                              <a:cs typeface="Times New Roman" panose="02020603050405020304" pitchFamily="18" charset="0"/>
                            </a:rPr>
                            <a:t>tế, nơi cần độ chính xác</a:t>
                          </a:r>
                          <a:endParaRPr lang="en-US" sz="1800">
                            <a:latin typeface="Times New Roman" panose="02020603050405020304" pitchFamily="18" charset="0"/>
                            <a:cs typeface="Times New Roman" panose="02020603050405020304" pitchFamily="18" charset="0"/>
                          </a:endParaRPr>
                        </a:p>
                      </a:txBody>
                      <a:tcPr/>
                    </a:tc>
                    <a:tc>
                      <a:txBody>
                        <a:bodyPr/>
                        <a:lstStyle/>
                        <a:p>
                          <a:r>
                            <a:rPr lang="vi-VN" sz="1800">
                              <a:latin typeface="Times New Roman" panose="02020603050405020304" pitchFamily="18" charset="0"/>
                              <a:cs typeface="Times New Roman" panose="02020603050405020304" pitchFamily="18" charset="0"/>
                            </a:rPr>
                            <a:t>-Thiết bị điện dụng, điện tử nhỏ gọn</a:t>
                          </a:r>
                          <a:endParaRPr lang="en-US" sz="1800">
                            <a:latin typeface="Times New Roman" panose="02020603050405020304" pitchFamily="18" charset="0"/>
                            <a:cs typeface="Times New Roman" panose="02020603050405020304" pitchFamily="18" charset="0"/>
                          </a:endParaRPr>
                        </a:p>
                      </a:txBody>
                      <a:tcPr/>
                    </a:tc>
                    <a:tc>
                      <a:txBody>
                        <a:bodyPr/>
                        <a:lstStyle/>
                        <a:p>
                          <a:r>
                            <a:rPr lang="vi-VN" sz="1800">
                              <a:latin typeface="Times New Roman" panose="02020603050405020304" pitchFamily="18" charset="0"/>
                              <a:cs typeface="Times New Roman" panose="02020603050405020304" pitchFamily="18" charset="0"/>
                            </a:rPr>
                            <a:t>-</a:t>
                          </a:r>
                          <a:r>
                            <a:rPr lang="en-US" sz="1800">
                              <a:latin typeface="Times New Roman" panose="02020603050405020304" pitchFamily="18" charset="0"/>
                              <a:cs typeface="Times New Roman" panose="02020603050405020304" pitchFamily="18" charset="0"/>
                            </a:rPr>
                            <a:t>Thiết bị điện tử tích hợp, IC đo nhiệt</a:t>
                          </a:r>
                        </a:p>
                      </a:txBody>
                      <a:tcPr/>
                    </a:tc>
                    <a:extLst>
                      <a:ext uri="{0D108BD9-81ED-4DB2-BD59-A6C34878D82A}">
                        <a16:rowId xmlns:a16="http://schemas.microsoft.com/office/drawing/2014/main" val="2030369979"/>
                      </a:ext>
                    </a:extLst>
                  </a:tr>
                </a:tbl>
              </a:graphicData>
            </a:graphic>
          </p:graphicFrame>
        </mc:Choice>
        <mc:Fallback xmlns="">
          <p:graphicFrame>
            <p:nvGraphicFramePr>
              <p:cNvPr id="4" name="Content Placeholder 3">
                <a:extLst>
                  <a:ext uri="{FF2B5EF4-FFF2-40B4-BE49-F238E27FC236}">
                    <a16:creationId xmlns:a16="http://schemas.microsoft.com/office/drawing/2014/main" id="{07C9A080-3F30-1F15-A5D4-429E67457B12}"/>
                  </a:ext>
                </a:extLst>
              </p:cNvPr>
              <p:cNvGraphicFramePr>
                <a:graphicFrameLocks noGrp="1"/>
              </p:cNvGraphicFramePr>
              <p:nvPr>
                <p:ph idx="1"/>
                <p:extLst>
                  <p:ext uri="{D42A27DB-BD31-4B8C-83A1-F6EECF244321}">
                    <p14:modId xmlns:p14="http://schemas.microsoft.com/office/powerpoint/2010/main" val="3230640987"/>
                  </p:ext>
                </p:extLst>
              </p:nvPr>
            </p:nvGraphicFramePr>
            <p:xfrm>
              <a:off x="1484310" y="1095150"/>
              <a:ext cx="10018710" cy="4846320"/>
            </p:xfrm>
            <a:graphic>
              <a:graphicData uri="http://schemas.openxmlformats.org/drawingml/2006/table">
                <a:tbl>
                  <a:tblPr firstRow="1" bandRow="1">
                    <a:tableStyleId>{5C22544A-7EE6-4342-B048-85BDC9FD1C3A}</a:tableStyleId>
                  </a:tblPr>
                  <a:tblGrid>
                    <a:gridCol w="2003742">
                      <a:extLst>
                        <a:ext uri="{9D8B030D-6E8A-4147-A177-3AD203B41FA5}">
                          <a16:colId xmlns:a16="http://schemas.microsoft.com/office/drawing/2014/main" val="446987421"/>
                        </a:ext>
                      </a:extLst>
                    </a:gridCol>
                    <a:gridCol w="2003742">
                      <a:extLst>
                        <a:ext uri="{9D8B030D-6E8A-4147-A177-3AD203B41FA5}">
                          <a16:colId xmlns:a16="http://schemas.microsoft.com/office/drawing/2014/main" val="1571992349"/>
                        </a:ext>
                      </a:extLst>
                    </a:gridCol>
                    <a:gridCol w="2003742">
                      <a:extLst>
                        <a:ext uri="{9D8B030D-6E8A-4147-A177-3AD203B41FA5}">
                          <a16:colId xmlns:a16="http://schemas.microsoft.com/office/drawing/2014/main" val="4049613981"/>
                        </a:ext>
                      </a:extLst>
                    </a:gridCol>
                    <a:gridCol w="2003742">
                      <a:extLst>
                        <a:ext uri="{9D8B030D-6E8A-4147-A177-3AD203B41FA5}">
                          <a16:colId xmlns:a16="http://schemas.microsoft.com/office/drawing/2014/main" val="1599095302"/>
                        </a:ext>
                      </a:extLst>
                    </a:gridCol>
                    <a:gridCol w="2003742">
                      <a:extLst>
                        <a:ext uri="{9D8B030D-6E8A-4147-A177-3AD203B41FA5}">
                          <a16:colId xmlns:a16="http://schemas.microsoft.com/office/drawing/2014/main" val="531593228"/>
                        </a:ext>
                      </a:extLst>
                    </a:gridCol>
                  </a:tblGrid>
                  <a:tr h="640080">
                    <a:tc>
                      <a:txBody>
                        <a:bodyPr/>
                        <a:lstStyle/>
                        <a:p>
                          <a:pPr algn="ctr"/>
                          <a:r>
                            <a:rPr lang="vi-VN" sz="1800">
                              <a:latin typeface="Times New Roman" panose="02020603050405020304" pitchFamily="18" charset="0"/>
                              <a:cs typeface="Times New Roman" panose="02020603050405020304" pitchFamily="18" charset="0"/>
                            </a:rPr>
                            <a:t>Tiêu chí</a:t>
                          </a:r>
                          <a:endParaRPr lang="en-US" sz="1800">
                            <a:latin typeface="Times New Roman" panose="02020603050405020304" pitchFamily="18" charset="0"/>
                            <a:cs typeface="Times New Roman" panose="02020603050405020304" pitchFamily="18" charset="0"/>
                          </a:endParaRPr>
                        </a:p>
                      </a:txBody>
                      <a:tcPr/>
                    </a:tc>
                    <a:tc>
                      <a:txBody>
                        <a:bodyPr/>
                        <a:lstStyle/>
                        <a:p>
                          <a:r>
                            <a:rPr lang="vi-VN" sz="1800">
                              <a:latin typeface="Times New Roman" panose="02020603050405020304" pitchFamily="18" charset="0"/>
                              <a:cs typeface="Times New Roman" panose="02020603050405020304" pitchFamily="18" charset="0"/>
                            </a:rPr>
                            <a:t>Thermocouple</a:t>
                          </a:r>
                          <a:endParaRPr lang="en-US" sz="1800">
                            <a:latin typeface="Times New Roman" panose="02020603050405020304" pitchFamily="18" charset="0"/>
                            <a:cs typeface="Times New Roman" panose="02020603050405020304" pitchFamily="18" charset="0"/>
                          </a:endParaRPr>
                        </a:p>
                      </a:txBody>
                      <a:tcPr/>
                    </a:tc>
                    <a:tc>
                      <a:txBody>
                        <a:bodyPr/>
                        <a:lstStyle/>
                        <a:p>
                          <a:pPr algn="ctr"/>
                          <a:r>
                            <a:rPr lang="vi-VN" sz="1800">
                              <a:latin typeface="Times New Roman" panose="02020603050405020304" pitchFamily="18" charset="0"/>
                              <a:cs typeface="Times New Roman" panose="02020603050405020304" pitchFamily="18" charset="0"/>
                            </a:rPr>
                            <a:t>RTD</a:t>
                          </a:r>
                          <a:endParaRPr lang="en-US" sz="1800">
                            <a:latin typeface="Times New Roman" panose="02020603050405020304" pitchFamily="18" charset="0"/>
                            <a:cs typeface="Times New Roman" panose="02020603050405020304" pitchFamily="18" charset="0"/>
                          </a:endParaRPr>
                        </a:p>
                      </a:txBody>
                      <a:tcPr/>
                    </a:tc>
                    <a:tc>
                      <a:txBody>
                        <a:bodyPr/>
                        <a:lstStyle/>
                        <a:p>
                          <a:pPr algn="ctr"/>
                          <a:r>
                            <a:rPr lang="vi-VN" sz="1800">
                              <a:latin typeface="Times New Roman" panose="02020603050405020304" pitchFamily="18" charset="0"/>
                              <a:cs typeface="Times New Roman" panose="02020603050405020304" pitchFamily="18" charset="0"/>
                            </a:rPr>
                            <a:t>Thermistor</a:t>
                          </a:r>
                          <a:endParaRPr lang="en-US" sz="1800">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vi-VN" sz="1800">
                              <a:latin typeface="Times New Roman" panose="02020603050405020304" pitchFamily="18" charset="0"/>
                              <a:cs typeface="Times New Roman" panose="02020603050405020304" pitchFamily="18" charset="0"/>
                            </a:rPr>
                            <a:t>Silicon</a:t>
                          </a:r>
                          <a:endParaRPr lang="en-US" sz="1800">
                            <a:latin typeface="Times New Roman" panose="02020603050405020304" pitchFamily="18" charset="0"/>
                            <a:cs typeface="Times New Roman" panose="02020603050405020304" pitchFamily="18" charset="0"/>
                          </a:endParaRPr>
                        </a:p>
                        <a:p>
                          <a:pPr algn="ct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524847"/>
                      </a:ext>
                    </a:extLst>
                  </a:tr>
                  <a:tr h="1188720">
                    <a:tc>
                      <a:txBody>
                        <a:bodyPr/>
                        <a:lstStyle/>
                        <a:p>
                          <a:pPr algn="ctr"/>
                          <a:r>
                            <a:rPr lang="vi-VN" sz="1800">
                              <a:latin typeface="Times New Roman" panose="02020603050405020304" pitchFamily="18" charset="0"/>
                              <a:cs typeface="Times New Roman" panose="02020603050405020304" pitchFamily="18" charset="0"/>
                            </a:rPr>
                            <a:t>Ưu điểm</a:t>
                          </a:r>
                          <a:endParaRPr lang="en-US" sz="180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100304" t="-56410" r="-301216" b="-262564"/>
                          </a:stretch>
                        </a:blipFill>
                      </a:tcPr>
                    </a:tc>
                    <a:tc>
                      <a:txBody>
                        <a:bodyPr/>
                        <a:lstStyle/>
                        <a:p>
                          <a:r>
                            <a:rPr lang="vi-VN" sz="1800">
                              <a:latin typeface="Times New Roman" panose="02020603050405020304" pitchFamily="18" charset="0"/>
                              <a:cs typeface="Times New Roman" panose="02020603050405020304" pitchFamily="18" charset="0"/>
                            </a:rPr>
                            <a:t>-Độ chính xác cao</a:t>
                          </a:r>
                        </a:p>
                        <a:p>
                          <a:r>
                            <a:rPr lang="vi-VN" sz="1800">
                              <a:latin typeface="Times New Roman" panose="02020603050405020304" pitchFamily="18" charset="0"/>
                              <a:cs typeface="Times New Roman" panose="02020603050405020304" pitchFamily="18" charset="0"/>
                            </a:rPr>
                            <a:t>-Ổn định</a:t>
                          </a:r>
                        </a:p>
                        <a:p>
                          <a:r>
                            <a:rPr lang="vi-VN" sz="1800">
                              <a:latin typeface="Times New Roman" panose="02020603050405020304" pitchFamily="18" charset="0"/>
                              <a:cs typeface="Times New Roman" panose="02020603050405020304" pitchFamily="18" charset="0"/>
                            </a:rPr>
                            <a:t>-Tuyến tính tốt</a:t>
                          </a:r>
                        </a:p>
                      </a:txBody>
                      <a:tcPr/>
                    </a:tc>
                    <a:tc>
                      <a:txBody>
                        <a:bodyPr/>
                        <a:lstStyle/>
                        <a:p>
                          <a:r>
                            <a:rPr lang="vi-VN" sz="1800">
                              <a:latin typeface="Times New Roman" panose="02020603050405020304" pitchFamily="18" charset="0"/>
                              <a:cs typeface="Times New Roman" panose="02020603050405020304" pitchFamily="18" charset="0"/>
                            </a:rPr>
                            <a:t>-</a:t>
                          </a:r>
                          <a:r>
                            <a:rPr lang="en-US" sz="1800">
                              <a:latin typeface="Times New Roman" panose="02020603050405020304" pitchFamily="18" charset="0"/>
                              <a:cs typeface="Times New Roman" panose="02020603050405020304" pitchFamily="18" charset="0"/>
                            </a:rPr>
                            <a:t>Độ nhạy cao</a:t>
                          </a:r>
                          <a:endParaRPr lang="vi-VN" sz="1800">
                            <a:latin typeface="Times New Roman" panose="02020603050405020304" pitchFamily="18" charset="0"/>
                            <a:cs typeface="Times New Roman" panose="02020603050405020304" pitchFamily="18" charset="0"/>
                          </a:endParaRPr>
                        </a:p>
                        <a:p>
                          <a:r>
                            <a:rPr lang="vi-VN" sz="1800">
                              <a:latin typeface="Times New Roman" panose="02020603050405020304" pitchFamily="18" charset="0"/>
                              <a:cs typeface="Times New Roman" panose="02020603050405020304" pitchFamily="18" charset="0"/>
                            </a:rPr>
                            <a:t>-Kích thích nhỏ</a:t>
                          </a:r>
                        </a:p>
                        <a:p>
                          <a:r>
                            <a:rPr lang="vi-VN" sz="1800">
                              <a:latin typeface="Times New Roman" panose="02020603050405020304" pitchFamily="18" charset="0"/>
                              <a:cs typeface="Times New Roman" panose="02020603050405020304" pitchFamily="18" charset="0"/>
                            </a:rPr>
                            <a:t>-P</a:t>
                          </a:r>
                          <a:r>
                            <a:rPr lang="en-US" sz="1800">
                              <a:latin typeface="Times New Roman" panose="02020603050405020304" pitchFamily="18" charset="0"/>
                              <a:cs typeface="Times New Roman" panose="02020603050405020304" pitchFamily="18" charset="0"/>
                            </a:rPr>
                            <a:t>hản ứng nhanh</a:t>
                          </a:r>
                        </a:p>
                      </a:txBody>
                      <a:tcPr/>
                    </a:tc>
                    <a:tc>
                      <a:txBody>
                        <a:bodyPr/>
                        <a:lstStyle/>
                        <a:p>
                          <a:r>
                            <a:rPr lang="vi-VN" sz="1800">
                              <a:latin typeface="Times New Roman" panose="02020603050405020304" pitchFamily="18" charset="0"/>
                              <a:cs typeface="Times New Roman" panose="02020603050405020304" pitchFamily="18" charset="0"/>
                            </a:rPr>
                            <a:t>-Tích hợp dễ dàng IC</a:t>
                          </a:r>
                        </a:p>
                        <a:p>
                          <a:r>
                            <a:rPr lang="vi-VN" sz="1800">
                              <a:latin typeface="Times New Roman" panose="02020603050405020304" pitchFamily="18" charset="0"/>
                              <a:cs typeface="Times New Roman" panose="02020603050405020304" pitchFamily="18" charset="0"/>
                            </a:rPr>
                            <a:t>-Độ chính xác cao</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6235963"/>
                      </a:ext>
                    </a:extLst>
                  </a:tr>
                  <a:tr h="1188720">
                    <a:tc>
                      <a:txBody>
                        <a:bodyPr/>
                        <a:lstStyle/>
                        <a:p>
                          <a:pPr algn="ctr"/>
                          <a:r>
                            <a:rPr lang="vi-VN" sz="1800">
                              <a:latin typeface="Times New Roman" panose="02020603050405020304" pitchFamily="18" charset="0"/>
                              <a:cs typeface="Times New Roman" panose="02020603050405020304" pitchFamily="18" charset="0"/>
                            </a:rPr>
                            <a:t>Nhược điểm</a:t>
                          </a:r>
                        </a:p>
                      </a:txBody>
                      <a:tcPr/>
                    </a:tc>
                    <a:tc>
                      <a:txBody>
                        <a:bodyPr/>
                        <a:lstStyle/>
                        <a:p>
                          <a:r>
                            <a:rPr lang="vi-VN" sz="1800">
                              <a:latin typeface="Times New Roman" panose="02020603050405020304" pitchFamily="18" charset="0"/>
                              <a:cs typeface="Times New Roman" panose="02020603050405020304" pitchFamily="18" charset="0"/>
                            </a:rPr>
                            <a:t>-Độ chính xác thấp</a:t>
                          </a:r>
                        </a:p>
                        <a:p>
                          <a:r>
                            <a:rPr lang="vi-VN" sz="1800">
                              <a:latin typeface="Times New Roman" panose="02020603050405020304" pitchFamily="18" charset="0"/>
                              <a:cs typeface="Times New Roman" panose="02020603050405020304" pitchFamily="18" charset="0"/>
                            </a:rPr>
                            <a:t>-Dễ bị nhiễu</a:t>
                          </a:r>
                        </a:p>
                        <a:p>
                          <a:r>
                            <a:rPr lang="vi-VN" sz="1800">
                              <a:latin typeface="Times New Roman" panose="02020603050405020304" pitchFamily="18" charset="0"/>
                              <a:cs typeface="Times New Roman" panose="02020603050405020304" pitchFamily="18" charset="0"/>
                            </a:rPr>
                            <a:t>-Cần bù nhiệt độ điểm lạnh</a:t>
                          </a:r>
                          <a:endParaRPr lang="en-US" sz="1800">
                            <a:latin typeface="Times New Roman" panose="02020603050405020304" pitchFamily="18" charset="0"/>
                            <a:cs typeface="Times New Roman" panose="02020603050405020304" pitchFamily="18" charset="0"/>
                          </a:endParaRPr>
                        </a:p>
                      </a:txBody>
                      <a:tcPr/>
                    </a:tc>
                    <a:tc>
                      <a:txBody>
                        <a:bodyPr/>
                        <a:lstStyle/>
                        <a:p>
                          <a:r>
                            <a:rPr lang="vi-VN" sz="1800">
                              <a:latin typeface="Times New Roman" panose="02020603050405020304" pitchFamily="18" charset="0"/>
                              <a:cs typeface="Times New Roman" panose="02020603050405020304" pitchFamily="18" charset="0"/>
                            </a:rPr>
                            <a:t>-Giá cao</a:t>
                          </a:r>
                        </a:p>
                        <a:p>
                          <a:r>
                            <a:rPr lang="vi-VN" sz="1800">
                              <a:latin typeface="Times New Roman" panose="02020603050405020304" pitchFamily="18" charset="0"/>
                              <a:cs typeface="Times New Roman" panose="02020603050405020304" pitchFamily="18" charset="0"/>
                            </a:rPr>
                            <a:t>-D</a:t>
                          </a:r>
                          <a:r>
                            <a:rPr lang="it-IT" sz="1800">
                              <a:latin typeface="Times New Roman" panose="02020603050405020304" pitchFamily="18" charset="0"/>
                              <a:cs typeface="Times New Roman" panose="02020603050405020304" pitchFamily="18" charset="0"/>
                            </a:rPr>
                            <a:t>ễ hư khi va chạm mạnh</a:t>
                          </a:r>
                          <a:endParaRPr lang="en-US" sz="1800">
                            <a:latin typeface="Times New Roman" panose="02020603050405020304" pitchFamily="18" charset="0"/>
                            <a:cs typeface="Times New Roman" panose="02020603050405020304" pitchFamily="18" charset="0"/>
                          </a:endParaRPr>
                        </a:p>
                      </a:txBody>
                      <a:tcPr/>
                    </a:tc>
                    <a:tc>
                      <a:txBody>
                        <a:bodyPr/>
                        <a:lstStyle/>
                        <a:p>
                          <a:r>
                            <a:rPr lang="vi-VN" sz="1800">
                              <a:latin typeface="Times New Roman" panose="02020603050405020304" pitchFamily="18" charset="0"/>
                              <a:cs typeface="Times New Roman" panose="02020603050405020304" pitchFamily="18" charset="0"/>
                            </a:rPr>
                            <a:t>-</a:t>
                          </a:r>
                          <a:r>
                            <a:rPr lang="en-US" sz="1800">
                              <a:latin typeface="Times New Roman" panose="02020603050405020304" pitchFamily="18" charset="0"/>
                              <a:cs typeface="Times New Roman" panose="02020603050405020304" pitchFamily="18" charset="0"/>
                            </a:rPr>
                            <a:t>Tuyến tính kém, phạm vi đo hẹp, không ổn định lâu dài</a:t>
                          </a:r>
                        </a:p>
                      </a:txBody>
                      <a:tcPr/>
                    </a:tc>
                    <a:tc>
                      <a:txBody>
                        <a:bodyPr/>
                        <a:lstStyle/>
                        <a:p>
                          <a:r>
                            <a:rPr lang="vi-VN" sz="1800">
                              <a:latin typeface="Times New Roman" panose="02020603050405020304" pitchFamily="18" charset="0"/>
                              <a:cs typeface="Times New Roman" panose="02020603050405020304" pitchFamily="18" charset="0"/>
                            </a:rPr>
                            <a:t>-</a:t>
                          </a:r>
                          <a:r>
                            <a:rPr lang="en-US" sz="1800">
                              <a:latin typeface="Times New Roman" panose="02020603050405020304" pitchFamily="18" charset="0"/>
                              <a:cs typeface="Times New Roman" panose="02020603050405020304" pitchFamily="18" charset="0"/>
                            </a:rPr>
                            <a:t>Chỉ đo trong phạm vi hẹp</a:t>
                          </a:r>
                          <a:endParaRPr lang="vi-VN" sz="1800">
                            <a:latin typeface="Times New Roman" panose="02020603050405020304" pitchFamily="18" charset="0"/>
                            <a:cs typeface="Times New Roman" panose="02020603050405020304" pitchFamily="18" charset="0"/>
                          </a:endParaRPr>
                        </a:p>
                        <a:p>
                          <a:r>
                            <a:rPr lang="vi-VN" sz="1800">
                              <a:latin typeface="Times New Roman" panose="02020603050405020304" pitchFamily="18" charset="0"/>
                              <a:cs typeface="Times New Roman" panose="02020603050405020304" pitchFamily="18" charset="0"/>
                            </a:rPr>
                            <a:t>-Không đo được nhiệt độ cao</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38051471"/>
                      </a:ext>
                    </a:extLst>
                  </a:tr>
                  <a:tr h="914400">
                    <a:tc>
                      <a:txBody>
                        <a:bodyPr/>
                        <a:lstStyle/>
                        <a:p>
                          <a:pPr algn="ctr"/>
                          <a:r>
                            <a:rPr lang="vi-VN" sz="1800">
                              <a:latin typeface="Times New Roman" panose="02020603050405020304" pitchFamily="18" charset="0"/>
                              <a:cs typeface="Times New Roman" panose="02020603050405020304" pitchFamily="18" charset="0"/>
                            </a:rPr>
                            <a:t>Input-output</a:t>
                          </a:r>
                          <a:endParaRPr lang="en-US" sz="180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100304" t="-334000" r="-301216" b="-110667"/>
                          </a:stretch>
                        </a:blipFill>
                      </a:tcPr>
                    </a:tc>
                    <a:tc>
                      <a:txBody>
                        <a:bodyPr/>
                        <a:lstStyle/>
                        <a:p>
                          <a:r>
                            <a:rPr lang="vi-VN" sz="1800">
                              <a:latin typeface="Times New Roman" panose="02020603050405020304" pitchFamily="18" charset="0"/>
                              <a:cs typeface="Times New Roman" panose="02020603050405020304" pitchFamily="18" charset="0"/>
                            </a:rPr>
                            <a:t>-</a:t>
                          </a:r>
                          <a:r>
                            <a:rPr lang="en-US" sz="1800">
                              <a:latin typeface="Times New Roman" panose="02020603050405020304" pitchFamily="18" charset="0"/>
                              <a:cs typeface="Times New Roman" panose="02020603050405020304" pitchFamily="18" charset="0"/>
                            </a:rPr>
                            <a:t>Nhiệt độ → điện trở</a:t>
                          </a:r>
                          <a:r>
                            <a:rPr lang="vi-VN" sz="1800">
                              <a:latin typeface="Times New Roman" panose="02020603050405020304" pitchFamily="18" charset="0"/>
                              <a:cs typeface="Times New Roman" panose="02020603050405020304" pitchFamily="18" charset="0"/>
                            </a:rPr>
                            <a:t> thay đổi</a:t>
                          </a:r>
                          <a:endParaRPr lang="en-US" sz="1800">
                            <a:latin typeface="Times New Roman" panose="02020603050405020304" pitchFamily="18" charset="0"/>
                            <a:cs typeface="Times New Roman" panose="02020603050405020304" pitchFamily="18" charset="0"/>
                          </a:endParaRPr>
                        </a:p>
                      </a:txBody>
                      <a:tcPr/>
                    </a:tc>
                    <a:tc>
                      <a:txBody>
                        <a:bodyPr/>
                        <a:lstStyle/>
                        <a:p>
                          <a:r>
                            <a:rPr lang="vi-VN" sz="1800">
                              <a:latin typeface="Times New Roman" panose="02020603050405020304" pitchFamily="18" charset="0"/>
                              <a:cs typeface="Times New Roman" panose="02020603050405020304" pitchFamily="18" charset="0"/>
                            </a:rPr>
                            <a:t>-</a:t>
                          </a:r>
                          <a:r>
                            <a:rPr lang="en-US" sz="1800">
                              <a:latin typeface="Times New Roman" panose="02020603050405020304" pitchFamily="18" charset="0"/>
                              <a:cs typeface="Times New Roman" panose="02020603050405020304" pitchFamily="18" charset="0"/>
                            </a:rPr>
                            <a:t>Nhiệt độ → điện trở thay đổi </a:t>
                          </a:r>
                          <a:r>
                            <a:rPr lang="vi-VN" sz="1800">
                              <a:latin typeface="Times New Roman" panose="02020603050405020304" pitchFamily="18" charset="0"/>
                              <a:cs typeface="Times New Roman" panose="02020603050405020304" pitchFamily="18" charset="0"/>
                            </a:rPr>
                            <a:t>mạnh(phi tuyến)</a:t>
                          </a:r>
                          <a:endParaRPr lang="en-US" sz="1800">
                            <a:latin typeface="Times New Roman" panose="02020603050405020304" pitchFamily="18" charset="0"/>
                            <a:cs typeface="Times New Roman" panose="02020603050405020304" pitchFamily="18" charset="0"/>
                          </a:endParaRPr>
                        </a:p>
                      </a:txBody>
                      <a:tcPr/>
                    </a:tc>
                    <a:tc>
                      <a:txBody>
                        <a:bodyPr/>
                        <a:lstStyle/>
                        <a:p>
                          <a:r>
                            <a:rPr lang="vi-VN" sz="1800">
                              <a:latin typeface="Times New Roman" panose="02020603050405020304" pitchFamily="18" charset="0"/>
                              <a:cs typeface="Times New Roman" panose="02020603050405020304" pitchFamily="18" charset="0"/>
                            </a:rPr>
                            <a:t>-</a:t>
                          </a:r>
                          <a:r>
                            <a:rPr lang="en-US" sz="1800">
                              <a:latin typeface="Times New Roman" panose="02020603050405020304" pitchFamily="18" charset="0"/>
                              <a:cs typeface="Times New Roman" panose="02020603050405020304" pitchFamily="18" charset="0"/>
                            </a:rPr>
                            <a:t>Nhiệt độ → điện áp hoặc dòng tuyến tính</a:t>
                          </a:r>
                        </a:p>
                      </a:txBody>
                      <a:tcPr/>
                    </a:tc>
                    <a:extLst>
                      <a:ext uri="{0D108BD9-81ED-4DB2-BD59-A6C34878D82A}">
                        <a16:rowId xmlns:a16="http://schemas.microsoft.com/office/drawing/2014/main" val="3005722679"/>
                      </a:ext>
                    </a:extLst>
                  </a:tr>
                  <a:tr h="914400">
                    <a:tc>
                      <a:txBody>
                        <a:bodyPr/>
                        <a:lstStyle/>
                        <a:p>
                          <a:pPr algn="ctr"/>
                          <a:r>
                            <a:rPr lang="vi-VN" sz="1800">
                              <a:latin typeface="Times New Roman" panose="02020603050405020304" pitchFamily="18" charset="0"/>
                              <a:cs typeface="Times New Roman" panose="02020603050405020304" pitchFamily="18" charset="0"/>
                            </a:rPr>
                            <a:t>Môi trường sử dụng</a:t>
                          </a:r>
                          <a:endParaRPr lang="en-US" sz="1800">
                            <a:latin typeface="Times New Roman" panose="02020603050405020304" pitchFamily="18" charset="0"/>
                            <a:cs typeface="Times New Roman" panose="02020603050405020304" pitchFamily="18" charset="0"/>
                          </a:endParaRPr>
                        </a:p>
                      </a:txBody>
                      <a:tcPr/>
                    </a:tc>
                    <a:tc>
                      <a:txBody>
                        <a:bodyPr/>
                        <a:lstStyle/>
                        <a:p>
                          <a:r>
                            <a:rPr lang="vi-VN" sz="1800">
                              <a:latin typeface="Times New Roman" panose="02020603050405020304" pitchFamily="18" charset="0"/>
                              <a:cs typeface="Times New Roman" panose="02020603050405020304" pitchFamily="18" charset="0"/>
                            </a:rPr>
                            <a:t>-Công nghiệp nặng, môi trường khắc nghiệt, lò nung</a:t>
                          </a:r>
                          <a:endParaRPr lang="en-US" sz="1800">
                            <a:latin typeface="Times New Roman" panose="02020603050405020304" pitchFamily="18" charset="0"/>
                            <a:cs typeface="Times New Roman" panose="02020603050405020304" pitchFamily="18" charset="0"/>
                          </a:endParaRPr>
                        </a:p>
                      </a:txBody>
                      <a:tcPr/>
                    </a:tc>
                    <a:tc>
                      <a:txBody>
                        <a:bodyPr/>
                        <a:lstStyle/>
                        <a:p>
                          <a:r>
                            <a:rPr lang="vi-VN" sz="1800">
                              <a:latin typeface="Times New Roman" panose="02020603050405020304" pitchFamily="18" charset="0"/>
                              <a:cs typeface="Times New Roman" panose="02020603050405020304" pitchFamily="18" charset="0"/>
                            </a:rPr>
                            <a:t>-</a:t>
                          </a:r>
                          <a:r>
                            <a:rPr lang="en-US" sz="1800">
                              <a:latin typeface="Times New Roman" panose="02020603050405020304" pitchFamily="18" charset="0"/>
                              <a:cs typeface="Times New Roman" panose="02020603050405020304" pitchFamily="18" charset="0"/>
                            </a:rPr>
                            <a:t>Phòng thí nghiệm, thiết bị y </a:t>
                          </a:r>
                          <a:r>
                            <a:rPr lang="vi-VN" sz="1800">
                              <a:latin typeface="Times New Roman" panose="02020603050405020304" pitchFamily="18" charset="0"/>
                              <a:cs typeface="Times New Roman" panose="02020603050405020304" pitchFamily="18" charset="0"/>
                            </a:rPr>
                            <a:t>tế, nơi cần độ chính xác</a:t>
                          </a:r>
                          <a:endParaRPr lang="en-US" sz="1800">
                            <a:latin typeface="Times New Roman" panose="02020603050405020304" pitchFamily="18" charset="0"/>
                            <a:cs typeface="Times New Roman" panose="02020603050405020304" pitchFamily="18" charset="0"/>
                          </a:endParaRPr>
                        </a:p>
                      </a:txBody>
                      <a:tcPr/>
                    </a:tc>
                    <a:tc>
                      <a:txBody>
                        <a:bodyPr/>
                        <a:lstStyle/>
                        <a:p>
                          <a:r>
                            <a:rPr lang="vi-VN" sz="1800">
                              <a:latin typeface="Times New Roman" panose="02020603050405020304" pitchFamily="18" charset="0"/>
                              <a:cs typeface="Times New Roman" panose="02020603050405020304" pitchFamily="18" charset="0"/>
                            </a:rPr>
                            <a:t>-Thiết bị điện dụng, điện tử nhỏ gọn</a:t>
                          </a:r>
                          <a:endParaRPr lang="en-US" sz="1800">
                            <a:latin typeface="Times New Roman" panose="02020603050405020304" pitchFamily="18" charset="0"/>
                            <a:cs typeface="Times New Roman" panose="02020603050405020304" pitchFamily="18" charset="0"/>
                          </a:endParaRPr>
                        </a:p>
                      </a:txBody>
                      <a:tcPr/>
                    </a:tc>
                    <a:tc>
                      <a:txBody>
                        <a:bodyPr/>
                        <a:lstStyle/>
                        <a:p>
                          <a:r>
                            <a:rPr lang="vi-VN" sz="1800">
                              <a:latin typeface="Times New Roman" panose="02020603050405020304" pitchFamily="18" charset="0"/>
                              <a:cs typeface="Times New Roman" panose="02020603050405020304" pitchFamily="18" charset="0"/>
                            </a:rPr>
                            <a:t>-</a:t>
                          </a:r>
                          <a:r>
                            <a:rPr lang="en-US" sz="1800">
                              <a:latin typeface="Times New Roman" panose="02020603050405020304" pitchFamily="18" charset="0"/>
                              <a:cs typeface="Times New Roman" panose="02020603050405020304" pitchFamily="18" charset="0"/>
                            </a:rPr>
                            <a:t>Thiết bị điện tử tích hợp, IC đo nhiệt</a:t>
                          </a:r>
                        </a:p>
                      </a:txBody>
                      <a:tcPr/>
                    </a:tc>
                    <a:extLst>
                      <a:ext uri="{0D108BD9-81ED-4DB2-BD59-A6C34878D82A}">
                        <a16:rowId xmlns:a16="http://schemas.microsoft.com/office/drawing/2014/main" val="2030369979"/>
                      </a:ext>
                    </a:extLst>
                  </a:tr>
                </a:tbl>
              </a:graphicData>
            </a:graphic>
          </p:graphicFrame>
        </mc:Fallback>
      </mc:AlternateContent>
    </p:spTree>
    <p:extLst>
      <p:ext uri="{BB962C8B-B14F-4D97-AF65-F5344CB8AC3E}">
        <p14:creationId xmlns:p14="http://schemas.microsoft.com/office/powerpoint/2010/main" val="1643982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BC029-9492-8A58-5F1A-C621D8BF83D8}"/>
              </a:ext>
            </a:extLst>
          </p:cNvPr>
          <p:cNvSpPr>
            <a:spLocks noGrp="1"/>
          </p:cNvSpPr>
          <p:nvPr>
            <p:ph type="title"/>
          </p:nvPr>
        </p:nvSpPr>
        <p:spPr>
          <a:xfrm>
            <a:off x="1484309" y="0"/>
            <a:ext cx="8003819" cy="1264673"/>
          </a:xfrm>
        </p:spPr>
        <p:txBody>
          <a:bodyPr>
            <a:normAutofit/>
          </a:bodyPr>
          <a:lstStyle/>
          <a:p>
            <a:pPr algn="l"/>
            <a:r>
              <a:rPr lang="vi-VN" sz="2800">
                <a:latin typeface="Times New Roman" panose="02020603050405020304" pitchFamily="18" charset="0"/>
                <a:cs typeface="Times New Roman" panose="02020603050405020304" pitchFamily="18" charset="0"/>
              </a:rPr>
              <a:t>Bài 3 Cảm biến áp suất</a:t>
            </a:r>
            <a:endParaRPr lang="en-US" sz="28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203E97-B1EB-241D-8876-B83BFFA2D143}"/>
              </a:ext>
            </a:extLst>
          </p:cNvPr>
          <p:cNvSpPr>
            <a:spLocks noGrp="1"/>
          </p:cNvSpPr>
          <p:nvPr>
            <p:ph idx="1"/>
          </p:nvPr>
        </p:nvSpPr>
        <p:spPr>
          <a:xfrm>
            <a:off x="1405650" y="707923"/>
            <a:ext cx="9213189" cy="3165988"/>
          </a:xfrm>
        </p:spPr>
        <p:txBody>
          <a:bodyPr>
            <a:normAutofit/>
          </a:bodyPr>
          <a:lstStyle/>
          <a:p>
            <a:pPr marL="0" indent="0">
              <a:buNone/>
            </a:pPr>
            <a:r>
              <a:rPr lang="vi-VN" sz="2000" b="1">
                <a:latin typeface="Times New Roman" panose="02020603050405020304" pitchFamily="18" charset="0"/>
                <a:cs typeface="Times New Roman" panose="02020603050405020304" pitchFamily="18" charset="0"/>
              </a:rPr>
              <a:t>a) Cấu tạo: Gồm 3 phần chính</a:t>
            </a:r>
          </a:p>
          <a:p>
            <a:pPr marL="0" indent="0">
              <a:buNone/>
            </a:pPr>
            <a:r>
              <a:rPr lang="vi-VN" sz="2000">
                <a:latin typeface="Times New Roman" panose="02020603050405020304" pitchFamily="18" charset="0"/>
                <a:cs typeface="Times New Roman" panose="02020603050405020304" pitchFamily="18" charset="0"/>
              </a:rPr>
              <a:t>- Cảm biến áp suất (sensox): Biến đổi áp suất thành tín hiệu điện (thường là điện áp mV).</a:t>
            </a:r>
          </a:p>
          <a:p>
            <a:pPr marL="0" indent="0">
              <a:buNone/>
            </a:pPr>
            <a:r>
              <a:rPr lang="vi-VN" sz="2000">
                <a:latin typeface="Times New Roman" panose="02020603050405020304" pitchFamily="18" charset="0"/>
                <a:cs typeface="Times New Roman" panose="02020603050405020304" pitchFamily="18" charset="0"/>
              </a:rPr>
              <a:t>- Bộ chuyển đổi (converter/transducer): chuyển tín hiệu điện áp thành tín hiệu dòng (thường 4 – 20mA).</a:t>
            </a:r>
          </a:p>
          <a:p>
            <a:pPr marL="0" indent="0">
              <a:buNone/>
            </a:pPr>
            <a:r>
              <a:rPr lang="vi-VN" sz="2000">
                <a:latin typeface="Times New Roman" panose="02020603050405020304" pitchFamily="18" charset="0"/>
                <a:cs typeface="Times New Roman" panose="02020603050405020304" pitchFamily="18" charset="0"/>
              </a:rPr>
              <a:t>-Bộ xử lý /meFer/PLC: Hiển thị hoặc xử lý tín hiệu dòng</a:t>
            </a:r>
            <a:r>
              <a:rPr lang="vi-VN" sz="1600">
                <a:latin typeface="Times New Roman" panose="02020603050405020304" pitchFamily="18" charset="0"/>
                <a:cs typeface="Times New Roman" panose="02020603050405020304" pitchFamily="18" charset="0"/>
              </a:rPr>
              <a:t>.</a:t>
            </a:r>
          </a:p>
          <a:p>
            <a:pPr marL="0" indent="0">
              <a:buNone/>
            </a:pPr>
            <a:r>
              <a:rPr lang="vi-VN" sz="1600" b="1">
                <a:latin typeface="Times New Roman" panose="02020603050405020304" pitchFamily="18" charset="0"/>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p:txBody>
      </p:sp>
      <p:pic>
        <p:nvPicPr>
          <p:cNvPr id="1026" name="Picture 2" descr="Cấu tạo của cảm biến áp suất">
            <a:extLst>
              <a:ext uri="{FF2B5EF4-FFF2-40B4-BE49-F238E27FC236}">
                <a16:creationId xmlns:a16="http://schemas.microsoft.com/office/drawing/2014/main" id="{CAAF695A-C98B-D87C-3B67-36DE9E081D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5302" y="2592472"/>
            <a:ext cx="3706761" cy="3978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792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29D9E2-9C9D-27D5-2464-0D5F1525643D}"/>
              </a:ext>
            </a:extLst>
          </p:cNvPr>
          <p:cNvSpPr>
            <a:spLocks noGrp="1"/>
          </p:cNvSpPr>
          <p:nvPr>
            <p:ph idx="1"/>
          </p:nvPr>
        </p:nvSpPr>
        <p:spPr>
          <a:xfrm>
            <a:off x="1627417" y="383458"/>
            <a:ext cx="10018713" cy="5565058"/>
          </a:xfrm>
        </p:spPr>
        <p:txBody>
          <a:bodyPr>
            <a:normAutofit/>
          </a:bodyPr>
          <a:lstStyle/>
          <a:p>
            <a:pPr marL="0" indent="0">
              <a:buNone/>
            </a:pPr>
            <a:r>
              <a:rPr lang="vi-VN" sz="2000" b="1">
                <a:latin typeface="Times New Roman" panose="02020603050405020304" pitchFamily="18" charset="0"/>
                <a:cs typeface="Times New Roman" panose="02020603050405020304" pitchFamily="18" charset="0"/>
              </a:rPr>
              <a:t>    Nguyên lý hoạt động:</a:t>
            </a:r>
            <a:br>
              <a:rPr lang="vi-VN" sz="2000">
                <a:latin typeface="Times New Roman" panose="02020603050405020304" pitchFamily="18" charset="0"/>
                <a:cs typeface="Times New Roman" panose="02020603050405020304" pitchFamily="18" charset="0"/>
              </a:rPr>
            </a:br>
            <a:r>
              <a:rPr lang="vi-VN" sz="2000">
                <a:latin typeface="Times New Roman" panose="02020603050405020304" pitchFamily="18" charset="0"/>
                <a:cs typeface="Times New Roman" panose="02020603050405020304" pitchFamily="18" charset="0"/>
              </a:rPr>
              <a:t>- Khi áp suất thay đổi → màng cảm biến bị biến dạng → thay đổi điện áp đầu ra → converter khuếch đại và chuyển thành dòng điện 4 – 20mA</a:t>
            </a:r>
          </a:p>
          <a:p>
            <a:pPr marL="0" indent="0">
              <a:buNone/>
            </a:pPr>
            <a:r>
              <a:rPr lang="vi-VN" sz="2000" b="1">
                <a:latin typeface="Times New Roman" panose="02020603050405020304" pitchFamily="18" charset="0"/>
                <a:cs typeface="Times New Roman" panose="02020603050405020304" pitchFamily="18" charset="0"/>
              </a:rPr>
              <a:t>   Ứng dụng:</a:t>
            </a:r>
            <a:br>
              <a:rPr lang="vi-VN" sz="2000">
                <a:latin typeface="Times New Roman" panose="02020603050405020304" pitchFamily="18" charset="0"/>
                <a:cs typeface="Times New Roman" panose="02020603050405020304" pitchFamily="18" charset="0"/>
              </a:rPr>
            </a:br>
            <a:r>
              <a:rPr lang="vi-VN" sz="2000">
                <a:latin typeface="Times New Roman" panose="02020603050405020304" pitchFamily="18" charset="0"/>
                <a:cs typeface="Times New Roman" panose="02020603050405020304" pitchFamily="18" charset="0"/>
              </a:rPr>
              <a:t>- Giám sát áp suất trong hệ thống công nghiệp, điều khiển tự động hóa trong nhà máy, đo áp suất nước, khí, dầu, khí nén,...</a:t>
            </a:r>
          </a:p>
          <a:p>
            <a:pPr marL="0" indent="0">
              <a:buNone/>
            </a:pPr>
            <a:r>
              <a:rPr lang="vi-VN" sz="2000" b="1">
                <a:latin typeface="Times New Roman" panose="02020603050405020304" pitchFamily="18" charset="0"/>
                <a:cs typeface="Times New Roman" panose="02020603050405020304" pitchFamily="18" charset="0"/>
              </a:rPr>
              <a:t>   Thông số kỹ thuật:</a:t>
            </a:r>
          </a:p>
          <a:p>
            <a:pPr marL="0" indent="0">
              <a:buNone/>
            </a:pPr>
            <a:r>
              <a:rPr lang="vi-VN" sz="2000">
                <a:latin typeface="Times New Roman" panose="02020603050405020304" pitchFamily="18" charset="0"/>
                <a:cs typeface="Times New Roman" panose="02020603050405020304" pitchFamily="18" charset="0"/>
              </a:rPr>
              <a:t>- Dải đo: Ví dụ 0-10bar, 0-100bar,...</a:t>
            </a:r>
          </a:p>
          <a:p>
            <a:pPr marL="0" indent="0">
              <a:buNone/>
            </a:pPr>
            <a:r>
              <a:rPr lang="vi-VN" sz="2000">
                <a:latin typeface="Times New Roman" panose="02020603050405020304" pitchFamily="18" charset="0"/>
                <a:cs typeface="Times New Roman" panose="02020603050405020304" pitchFamily="18" charset="0"/>
              </a:rPr>
              <a:t>- Ngõ ra: 4 – 20mA (chuẩn analog công nghiệp)</a:t>
            </a:r>
          </a:p>
          <a:p>
            <a:pPr marL="0" indent="0">
              <a:buNone/>
            </a:pPr>
            <a:r>
              <a:rPr lang="vi-VN" sz="2000">
                <a:latin typeface="Times New Roman" panose="02020603050405020304" pitchFamily="18" charset="0"/>
                <a:cs typeface="Times New Roman" panose="02020603050405020304" pitchFamily="18" charset="0"/>
              </a:rPr>
              <a:t>- Độ chính xác: ±0.1% hoặc ±0.5%</a:t>
            </a:r>
          </a:p>
          <a:p>
            <a:pPr marL="0" indent="0">
              <a:buNone/>
            </a:pPr>
            <a:r>
              <a:rPr lang="vi-VN" sz="2000">
                <a:latin typeface="Times New Roman" panose="02020603050405020304" pitchFamily="18" charset="0"/>
                <a:cs typeface="Times New Roman" panose="02020603050405020304" pitchFamily="18" charset="0"/>
              </a:rPr>
              <a:t>- Nguồn cấp: 12 – 36 VDC</a:t>
            </a:r>
          </a:p>
          <a:p>
            <a:pPr marL="0" indent="0">
              <a:buNone/>
            </a:pPr>
            <a:endParaRPr lang="en-US"/>
          </a:p>
        </p:txBody>
      </p:sp>
    </p:spTree>
    <p:extLst>
      <p:ext uri="{BB962C8B-B14F-4D97-AF65-F5344CB8AC3E}">
        <p14:creationId xmlns:p14="http://schemas.microsoft.com/office/powerpoint/2010/main" val="3896668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C37A8D-7C0C-A29E-3D6D-B642FDFF67D6}"/>
                  </a:ext>
                </a:extLst>
              </p:cNvPr>
              <p:cNvSpPr>
                <a:spLocks noGrp="1"/>
              </p:cNvSpPr>
              <p:nvPr>
                <p:ph idx="1"/>
              </p:nvPr>
            </p:nvSpPr>
            <p:spPr>
              <a:xfrm>
                <a:off x="1484310" y="1"/>
                <a:ext cx="10018713" cy="5791200"/>
              </a:xfrm>
            </p:spPr>
            <p:txBody>
              <a:bodyPr>
                <a:normAutofit/>
              </a:bodyPr>
              <a:lstStyle/>
              <a:p>
                <a:pPr marL="0" indent="0">
                  <a:buClrTx/>
                  <a:buSzPct val="100000"/>
                  <a:buNone/>
                </a:pPr>
                <a:r>
                  <a:rPr lang="vi-VN" sz="2000">
                    <a:latin typeface="Times New Roman" panose="02020603050405020304" pitchFamily="18" charset="0"/>
                    <a:cs typeface="Times New Roman" panose="02020603050405020304" pitchFamily="18" charset="0"/>
                  </a:rPr>
                  <a:t>b) </a:t>
                </a:r>
                <a:r>
                  <a:rPr lang="en-US" sz="2000" kern="0">
                    <a:effectLst/>
                    <a:latin typeface="Times New Roman" panose="02020603050405020304" pitchFamily="18" charset="0"/>
                    <a:ea typeface="MS Gothic" panose="020B0609070205080204" pitchFamily="49" charset="-128"/>
                    <a:cs typeface="Times New Roman" panose="02020603050405020304" pitchFamily="18" charset="0"/>
                  </a:rPr>
                  <a:t>Tại sao trong công nghiệp hay dùng chuẩn tín hiệu analog 4–20mA?</a:t>
                </a:r>
                <a:endParaRPr lang="vi-VN" sz="2000">
                  <a:latin typeface="Times New Roman" panose="02020603050405020304" pitchFamily="18" charset="0"/>
                  <a:cs typeface="Times New Roman" panose="02020603050405020304" pitchFamily="18" charset="0"/>
                </a:endParaRPr>
              </a:p>
              <a:p>
                <a:pPr>
                  <a:buClrTx/>
                  <a:buSzPct val="10000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Ưu điểm của</a:t>
                </a:r>
                <a:r>
                  <a:rPr lang="en-US" sz="2000" b="1">
                    <a:latin typeface="Times New Roman" panose="02020603050405020304" pitchFamily="18" charset="0"/>
                    <a:cs typeface="Times New Roman" panose="02020603050405020304" pitchFamily="18" charset="0"/>
                  </a:rPr>
                  <a:t> tín hiệu 4 – 20mA:</a:t>
                </a:r>
                <a:endParaRPr lang="en-US" sz="2000">
                  <a:latin typeface="Times New Roman" panose="02020603050405020304" pitchFamily="18" charset="0"/>
                  <a:cs typeface="Times New Roman" panose="02020603050405020304" pitchFamily="18" charset="0"/>
                </a:endParaRPr>
              </a:p>
              <a:p>
                <a:pPr marL="0" indent="0">
                  <a:buNone/>
                </a:pPr>
                <a:r>
                  <a:rPr lang="vi-VN"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Chống nhiễu tốt so với điện áp</a:t>
                </a:r>
              </a:p>
              <a:p>
                <a:pPr marL="0" indent="0">
                  <a:buNone/>
                </a:pPr>
                <a:r>
                  <a:rPr lang="vi-VN"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Truyền xa không bị suy giảm tín hiệu</a:t>
                </a:r>
              </a:p>
              <a:p>
                <a:pPr marL="0" indent="0">
                  <a:buNone/>
                </a:pPr>
                <a:r>
                  <a:rPr lang="vi-VN"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Có thể phát hiện lỗi (</a:t>
                </a:r>
                <a:r>
                  <a:rPr lang="vi-VN" sz="2000">
                    <a:latin typeface="Times New Roman" panose="02020603050405020304" pitchFamily="18" charset="0"/>
                    <a:cs typeface="Times New Roman" panose="02020603050405020304" pitchFamily="18" charset="0"/>
                  </a:rPr>
                  <a:t> dưới 4mA</a:t>
                </a:r>
                <a14:m>
                  <m:oMath xmlns:m="http://schemas.openxmlformats.org/officeDocument/2006/math">
                    <m:r>
                      <a:rPr lang="vi-VN" sz="2000" i="1" smtClean="0">
                        <a:latin typeface="Cambria Math" panose="02040503050406030204" pitchFamily="18" charset="0"/>
                        <a:ea typeface="Cambria Math" panose="02040503050406030204" pitchFamily="18" charset="0"/>
                      </a:rPr>
                      <m:t>→</m:t>
                    </m:r>
                    <m:r>
                      <a:rPr lang="vi-VN" sz="2000" b="0" i="1" smtClean="0">
                        <a:latin typeface="Cambria Math" panose="02040503050406030204" pitchFamily="18" charset="0"/>
                        <a:ea typeface="Cambria Math" panose="02040503050406030204" pitchFamily="18" charset="0"/>
                      </a:rPr>
                      <m:t> </m:t>
                    </m:r>
                    <m:r>
                      <m:rPr>
                        <m:sty m:val="p"/>
                      </m:rPr>
                      <a:rPr lang="vi-VN" sz="2000" i="1">
                        <a:latin typeface="Cambria Math" panose="02040503050406030204" pitchFamily="18" charset="0"/>
                        <a:ea typeface="Cambria Math" panose="02040503050406030204" pitchFamily="18" charset="0"/>
                      </a:rPr>
                      <m:t>bi</m:t>
                    </m:r>
                    <m:r>
                      <a:rPr lang="vi-VN" sz="2000" i="1">
                        <a:latin typeface="Cambria Math" panose="02040503050406030204" pitchFamily="18" charset="0"/>
                        <a:ea typeface="Cambria Math" panose="02040503050406030204" pitchFamily="18" charset="0"/>
                      </a:rPr>
                      <m:t>ế</m:t>
                    </m:r>
                    <m:r>
                      <m:rPr>
                        <m:sty m:val="p"/>
                      </m:rPr>
                      <a:rPr lang="vi-VN" sz="2000" i="1">
                        <a:latin typeface="Cambria Math" panose="02040503050406030204" pitchFamily="18" charset="0"/>
                        <a:ea typeface="Cambria Math" panose="02040503050406030204" pitchFamily="18" charset="0"/>
                      </a:rPr>
                      <m:t>t</m:t>
                    </m:r>
                  </m:oMath>
                </a14:m>
                <a:r>
                  <a:rPr lang="vi-VN" sz="2000">
                    <a:latin typeface="Times New Roman" panose="02020603050405020304" pitchFamily="18" charset="0"/>
                    <a:cs typeface="Times New Roman" panose="02020603050405020304" pitchFamily="18" charset="0"/>
                  </a:rPr>
                  <a:t> có lỗi</a:t>
                </a:r>
                <a:r>
                  <a:rPr lang="en-US" sz="2000">
                    <a:latin typeface="Times New Roman" panose="02020603050405020304" pitchFamily="18" charset="0"/>
                    <a:cs typeface="Times New Roman" panose="02020603050405020304" pitchFamily="18" charset="0"/>
                  </a:rPr>
                  <a:t>)</a:t>
                </a:r>
              </a:p>
              <a:p>
                <a:pPr marL="0" indent="0">
                  <a:buNone/>
                </a:pPr>
                <a:r>
                  <a:rPr lang="vi-VN"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Dễ chuyển đổi thành giá trị vật lý</a:t>
                </a:r>
              </a:p>
              <a:p>
                <a:pPr>
                  <a:buClrTx/>
                  <a:buSzPct val="100000"/>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Thông số kỹ thuật của cảm biến 4 – 20 mA:</a:t>
                </a:r>
                <a:endParaRPr lang="en-US" sz="2000">
                  <a:latin typeface="Times New Roman" panose="02020603050405020304" pitchFamily="18" charset="0"/>
                  <a:cs typeface="Times New Roman" panose="02020603050405020304" pitchFamily="18" charset="0"/>
                </a:endParaRPr>
              </a:p>
              <a:p>
                <a:pPr marL="0" indent="0">
                  <a:buNone/>
                </a:pPr>
                <a:r>
                  <a:rPr lang="vi-VN"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Dải đo áp suất: 0 – 10 bar</a:t>
                </a:r>
              </a:p>
              <a:p>
                <a:pPr marL="0" indent="0">
                  <a:buNone/>
                </a:pPr>
                <a:r>
                  <a:rPr lang="vi-VN"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Tín hiệu ra: 4 – 20 mA</a:t>
                </a:r>
              </a:p>
              <a:p>
                <a:pPr marL="0" indent="0">
                  <a:buNone/>
                </a:pPr>
                <a:r>
                  <a:rPr lang="en-US" sz="2000">
                    <a:latin typeface="Times New Roman" panose="02020603050405020304" pitchFamily="18" charset="0"/>
                    <a:cs typeface="Times New Roman" panose="02020603050405020304" pitchFamily="18" charset="0"/>
                  </a:rPr>
                  <a:t>Nguồn cấp: 24 VDC, kết nối </a:t>
                </a:r>
                <a:r>
                  <a:rPr lang="vi-VN" sz="2000">
                    <a:latin typeface="Times New Roman" panose="02020603050405020304" pitchFamily="18" charset="0"/>
                    <a:cs typeface="Times New Roman" panose="02020603050405020304" pitchFamily="18" charset="0"/>
                  </a:rPr>
                  <a:t>ra: 2-wire</a:t>
                </a:r>
                <a:r>
                  <a:rPr lang="en-US" sz="2000">
                    <a:latin typeface="Times New Roman" panose="02020603050405020304" pitchFamily="18" charset="0"/>
                    <a:cs typeface="Times New Roman" panose="02020603050405020304" pitchFamily="18" charset="0"/>
                  </a:rPr>
                  <a:t> (loop powered)</a:t>
                </a:r>
              </a:p>
              <a:p>
                <a:pPr marL="0" indent="0">
                  <a:buNone/>
                </a:pPr>
                <a:endParaRPr lang="en-US" sz="180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58C37A8D-7C0C-A29E-3D6D-B642FDFF67D6}"/>
                  </a:ext>
                </a:extLst>
              </p:cNvPr>
              <p:cNvSpPr>
                <a:spLocks noGrp="1" noRot="1" noChangeAspect="1" noMove="1" noResize="1" noEditPoints="1" noAdjustHandles="1" noChangeArrowheads="1" noChangeShapeType="1" noTextEdit="1"/>
              </p:cNvSpPr>
              <p:nvPr>
                <p:ph idx="1"/>
              </p:nvPr>
            </p:nvSpPr>
            <p:spPr>
              <a:xfrm>
                <a:off x="1484310" y="1"/>
                <a:ext cx="10018713" cy="5791200"/>
              </a:xfrm>
              <a:blipFill>
                <a:blip r:embed="rId2"/>
                <a:stretch>
                  <a:fillRect l="-608"/>
                </a:stretch>
              </a:blipFill>
            </p:spPr>
            <p:txBody>
              <a:bodyPr/>
              <a:lstStyle/>
              <a:p>
                <a:r>
                  <a:rPr lang="en-US">
                    <a:noFill/>
                  </a:rPr>
                  <a:t> </a:t>
                </a:r>
              </a:p>
            </p:txBody>
          </p:sp>
        </mc:Fallback>
      </mc:AlternateContent>
    </p:spTree>
    <p:extLst>
      <p:ext uri="{BB962C8B-B14F-4D97-AF65-F5344CB8AC3E}">
        <p14:creationId xmlns:p14="http://schemas.microsoft.com/office/powerpoint/2010/main" val="3569785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6C1DC2-160F-A52B-03B4-E72176BE938B}"/>
              </a:ext>
            </a:extLst>
          </p:cNvPr>
          <p:cNvSpPr>
            <a:spLocks noGrp="1"/>
          </p:cNvSpPr>
          <p:nvPr>
            <p:ph idx="1"/>
          </p:nvPr>
        </p:nvSpPr>
        <p:spPr>
          <a:xfrm>
            <a:off x="1484310" y="157317"/>
            <a:ext cx="10018713" cy="5633884"/>
          </a:xfrm>
        </p:spPr>
        <p:txBody>
          <a:bodyPr>
            <a:normAutofit/>
          </a:bodyPr>
          <a:lstStyle/>
          <a:p>
            <a:pPr marL="0" marR="0" indent="0">
              <a:lnSpc>
                <a:spcPct val="115000"/>
              </a:lnSpc>
              <a:spcBef>
                <a:spcPts val="2400"/>
              </a:spcBef>
              <a:spcAft>
                <a:spcPts val="0"/>
              </a:spcAft>
              <a:buNone/>
            </a:pPr>
            <a:r>
              <a:rPr lang="en-US" sz="2000" kern="0">
                <a:effectLst/>
                <a:latin typeface="Times New Roman" panose="02020603050405020304" pitchFamily="18" charset="0"/>
                <a:ea typeface="MS Gothic" panose="020B0609070205080204" pitchFamily="49" charset="-128"/>
                <a:cs typeface="Times New Roman" panose="02020603050405020304" pitchFamily="18" charset="0"/>
              </a:rPr>
              <a:t>c) Sơ đồ kết nối tín hiệu 4–20mA từ cảm biến áp suất với PLC</a:t>
            </a:r>
          </a:p>
          <a:p>
            <a:pPr marL="0" marR="0" indent="0">
              <a:lnSpc>
                <a:spcPct val="115000"/>
              </a:lnSpc>
              <a:spcBef>
                <a:spcPts val="0"/>
              </a:spcBef>
              <a:spcAft>
                <a:spcPts val="1000"/>
              </a:spcAft>
              <a:buNone/>
            </a:pPr>
            <a:r>
              <a:rPr lang="en-US" sz="2000">
                <a:effectLst/>
                <a:latin typeface="Times New Roman" panose="02020603050405020304" pitchFamily="18" charset="0"/>
                <a:ea typeface="MS Mincho" panose="02020609040205080304" pitchFamily="49" charset="-128"/>
                <a:cs typeface="Times New Roman" panose="02020603050405020304" pitchFamily="18" charset="0"/>
              </a:rPr>
              <a:t>Cảm biến được cấp nguồn 24VDC, tín hiệu 4–20mA được nối về ngõ vào analog (AI) của PLC. Sơ đồ kết nối:</a:t>
            </a:r>
          </a:p>
          <a:p>
            <a:pPr marL="0" marR="0" indent="0">
              <a:lnSpc>
                <a:spcPct val="115000"/>
              </a:lnSpc>
              <a:spcBef>
                <a:spcPts val="0"/>
              </a:spcBef>
              <a:spcAft>
                <a:spcPts val="1000"/>
              </a:spcAft>
              <a:buNone/>
            </a:pPr>
            <a:r>
              <a:rPr lang="en-US" sz="2000">
                <a:effectLst/>
                <a:latin typeface="Times New Roman" panose="02020603050405020304" pitchFamily="18" charset="0"/>
                <a:ea typeface="MS Mincho" panose="02020609040205080304" pitchFamily="49" charset="-128"/>
                <a:cs typeface="Times New Roman" panose="02020603050405020304" pitchFamily="18" charset="0"/>
              </a:rPr>
              <a:t>+24VDC</a:t>
            </a:r>
            <a:br>
              <a:rPr lang="en-US" sz="2000">
                <a:effectLst/>
                <a:latin typeface="Times New Roman" panose="02020603050405020304" pitchFamily="18" charset="0"/>
                <a:ea typeface="MS Mincho" panose="02020609040205080304" pitchFamily="49" charset="-128"/>
                <a:cs typeface="Times New Roman" panose="02020603050405020304" pitchFamily="18" charset="0"/>
              </a:rPr>
            </a:br>
            <a:r>
              <a:rPr lang="en-US" sz="2000">
                <a:effectLst/>
                <a:latin typeface="Times New Roman" panose="02020603050405020304" pitchFamily="18" charset="0"/>
                <a:ea typeface="MS Mincho" panose="02020609040205080304" pitchFamily="49" charset="-128"/>
                <a:cs typeface="Times New Roman" panose="02020603050405020304" pitchFamily="18" charset="0"/>
              </a:rPr>
              <a:t>  |</a:t>
            </a:r>
            <a:br>
              <a:rPr lang="en-US" sz="2000">
                <a:effectLst/>
                <a:latin typeface="Times New Roman" panose="02020603050405020304" pitchFamily="18" charset="0"/>
                <a:ea typeface="MS Mincho" panose="02020609040205080304" pitchFamily="49" charset="-128"/>
                <a:cs typeface="Times New Roman" panose="02020603050405020304" pitchFamily="18" charset="0"/>
              </a:rPr>
            </a:br>
            <a:r>
              <a:rPr lang="en-US" sz="2000">
                <a:effectLst/>
                <a:latin typeface="Times New Roman" panose="02020603050405020304" pitchFamily="18" charset="0"/>
                <a:ea typeface="MS Mincho" panose="02020609040205080304" pitchFamily="49" charset="-128"/>
                <a:cs typeface="Times New Roman" panose="02020603050405020304" pitchFamily="18" charset="0"/>
              </a:rPr>
              <a:t>[Cảm biến áp suất]</a:t>
            </a:r>
            <a:br>
              <a:rPr lang="en-US" sz="2000">
                <a:effectLst/>
                <a:latin typeface="Times New Roman" panose="02020603050405020304" pitchFamily="18" charset="0"/>
                <a:ea typeface="MS Mincho" panose="02020609040205080304" pitchFamily="49" charset="-128"/>
                <a:cs typeface="Times New Roman" panose="02020603050405020304" pitchFamily="18" charset="0"/>
              </a:rPr>
            </a:br>
            <a:r>
              <a:rPr lang="en-US" sz="2000">
                <a:effectLst/>
                <a:latin typeface="Times New Roman" panose="02020603050405020304" pitchFamily="18" charset="0"/>
                <a:ea typeface="MS Mincho" panose="02020609040205080304" pitchFamily="49" charset="-128"/>
                <a:cs typeface="Times New Roman" panose="02020603050405020304" pitchFamily="18" charset="0"/>
              </a:rPr>
              <a:t>  |        |</a:t>
            </a:r>
            <a:br>
              <a:rPr lang="en-US" sz="2000">
                <a:effectLst/>
                <a:latin typeface="Times New Roman" panose="02020603050405020304" pitchFamily="18" charset="0"/>
                <a:ea typeface="MS Mincho" panose="02020609040205080304" pitchFamily="49" charset="-128"/>
                <a:cs typeface="Times New Roman" panose="02020603050405020304" pitchFamily="18" charset="0"/>
              </a:rPr>
            </a:br>
            <a:r>
              <a:rPr lang="en-US" sz="2000">
                <a:effectLst/>
                <a:latin typeface="Times New Roman" panose="02020603050405020304" pitchFamily="18" charset="0"/>
                <a:ea typeface="MS Mincho" panose="02020609040205080304" pitchFamily="49" charset="-128"/>
                <a:cs typeface="Times New Roman" panose="02020603050405020304" pitchFamily="18" charset="0"/>
              </a:rPr>
              <a:t>  |        |----&gt; 4–20mA ra</a:t>
            </a:r>
            <a:br>
              <a:rPr lang="en-US" sz="2000">
                <a:effectLst/>
                <a:latin typeface="Times New Roman" panose="02020603050405020304" pitchFamily="18" charset="0"/>
                <a:ea typeface="MS Mincho" panose="02020609040205080304" pitchFamily="49" charset="-128"/>
                <a:cs typeface="Times New Roman" panose="02020603050405020304" pitchFamily="18" charset="0"/>
              </a:rPr>
            </a:br>
            <a:r>
              <a:rPr lang="en-US" sz="2000">
                <a:effectLst/>
                <a:latin typeface="Times New Roman" panose="02020603050405020304" pitchFamily="18" charset="0"/>
                <a:ea typeface="MS Mincho" panose="02020609040205080304" pitchFamily="49" charset="-128"/>
                <a:cs typeface="Times New Roman" panose="02020603050405020304" pitchFamily="18" charset="0"/>
              </a:rPr>
              <a:t>  |</a:t>
            </a:r>
            <a:br>
              <a:rPr lang="en-US" sz="2000">
                <a:effectLst/>
                <a:latin typeface="Times New Roman" panose="02020603050405020304" pitchFamily="18" charset="0"/>
                <a:ea typeface="MS Mincho" panose="02020609040205080304" pitchFamily="49" charset="-128"/>
                <a:cs typeface="Times New Roman" panose="02020603050405020304" pitchFamily="18" charset="0"/>
              </a:rPr>
            </a:br>
            <a:r>
              <a:rPr lang="en-US" sz="2000">
                <a:effectLst/>
                <a:latin typeface="Times New Roman" panose="02020603050405020304" pitchFamily="18" charset="0"/>
                <a:ea typeface="MS Mincho" panose="02020609040205080304" pitchFamily="49" charset="-128"/>
                <a:cs typeface="Times New Roman" panose="02020603050405020304" pitchFamily="18" charset="0"/>
              </a:rPr>
              <a:t> GND</a:t>
            </a:r>
            <a:br>
              <a:rPr lang="en-US" sz="2000">
                <a:effectLst/>
                <a:latin typeface="Times New Roman" panose="02020603050405020304" pitchFamily="18" charset="0"/>
                <a:ea typeface="MS Mincho" panose="02020609040205080304" pitchFamily="49" charset="-128"/>
                <a:cs typeface="Times New Roman" panose="02020603050405020304" pitchFamily="18" charset="0"/>
              </a:rPr>
            </a:br>
            <a:r>
              <a:rPr lang="en-US" sz="2000">
                <a:effectLst/>
                <a:latin typeface="Times New Roman" panose="02020603050405020304" pitchFamily="18" charset="0"/>
                <a:ea typeface="MS Mincho" panose="02020609040205080304" pitchFamily="49" charset="-128"/>
                <a:cs typeface="Times New Roman" panose="02020603050405020304" pitchFamily="18" charset="0"/>
              </a:rPr>
              <a:t>→ Nối vào ngõ vào analog của PLC</a:t>
            </a:r>
          </a:p>
          <a:p>
            <a:pPr marL="0" indent="0">
              <a:buNone/>
            </a:pPr>
            <a:endParaRPr lang="en-US"/>
          </a:p>
        </p:txBody>
      </p:sp>
    </p:spTree>
    <p:extLst>
      <p:ext uri="{BB962C8B-B14F-4D97-AF65-F5344CB8AC3E}">
        <p14:creationId xmlns:p14="http://schemas.microsoft.com/office/powerpoint/2010/main" val="838406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itle 1">
                <a:extLst>
                  <a:ext uri="{FF2B5EF4-FFF2-40B4-BE49-F238E27FC236}">
                    <a16:creationId xmlns:a16="http://schemas.microsoft.com/office/drawing/2014/main" id="{D6B594BF-2A74-281C-C253-77B423C5B4CF}"/>
                  </a:ext>
                </a:extLst>
              </p:cNvPr>
              <p:cNvSpPr>
                <a:spLocks noGrp="1"/>
              </p:cNvSpPr>
              <p:nvPr>
                <p:ph idx="1"/>
              </p:nvPr>
            </p:nvSpPr>
            <p:spPr>
              <a:xfrm>
                <a:off x="1975926" y="226141"/>
                <a:ext cx="10018712" cy="5997677"/>
              </a:xfrm>
            </p:spPr>
            <p:txBody>
              <a:bodyPr>
                <a:normAutofit/>
              </a:bodyPr>
              <a:lstStyle/>
              <a:p>
                <a:pPr marL="0" marR="0" indent="0">
                  <a:lnSpc>
                    <a:spcPct val="115000"/>
                  </a:lnSpc>
                  <a:spcBef>
                    <a:spcPts val="2400"/>
                  </a:spcBef>
                  <a:spcAft>
                    <a:spcPts val="0"/>
                  </a:spcAft>
                  <a:buNone/>
                </a:pPr>
                <a:r>
                  <a:rPr lang="en-US" sz="2000" kern="0">
                    <a:effectLst/>
                    <a:latin typeface="Times New Roman" panose="02020603050405020304" pitchFamily="18" charset="0"/>
                    <a:ea typeface="MS Gothic" panose="020B0609070205080204" pitchFamily="49" charset="-128"/>
                    <a:cs typeface="Times New Roman" panose="02020603050405020304" pitchFamily="18" charset="0"/>
                  </a:rPr>
                  <a:t>d) Hệ thống đo áp suất – tính áp suất từ dòng điện đo được</a:t>
                </a:r>
              </a:p>
              <a:p>
                <a:pPr marL="0" marR="0" indent="0">
                  <a:lnSpc>
                    <a:spcPct val="115000"/>
                  </a:lnSpc>
                  <a:spcBef>
                    <a:spcPts val="0"/>
                  </a:spcBef>
                  <a:spcAft>
                    <a:spcPts val="1000"/>
                  </a:spcAft>
                  <a:buNone/>
                </a:pPr>
                <a:r>
                  <a:rPr lang="vi-VN" sz="200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000">
                    <a:effectLst/>
                    <a:latin typeface="Times New Roman" panose="02020603050405020304" pitchFamily="18" charset="0"/>
                    <a:ea typeface="MS Mincho" panose="02020609040205080304" pitchFamily="49" charset="-128"/>
                    <a:cs typeface="Times New Roman" panose="02020603050405020304" pitchFamily="18" charset="0"/>
                  </a:rPr>
                  <a:t>Cho biết:</a:t>
                </a:r>
              </a:p>
              <a:p>
                <a:pPr marL="0" marR="0" indent="0">
                  <a:lnSpc>
                    <a:spcPct val="115000"/>
                  </a:lnSpc>
                  <a:spcBef>
                    <a:spcPts val="0"/>
                  </a:spcBef>
                  <a:spcAft>
                    <a:spcPts val="1000"/>
                  </a:spcAft>
                  <a:buNone/>
                </a:pPr>
                <a:r>
                  <a:rPr lang="en-US" sz="2000">
                    <a:effectLst/>
                    <a:latin typeface="Times New Roman" panose="02020603050405020304" pitchFamily="18" charset="0"/>
                    <a:ea typeface="MS Mincho" panose="02020609040205080304" pitchFamily="49" charset="-128"/>
                    <a:cs typeface="Times New Roman" panose="02020603050405020304" pitchFamily="18" charset="0"/>
                  </a:rPr>
                  <a:t>- Hàm truyền phần tử cảm nhận: V (mV) = 30 × P (P đơn vị bar)</a:t>
                </a:r>
              </a:p>
              <a:p>
                <a:pPr marL="0" marR="0" indent="0">
                  <a:lnSpc>
                    <a:spcPct val="115000"/>
                  </a:lnSpc>
                  <a:spcBef>
                    <a:spcPts val="0"/>
                  </a:spcBef>
                  <a:spcAft>
                    <a:spcPts val="1000"/>
                  </a:spcAft>
                  <a:buNone/>
                </a:pPr>
                <a:r>
                  <a:rPr lang="en-US" sz="2000">
                    <a:effectLst/>
                    <a:latin typeface="Times New Roman" panose="02020603050405020304" pitchFamily="18" charset="0"/>
                    <a:ea typeface="MS Mincho" panose="02020609040205080304" pitchFamily="49" charset="-128"/>
                    <a:cs typeface="Times New Roman" panose="02020603050405020304" pitchFamily="18" charset="0"/>
                  </a:rPr>
                  <a:t>- Converter: I (mA) = 4 + 0.02 × V (V đơn vị mV)</a:t>
                </a:r>
              </a:p>
              <a:p>
                <a:pPr marL="0" marR="0" indent="0">
                  <a:lnSpc>
                    <a:spcPct val="115000"/>
                  </a:lnSpc>
                  <a:spcBef>
                    <a:spcPts val="0"/>
                  </a:spcBef>
                  <a:spcAft>
                    <a:spcPts val="1000"/>
                  </a:spcAft>
                  <a:buNone/>
                </a:pPr>
                <a:r>
                  <a:rPr lang="en-US" sz="2000">
                    <a:effectLst/>
                    <a:latin typeface="Times New Roman" panose="02020603050405020304" pitchFamily="18" charset="0"/>
                    <a:ea typeface="MS Mincho" panose="02020609040205080304" pitchFamily="49" charset="-128"/>
                    <a:cs typeface="Times New Roman" panose="02020603050405020304" pitchFamily="18" charset="0"/>
                  </a:rPr>
                  <a:t>- Dòng điện đo được: 18 mA</a:t>
                </a:r>
              </a:p>
              <a:p>
                <a:pPr marL="0" marR="0" indent="0">
                  <a:lnSpc>
                    <a:spcPct val="115000"/>
                  </a:lnSpc>
                  <a:spcBef>
                    <a:spcPts val="1000"/>
                  </a:spcBef>
                  <a:spcAft>
                    <a:spcPts val="0"/>
                  </a:spcAft>
                  <a:buNone/>
                </a:pPr>
                <a:r>
                  <a:rPr lang="en-US" sz="2000" b="1">
                    <a:effectLst/>
                    <a:latin typeface="Times New Roman" panose="02020603050405020304" pitchFamily="18" charset="0"/>
                    <a:ea typeface="MS Gothic" panose="020B0609070205080204" pitchFamily="49" charset="-128"/>
                    <a:cs typeface="Times New Roman" panose="02020603050405020304" pitchFamily="18" charset="0"/>
                  </a:rPr>
                  <a:t>Tính toán:</a:t>
                </a:r>
              </a:p>
              <a:p>
                <a:pPr marL="0" marR="0" indent="0">
                  <a:lnSpc>
                    <a:spcPct val="115000"/>
                  </a:lnSpc>
                  <a:spcBef>
                    <a:spcPts val="0"/>
                  </a:spcBef>
                  <a:spcAft>
                    <a:spcPts val="1000"/>
                  </a:spcAft>
                  <a:buNone/>
                </a:pPr>
                <a:r>
                  <a:rPr lang="en-US" sz="2000">
                    <a:effectLst/>
                    <a:latin typeface="Times New Roman" panose="02020603050405020304" pitchFamily="18" charset="0"/>
                    <a:ea typeface="MS Mincho" panose="02020609040205080304" pitchFamily="49" charset="-128"/>
                    <a:cs typeface="Times New Roman" panose="02020603050405020304" pitchFamily="18" charset="0"/>
                  </a:rPr>
                  <a:t>1. Tìm V từ I:</a:t>
                </a:r>
                <a:br>
                  <a:rPr lang="en-US" sz="2000">
                    <a:effectLst/>
                    <a:latin typeface="Times New Roman" panose="02020603050405020304" pitchFamily="18" charset="0"/>
                    <a:ea typeface="MS Mincho" panose="02020609040205080304" pitchFamily="49" charset="-128"/>
                    <a:cs typeface="Times New Roman" panose="02020603050405020304" pitchFamily="18" charset="0"/>
                  </a:rPr>
                </a:br>
                <a:r>
                  <a:rPr lang="en-US" sz="2000">
                    <a:effectLst/>
                    <a:latin typeface="Times New Roman" panose="02020603050405020304" pitchFamily="18" charset="0"/>
                    <a:ea typeface="MS Mincho" panose="02020609040205080304" pitchFamily="49" charset="-128"/>
                    <a:cs typeface="Times New Roman" panose="02020603050405020304" pitchFamily="18" charset="0"/>
                  </a:rPr>
                  <a:t>I = 4 + 0.02 × V =&gt; V = </a:t>
                </a:r>
                <a14:m>
                  <m:oMath xmlns:m="http://schemas.openxmlformats.org/officeDocument/2006/math">
                    <m:f>
                      <m:fPr>
                        <m:ctrlPr>
                          <a:rPr lang="en-US" sz="2000" i="1" smtClean="0">
                            <a:effectLst/>
                            <a:latin typeface="Cambria Math" panose="02040503050406030204" pitchFamily="18" charset="0"/>
                            <a:ea typeface="MS Mincho" panose="02020609040205080304" pitchFamily="49" charset="-128"/>
                            <a:cs typeface="Times New Roman" panose="02020603050405020304" pitchFamily="18" charset="0"/>
                          </a:rPr>
                        </m:ctrlPr>
                      </m:fPr>
                      <m:num>
                        <m:r>
                          <a:rPr lang="vi-VN" sz="2000" b="0" i="1" smtClean="0">
                            <a:effectLst/>
                            <a:latin typeface="Cambria Math" panose="02040503050406030204" pitchFamily="18" charset="0"/>
                            <a:ea typeface="MS Mincho" panose="02020609040205080304" pitchFamily="49" charset="-128"/>
                            <a:cs typeface="Times New Roman" panose="02020603050405020304" pitchFamily="18" charset="0"/>
                          </a:rPr>
                          <m:t>(</m:t>
                        </m:r>
                        <m:r>
                          <a:rPr lang="vi-VN" sz="2000" i="1">
                            <a:latin typeface="Cambria Math" panose="02040503050406030204" pitchFamily="18" charset="0"/>
                            <a:ea typeface="MS Mincho" panose="02020609040205080304" pitchFamily="49" charset="-128"/>
                            <a:cs typeface="Times New Roman" panose="02020603050405020304" pitchFamily="18" charset="0"/>
                          </a:rPr>
                          <m:t>18</m:t>
                        </m:r>
                        <m:r>
                          <a:rPr lang="vi-VN" sz="2000" i="1" smtClean="0">
                            <a:latin typeface="Cambria Math" panose="02040503050406030204" pitchFamily="18" charset="0"/>
                            <a:ea typeface="MS Mincho" panose="02020609040205080304" pitchFamily="49" charset="-128"/>
                            <a:cs typeface="Times New Roman" panose="02020603050405020304" pitchFamily="18" charset="0"/>
                          </a:rPr>
                          <m:t>−</m:t>
                        </m:r>
                        <m:r>
                          <a:rPr lang="vi-VN" sz="2000" i="1">
                            <a:latin typeface="Cambria Math" panose="02040503050406030204" pitchFamily="18" charset="0"/>
                            <a:ea typeface="MS Mincho" panose="02020609040205080304" pitchFamily="49" charset="-128"/>
                            <a:cs typeface="Times New Roman" panose="02020603050405020304" pitchFamily="18" charset="0"/>
                          </a:rPr>
                          <m:t>4</m:t>
                        </m:r>
                        <m:r>
                          <a:rPr lang="vi-VN" sz="2000" b="0" i="1" smtClean="0">
                            <a:latin typeface="Cambria Math" panose="02040503050406030204" pitchFamily="18" charset="0"/>
                            <a:ea typeface="MS Mincho" panose="02020609040205080304" pitchFamily="49" charset="-128"/>
                            <a:cs typeface="Times New Roman" panose="02020603050405020304" pitchFamily="18" charset="0"/>
                          </a:rPr>
                          <m:t>)</m:t>
                        </m:r>
                      </m:num>
                      <m:den>
                        <m:r>
                          <a:rPr lang="vi-VN" sz="2000" i="1">
                            <a:latin typeface="Cambria Math" panose="02040503050406030204" pitchFamily="18" charset="0"/>
                            <a:ea typeface="MS Mincho" panose="02020609040205080304" pitchFamily="49" charset="-128"/>
                            <a:cs typeface="Times New Roman" panose="02020603050405020304" pitchFamily="18" charset="0"/>
                          </a:rPr>
                          <m:t>0</m:t>
                        </m:r>
                        <m:r>
                          <a:rPr lang="vi-VN" sz="2000" b="0" i="1" smtClean="0">
                            <a:latin typeface="Cambria Math" panose="02040503050406030204" pitchFamily="18" charset="0"/>
                            <a:ea typeface="MS Mincho" panose="02020609040205080304" pitchFamily="49" charset="-128"/>
                            <a:cs typeface="Times New Roman" panose="02020603050405020304" pitchFamily="18" charset="0"/>
                          </a:rPr>
                          <m:t>,</m:t>
                        </m:r>
                        <m:r>
                          <a:rPr lang="vi-VN" sz="2000" i="1">
                            <a:latin typeface="Cambria Math" panose="02040503050406030204" pitchFamily="18" charset="0"/>
                            <a:ea typeface="MS Mincho" panose="02020609040205080304" pitchFamily="49" charset="-128"/>
                            <a:cs typeface="Times New Roman" panose="02020603050405020304" pitchFamily="18" charset="0"/>
                          </a:rPr>
                          <m:t>02</m:t>
                        </m:r>
                      </m:den>
                    </m:f>
                  </m:oMath>
                </a14:m>
                <a:r>
                  <a:rPr lang="vi-VN" sz="200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000">
                    <a:effectLst/>
                    <a:latin typeface="Times New Roman" panose="02020603050405020304" pitchFamily="18" charset="0"/>
                    <a:ea typeface="MS Mincho" panose="02020609040205080304" pitchFamily="49" charset="-128"/>
                    <a:cs typeface="Times New Roman" panose="02020603050405020304" pitchFamily="18" charset="0"/>
                  </a:rPr>
                  <a:t>= 700 mV</a:t>
                </a:r>
              </a:p>
              <a:p>
                <a:pPr marL="0" marR="0" indent="0">
                  <a:lnSpc>
                    <a:spcPct val="115000"/>
                  </a:lnSpc>
                  <a:spcBef>
                    <a:spcPts val="0"/>
                  </a:spcBef>
                  <a:spcAft>
                    <a:spcPts val="1000"/>
                  </a:spcAft>
                  <a:buNone/>
                </a:pPr>
                <a:r>
                  <a:rPr lang="en-US" sz="2000">
                    <a:effectLst/>
                    <a:latin typeface="Times New Roman" panose="02020603050405020304" pitchFamily="18" charset="0"/>
                    <a:ea typeface="MS Mincho" panose="02020609040205080304" pitchFamily="49" charset="-128"/>
                    <a:cs typeface="Times New Roman" panose="02020603050405020304" pitchFamily="18" charset="0"/>
                  </a:rPr>
                  <a:t>2. Tìm P từ V:</a:t>
                </a:r>
                <a:br>
                  <a:rPr lang="en-US" sz="2000">
                    <a:effectLst/>
                    <a:latin typeface="Times New Roman" panose="02020603050405020304" pitchFamily="18" charset="0"/>
                    <a:ea typeface="MS Mincho" panose="02020609040205080304" pitchFamily="49" charset="-128"/>
                    <a:cs typeface="Times New Roman" panose="02020603050405020304" pitchFamily="18" charset="0"/>
                  </a:rPr>
                </a:br>
                <a:r>
                  <a:rPr lang="en-US" sz="2000">
                    <a:effectLst/>
                    <a:latin typeface="Times New Roman" panose="02020603050405020304" pitchFamily="18" charset="0"/>
                    <a:ea typeface="MS Mincho" panose="02020609040205080304" pitchFamily="49" charset="-128"/>
                    <a:cs typeface="Times New Roman" panose="02020603050405020304" pitchFamily="18" charset="0"/>
                  </a:rPr>
                  <a:t>V = 30 × P =&gt; P = </a:t>
                </a:r>
                <a14:m>
                  <m:oMath xmlns:m="http://schemas.openxmlformats.org/officeDocument/2006/math">
                    <m:f>
                      <m:fPr>
                        <m:ctrlPr>
                          <a:rPr lang="en-US" sz="2000" i="1" smtClean="0">
                            <a:effectLst/>
                            <a:latin typeface="Cambria Math" panose="02040503050406030204" pitchFamily="18" charset="0"/>
                            <a:ea typeface="MS Mincho" panose="02020609040205080304" pitchFamily="49" charset="-128"/>
                            <a:cs typeface="Times New Roman" panose="02020603050405020304" pitchFamily="18" charset="0"/>
                          </a:rPr>
                        </m:ctrlPr>
                      </m:fPr>
                      <m:num>
                        <m:r>
                          <a:rPr lang="vi-VN" sz="2000" i="1">
                            <a:latin typeface="Cambria Math" panose="02040503050406030204" pitchFamily="18" charset="0"/>
                            <a:ea typeface="MS Mincho" panose="02020609040205080304" pitchFamily="49" charset="-128"/>
                            <a:cs typeface="Times New Roman" panose="02020603050405020304" pitchFamily="18" charset="0"/>
                          </a:rPr>
                          <m:t>700</m:t>
                        </m:r>
                      </m:num>
                      <m:den>
                        <m:r>
                          <a:rPr lang="vi-VN" sz="2000" i="1">
                            <a:latin typeface="Cambria Math" panose="02040503050406030204" pitchFamily="18" charset="0"/>
                            <a:ea typeface="MS Mincho" panose="02020609040205080304" pitchFamily="49" charset="-128"/>
                            <a:cs typeface="Times New Roman" panose="02020603050405020304" pitchFamily="18" charset="0"/>
                          </a:rPr>
                          <m:t>30</m:t>
                        </m:r>
                      </m:den>
                    </m:f>
                  </m:oMath>
                </a14:m>
                <a:r>
                  <a:rPr lang="vi-VN" sz="2000">
                    <a:latin typeface="Times New Roman" panose="02020603050405020304" pitchFamily="18" charset="0"/>
                    <a:ea typeface="MS Mincho" panose="02020609040205080304" pitchFamily="49" charset="-128"/>
                    <a:cs typeface="Times New Roman" panose="02020603050405020304" pitchFamily="18" charset="0"/>
                  </a:rPr>
                  <a:t> </a:t>
                </a:r>
                <a:r>
                  <a:rPr lang="en-US" sz="2000">
                    <a:effectLst/>
                    <a:latin typeface="Times New Roman" panose="02020603050405020304" pitchFamily="18" charset="0"/>
                    <a:ea typeface="MS Mincho" panose="02020609040205080304" pitchFamily="49" charset="-128"/>
                    <a:cs typeface="Times New Roman" panose="02020603050405020304" pitchFamily="18" charset="0"/>
                  </a:rPr>
                  <a:t>= 23.33 bar</a:t>
                </a:r>
              </a:p>
              <a:p>
                <a:pPr marL="0" indent="0">
                  <a:buNone/>
                </a:pPr>
                <a:endParaRPr lang="en-US"/>
              </a:p>
            </p:txBody>
          </p:sp>
        </mc:Choice>
        <mc:Fallback xmlns="">
          <p:sp>
            <p:nvSpPr>
              <p:cNvPr id="6" name="Title 1">
                <a:extLst>
                  <a:ext uri="{FF2B5EF4-FFF2-40B4-BE49-F238E27FC236}">
                    <a16:creationId xmlns:a16="http://schemas.microsoft.com/office/drawing/2014/main" id="{D6B594BF-2A74-281C-C253-77B423C5B4CF}"/>
                  </a:ext>
                </a:extLst>
              </p:cNvPr>
              <p:cNvSpPr>
                <a:spLocks noGrp="1" noRot="1" noChangeAspect="1" noMove="1" noResize="1" noEditPoints="1" noAdjustHandles="1" noChangeArrowheads="1" noChangeShapeType="1" noTextEdit="1"/>
              </p:cNvSpPr>
              <p:nvPr>
                <p:ph idx="1"/>
              </p:nvPr>
            </p:nvSpPr>
            <p:spPr>
              <a:xfrm>
                <a:off x="1975926" y="226141"/>
                <a:ext cx="10018712" cy="5997677"/>
              </a:xfrm>
              <a:blipFill>
                <a:blip r:embed="rId2"/>
                <a:stretch>
                  <a:fillRect l="-608"/>
                </a:stretch>
              </a:blipFill>
            </p:spPr>
            <p:txBody>
              <a:bodyPr/>
              <a:lstStyle/>
              <a:p>
                <a:r>
                  <a:rPr lang="en-US">
                    <a:noFill/>
                  </a:rPr>
                  <a:t> </a:t>
                </a:r>
              </a:p>
            </p:txBody>
          </p:sp>
        </mc:Fallback>
      </mc:AlternateContent>
    </p:spTree>
    <p:extLst>
      <p:ext uri="{BB962C8B-B14F-4D97-AF65-F5344CB8AC3E}">
        <p14:creationId xmlns:p14="http://schemas.microsoft.com/office/powerpoint/2010/main" val="29381100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192</TotalTime>
  <Words>1713</Words>
  <Application>Microsoft Office PowerPoint</Application>
  <PresentationFormat>Widescreen</PresentationFormat>
  <Paragraphs>157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Cambria Math</vt:lpstr>
      <vt:lpstr>Century Gothic</vt:lpstr>
      <vt:lpstr>Corbel</vt:lpstr>
      <vt:lpstr>Times New Roman</vt:lpstr>
      <vt:lpstr>Wingdings</vt:lpstr>
      <vt:lpstr>Parallax</vt:lpstr>
      <vt:lpstr>ĐO  LƯỜNG ĐIỆN VÀ THIẾT BỊ ĐO</vt:lpstr>
      <vt:lpstr>Bài 1 Tiềm hiểu cảm biến nhiệt độ loại bán dẫn</vt:lpstr>
      <vt:lpstr>PowerPoint Presentation</vt:lpstr>
      <vt:lpstr>Bài 2 So sánh các loại cảm biến nhiệt độ</vt:lpstr>
      <vt:lpstr>Bài 3 Cảm biến áp suất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Câu 5 Cảm biến encoder dùng đo vận tốc và vị trí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ĐO  LƯỜNG ĐIỆN VÀ THIẾT BỊ ĐO</dc:title>
  <dc:creator>Thuan Mai</dc:creator>
  <cp:lastModifiedBy>Thuan Mai</cp:lastModifiedBy>
  <cp:revision>5</cp:revision>
  <dcterms:created xsi:type="dcterms:W3CDTF">2025-04-16T09:06:07Z</dcterms:created>
  <dcterms:modified xsi:type="dcterms:W3CDTF">2025-04-18T15:01:06Z</dcterms:modified>
</cp:coreProperties>
</file>