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467" r:id="rId3"/>
    <p:sldId id="466" r:id="rId4"/>
    <p:sldId id="491" r:id="rId5"/>
    <p:sldId id="468" r:id="rId6"/>
    <p:sldId id="492" r:id="rId7"/>
    <p:sldId id="469" r:id="rId8"/>
    <p:sldId id="470" r:id="rId9"/>
    <p:sldId id="486" r:id="rId10"/>
    <p:sldId id="502" r:id="rId11"/>
    <p:sldId id="489" r:id="rId12"/>
    <p:sldId id="478" r:id="rId13"/>
    <p:sldId id="490" r:id="rId14"/>
    <p:sldId id="487" r:id="rId15"/>
    <p:sldId id="493" r:id="rId16"/>
    <p:sldId id="494" r:id="rId17"/>
    <p:sldId id="496" r:id="rId18"/>
    <p:sldId id="495" r:id="rId19"/>
    <p:sldId id="503" r:id="rId20"/>
    <p:sldId id="483" r:id="rId21"/>
    <p:sldId id="485" r:id="rId22"/>
    <p:sldId id="497" r:id="rId23"/>
    <p:sldId id="498" r:id="rId24"/>
    <p:sldId id="499" r:id="rId25"/>
    <p:sldId id="500" r:id="rId26"/>
    <p:sldId id="474" r:id="rId27"/>
    <p:sldId id="504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2884C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0424" autoAdjust="0"/>
  </p:normalViewPr>
  <p:slideViewPr>
    <p:cSldViewPr>
      <p:cViewPr varScale="1">
        <p:scale>
          <a:sx n="100" d="100"/>
          <a:sy n="100" d="100"/>
        </p:scale>
        <p:origin x="29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17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18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7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59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3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102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255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5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56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9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81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09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76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57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17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5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632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42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1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7/6/2022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7/6/2022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mu00/2022-Summer/tree/main/Verilog_Stud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Bootcamp 2022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Verilog HDL: Chapter 1 ~ 3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25600" y="3810000"/>
            <a:ext cx="9144000" cy="990600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Namhun</a:t>
            </a:r>
            <a:r>
              <a:rPr lang="en-US" altLang="ko-KR" sz="2000" dirty="0"/>
              <a:t> Kim (Bachelor’s course) 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 Blah~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</a:t>
            </a: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Blha</a:t>
            </a:r>
            <a:r>
              <a:rPr lang="en-US" altLang="ko-KR" dirty="0">
                <a:ea typeface="굴림" panose="020B0600000101010101" pitchFamily="50" charset="-127"/>
              </a:rPr>
              <a:t>~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CE73E2-909B-3088-58C5-232E363A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220"/>
            <a:ext cx="12192000" cy="6559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E47B6A-A40C-E8AC-E799-A497D11714D1}"/>
              </a:ext>
            </a:extLst>
          </p:cNvPr>
          <p:cNvSpPr txBox="1"/>
          <p:nvPr/>
        </p:nvSpPr>
        <p:spPr>
          <a:xfrm>
            <a:off x="3009900" y="3546316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개발 폰트는 </a:t>
            </a:r>
            <a:r>
              <a:rPr lang="en-US" altLang="ko-KR" dirty="0">
                <a:solidFill>
                  <a:srgbClr val="7030A0"/>
                </a:solidFill>
              </a:rPr>
              <a:t>Naver D2Coding </a:t>
            </a:r>
            <a:r>
              <a:rPr lang="ko-KR" altLang="en-US" dirty="0">
                <a:solidFill>
                  <a:srgbClr val="7030A0"/>
                </a:solidFill>
              </a:rPr>
              <a:t>또는 </a:t>
            </a:r>
            <a:r>
              <a:rPr lang="en-US" altLang="ko-KR" dirty="0">
                <a:solidFill>
                  <a:srgbClr val="7030A0"/>
                </a:solidFill>
              </a:rPr>
              <a:t>Consolas</a:t>
            </a:r>
            <a:r>
              <a:rPr lang="ko-KR" altLang="en-US" dirty="0">
                <a:solidFill>
                  <a:srgbClr val="7030A0"/>
                </a:solidFill>
              </a:rPr>
              <a:t>를 추천합니다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  <a:p>
            <a:endParaRPr lang="en-US" altLang="ko-KR" dirty="0">
              <a:solidFill>
                <a:srgbClr val="7030A0"/>
              </a:solidFill>
            </a:endParaRPr>
          </a:p>
          <a:p>
            <a:endParaRPr lang="en-US" altLang="ko-KR" dirty="0">
              <a:solidFill>
                <a:srgbClr val="7030A0"/>
              </a:solidFill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+mn-ea"/>
              </a:rPr>
              <a:t>		00 </a:t>
            </a:r>
            <a:r>
              <a:rPr lang="en-US" altLang="ko-KR" dirty="0" err="1">
                <a:solidFill>
                  <a:srgbClr val="7030A0"/>
                </a:solidFill>
                <a:latin typeface="+mn-ea"/>
              </a:rPr>
              <a:t>oO</a:t>
            </a:r>
            <a:r>
              <a:rPr lang="en-US" altLang="ko-KR" dirty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7030A0"/>
                </a:solidFill>
                <a:latin typeface="+mn-ea"/>
              </a:rPr>
              <a:t>iI</a:t>
            </a:r>
            <a:r>
              <a:rPr lang="en-US" altLang="ko-KR" dirty="0">
                <a:solidFill>
                  <a:srgbClr val="7030A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7030A0"/>
                </a:solidFill>
                <a:latin typeface="+mn-ea"/>
              </a:rPr>
              <a:t>ll</a:t>
            </a:r>
            <a:r>
              <a:rPr lang="en-US" altLang="ko-KR" dirty="0">
                <a:solidFill>
                  <a:srgbClr val="7030A0"/>
                </a:solidFill>
              </a:rPr>
              <a:t>              //</a:t>
            </a:r>
            <a:r>
              <a:rPr lang="ko-KR" altLang="en-US" dirty="0" err="1">
                <a:solidFill>
                  <a:srgbClr val="7030A0"/>
                </a:solidFill>
              </a:rPr>
              <a:t>맑은고딕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		00 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oO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iI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lL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    //Consolas</a:t>
            </a:r>
            <a:endParaRPr lang="en-US" altLang="ko-KR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00 </a:t>
            </a:r>
            <a:r>
              <a:rPr lang="en-US" altLang="ko-KR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oO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iI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lL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//D2 Coding</a:t>
            </a:r>
            <a:endParaRPr lang="ko-KR" alt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418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Module Instance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4bit full adder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9AF009-ADC8-4A32-A8FE-8D11C78DB43D}"/>
              </a:ext>
            </a:extLst>
          </p:cNvPr>
          <p:cNvGrpSpPr/>
          <p:nvPr/>
        </p:nvGrpSpPr>
        <p:grpSpPr>
          <a:xfrm>
            <a:off x="685800" y="2133600"/>
            <a:ext cx="10558272" cy="3108543"/>
            <a:chOff x="816864" y="1920458"/>
            <a:chExt cx="10558272" cy="31085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58DEA9-2256-9A91-B252-856A79D0E549}"/>
                </a:ext>
              </a:extLst>
            </p:cNvPr>
            <p:cNvSpPr txBox="1"/>
            <p:nvPr/>
          </p:nvSpPr>
          <p:spPr>
            <a:xfrm>
              <a:off x="816864" y="1920458"/>
              <a:ext cx="4745736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dirty="0">
                  <a:solidFill>
                    <a:schemeClr val="accent5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fulladd4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(sum, </a:t>
              </a:r>
              <a:r>
                <a:rPr lang="en-US" altLang="ko-KR" sz="16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c_out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a, b, </a:t>
              </a:r>
              <a:r>
                <a:rPr lang="en-US" altLang="ko-KR" sz="16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c_in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  <a:p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output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sum; // 4</a:t>
              </a:r>
              <a:r>
                <a:rPr lang="ko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비트 배열 선언</a:t>
              </a:r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output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</a:t>
              </a:r>
              <a:r>
                <a:rPr lang="en-US" altLang="ko-KR" sz="16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c_out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[3:0] a; // 4</a:t>
              </a:r>
              <a:r>
                <a:rPr lang="ko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비트 배열 선언</a:t>
              </a:r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[3:0] b; // 4</a:t>
              </a:r>
              <a:r>
                <a:rPr lang="ko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비트 배열 선언</a:t>
              </a:r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6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c_in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assign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{</a:t>
              </a:r>
              <a:r>
                <a:rPr lang="en-US" altLang="ko-KR" sz="16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c_out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sum} = {1’b0, a} + {1’b0, b} </a:t>
              </a:r>
            </a:p>
            <a:p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dirty="0" err="1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  <a:endParaRPr lang="en-US" altLang="ko-KR" sz="16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endPara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DA10AE-5D59-A41D-131A-554378843295}"/>
                </a:ext>
              </a:extLst>
            </p:cNvPr>
            <p:cNvSpPr txBox="1"/>
            <p:nvPr/>
          </p:nvSpPr>
          <p:spPr>
            <a:xfrm>
              <a:off x="6096000" y="1920458"/>
              <a:ext cx="527913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&lt;MODULE_NAME&gt; (TERMINAL_LIST)</a:t>
              </a:r>
            </a:p>
            <a:p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	...</a:t>
              </a:r>
            </a:p>
            <a:p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	</a:t>
              </a:r>
            </a:p>
            <a:p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	//Module Internals</a:t>
              </a:r>
            </a:p>
            <a:p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	...</a:t>
              </a:r>
            </a:p>
            <a:p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endPara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600" dirty="0" err="1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  <a:endParaRPr lang="en-US" altLang="ko-KR" sz="16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2383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Module Instance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Instance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In 16bit full adder code..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9E904-0C95-30B6-CF04-739113CA801B}"/>
              </a:ext>
            </a:extLst>
          </p:cNvPr>
          <p:cNvSpPr txBox="1"/>
          <p:nvPr/>
        </p:nvSpPr>
        <p:spPr>
          <a:xfrm>
            <a:off x="990600" y="2209800"/>
            <a:ext cx="8001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fulladd16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(sum,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c_out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a, b,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c_in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...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fulladd4 unit_0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  .a(a[3:0]),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		.b(b[3:0]),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		.sum(sum[3:0]),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	         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c_in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c_in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		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c_out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(c_out_0));</a:t>
            </a: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fulladd4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unit_1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(sum[7:4], c_out_1, a[7:4], b[7:4], c_out_0);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fulladd4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unit_2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(...);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fulladd4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unit_3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(...);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...</a:t>
            </a:r>
          </a:p>
          <a:p>
            <a:r>
              <a:rPr lang="en-US" altLang="ko-KR" sz="1600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endmodule</a:t>
            </a:r>
            <a:endParaRPr lang="ko-KR" altLang="en-US" sz="1600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7714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Module Instance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Instance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In 16bit full adder code..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9E904-0C95-30B6-CF04-739113CA801B}"/>
              </a:ext>
            </a:extLst>
          </p:cNvPr>
          <p:cNvSpPr txBox="1"/>
          <p:nvPr/>
        </p:nvSpPr>
        <p:spPr>
          <a:xfrm>
            <a:off x="990600" y="2209800"/>
            <a:ext cx="8001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fulladd16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(sum,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c_out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a, b,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c_in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...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fulladd4 unit_0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  .a(a[3:0]),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		.b(b[3:0]),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		.sum(sum[3:0]),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	         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c_in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c_in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		.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c_out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(c_out_0));</a:t>
            </a:r>
          </a:p>
          <a:p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fulladd4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unit_1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(sum[7:4], c_out_1, a[7:4], b[7:4], c_out_0);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fulladd4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unit_2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(...);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fulladd4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unit_3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(...);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	...</a:t>
            </a:r>
          </a:p>
          <a:p>
            <a:r>
              <a:rPr lang="en-US" altLang="ko-KR" sz="1600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endmodule</a:t>
            </a:r>
            <a:endParaRPr lang="ko-KR" altLang="en-US" sz="1600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FF9F73C-10B6-C47C-6CBC-7705F261A092}"/>
              </a:ext>
            </a:extLst>
          </p:cNvPr>
          <p:cNvGrpSpPr/>
          <p:nvPr/>
        </p:nvGrpSpPr>
        <p:grpSpPr>
          <a:xfrm>
            <a:off x="1905000" y="2373868"/>
            <a:ext cx="6248400" cy="2579132"/>
            <a:chOff x="1905000" y="2373868"/>
            <a:chExt cx="6248400" cy="25791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5189891-7A36-91A4-2A92-6B7A51A6C7E9}"/>
                </a:ext>
              </a:extLst>
            </p:cNvPr>
            <p:cNvSpPr/>
            <p:nvPr/>
          </p:nvSpPr>
          <p:spPr>
            <a:xfrm>
              <a:off x="1905000" y="2743200"/>
              <a:ext cx="6248400" cy="2209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7E8DF4-2374-D2C5-A0FE-FC785D916EAA}"/>
                </a:ext>
              </a:extLst>
            </p:cNvPr>
            <p:cNvSpPr txBox="1"/>
            <p:nvPr/>
          </p:nvSpPr>
          <p:spPr>
            <a:xfrm>
              <a:off x="5181600" y="2373868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Module Instance Declaration!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3008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Module Instance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Instance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Module Instance Declaration Form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9E904-0C95-30B6-CF04-739113CA801B}"/>
              </a:ext>
            </a:extLst>
          </p:cNvPr>
          <p:cNvSpPr txBox="1"/>
          <p:nvPr/>
        </p:nvSpPr>
        <p:spPr>
          <a:xfrm>
            <a:off x="609600" y="2413338"/>
            <a:ext cx="6019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&lt;MODULE_NAME&gt; (TERMINAL_LIST)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...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&lt;MODULE&gt; &lt;INSTANCE_NAME_0&gt; (TERMINAL_LIST);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&lt;MODULE&gt; &lt;INSTANCE_NAME_1&gt; (TERMINAL_LIST);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...</a:t>
            </a:r>
          </a:p>
          <a:p>
            <a:r>
              <a:rPr lang="en-US" altLang="ko-KR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endmodule</a:t>
            </a:r>
            <a:endParaRPr lang="en-US" altLang="ko-KR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691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Hierarchy Concept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Top-Down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AC63409-AED3-2A3D-8F21-E75E1A84BAFB}"/>
              </a:ext>
            </a:extLst>
          </p:cNvPr>
          <p:cNvGrpSpPr/>
          <p:nvPr/>
        </p:nvGrpSpPr>
        <p:grpSpPr>
          <a:xfrm>
            <a:off x="1119632" y="2199895"/>
            <a:ext cx="9952736" cy="2905505"/>
            <a:chOff x="1119632" y="1981200"/>
            <a:chExt cx="9952736" cy="290550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703E58D-F410-F9A7-7764-50BBEFFFE6DF}"/>
                </a:ext>
              </a:extLst>
            </p:cNvPr>
            <p:cNvSpPr/>
            <p:nvPr/>
          </p:nvSpPr>
          <p:spPr>
            <a:xfrm>
              <a:off x="5029200" y="1981200"/>
              <a:ext cx="2133600" cy="487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 Bit Full Adder</a:t>
              </a:r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DF4CC60-AF14-F6AB-2AEE-607C3955A8B1}"/>
                </a:ext>
              </a:extLst>
            </p:cNvPr>
            <p:cNvGrpSpPr/>
            <p:nvPr/>
          </p:nvGrpSpPr>
          <p:grpSpPr>
            <a:xfrm>
              <a:off x="1119632" y="3207940"/>
              <a:ext cx="9952736" cy="487365"/>
              <a:chOff x="1119632" y="3207940"/>
              <a:chExt cx="9952736" cy="48736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A80B56C-7294-95D7-A6A8-D190731EDD97}"/>
                  </a:ext>
                </a:extLst>
              </p:cNvPr>
              <p:cNvSpPr/>
              <p:nvPr/>
            </p:nvSpPr>
            <p:spPr>
              <a:xfrm>
                <a:off x="1119632" y="3207940"/>
                <a:ext cx="2133600" cy="4873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Unit_0</a:t>
                </a:r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6082316-A65E-B93E-A685-43890E5D61AD}"/>
                  </a:ext>
                </a:extLst>
              </p:cNvPr>
              <p:cNvSpPr/>
              <p:nvPr/>
            </p:nvSpPr>
            <p:spPr>
              <a:xfrm>
                <a:off x="3726011" y="3207940"/>
                <a:ext cx="2133600" cy="4873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Unit_1</a:t>
                </a:r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9672B97-628F-C353-E02D-290EAB7B4D3C}"/>
                  </a:ext>
                </a:extLst>
              </p:cNvPr>
              <p:cNvSpPr/>
              <p:nvPr/>
            </p:nvSpPr>
            <p:spPr>
              <a:xfrm>
                <a:off x="6332390" y="3207940"/>
                <a:ext cx="2133600" cy="4873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Unit_2</a:t>
                </a:r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55A7802-0653-B8D2-8F8D-1552D3C191EE}"/>
                  </a:ext>
                </a:extLst>
              </p:cNvPr>
              <p:cNvSpPr/>
              <p:nvPr/>
            </p:nvSpPr>
            <p:spPr>
              <a:xfrm>
                <a:off x="8938768" y="3207940"/>
                <a:ext cx="2133600" cy="4873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Unit_3</a:t>
                </a:r>
                <a:endParaRPr lang="ko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41C2D8-04B8-2F8B-6E11-83F73C082B93}"/>
                </a:ext>
              </a:extLst>
            </p:cNvPr>
            <p:cNvGrpSpPr/>
            <p:nvPr/>
          </p:nvGrpSpPr>
          <p:grpSpPr>
            <a:xfrm>
              <a:off x="1424432" y="4435061"/>
              <a:ext cx="9343136" cy="451644"/>
              <a:chOff x="1424432" y="4435061"/>
              <a:chExt cx="9343136" cy="45164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CB3C20D-DDB3-74B1-3F95-788414E77725}"/>
                  </a:ext>
                </a:extLst>
              </p:cNvPr>
              <p:cNvSpPr/>
              <p:nvPr/>
            </p:nvSpPr>
            <p:spPr>
              <a:xfrm>
                <a:off x="1424432" y="4435061"/>
                <a:ext cx="1524000" cy="451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Logic Gates</a:t>
                </a:r>
                <a:endParaRPr lang="ko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7317106-600A-8111-2DB9-60F517AECBE3}"/>
                  </a:ext>
                </a:extLst>
              </p:cNvPr>
              <p:cNvSpPr/>
              <p:nvPr/>
            </p:nvSpPr>
            <p:spPr>
              <a:xfrm>
                <a:off x="4030811" y="4435061"/>
                <a:ext cx="1524000" cy="451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Logic Gates</a:t>
                </a:r>
                <a:endParaRPr lang="ko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D20581E-9D6B-E5D7-DAC8-06162341021C}"/>
                  </a:ext>
                </a:extLst>
              </p:cNvPr>
              <p:cNvSpPr/>
              <p:nvPr/>
            </p:nvSpPr>
            <p:spPr>
              <a:xfrm>
                <a:off x="6637190" y="4435061"/>
                <a:ext cx="1524000" cy="451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Logic Gates</a:t>
                </a:r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682C2A9-FB7C-ACCC-636F-B0275BBE182D}"/>
                  </a:ext>
                </a:extLst>
              </p:cNvPr>
              <p:cNvSpPr/>
              <p:nvPr/>
            </p:nvSpPr>
            <p:spPr>
              <a:xfrm>
                <a:off x="9243568" y="4435061"/>
                <a:ext cx="1524000" cy="451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Logic Gates</a:t>
                </a:r>
                <a:endParaRPr lang="ko-KR" altLang="en-US" dirty="0"/>
              </a:p>
            </p:txBody>
          </p:sp>
        </p:grp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6987460-7D59-A67F-6ED0-8726915D4A7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10257" y="2403806"/>
              <a:ext cx="2690368" cy="739375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9436097-DA49-6EF3-1212-B04476FB696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191375" y="2430465"/>
              <a:ext cx="2690368" cy="739375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40BC01D-B79E-5A55-CE3B-A2A87B0E408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372225" y="2489201"/>
              <a:ext cx="1026965" cy="699689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943B390-2C45-9ACA-BD1C-BFB538274A9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91518" y="2488218"/>
              <a:ext cx="1026965" cy="699689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3663FAD-1F5A-95DE-8481-8CC44DDC914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160778" y="3688080"/>
              <a:ext cx="0" cy="74676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0858E8C-97F3-1CF2-AC71-C63AAC37BF4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91518" y="3696645"/>
              <a:ext cx="0" cy="74676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0DC8848-1638-4978-AB14-7798BC43E7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99190" y="3688080"/>
              <a:ext cx="0" cy="74676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A15B78B-F3B1-1537-86BE-FE8481B82DA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005568" y="3688080"/>
              <a:ext cx="0" cy="74676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57242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Hierarchy Concept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Bottom-Up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AC63409-AED3-2A3D-8F21-E75E1A84BAFB}"/>
              </a:ext>
            </a:extLst>
          </p:cNvPr>
          <p:cNvGrpSpPr/>
          <p:nvPr/>
        </p:nvGrpSpPr>
        <p:grpSpPr>
          <a:xfrm>
            <a:off x="1119632" y="2199895"/>
            <a:ext cx="9952736" cy="2905505"/>
            <a:chOff x="1119632" y="1981200"/>
            <a:chExt cx="9952736" cy="290550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703E58D-F410-F9A7-7764-50BBEFFFE6DF}"/>
                </a:ext>
              </a:extLst>
            </p:cNvPr>
            <p:cNvSpPr/>
            <p:nvPr/>
          </p:nvSpPr>
          <p:spPr>
            <a:xfrm>
              <a:off x="5029200" y="1981200"/>
              <a:ext cx="2133600" cy="4873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 Bit Full Adder</a:t>
              </a:r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DF4CC60-AF14-F6AB-2AEE-607C3955A8B1}"/>
                </a:ext>
              </a:extLst>
            </p:cNvPr>
            <p:cNvGrpSpPr/>
            <p:nvPr/>
          </p:nvGrpSpPr>
          <p:grpSpPr>
            <a:xfrm>
              <a:off x="1119632" y="3207940"/>
              <a:ext cx="9952736" cy="487365"/>
              <a:chOff x="1119632" y="3207940"/>
              <a:chExt cx="9952736" cy="48736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A80B56C-7294-95D7-A6A8-D190731EDD97}"/>
                  </a:ext>
                </a:extLst>
              </p:cNvPr>
              <p:cNvSpPr/>
              <p:nvPr/>
            </p:nvSpPr>
            <p:spPr>
              <a:xfrm>
                <a:off x="1119632" y="3207940"/>
                <a:ext cx="2133600" cy="4873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Unit_0</a:t>
                </a:r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6082316-A65E-B93E-A685-43890E5D61AD}"/>
                  </a:ext>
                </a:extLst>
              </p:cNvPr>
              <p:cNvSpPr/>
              <p:nvPr/>
            </p:nvSpPr>
            <p:spPr>
              <a:xfrm>
                <a:off x="3726011" y="3207940"/>
                <a:ext cx="2133600" cy="4873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Unit_1</a:t>
                </a:r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9672B97-628F-C353-E02D-290EAB7B4D3C}"/>
                  </a:ext>
                </a:extLst>
              </p:cNvPr>
              <p:cNvSpPr/>
              <p:nvPr/>
            </p:nvSpPr>
            <p:spPr>
              <a:xfrm>
                <a:off x="6332390" y="3207940"/>
                <a:ext cx="2133600" cy="4873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Unit_2</a:t>
                </a:r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55A7802-0653-B8D2-8F8D-1552D3C191EE}"/>
                  </a:ext>
                </a:extLst>
              </p:cNvPr>
              <p:cNvSpPr/>
              <p:nvPr/>
            </p:nvSpPr>
            <p:spPr>
              <a:xfrm>
                <a:off x="8938768" y="3207940"/>
                <a:ext cx="2133600" cy="4873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Unit_3</a:t>
                </a:r>
                <a:endParaRPr lang="ko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441C2D8-04B8-2F8B-6E11-83F73C082B93}"/>
                </a:ext>
              </a:extLst>
            </p:cNvPr>
            <p:cNvGrpSpPr/>
            <p:nvPr/>
          </p:nvGrpSpPr>
          <p:grpSpPr>
            <a:xfrm>
              <a:off x="1424432" y="4435061"/>
              <a:ext cx="9343136" cy="451644"/>
              <a:chOff x="1424432" y="4435061"/>
              <a:chExt cx="9343136" cy="45164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CB3C20D-DDB3-74B1-3F95-788414E77725}"/>
                  </a:ext>
                </a:extLst>
              </p:cNvPr>
              <p:cNvSpPr/>
              <p:nvPr/>
            </p:nvSpPr>
            <p:spPr>
              <a:xfrm>
                <a:off x="1424432" y="4435061"/>
                <a:ext cx="1524000" cy="451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Logic Gates</a:t>
                </a:r>
                <a:endParaRPr lang="ko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7317106-600A-8111-2DB9-60F517AECBE3}"/>
                  </a:ext>
                </a:extLst>
              </p:cNvPr>
              <p:cNvSpPr/>
              <p:nvPr/>
            </p:nvSpPr>
            <p:spPr>
              <a:xfrm>
                <a:off x="4030811" y="4435061"/>
                <a:ext cx="1524000" cy="451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Logic Gates</a:t>
                </a:r>
                <a:endParaRPr lang="ko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D20581E-9D6B-E5D7-DAC8-06162341021C}"/>
                  </a:ext>
                </a:extLst>
              </p:cNvPr>
              <p:cNvSpPr/>
              <p:nvPr/>
            </p:nvSpPr>
            <p:spPr>
              <a:xfrm>
                <a:off x="6637190" y="4435061"/>
                <a:ext cx="1524000" cy="451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Logic Gates</a:t>
                </a:r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682C2A9-FB7C-ACCC-636F-B0275BBE182D}"/>
                  </a:ext>
                </a:extLst>
              </p:cNvPr>
              <p:cNvSpPr/>
              <p:nvPr/>
            </p:nvSpPr>
            <p:spPr>
              <a:xfrm>
                <a:off x="9243568" y="4435061"/>
                <a:ext cx="1524000" cy="4516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Logic Gates</a:t>
                </a:r>
                <a:endParaRPr lang="ko-KR" altLang="en-US" dirty="0"/>
              </a:p>
            </p:txBody>
          </p:sp>
        </p:grp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6987460-7D59-A67F-6ED0-8726915D4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257" y="2403806"/>
              <a:ext cx="2690368" cy="739375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9436097-DA49-6EF3-1212-B04476FB69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1375" y="2430465"/>
              <a:ext cx="2690368" cy="739375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40BC01D-B79E-5A55-CE3B-A2A87B0E4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2225" y="2489201"/>
              <a:ext cx="1026965" cy="699689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943B390-2C45-9ACA-BD1C-BFB538274A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1518" y="2488218"/>
              <a:ext cx="1026965" cy="699689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3663FAD-1F5A-95DE-8481-8CC44DDC9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0778" y="3688080"/>
              <a:ext cx="0" cy="74676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0858E8C-97F3-1CF2-AC71-C63AAC37BF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1518" y="3695305"/>
              <a:ext cx="0" cy="74676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0DC8848-1638-4978-AB14-7798BC43E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9190" y="3688080"/>
              <a:ext cx="0" cy="74676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A15B78B-F3B1-1537-86BE-FE8481B82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5568" y="3688080"/>
              <a:ext cx="0" cy="74676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91923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StimulusBlock</a:t>
            </a:r>
            <a:r>
              <a:rPr lang="en-US" altLang="ko-KR" dirty="0">
                <a:ea typeface="굴림" panose="020B0600000101010101" pitchFamily="50" charset="-127"/>
              </a:rPr>
              <a:t> &amp; Testbench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Stimulus Block Concept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B1501B7-7A35-1C6B-9D4C-457F761C745E}"/>
              </a:ext>
            </a:extLst>
          </p:cNvPr>
          <p:cNvGrpSpPr/>
          <p:nvPr/>
        </p:nvGrpSpPr>
        <p:grpSpPr>
          <a:xfrm>
            <a:off x="762000" y="2057400"/>
            <a:ext cx="4294909" cy="3810000"/>
            <a:chOff x="990600" y="1905000"/>
            <a:chExt cx="4724400" cy="4191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EE544FA-0EAC-64F3-E596-C0FF6E12708A}"/>
                </a:ext>
              </a:extLst>
            </p:cNvPr>
            <p:cNvGrpSpPr/>
            <p:nvPr/>
          </p:nvGrpSpPr>
          <p:grpSpPr>
            <a:xfrm>
              <a:off x="990600" y="1905000"/>
              <a:ext cx="4724400" cy="4191000"/>
              <a:chOff x="990600" y="1905000"/>
              <a:chExt cx="4724400" cy="4191000"/>
            </a:xfrm>
            <a:noFill/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52F7277-EE9C-64E1-A0E7-432C573C6FAE}"/>
                  </a:ext>
                </a:extLst>
              </p:cNvPr>
              <p:cNvSpPr/>
              <p:nvPr/>
            </p:nvSpPr>
            <p:spPr>
              <a:xfrm>
                <a:off x="990600" y="1905000"/>
                <a:ext cx="4724400" cy="4191000"/>
              </a:xfrm>
              <a:prstGeom prst="rect">
                <a:avLst/>
              </a:prstGeom>
              <a:grp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4C9DAB-6756-C785-5B5D-B4C8C87EE5E3}"/>
                  </a:ext>
                </a:extLst>
              </p:cNvPr>
              <p:cNvSpPr txBox="1"/>
              <p:nvPr/>
            </p:nvSpPr>
            <p:spPr>
              <a:xfrm>
                <a:off x="2362200" y="1992868"/>
                <a:ext cx="19812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(Stimulus Block)</a:t>
                </a:r>
                <a:endParaRPr lang="ko-KR" altLang="en-US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1403CF6-BDAC-0C78-996D-95B9BD69ABD3}"/>
                </a:ext>
              </a:extLst>
            </p:cNvPr>
            <p:cNvGrpSpPr/>
            <p:nvPr/>
          </p:nvGrpSpPr>
          <p:grpSpPr>
            <a:xfrm>
              <a:off x="2171700" y="2589943"/>
              <a:ext cx="2486022" cy="3032212"/>
              <a:chOff x="2171700" y="2589943"/>
              <a:chExt cx="2486022" cy="3032212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E50FAF47-F86C-54EF-7C34-24C1207A98D9}"/>
                  </a:ext>
                </a:extLst>
              </p:cNvPr>
              <p:cNvGrpSpPr/>
              <p:nvPr/>
            </p:nvGrpSpPr>
            <p:grpSpPr>
              <a:xfrm>
                <a:off x="2171700" y="2589943"/>
                <a:ext cx="2486022" cy="2667857"/>
                <a:chOff x="2171700" y="2589943"/>
                <a:chExt cx="2486022" cy="2667857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16B8E029-83FD-5EB3-404C-E9BA4DDA7192}"/>
                    </a:ext>
                  </a:extLst>
                </p:cNvPr>
                <p:cNvGrpSpPr/>
                <p:nvPr/>
              </p:nvGrpSpPr>
              <p:grpSpPr>
                <a:xfrm>
                  <a:off x="2171700" y="2976563"/>
                  <a:ext cx="2362200" cy="2281237"/>
                  <a:chOff x="2171700" y="2819400"/>
                  <a:chExt cx="2362200" cy="2281237"/>
                </a:xfrm>
              </p:grpSpPr>
              <p:grpSp>
                <p:nvGrpSpPr>
                  <p:cNvPr id="11" name="그룹 10">
                    <a:extLst>
                      <a:ext uri="{FF2B5EF4-FFF2-40B4-BE49-F238E27FC236}">
                        <a16:creationId xmlns:a16="http://schemas.microsoft.com/office/drawing/2014/main" id="{98BEF743-CE7D-A809-A8AD-08965AE4266F}"/>
                      </a:ext>
                    </a:extLst>
                  </p:cNvPr>
                  <p:cNvGrpSpPr/>
                  <p:nvPr/>
                </p:nvGrpSpPr>
                <p:grpSpPr>
                  <a:xfrm>
                    <a:off x="2171700" y="2819400"/>
                    <a:ext cx="2362200" cy="1747837"/>
                    <a:chOff x="2171700" y="2819400"/>
                    <a:chExt cx="2362200" cy="1747837"/>
                  </a:xfrm>
                </p:grpSpPr>
                <p:sp>
                  <p:nvSpPr>
                    <p:cNvPr id="6" name="직사각형 5">
                      <a:extLst>
                        <a:ext uri="{FF2B5EF4-FFF2-40B4-BE49-F238E27FC236}">
                          <a16:creationId xmlns:a16="http://schemas.microsoft.com/office/drawing/2014/main" id="{673C44C8-47E4-DA17-5A20-882C374CB2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1700" y="3352800"/>
                      <a:ext cx="2362200" cy="1214437"/>
                    </a:xfrm>
                    <a:prstGeom prst="rect">
                      <a:avLst/>
                    </a:prstGeom>
                    <a:noFill/>
                    <a:ln w="349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16Bit Full Adder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0" name="그룹 9">
                      <a:extLst>
                        <a:ext uri="{FF2B5EF4-FFF2-40B4-BE49-F238E27FC236}">
                          <a16:creationId xmlns:a16="http://schemas.microsoft.com/office/drawing/2014/main" id="{0D526340-714A-54B4-7843-6492EDFB8D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90800" y="2819400"/>
                      <a:ext cx="1524000" cy="533400"/>
                      <a:chOff x="2514600" y="2819400"/>
                      <a:chExt cx="1524000" cy="533400"/>
                    </a:xfrm>
                  </p:grpSpPr>
                  <p:cxnSp>
                    <p:nvCxnSpPr>
                      <p:cNvPr id="8" name="직선 화살표 연결선 7">
                        <a:extLst>
                          <a:ext uri="{FF2B5EF4-FFF2-40B4-BE49-F238E27FC236}">
                            <a16:creationId xmlns:a16="http://schemas.microsoft.com/office/drawing/2014/main" id="{39B9CFF4-BBD5-7C7A-841A-F751EED4636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514600" y="2819400"/>
                        <a:ext cx="0" cy="5334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" name="직선 화살표 연결선 12">
                        <a:extLst>
                          <a:ext uri="{FF2B5EF4-FFF2-40B4-BE49-F238E27FC236}">
                            <a16:creationId xmlns:a16="http://schemas.microsoft.com/office/drawing/2014/main" id="{BEC8CA8F-772C-1D19-DCDF-D1E1467BB45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276600" y="2819400"/>
                        <a:ext cx="0" cy="5334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직선 화살표 연결선 13">
                        <a:extLst>
                          <a:ext uri="{FF2B5EF4-FFF2-40B4-BE49-F238E27FC236}">
                            <a16:creationId xmlns:a16="http://schemas.microsoft.com/office/drawing/2014/main" id="{74C87391-9E81-D820-645B-46D49EDB9A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038600" y="2819400"/>
                        <a:ext cx="0" cy="533400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" name="그룹 11">
                    <a:extLst>
                      <a:ext uri="{FF2B5EF4-FFF2-40B4-BE49-F238E27FC236}">
                        <a16:creationId xmlns:a16="http://schemas.microsoft.com/office/drawing/2014/main" id="{386308F6-1690-BDCD-F9FA-CBDE79A8E770}"/>
                      </a:ext>
                    </a:extLst>
                  </p:cNvPr>
                  <p:cNvGrpSpPr/>
                  <p:nvPr/>
                </p:nvGrpSpPr>
                <p:grpSpPr>
                  <a:xfrm>
                    <a:off x="2895600" y="4567237"/>
                    <a:ext cx="914400" cy="533400"/>
                    <a:chOff x="2895600" y="4567237"/>
                    <a:chExt cx="914400" cy="533400"/>
                  </a:xfrm>
                </p:grpSpPr>
                <p:cxnSp>
                  <p:nvCxnSpPr>
                    <p:cNvPr id="17" name="직선 화살표 연결선 16">
                      <a:extLst>
                        <a:ext uri="{FF2B5EF4-FFF2-40B4-BE49-F238E27FC236}">
                          <a16:creationId xmlns:a16="http://schemas.microsoft.com/office/drawing/2014/main" id="{FEAD4983-81B2-0DD1-D4AF-DBD32DB0F9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95600" y="4567237"/>
                      <a:ext cx="0" cy="53340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직선 화살표 연결선 17">
                      <a:extLst>
                        <a:ext uri="{FF2B5EF4-FFF2-40B4-BE49-F238E27FC236}">
                          <a16:creationId xmlns:a16="http://schemas.microsoft.com/office/drawing/2014/main" id="{C6019EC2-88F6-C867-510E-7AB5A0EC33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10000" y="4567237"/>
                      <a:ext cx="0" cy="53340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0CD1A75F-E295-6202-31B7-63E7179421F7}"/>
                    </a:ext>
                  </a:extLst>
                </p:cNvPr>
                <p:cNvGrpSpPr/>
                <p:nvPr/>
              </p:nvGrpSpPr>
              <p:grpSpPr>
                <a:xfrm>
                  <a:off x="2476500" y="2589943"/>
                  <a:ext cx="2181222" cy="406266"/>
                  <a:chOff x="2476500" y="2589943"/>
                  <a:chExt cx="2181222" cy="406266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E1D5747-441E-3631-320D-FE31AAF349E4}"/>
                      </a:ext>
                    </a:extLst>
                  </p:cNvPr>
                  <p:cNvSpPr txBox="1"/>
                  <p:nvPr/>
                </p:nvSpPr>
                <p:spPr>
                  <a:xfrm>
                    <a:off x="2476500" y="2596634"/>
                    <a:ext cx="2285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a</a:t>
                    </a:r>
                    <a:endParaRPr lang="ko-KR" alt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36262E3-A4FC-A58B-59E0-319C378A7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3768" y="2596634"/>
                    <a:ext cx="2580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b</a:t>
                    </a:r>
                    <a:endParaRPr lang="ko-KR" altLang="en-US" dirty="0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B125C4D-1E16-096F-3188-D09D8CC13ACE}"/>
                      </a:ext>
                    </a:extLst>
                  </p:cNvPr>
                  <p:cNvSpPr txBox="1"/>
                  <p:nvPr/>
                </p:nvSpPr>
                <p:spPr>
                  <a:xfrm>
                    <a:off x="3571877" y="2589943"/>
                    <a:ext cx="1085845" cy="4062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/>
                      <a:t>carry_in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DE325760-D42A-11CE-30ED-BC2707046AC8}"/>
                  </a:ext>
                </a:extLst>
              </p:cNvPr>
              <p:cNvGrpSpPr/>
              <p:nvPr/>
            </p:nvGrpSpPr>
            <p:grpSpPr>
              <a:xfrm>
                <a:off x="2609852" y="5215890"/>
                <a:ext cx="1924048" cy="406265"/>
                <a:chOff x="2609852" y="5292090"/>
                <a:chExt cx="1924048" cy="406265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78B4C7-D9E1-404F-CB54-EB98D8794BFF}"/>
                    </a:ext>
                  </a:extLst>
                </p:cNvPr>
                <p:cNvSpPr txBox="1"/>
                <p:nvPr/>
              </p:nvSpPr>
              <p:spPr>
                <a:xfrm>
                  <a:off x="2609852" y="5292090"/>
                  <a:ext cx="742948" cy="406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sum</a:t>
                  </a:r>
                  <a:endParaRPr lang="ko-KR" alt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4F72A4F-D5B3-7234-731F-CAC926AEA34F}"/>
                    </a:ext>
                  </a:extLst>
                </p:cNvPr>
                <p:cNvSpPr txBox="1"/>
                <p:nvPr/>
              </p:nvSpPr>
              <p:spPr>
                <a:xfrm>
                  <a:off x="3209932" y="5292090"/>
                  <a:ext cx="1323968" cy="406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 </a:t>
                  </a:r>
                  <a:r>
                    <a:rPr lang="en-US" altLang="ko-KR" dirty="0" err="1"/>
                    <a:t>carry_out</a:t>
                  </a:r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324904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StimulusBlock</a:t>
            </a:r>
            <a:r>
              <a:rPr lang="en-US" altLang="ko-KR" dirty="0">
                <a:ea typeface="굴림" panose="020B0600000101010101" pitchFamily="50" charset="-127"/>
              </a:rPr>
              <a:t> &amp; Testbench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Stimulus Block Concept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5EA7FF-7B87-F325-60D4-8A46427C82E0}"/>
              </a:ext>
            </a:extLst>
          </p:cNvPr>
          <p:cNvGrpSpPr/>
          <p:nvPr/>
        </p:nvGrpSpPr>
        <p:grpSpPr>
          <a:xfrm>
            <a:off x="5979030" y="2057400"/>
            <a:ext cx="5450970" cy="3810000"/>
            <a:chOff x="5979030" y="2057400"/>
            <a:chExt cx="5450970" cy="381000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2E87E0E-05EB-B856-2201-9849933AD012}"/>
                </a:ext>
              </a:extLst>
            </p:cNvPr>
            <p:cNvSpPr txBox="1"/>
            <p:nvPr/>
          </p:nvSpPr>
          <p:spPr>
            <a:xfrm>
              <a:off x="6476999" y="2854036"/>
              <a:ext cx="1035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Stimulus</a:t>
              </a:r>
            </a:p>
            <a:p>
              <a:r>
                <a:rPr lang="en-US" altLang="ko-KR" dirty="0"/>
                <a:t>Block</a:t>
              </a:r>
              <a:endParaRPr lang="ko-KR" altLang="en-US" dirty="0"/>
            </a:p>
          </p:txBody>
        </p:sp>
        <p:grpSp>
          <p:nvGrpSpPr>
            <p:cNvPr id="14344" name="그룹 14343">
              <a:extLst>
                <a:ext uri="{FF2B5EF4-FFF2-40B4-BE49-F238E27FC236}">
                  <a16:creationId xmlns:a16="http://schemas.microsoft.com/office/drawing/2014/main" id="{103D15EC-D97D-461E-7BBB-0E05C529E3BE}"/>
                </a:ext>
              </a:extLst>
            </p:cNvPr>
            <p:cNvGrpSpPr/>
            <p:nvPr/>
          </p:nvGrpSpPr>
          <p:grpSpPr>
            <a:xfrm>
              <a:off x="5979030" y="2057400"/>
              <a:ext cx="5450970" cy="3810000"/>
              <a:chOff x="6131430" y="2057400"/>
              <a:chExt cx="5450970" cy="3810000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0383872-F23E-B0C1-14A3-914E1FCA6C2C}"/>
                  </a:ext>
                </a:extLst>
              </p:cNvPr>
              <p:cNvGrpSpPr/>
              <p:nvPr/>
            </p:nvGrpSpPr>
            <p:grpSpPr>
              <a:xfrm>
                <a:off x="6131430" y="2057400"/>
                <a:ext cx="5450970" cy="3810000"/>
                <a:chOff x="990600" y="1905000"/>
                <a:chExt cx="4724400" cy="4191000"/>
              </a:xfrm>
              <a:noFill/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71288FF8-14B9-6ABE-3B0B-B797D5CCC442}"/>
                    </a:ext>
                  </a:extLst>
                </p:cNvPr>
                <p:cNvSpPr/>
                <p:nvPr/>
              </p:nvSpPr>
              <p:spPr>
                <a:xfrm>
                  <a:off x="990600" y="1905000"/>
                  <a:ext cx="4724400" cy="4191000"/>
                </a:xfrm>
                <a:prstGeom prst="rect">
                  <a:avLst/>
                </a:prstGeom>
                <a:grp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19A32D7-1A5F-7A38-29B1-A876AE5A474C}"/>
                    </a:ext>
                  </a:extLst>
                </p:cNvPr>
                <p:cNvSpPr txBox="1"/>
                <p:nvPr/>
              </p:nvSpPr>
              <p:spPr>
                <a:xfrm>
                  <a:off x="2362200" y="1992868"/>
                  <a:ext cx="1981200" cy="4062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(Top Level Block)</a:t>
                  </a:r>
                  <a:endParaRPr lang="ko-KR" altLang="en-US" dirty="0"/>
                </a:p>
              </p:txBody>
            </p:sp>
          </p:grpSp>
          <p:grpSp>
            <p:nvGrpSpPr>
              <p:cNvPr id="14336" name="그룹 14335">
                <a:extLst>
                  <a:ext uri="{FF2B5EF4-FFF2-40B4-BE49-F238E27FC236}">
                    <a16:creationId xmlns:a16="http://schemas.microsoft.com/office/drawing/2014/main" id="{21A2D93C-CB1D-65D5-5D38-D9F2E569DABF}"/>
                  </a:ext>
                </a:extLst>
              </p:cNvPr>
              <p:cNvGrpSpPr/>
              <p:nvPr/>
            </p:nvGrpSpPr>
            <p:grpSpPr>
              <a:xfrm>
                <a:off x="6477000" y="2812417"/>
                <a:ext cx="1646898" cy="2292983"/>
                <a:chOff x="6477000" y="2812417"/>
                <a:chExt cx="1646898" cy="2292983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D02E97E8-9E9A-1E6F-9199-75573EE54B81}"/>
                    </a:ext>
                  </a:extLst>
                </p:cNvPr>
                <p:cNvSpPr/>
                <p:nvPr/>
              </p:nvSpPr>
              <p:spPr>
                <a:xfrm>
                  <a:off x="6477000" y="2812417"/>
                  <a:ext cx="1561648" cy="2292983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04FE7F95-E952-BA2F-E4EC-8C734EDDF94F}"/>
                    </a:ext>
                  </a:extLst>
                </p:cNvPr>
                <p:cNvGrpSpPr/>
                <p:nvPr/>
              </p:nvGrpSpPr>
              <p:grpSpPr>
                <a:xfrm>
                  <a:off x="7315200" y="2872985"/>
                  <a:ext cx="808698" cy="2080015"/>
                  <a:chOff x="7315200" y="2872985"/>
                  <a:chExt cx="808698" cy="2080015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0EC52AD-1DE8-0AB5-DBC5-0FBEF48344DC}"/>
                      </a:ext>
                    </a:extLst>
                  </p:cNvPr>
                  <p:cNvSpPr txBox="1"/>
                  <p:nvPr/>
                </p:nvSpPr>
                <p:spPr>
                  <a:xfrm>
                    <a:off x="7713970" y="2872985"/>
                    <a:ext cx="2083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a</a:t>
                    </a:r>
                    <a:endParaRPr lang="ko-KR" altLang="en-US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68AA515-DB99-8283-7E88-429C2258B089}"/>
                      </a:ext>
                    </a:extLst>
                  </p:cNvPr>
                  <p:cNvSpPr txBox="1"/>
                  <p:nvPr/>
                </p:nvSpPr>
                <p:spPr>
                  <a:xfrm>
                    <a:off x="7713970" y="3300656"/>
                    <a:ext cx="2083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b</a:t>
                    </a:r>
                    <a:endParaRPr lang="ko-KR" altLang="en-US" dirty="0"/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74052842-BA93-03EB-A59F-F211C3D21E35}"/>
                      </a:ext>
                    </a:extLst>
                  </p:cNvPr>
                  <p:cNvSpPr txBox="1"/>
                  <p:nvPr/>
                </p:nvSpPr>
                <p:spPr>
                  <a:xfrm>
                    <a:off x="7440576" y="4155998"/>
                    <a:ext cx="683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/>
                      <a:t>c_in</a:t>
                    </a:r>
                    <a:endParaRPr lang="ko-KR" altLang="en-US" dirty="0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9CC78FE-0816-223C-A77F-8A6B469F07CB}"/>
                      </a:ext>
                    </a:extLst>
                  </p:cNvPr>
                  <p:cNvSpPr txBox="1"/>
                  <p:nvPr/>
                </p:nvSpPr>
                <p:spPr>
                  <a:xfrm>
                    <a:off x="7315200" y="4583668"/>
                    <a:ext cx="771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/>
                      <a:t>c_out</a:t>
                    </a:r>
                    <a:endParaRPr lang="ko-KR" altLang="en-US" dirty="0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6C05112D-D233-A09B-F095-907AA8FDA5AC}"/>
                      </a:ext>
                    </a:extLst>
                  </p:cNvPr>
                  <p:cNvSpPr txBox="1"/>
                  <p:nvPr/>
                </p:nvSpPr>
                <p:spPr>
                  <a:xfrm>
                    <a:off x="7472727" y="3728327"/>
                    <a:ext cx="61901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sum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14337" name="그룹 14336">
                <a:extLst>
                  <a:ext uri="{FF2B5EF4-FFF2-40B4-BE49-F238E27FC236}">
                    <a16:creationId xmlns:a16="http://schemas.microsoft.com/office/drawing/2014/main" id="{753FE6C7-B2BD-4690-928C-62F7A514B136}"/>
                  </a:ext>
                </a:extLst>
              </p:cNvPr>
              <p:cNvGrpSpPr/>
              <p:nvPr/>
            </p:nvGrpSpPr>
            <p:grpSpPr>
              <a:xfrm>
                <a:off x="9695238" y="2803930"/>
                <a:ext cx="1604540" cy="2292983"/>
                <a:chOff x="9695238" y="2803930"/>
                <a:chExt cx="1604540" cy="2292983"/>
              </a:xfrm>
            </p:grpSpPr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7F1AEF8C-B376-E37F-EE20-88B8540065C2}"/>
                    </a:ext>
                  </a:extLst>
                </p:cNvPr>
                <p:cNvGrpSpPr/>
                <p:nvPr/>
              </p:nvGrpSpPr>
              <p:grpSpPr>
                <a:xfrm>
                  <a:off x="9700632" y="2803930"/>
                  <a:ext cx="1599146" cy="2292983"/>
                  <a:chOff x="9125176" y="2880361"/>
                  <a:chExt cx="1599146" cy="2292983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C969AAB8-6787-2EC4-567E-18A1028FDB8D}"/>
                      </a:ext>
                    </a:extLst>
                  </p:cNvPr>
                  <p:cNvSpPr/>
                  <p:nvPr/>
                </p:nvSpPr>
                <p:spPr>
                  <a:xfrm>
                    <a:off x="9125176" y="2880361"/>
                    <a:ext cx="1561648" cy="2292983"/>
                  </a:xfrm>
                  <a:prstGeom prst="rect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D2473DF-7EDA-4877-579F-9827812667C4}"/>
                      </a:ext>
                    </a:extLst>
                  </p:cNvPr>
                  <p:cNvSpPr txBox="1"/>
                  <p:nvPr/>
                </p:nvSpPr>
                <p:spPr>
                  <a:xfrm>
                    <a:off x="9886122" y="2949416"/>
                    <a:ext cx="838200" cy="14773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Design Block</a:t>
                    </a:r>
                  </a:p>
                  <a:p>
                    <a:endParaRPr lang="en-US" altLang="ko-KR" dirty="0"/>
                  </a:p>
                  <a:p>
                    <a:r>
                      <a:rPr lang="en-US" altLang="ko-KR" dirty="0"/>
                      <a:t>16bit </a:t>
                    </a:r>
                  </a:p>
                  <a:p>
                    <a:r>
                      <a:rPr lang="en-US" altLang="ko-KR" dirty="0" err="1"/>
                      <a:t>F_add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B37EA35D-F311-E31A-1B8E-678DCA38AE39}"/>
                    </a:ext>
                  </a:extLst>
                </p:cNvPr>
                <p:cNvGrpSpPr/>
                <p:nvPr/>
              </p:nvGrpSpPr>
              <p:grpSpPr>
                <a:xfrm>
                  <a:off x="9695238" y="2918900"/>
                  <a:ext cx="771734" cy="2080015"/>
                  <a:chOff x="9683725" y="2918900"/>
                  <a:chExt cx="771734" cy="2080015"/>
                </a:xfrm>
              </p:grpSpPr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C01FF24-1DB6-4CB6-D70D-F80856A8BB11}"/>
                      </a:ext>
                    </a:extLst>
                  </p:cNvPr>
                  <p:cNvSpPr txBox="1"/>
                  <p:nvPr/>
                </p:nvSpPr>
                <p:spPr>
                  <a:xfrm>
                    <a:off x="9683725" y="2918900"/>
                    <a:ext cx="2083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a</a:t>
                    </a:r>
                    <a:endParaRPr lang="ko-KR" altLang="en-US" dirty="0"/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0C2FD3F9-DC7A-9C3E-384A-08DA75949007}"/>
                      </a:ext>
                    </a:extLst>
                  </p:cNvPr>
                  <p:cNvSpPr txBox="1"/>
                  <p:nvPr/>
                </p:nvSpPr>
                <p:spPr>
                  <a:xfrm>
                    <a:off x="9683725" y="3346571"/>
                    <a:ext cx="2083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b</a:t>
                    </a:r>
                    <a:endParaRPr lang="ko-KR" altLang="en-US" dirty="0"/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0FE02230-39D0-4736-694C-05B617D634C9}"/>
                      </a:ext>
                    </a:extLst>
                  </p:cNvPr>
                  <p:cNvSpPr txBox="1"/>
                  <p:nvPr/>
                </p:nvSpPr>
                <p:spPr>
                  <a:xfrm>
                    <a:off x="9683725" y="4201913"/>
                    <a:ext cx="6833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/>
                      <a:t>c_in</a:t>
                    </a:r>
                    <a:endParaRPr lang="ko-KR" altLang="en-US" dirty="0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A74BA5C2-4924-DFAA-3932-1751394C17FD}"/>
                      </a:ext>
                    </a:extLst>
                  </p:cNvPr>
                  <p:cNvSpPr txBox="1"/>
                  <p:nvPr/>
                </p:nvSpPr>
                <p:spPr>
                  <a:xfrm>
                    <a:off x="9683725" y="4629583"/>
                    <a:ext cx="7717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err="1"/>
                      <a:t>c_out</a:t>
                    </a:r>
                    <a:endParaRPr lang="ko-KR" altLang="en-US" dirty="0"/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490B91D-7481-4AD3-CFA6-F5AE59003E46}"/>
                      </a:ext>
                    </a:extLst>
                  </p:cNvPr>
                  <p:cNvSpPr txBox="1"/>
                  <p:nvPr/>
                </p:nvSpPr>
                <p:spPr>
                  <a:xfrm>
                    <a:off x="9683725" y="3774242"/>
                    <a:ext cx="61901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sum</a:t>
                    </a:r>
                    <a:endParaRPr lang="ko-KR" altLang="en-US" dirty="0"/>
                  </a:p>
                </p:txBody>
              </p:sp>
            </p:grpSp>
          </p:grpSp>
          <p:grpSp>
            <p:nvGrpSpPr>
              <p:cNvPr id="14343" name="그룹 14342">
                <a:extLst>
                  <a:ext uri="{FF2B5EF4-FFF2-40B4-BE49-F238E27FC236}">
                    <a16:creationId xmlns:a16="http://schemas.microsoft.com/office/drawing/2014/main" id="{E10980A4-A5EA-393E-0339-181466DE05FF}"/>
                  </a:ext>
                </a:extLst>
              </p:cNvPr>
              <p:cNvGrpSpPr/>
              <p:nvPr/>
            </p:nvGrpSpPr>
            <p:grpSpPr>
              <a:xfrm>
                <a:off x="8200372" y="3091142"/>
                <a:ext cx="1313087" cy="1721882"/>
                <a:chOff x="8153400" y="3091142"/>
                <a:chExt cx="1313087" cy="1721882"/>
              </a:xfrm>
            </p:grpSpPr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86D2E21D-C873-E5F4-E676-5159B4066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091142"/>
                  <a:ext cx="1313087" cy="124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화살표 연결선 85">
                  <a:extLst>
                    <a:ext uri="{FF2B5EF4-FFF2-40B4-BE49-F238E27FC236}">
                      <a16:creationId xmlns:a16="http://schemas.microsoft.com/office/drawing/2014/main" id="{7F82509B-2C9F-0BC7-612A-01B1A81A3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518507"/>
                  <a:ext cx="1313087" cy="124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id="{3D1B7D1B-BEC1-0853-557D-305E10C07D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153400" y="3945871"/>
                  <a:ext cx="1313087" cy="124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780F7A6B-BBB3-1BA3-2B1E-23A3E6DC42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4373235"/>
                  <a:ext cx="1313087" cy="124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화살표 연결선 88">
                  <a:extLst>
                    <a:ext uri="{FF2B5EF4-FFF2-40B4-BE49-F238E27FC236}">
                      <a16:creationId xmlns:a16="http://schemas.microsoft.com/office/drawing/2014/main" id="{7850401A-CAB3-04E3-ABE6-410440222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153400" y="4800600"/>
                  <a:ext cx="1313087" cy="1242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7114440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 Blah~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</a:t>
            </a: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Blha</a:t>
            </a:r>
            <a:r>
              <a:rPr lang="en-US" altLang="ko-KR" dirty="0">
                <a:ea typeface="굴림" panose="020B0600000101010101" pitchFamily="50" charset="-127"/>
              </a:rPr>
              <a:t>~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CE73E2-909B-3088-58C5-232E363A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220"/>
            <a:ext cx="121920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55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Learning Object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1. Understanding Verilog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2. *.v files simulation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3. Fundamental Language Structure of  Verilog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Language 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Comments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Operators</a:t>
            </a: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0F8963-9643-2582-7ACD-42F0657CF01B}"/>
              </a:ext>
            </a:extLst>
          </p:cNvPr>
          <p:cNvSpPr txBox="1"/>
          <p:nvPr/>
        </p:nvSpPr>
        <p:spPr>
          <a:xfrm>
            <a:off x="1143000" y="1832173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One line comment</a:t>
            </a:r>
          </a:p>
          <a:p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multiple line comment */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5D343-6FAA-2628-B09F-49E4EE1D9108}"/>
              </a:ext>
            </a:extLst>
          </p:cNvPr>
          <p:cNvSpPr txBox="1"/>
          <p:nvPr/>
        </p:nvSpPr>
        <p:spPr>
          <a:xfrm>
            <a:off x="1143000" y="3276600"/>
            <a:ext cx="594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Similar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like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 language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 a + b;    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합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 a – b;    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차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 ~b;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// 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논리 부정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 b &amp;&amp; c;   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AND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연산</a:t>
            </a:r>
            <a:endParaRPr lang="en-US" altLang="ko-KR" dirty="0">
              <a:solidFill>
                <a:srgbClr val="62884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 b || c;   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OR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연산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 b ? c : d;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조건 연산</a:t>
            </a:r>
            <a:endParaRPr lang="en-US" altLang="ko-KR" dirty="0">
              <a:solidFill>
                <a:srgbClr val="62884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solidFill>
                <a:srgbClr val="62884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//...</a:t>
            </a:r>
            <a:r>
              <a:rPr lang="en-US" altLang="ko-KR" dirty="0" err="1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etc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4201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Language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Numbers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String</a:t>
            </a: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CC3C3-6C79-633A-D441-08A20A305E67}"/>
              </a:ext>
            </a:extLst>
          </p:cNvPr>
          <p:cNvSpPr txBox="1"/>
          <p:nvPr/>
        </p:nvSpPr>
        <p:spPr>
          <a:xfrm>
            <a:off x="990600" y="1676400"/>
            <a:ext cx="906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4’b1111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4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비트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진수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1111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12’habc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12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비트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진수 </a:t>
            </a:r>
            <a:r>
              <a:rPr lang="en-US" altLang="ko-KR" dirty="0" err="1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abc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16’d255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16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비트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진수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255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1234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// 10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진수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1234, 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형식을 지정하지 않은 숫자는 기본적으로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진수 취급</a:t>
            </a:r>
            <a:endParaRPr lang="en-US" altLang="ko-KR" dirty="0">
              <a:solidFill>
                <a:srgbClr val="62884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solidFill>
                <a:srgbClr val="62884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4’bx	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4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비트 미지수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8‘dz	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8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비트 하이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임피던스</a:t>
            </a:r>
            <a:endParaRPr lang="en-US" altLang="ko-KR" dirty="0">
              <a:solidFill>
                <a:srgbClr val="62884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16F74-DA57-386F-2428-83BDE681FF98}"/>
              </a:ext>
            </a:extLst>
          </p:cNvPr>
          <p:cNvSpPr txBox="1"/>
          <p:nvPr/>
        </p:nvSpPr>
        <p:spPr>
          <a:xfrm>
            <a:off x="990600" y="456301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“Hello, World!”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 표현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56223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Language 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Key-words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reg == input signal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wire == output signal</a:t>
            </a: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8BF7A8-EAE6-3899-6B89-3E9FB1EA5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32921"/>
              </p:ext>
            </p:extLst>
          </p:nvPr>
        </p:nvGraphicFramePr>
        <p:xfrm>
          <a:off x="2933700" y="1871980"/>
          <a:ext cx="6324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99332683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263024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Key-word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Definition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3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일반적으로 사용하는 레지스터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05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디바이스의 물리적인 연결</a:t>
                      </a:r>
                      <a:r>
                        <a:rPr lang="en-US" altLang="ko-KR" sz="1600" dirty="0"/>
                        <a:t>,  </a:t>
                      </a:r>
                      <a:r>
                        <a:rPr lang="ko-KR" altLang="en-US" sz="1600" dirty="0"/>
                        <a:t>값 저장 </a:t>
                      </a:r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80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실수 표현 레지스터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7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시간 저장 레지스터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8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정수 표현 레지스터 </a:t>
                      </a:r>
                      <a:r>
                        <a:rPr lang="en-US" altLang="ko-KR" sz="1600" dirty="0"/>
                        <a:t>(signed</a:t>
                      </a:r>
                      <a:r>
                        <a:rPr lang="ko-KR" altLang="en-US" sz="1600" dirty="0"/>
                        <a:t>형태 사용 가능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291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82915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Language 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input / output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input == input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output == output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CF41D6D-010E-C804-CB2F-425E9F0D03DB}"/>
              </a:ext>
            </a:extLst>
          </p:cNvPr>
          <p:cNvGrpSpPr/>
          <p:nvPr/>
        </p:nvGrpSpPr>
        <p:grpSpPr>
          <a:xfrm>
            <a:off x="2286000" y="3048000"/>
            <a:ext cx="7696200" cy="2031325"/>
            <a:chOff x="2286000" y="3048000"/>
            <a:chExt cx="7696200" cy="203132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63B06D-5612-CE8B-CDCC-03A4DD0B732E}"/>
                </a:ext>
              </a:extLst>
            </p:cNvPr>
            <p:cNvGrpSpPr/>
            <p:nvPr/>
          </p:nvGrpSpPr>
          <p:grpSpPr>
            <a:xfrm>
              <a:off x="2286000" y="3048000"/>
              <a:ext cx="7696200" cy="2031325"/>
              <a:chOff x="2362200" y="3048000"/>
              <a:chExt cx="7696200" cy="203132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4F1492-2BA1-9DB2-B5A7-91F87DE7DE49}"/>
                  </a:ext>
                </a:extLst>
              </p:cNvPr>
              <p:cNvSpPr txBox="1"/>
              <p:nvPr/>
            </p:nvSpPr>
            <p:spPr>
              <a:xfrm>
                <a:off x="2362200" y="3048000"/>
                <a:ext cx="36027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module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not_gate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(in, out);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	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in;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	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output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out;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	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assign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s = ~in;</a:t>
                </a:r>
              </a:p>
              <a:p>
                <a:r>
                  <a:rPr lang="en-US" altLang="ko-KR" dirty="0" err="1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endmodule</a:t>
                </a:r>
                <a:endParaRPr lang="ko-KR" altLang="en-US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F7B2BC-DC35-3BF5-0B47-A9629DD0E2B9}"/>
                  </a:ext>
                </a:extLst>
              </p:cNvPr>
              <p:cNvSpPr txBox="1"/>
              <p:nvPr/>
            </p:nvSpPr>
            <p:spPr>
              <a:xfrm>
                <a:off x="6553200" y="3048000"/>
                <a:ext cx="35052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module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 err="1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half_adder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(a, b, sum);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a;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b;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output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sum;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assign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sum = a + b;</a:t>
                </a:r>
              </a:p>
              <a:p>
                <a:r>
                  <a:rPr lang="en-US" altLang="ko-KR" dirty="0" err="1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endmodule</a:t>
                </a:r>
                <a:endParaRPr lang="ko-KR" altLang="en-US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C5AB39C-7567-8A17-357E-4C0F0534C13B}"/>
                </a:ext>
              </a:extLst>
            </p:cNvPr>
            <p:cNvSpPr/>
            <p:nvPr/>
          </p:nvSpPr>
          <p:spPr>
            <a:xfrm>
              <a:off x="3200400" y="3352800"/>
              <a:ext cx="1447800" cy="6096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BF3796-F8C6-DFE6-B094-67928B4DC3FF}"/>
                </a:ext>
              </a:extLst>
            </p:cNvPr>
            <p:cNvSpPr/>
            <p:nvPr/>
          </p:nvSpPr>
          <p:spPr>
            <a:xfrm>
              <a:off x="6955536" y="3383280"/>
              <a:ext cx="1447800" cy="80772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266097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Language 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Key-word example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F1EEE75-1D27-5838-AC21-E9D7D213A421}"/>
              </a:ext>
            </a:extLst>
          </p:cNvPr>
          <p:cNvGrpSpPr/>
          <p:nvPr/>
        </p:nvGrpSpPr>
        <p:grpSpPr>
          <a:xfrm>
            <a:off x="1143000" y="2590800"/>
            <a:ext cx="3505200" cy="2556884"/>
            <a:chOff x="1143000" y="2146858"/>
            <a:chExt cx="3505200" cy="25568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00AE28-EB30-7A39-558C-81505DA94BAD}"/>
                </a:ext>
              </a:extLst>
            </p:cNvPr>
            <p:cNvSpPr txBox="1"/>
            <p:nvPr/>
          </p:nvSpPr>
          <p:spPr>
            <a:xfrm>
              <a:off x="1143000" y="2672417"/>
              <a:ext cx="35052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half_adder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(a, b, sum);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a;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b;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output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sum;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assign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sum = a + b;</a:t>
              </a:r>
            </a:p>
            <a:p>
              <a:r>
                <a:rPr lang="en-US" altLang="ko-KR" dirty="0" err="1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  <a:endParaRPr lang="ko-KR" altLang="en-US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ECC9BA-701F-A026-B47D-14110B87CA2F}"/>
                </a:ext>
              </a:extLst>
            </p:cNvPr>
            <p:cNvSpPr txBox="1"/>
            <p:nvPr/>
          </p:nvSpPr>
          <p:spPr>
            <a:xfrm>
              <a:off x="2238820" y="2146858"/>
              <a:ext cx="1313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half_adder.v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12A146-21B2-2485-6A7D-ED9701EB2A2F}"/>
              </a:ext>
            </a:extLst>
          </p:cNvPr>
          <p:cNvGrpSpPr/>
          <p:nvPr/>
        </p:nvGrpSpPr>
        <p:grpSpPr>
          <a:xfrm>
            <a:off x="6400800" y="1557141"/>
            <a:ext cx="4267200" cy="4843659"/>
            <a:chOff x="6400800" y="2146858"/>
            <a:chExt cx="4267200" cy="48436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6215C0-E3F1-1254-8174-B43F8EBC2C1C}"/>
                </a:ext>
              </a:extLst>
            </p:cNvPr>
            <p:cNvSpPr txBox="1"/>
            <p:nvPr/>
          </p:nvSpPr>
          <p:spPr>
            <a:xfrm>
              <a:off x="7877620" y="2146858"/>
              <a:ext cx="1313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testbench.v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3706F2-D991-59F4-4DE7-AB6BAAB7BEEB}"/>
                </a:ext>
              </a:extLst>
            </p:cNvPr>
            <p:cNvSpPr txBox="1"/>
            <p:nvPr/>
          </p:nvSpPr>
          <p:spPr>
            <a:xfrm>
              <a:off x="6400800" y="2743200"/>
              <a:ext cx="426720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testbench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a;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b;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wire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sum;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half_adder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ha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(a, b, sum);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initial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begin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solidFill>
                    <a:srgbClr val="62884C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#10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a = 1'b0; b = 1'b0;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solidFill>
                    <a:srgbClr val="62884C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#10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a = 1'b0; b = 1'b1;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solidFill>
                    <a:srgbClr val="62884C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#10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a = 1'b1; b = 1'b0;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solidFill>
                    <a:srgbClr val="62884C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#10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a = 1'b1; b = 1'b1;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solidFill>
                    <a:srgbClr val="62884C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#10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$stop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</a:t>
              </a:r>
            </a:p>
            <a:p>
              <a:r>
                <a:rPr lang="en-US" altLang="ko-KR" dirty="0" err="1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  <a:endParaRPr lang="ko-KR" altLang="en-US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71275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System Task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AF12577-FF2C-5110-EC05-281DF343C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78844"/>
              </p:ext>
            </p:extLst>
          </p:nvPr>
        </p:nvGraphicFramePr>
        <p:xfrm>
          <a:off x="590550" y="1270000"/>
          <a:ext cx="3378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698">
                  <a:extLst>
                    <a:ext uri="{9D8B030D-6E8A-4147-A177-3AD203B41FA5}">
                      <a16:colId xmlns:a16="http://schemas.microsoft.com/office/drawing/2014/main" val="2852969790"/>
                    </a:ext>
                  </a:extLst>
                </a:gridCol>
                <a:gridCol w="1889502">
                  <a:extLst>
                    <a:ext uri="{9D8B030D-6E8A-4147-A177-3AD203B41FA5}">
                      <a16:colId xmlns:a16="http://schemas.microsoft.com/office/drawing/2014/main" val="2693464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Task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Definition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7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$display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</a:t>
                      </a:r>
                      <a:r>
                        <a:rPr lang="ko-KR" altLang="en-US" dirty="0"/>
                        <a:t>에 값을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6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$time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시간을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0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$stop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작업을 중단함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3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$finish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작업을 그만 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F79794-35A5-331F-FD03-260393A04D41}"/>
              </a:ext>
            </a:extLst>
          </p:cNvPr>
          <p:cNvSpPr txBox="1"/>
          <p:nvPr/>
        </p:nvSpPr>
        <p:spPr>
          <a:xfrm>
            <a:off x="4800600" y="1143000"/>
            <a:ext cx="670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testbench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a;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b;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wire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sum;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half_adder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ha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(a, b, sum);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initial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begin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#10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a = 1'b0; b = 1’b0;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$display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"%t ns : a = %d, b = %d"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$time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a, b);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#10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 1'b0; b = 1’b1;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$display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"%t ns : a = %d, b = %d"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$time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a, b);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#10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 1'b1; b = 1’b0;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$display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"%t ns : a = %d, b = %d"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$time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a, b);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#10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 = 1'b1; b = 1’b1;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$display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"%t ns : a = %d, b = %d"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$time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a, b);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dirty="0">
                <a:solidFill>
                  <a:srgbClr val="62884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#10 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$stop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</a:p>
          <a:p>
            <a:r>
              <a:rPr lang="en-US" altLang="ko-KR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endmodule</a:t>
            </a:r>
            <a:endParaRPr lang="ko-KR" altLang="en-US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20546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Extension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Linux Shell command</a:t>
            </a: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cd</a:t>
            </a:r>
            <a:r>
              <a:rPr lang="en-US" altLang="ko-KR" dirty="0">
                <a:ea typeface="굴림" panose="020B0600000101010101" pitchFamily="50" charset="-127"/>
              </a:rPr>
              <a:t> : Change Directory</a:t>
            </a:r>
          </a:p>
          <a:p>
            <a:pPr marL="274320" lvl="1" indent="0"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ls</a:t>
            </a:r>
            <a:r>
              <a:rPr lang="en-US" altLang="ko-KR" dirty="0">
                <a:ea typeface="굴림" panose="020B0600000101010101" pitchFamily="50" charset="-127"/>
              </a:rPr>
              <a:t> : list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ls –l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CAA081-738C-DE58-8369-5354644B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33" y="2200135"/>
            <a:ext cx="2991267" cy="1000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9C1B8C-CD66-000C-1784-2C2F90DF9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33" y="4162285"/>
            <a:ext cx="469648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Extension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Linux Shell command</a:t>
            </a: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dirty="0">
                <a:ea typeface="굴림" panose="020B0600000101010101" pitchFamily="50" charset="-127"/>
              </a:rPr>
              <a:t> : Clear Screen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689089-9327-0665-3B82-8E2AD4EE7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03539"/>
            <a:ext cx="4753638" cy="31436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A6C411-1190-6DB1-98DD-1CD44299FA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34"/>
          <a:stretch/>
        </p:blipFill>
        <p:spPr>
          <a:xfrm>
            <a:off x="6752564" y="2074960"/>
            <a:ext cx="4753639" cy="320084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8A3ADB0-2419-5035-DE69-826C4052F490}"/>
              </a:ext>
            </a:extLst>
          </p:cNvPr>
          <p:cNvSpPr/>
          <p:nvPr/>
        </p:nvSpPr>
        <p:spPr>
          <a:xfrm>
            <a:off x="5439437" y="3359579"/>
            <a:ext cx="1447800" cy="8839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25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Verilog HDL?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About Verilog HDL</a:t>
            </a:r>
          </a:p>
          <a:p>
            <a:pPr marL="274320" lvl="1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Verilog HDL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=</a:t>
            </a:r>
            <a:r>
              <a:rPr lang="ko-KR" altLang="en-US" dirty="0">
                <a:ea typeface="굴림" panose="020B0600000101010101" pitchFamily="50" charset="-127"/>
              </a:rPr>
              <a:t>  </a:t>
            </a:r>
            <a:r>
              <a:rPr lang="en-US" altLang="ko-KR" dirty="0">
                <a:ea typeface="굴림" panose="020B0600000101010101" pitchFamily="50" charset="-127"/>
              </a:rPr>
              <a:t>Verilog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Hardware Description Language</a:t>
            </a:r>
          </a:p>
          <a:p>
            <a:pPr marL="274320" lvl="1" indent="0">
              <a:buNone/>
            </a:pP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 marL="274320" lvl="1" indent="0" algn="ctr">
              <a:buNone/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“Similarly, in the digital design field, designers felt the need for </a:t>
            </a: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a standard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    language to describe digital circuits. </a:t>
            </a:r>
            <a:r>
              <a:rPr lang="en-US" altLang="ko-KR" dirty="0">
                <a:ea typeface="굴림" panose="020B0600000101010101" pitchFamily="50" charset="-127"/>
              </a:rPr>
              <a:t>Thus, HDLs came into existence.”</a:t>
            </a:r>
          </a:p>
          <a:p>
            <a:pPr marL="0" indent="0" algn="r">
              <a:buNone/>
            </a:pPr>
            <a:r>
              <a:rPr lang="en-US" altLang="ko-KR" dirty="0">
                <a:ea typeface="굴림" panose="020B0600000101010101" pitchFamily="50" charset="-127"/>
              </a:rPr>
              <a:t>    </a:t>
            </a:r>
            <a:r>
              <a:rPr lang="en-US" altLang="ko-KR" sz="2000" dirty="0">
                <a:ea typeface="굴림" panose="020B0600000101010101" pitchFamily="50" charset="-127"/>
              </a:rPr>
              <a:t>-Verilog HDL:  A Guide to Digital design and Synthesis-		</a:t>
            </a:r>
          </a:p>
          <a:p>
            <a:endParaRPr lang="ru-RU" altLang="ko-KR" dirty="0"/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</a:t>
            </a:r>
          </a:p>
          <a:p>
            <a:pPr marL="0" indent="0" algn="ctr">
              <a:buNone/>
            </a:pPr>
            <a:endParaRPr lang="en-US" altLang="ko-KR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Verilog HDL?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About Verilog HDL</a:t>
            </a:r>
          </a:p>
          <a:p>
            <a:pPr marL="274320" lvl="1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Verilog HDL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=</a:t>
            </a:r>
            <a:r>
              <a:rPr lang="ko-KR" altLang="en-US" dirty="0">
                <a:ea typeface="굴림" panose="020B0600000101010101" pitchFamily="50" charset="-127"/>
              </a:rPr>
              <a:t>  </a:t>
            </a:r>
            <a:r>
              <a:rPr lang="en-US" altLang="ko-KR" dirty="0">
                <a:ea typeface="굴림" panose="020B0600000101010101" pitchFamily="50" charset="-127"/>
              </a:rPr>
              <a:t>Verilog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Hardware Description Language</a:t>
            </a:r>
          </a:p>
          <a:p>
            <a:pPr marL="274320" lvl="1" indent="0">
              <a:buNone/>
            </a:pP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 marL="274320" lvl="1" indent="0" algn="ctr">
              <a:buNone/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Verilog HDL !=  VHDL(VHSIC HDL)</a:t>
            </a: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“Similarly, in the digital design field, designers felt the need for </a:t>
            </a: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a standard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    language to describe digital circuits. </a:t>
            </a:r>
            <a:r>
              <a:rPr lang="en-US" altLang="ko-KR" dirty="0">
                <a:ea typeface="굴림" panose="020B0600000101010101" pitchFamily="50" charset="-127"/>
              </a:rPr>
              <a:t>Thus, HDLs came into existence.”</a:t>
            </a:r>
          </a:p>
          <a:p>
            <a:pPr marL="0" indent="0" algn="r">
              <a:buNone/>
            </a:pPr>
            <a:r>
              <a:rPr lang="en-US" altLang="ko-KR" dirty="0">
                <a:ea typeface="굴림" panose="020B0600000101010101" pitchFamily="50" charset="-127"/>
              </a:rPr>
              <a:t>    </a:t>
            </a:r>
            <a:r>
              <a:rPr lang="en-US" altLang="ko-KR" sz="2000" dirty="0">
                <a:ea typeface="굴림" panose="020B0600000101010101" pitchFamily="50" charset="-127"/>
              </a:rPr>
              <a:t>-Verilog HDL:  A Guide to Digital design and Synthesis-		</a:t>
            </a:r>
          </a:p>
          <a:p>
            <a:endParaRPr lang="ru-RU" altLang="ko-KR" dirty="0"/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</a:t>
            </a:r>
          </a:p>
          <a:p>
            <a:pPr marL="0" indent="0" algn="ctr">
              <a:buNone/>
            </a:pPr>
            <a:endParaRPr lang="en-US" altLang="ko-KR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5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Digital Design Process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83C094-CA42-DB4A-EBFE-FF0A54267AC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9522" y="5311518"/>
            <a:ext cx="938447" cy="811503"/>
          </a:xfr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E1A8A95-D693-2E0D-5113-9EC1A8C6BF8C}"/>
              </a:ext>
            </a:extLst>
          </p:cNvPr>
          <p:cNvGrpSpPr/>
          <p:nvPr/>
        </p:nvGrpSpPr>
        <p:grpSpPr>
          <a:xfrm>
            <a:off x="7729247" y="1385630"/>
            <a:ext cx="3048000" cy="4710370"/>
            <a:chOff x="7543800" y="1444943"/>
            <a:chExt cx="3352800" cy="471037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76AFD46-EB35-F7EE-0532-5E229DB85173}"/>
                </a:ext>
              </a:extLst>
            </p:cNvPr>
            <p:cNvGrpSpPr/>
            <p:nvPr/>
          </p:nvGrpSpPr>
          <p:grpSpPr>
            <a:xfrm>
              <a:off x="7721853" y="1444943"/>
              <a:ext cx="2692147" cy="4619624"/>
              <a:chOff x="975613" y="1483797"/>
              <a:chExt cx="2692147" cy="4619624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414943C-6CDD-21CA-665B-12507F60B24D}"/>
                  </a:ext>
                </a:extLst>
              </p:cNvPr>
              <p:cNvGrpSpPr/>
              <p:nvPr/>
            </p:nvGrpSpPr>
            <p:grpSpPr>
              <a:xfrm>
                <a:off x="1026160" y="1483797"/>
                <a:ext cx="2641600" cy="3925888"/>
                <a:chOff x="1219200" y="1676400"/>
                <a:chExt cx="1968753" cy="3925888"/>
              </a:xfrm>
              <a:noFill/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194B42CC-BED8-5EF7-15C3-70E2D9F3BF29}"/>
                    </a:ext>
                  </a:extLst>
                </p:cNvPr>
                <p:cNvSpPr/>
                <p:nvPr/>
              </p:nvSpPr>
              <p:spPr>
                <a:xfrm>
                  <a:off x="1219200" y="1676400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9FF1BBB-09C0-22D5-FB3A-7D267B3B7340}"/>
                    </a:ext>
                  </a:extLst>
                </p:cNvPr>
                <p:cNvSpPr/>
                <p:nvPr/>
              </p:nvSpPr>
              <p:spPr>
                <a:xfrm>
                  <a:off x="1219200" y="2370138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D3D5081-C648-1E8B-6349-4CF14A21F18C}"/>
                    </a:ext>
                  </a:extLst>
                </p:cNvPr>
                <p:cNvSpPr/>
                <p:nvPr/>
              </p:nvSpPr>
              <p:spPr>
                <a:xfrm>
                  <a:off x="1219200" y="3063876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17F0633-D9F9-06D9-A4F8-FF792C2DAC34}"/>
                    </a:ext>
                  </a:extLst>
                </p:cNvPr>
                <p:cNvSpPr/>
                <p:nvPr/>
              </p:nvSpPr>
              <p:spPr>
                <a:xfrm>
                  <a:off x="1219200" y="3757614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584F787-E3C7-5969-B63E-6F81C28A5EB1}"/>
                    </a:ext>
                  </a:extLst>
                </p:cNvPr>
                <p:cNvSpPr/>
                <p:nvPr/>
              </p:nvSpPr>
              <p:spPr>
                <a:xfrm>
                  <a:off x="1219200" y="4451352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C34CFBC0-F24A-AAD0-AF8E-538642FCCF64}"/>
                    </a:ext>
                  </a:extLst>
                </p:cNvPr>
                <p:cNvSpPr/>
                <p:nvPr/>
              </p:nvSpPr>
              <p:spPr>
                <a:xfrm>
                  <a:off x="1219200" y="5145088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B3AD9B-BEBF-DE75-5053-D3D1ADEF677B}"/>
                  </a:ext>
                </a:extLst>
              </p:cNvPr>
              <p:cNvSpPr txBox="1"/>
              <p:nvPr/>
            </p:nvSpPr>
            <p:spPr>
              <a:xfrm>
                <a:off x="1026160" y="1483797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Design Specification</a:t>
                </a:r>
                <a:endParaRPr lang="ko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A455AB-8371-5D0E-766A-9488CAB5179F}"/>
                  </a:ext>
                </a:extLst>
              </p:cNvPr>
              <p:cNvSpPr txBox="1"/>
              <p:nvPr/>
            </p:nvSpPr>
            <p:spPr>
              <a:xfrm>
                <a:off x="1026160" y="2177535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Behavioral Description</a:t>
                </a:r>
                <a:endParaRPr lang="ko-KR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5A064E-FF42-AE69-AB09-29BA38C3319F}"/>
                  </a:ext>
                </a:extLst>
              </p:cNvPr>
              <p:cNvSpPr txBox="1"/>
              <p:nvPr/>
            </p:nvSpPr>
            <p:spPr>
              <a:xfrm>
                <a:off x="1026160" y="2871273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RTL Description(HDL)</a:t>
                </a:r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15B960-5FFF-A70B-72EE-B2A9123D3E8B}"/>
                  </a:ext>
                </a:extLst>
              </p:cNvPr>
              <p:cNvSpPr txBox="1"/>
              <p:nvPr/>
            </p:nvSpPr>
            <p:spPr>
              <a:xfrm>
                <a:off x="975613" y="3608944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Verification &amp; Test</a:t>
                </a:r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DCBB03-A6C7-C65F-0517-DD5BB2B9265A}"/>
                  </a:ext>
                </a:extLst>
              </p:cNvPr>
              <p:cNvSpPr txBox="1"/>
              <p:nvPr/>
            </p:nvSpPr>
            <p:spPr>
              <a:xfrm>
                <a:off x="1026160" y="4262477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Gate-Level Netlist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AC20A0-FDCB-D7D2-F188-408F8EA44953}"/>
                  </a:ext>
                </a:extLst>
              </p:cNvPr>
              <p:cNvSpPr txBox="1"/>
              <p:nvPr/>
            </p:nvSpPr>
            <p:spPr>
              <a:xfrm>
                <a:off x="1026160" y="4952485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Physical Layout</a:t>
                </a:r>
                <a:endParaRPr lang="ko-KR" altLang="en-US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39E3B03-9825-7B6F-5520-19ED1DFA59FB}"/>
                  </a:ext>
                </a:extLst>
              </p:cNvPr>
              <p:cNvGrpSpPr/>
              <p:nvPr/>
            </p:nvGrpSpPr>
            <p:grpSpPr>
              <a:xfrm>
                <a:off x="1026160" y="5646221"/>
                <a:ext cx="2641600" cy="457200"/>
                <a:chOff x="7239000" y="3349624"/>
                <a:chExt cx="2641600" cy="457200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6A3FFF0-E6D7-DC90-F444-F7D0C83A6A2E}"/>
                    </a:ext>
                  </a:extLst>
                </p:cNvPr>
                <p:cNvSpPr/>
                <p:nvPr/>
              </p:nvSpPr>
              <p:spPr>
                <a:xfrm>
                  <a:off x="7239000" y="3349624"/>
                  <a:ext cx="2641600" cy="4572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64CB55B-5079-1F0F-D15A-860A637E0F16}"/>
                    </a:ext>
                  </a:extLst>
                </p:cNvPr>
                <p:cNvSpPr txBox="1"/>
                <p:nvPr/>
              </p:nvSpPr>
              <p:spPr>
                <a:xfrm>
                  <a:off x="7239000" y="3393558"/>
                  <a:ext cx="264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Implementation</a:t>
                  </a:r>
                  <a:endParaRPr lang="ko-KR" altLang="en-US" dirty="0"/>
                </a:p>
              </p:txBody>
            </p:sp>
          </p:grp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BFBCDED-A25E-EF86-BE9F-58545006D261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1444943"/>
              <a:ext cx="0" cy="4710370"/>
            </a:xfrm>
            <a:prstGeom prst="straightConnector1">
              <a:avLst/>
            </a:prstGeom>
            <a:ln w="730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화살표: 왼쪽으로 구부러짐 55">
              <a:extLst>
                <a:ext uri="{FF2B5EF4-FFF2-40B4-BE49-F238E27FC236}">
                  <a16:creationId xmlns:a16="http://schemas.microsoft.com/office/drawing/2014/main" id="{CDB34A3F-98F0-0A9F-C18F-A7814FA672CF}"/>
                </a:ext>
              </a:extLst>
            </p:cNvPr>
            <p:cNvSpPr/>
            <p:nvPr/>
          </p:nvSpPr>
          <p:spPr>
            <a:xfrm flipV="1">
              <a:off x="10414000" y="2983467"/>
              <a:ext cx="406400" cy="771289"/>
            </a:xfrm>
            <a:prstGeom prst="curvedLeftArrow">
              <a:avLst>
                <a:gd name="adj1" fmla="val 25000"/>
                <a:gd name="adj2" fmla="val 50000"/>
                <a:gd name="adj3" fmla="val 2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화살표: 왼쪽으로 구부러짐 59">
              <a:extLst>
                <a:ext uri="{FF2B5EF4-FFF2-40B4-BE49-F238E27FC236}">
                  <a16:creationId xmlns:a16="http://schemas.microsoft.com/office/drawing/2014/main" id="{80E5874A-A08A-6161-7DBB-CE49229904F1}"/>
                </a:ext>
              </a:extLst>
            </p:cNvPr>
            <p:cNvSpPr/>
            <p:nvPr/>
          </p:nvSpPr>
          <p:spPr>
            <a:xfrm flipV="1">
              <a:off x="10414000" y="2289729"/>
              <a:ext cx="482600" cy="1445858"/>
            </a:xfrm>
            <a:prstGeom prst="curvedLeftArrow">
              <a:avLst>
                <a:gd name="adj1" fmla="val 25000"/>
                <a:gd name="adj2" fmla="val 50000"/>
                <a:gd name="adj3" fmla="val 2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B28A9D-283F-764F-97B0-FCD2EEEBC99E}"/>
              </a:ext>
            </a:extLst>
          </p:cNvPr>
          <p:cNvGrpSpPr/>
          <p:nvPr/>
        </p:nvGrpSpPr>
        <p:grpSpPr>
          <a:xfrm>
            <a:off x="5791200" y="2474785"/>
            <a:ext cx="1795090" cy="1030415"/>
            <a:chOff x="5605753" y="2279685"/>
            <a:chExt cx="1795090" cy="103041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A321BBF-E44B-9F8D-F81C-103252FD1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5753" y="2279685"/>
              <a:ext cx="1795090" cy="48532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24D8D2B-B864-C7B3-E3D7-F5A12C53C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6766" y="2770431"/>
              <a:ext cx="1333064" cy="539669"/>
            </a:xfrm>
            <a:prstGeom prst="rect">
              <a:avLst/>
            </a:prstGeom>
          </p:spPr>
        </p:pic>
      </p:grpSp>
      <p:pic>
        <p:nvPicPr>
          <p:cNvPr id="28" name="그림 2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B245A7B-EF2E-5BF4-7D9A-EF3883791D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29" y="4250948"/>
            <a:ext cx="1617755" cy="48532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9B88BF2-BE3B-6BEB-82FB-E81D72A8B1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674" y="4683981"/>
            <a:ext cx="1333064" cy="53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Digital Design Process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83C094-CA42-DB4A-EBFE-FF0A54267AC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9522" y="5311518"/>
            <a:ext cx="938447" cy="811503"/>
          </a:xfr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E1A8A95-D693-2E0D-5113-9EC1A8C6BF8C}"/>
              </a:ext>
            </a:extLst>
          </p:cNvPr>
          <p:cNvGrpSpPr/>
          <p:nvPr/>
        </p:nvGrpSpPr>
        <p:grpSpPr>
          <a:xfrm>
            <a:off x="7729247" y="1385630"/>
            <a:ext cx="3048000" cy="4710370"/>
            <a:chOff x="7543800" y="1444943"/>
            <a:chExt cx="3352800" cy="471037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76AFD46-EB35-F7EE-0532-5E229DB85173}"/>
                </a:ext>
              </a:extLst>
            </p:cNvPr>
            <p:cNvGrpSpPr/>
            <p:nvPr/>
          </p:nvGrpSpPr>
          <p:grpSpPr>
            <a:xfrm>
              <a:off x="7721853" y="1444943"/>
              <a:ext cx="2692147" cy="4619624"/>
              <a:chOff x="975613" y="1483797"/>
              <a:chExt cx="2692147" cy="4619624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414943C-6CDD-21CA-665B-12507F60B24D}"/>
                  </a:ext>
                </a:extLst>
              </p:cNvPr>
              <p:cNvGrpSpPr/>
              <p:nvPr/>
            </p:nvGrpSpPr>
            <p:grpSpPr>
              <a:xfrm>
                <a:off x="1026160" y="1483797"/>
                <a:ext cx="2641600" cy="3925888"/>
                <a:chOff x="1219200" y="1676400"/>
                <a:chExt cx="1968753" cy="3925888"/>
              </a:xfrm>
              <a:noFill/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194B42CC-BED8-5EF7-15C3-70E2D9F3BF29}"/>
                    </a:ext>
                  </a:extLst>
                </p:cNvPr>
                <p:cNvSpPr/>
                <p:nvPr/>
              </p:nvSpPr>
              <p:spPr>
                <a:xfrm>
                  <a:off x="1219200" y="1676400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9FF1BBB-09C0-22D5-FB3A-7D267B3B7340}"/>
                    </a:ext>
                  </a:extLst>
                </p:cNvPr>
                <p:cNvSpPr/>
                <p:nvPr/>
              </p:nvSpPr>
              <p:spPr>
                <a:xfrm>
                  <a:off x="1219200" y="2370138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D3D5081-C648-1E8B-6349-4CF14A21F18C}"/>
                    </a:ext>
                  </a:extLst>
                </p:cNvPr>
                <p:cNvSpPr/>
                <p:nvPr/>
              </p:nvSpPr>
              <p:spPr>
                <a:xfrm>
                  <a:off x="1219200" y="3063876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17F0633-D9F9-06D9-A4F8-FF792C2DAC34}"/>
                    </a:ext>
                  </a:extLst>
                </p:cNvPr>
                <p:cNvSpPr/>
                <p:nvPr/>
              </p:nvSpPr>
              <p:spPr>
                <a:xfrm>
                  <a:off x="1219200" y="3757614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584F787-E3C7-5969-B63E-6F81C28A5EB1}"/>
                    </a:ext>
                  </a:extLst>
                </p:cNvPr>
                <p:cNvSpPr/>
                <p:nvPr/>
              </p:nvSpPr>
              <p:spPr>
                <a:xfrm>
                  <a:off x="1219200" y="4451352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C34CFBC0-F24A-AAD0-AF8E-538642FCCF64}"/>
                    </a:ext>
                  </a:extLst>
                </p:cNvPr>
                <p:cNvSpPr/>
                <p:nvPr/>
              </p:nvSpPr>
              <p:spPr>
                <a:xfrm>
                  <a:off x="1219200" y="5145088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B3AD9B-BEBF-DE75-5053-D3D1ADEF677B}"/>
                  </a:ext>
                </a:extLst>
              </p:cNvPr>
              <p:cNvSpPr txBox="1"/>
              <p:nvPr/>
            </p:nvSpPr>
            <p:spPr>
              <a:xfrm>
                <a:off x="1026160" y="1483797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Design Specification</a:t>
                </a:r>
                <a:endParaRPr lang="ko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A455AB-8371-5D0E-766A-9488CAB5179F}"/>
                  </a:ext>
                </a:extLst>
              </p:cNvPr>
              <p:cNvSpPr txBox="1"/>
              <p:nvPr/>
            </p:nvSpPr>
            <p:spPr>
              <a:xfrm>
                <a:off x="1026160" y="2177535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Behavioral Description</a:t>
                </a:r>
                <a:endParaRPr lang="ko-KR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5A064E-FF42-AE69-AB09-29BA38C3319F}"/>
                  </a:ext>
                </a:extLst>
              </p:cNvPr>
              <p:cNvSpPr txBox="1"/>
              <p:nvPr/>
            </p:nvSpPr>
            <p:spPr>
              <a:xfrm>
                <a:off x="1026160" y="2871273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RTL Description(HDL)</a:t>
                </a:r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15B960-5FFF-A70B-72EE-B2A9123D3E8B}"/>
                  </a:ext>
                </a:extLst>
              </p:cNvPr>
              <p:cNvSpPr txBox="1"/>
              <p:nvPr/>
            </p:nvSpPr>
            <p:spPr>
              <a:xfrm>
                <a:off x="975613" y="3608944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Verification &amp; Test</a:t>
                </a:r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DCBB03-A6C7-C65F-0517-DD5BB2B9265A}"/>
                  </a:ext>
                </a:extLst>
              </p:cNvPr>
              <p:cNvSpPr txBox="1"/>
              <p:nvPr/>
            </p:nvSpPr>
            <p:spPr>
              <a:xfrm>
                <a:off x="1026160" y="4262477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Gate-Level Netlist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AC20A0-FDCB-D7D2-F188-408F8EA44953}"/>
                  </a:ext>
                </a:extLst>
              </p:cNvPr>
              <p:cNvSpPr txBox="1"/>
              <p:nvPr/>
            </p:nvSpPr>
            <p:spPr>
              <a:xfrm>
                <a:off x="1026160" y="4952485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Physical Layout</a:t>
                </a:r>
                <a:endParaRPr lang="ko-KR" altLang="en-US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39E3B03-9825-7B6F-5520-19ED1DFA59FB}"/>
                  </a:ext>
                </a:extLst>
              </p:cNvPr>
              <p:cNvGrpSpPr/>
              <p:nvPr/>
            </p:nvGrpSpPr>
            <p:grpSpPr>
              <a:xfrm>
                <a:off x="1026160" y="5646221"/>
                <a:ext cx="2641600" cy="457200"/>
                <a:chOff x="7239000" y="3349624"/>
                <a:chExt cx="2641600" cy="457200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6A3FFF0-E6D7-DC90-F444-F7D0C83A6A2E}"/>
                    </a:ext>
                  </a:extLst>
                </p:cNvPr>
                <p:cNvSpPr/>
                <p:nvPr/>
              </p:nvSpPr>
              <p:spPr>
                <a:xfrm>
                  <a:off x="7239000" y="3349624"/>
                  <a:ext cx="2641600" cy="4572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64CB55B-5079-1F0F-D15A-860A637E0F16}"/>
                    </a:ext>
                  </a:extLst>
                </p:cNvPr>
                <p:cNvSpPr txBox="1"/>
                <p:nvPr/>
              </p:nvSpPr>
              <p:spPr>
                <a:xfrm>
                  <a:off x="7239000" y="3393558"/>
                  <a:ext cx="264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Implementation</a:t>
                  </a:r>
                  <a:endParaRPr lang="ko-KR" altLang="en-US" dirty="0"/>
                </a:p>
              </p:txBody>
            </p:sp>
          </p:grp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BFBCDED-A25E-EF86-BE9F-58545006D261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1444943"/>
              <a:ext cx="0" cy="4710370"/>
            </a:xfrm>
            <a:prstGeom prst="straightConnector1">
              <a:avLst/>
            </a:prstGeom>
            <a:ln w="730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화살표: 왼쪽으로 구부러짐 55">
              <a:extLst>
                <a:ext uri="{FF2B5EF4-FFF2-40B4-BE49-F238E27FC236}">
                  <a16:creationId xmlns:a16="http://schemas.microsoft.com/office/drawing/2014/main" id="{CDB34A3F-98F0-0A9F-C18F-A7814FA672CF}"/>
                </a:ext>
              </a:extLst>
            </p:cNvPr>
            <p:cNvSpPr/>
            <p:nvPr/>
          </p:nvSpPr>
          <p:spPr>
            <a:xfrm flipV="1">
              <a:off x="10414000" y="2983467"/>
              <a:ext cx="406400" cy="771289"/>
            </a:xfrm>
            <a:prstGeom prst="curvedLeftArrow">
              <a:avLst>
                <a:gd name="adj1" fmla="val 25000"/>
                <a:gd name="adj2" fmla="val 50000"/>
                <a:gd name="adj3" fmla="val 2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화살표: 왼쪽으로 구부러짐 59">
              <a:extLst>
                <a:ext uri="{FF2B5EF4-FFF2-40B4-BE49-F238E27FC236}">
                  <a16:creationId xmlns:a16="http://schemas.microsoft.com/office/drawing/2014/main" id="{80E5874A-A08A-6161-7DBB-CE49229904F1}"/>
                </a:ext>
              </a:extLst>
            </p:cNvPr>
            <p:cNvSpPr/>
            <p:nvPr/>
          </p:nvSpPr>
          <p:spPr>
            <a:xfrm flipV="1">
              <a:off x="10414000" y="2289729"/>
              <a:ext cx="482600" cy="1445858"/>
            </a:xfrm>
            <a:prstGeom prst="curvedLeftArrow">
              <a:avLst>
                <a:gd name="adj1" fmla="val 25000"/>
                <a:gd name="adj2" fmla="val 50000"/>
                <a:gd name="adj3" fmla="val 2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353" name="그룹 14352">
            <a:extLst>
              <a:ext uri="{FF2B5EF4-FFF2-40B4-BE49-F238E27FC236}">
                <a16:creationId xmlns:a16="http://schemas.microsoft.com/office/drawing/2014/main" id="{959F09A4-D5FB-E5D2-81F8-2B687657815F}"/>
              </a:ext>
            </a:extLst>
          </p:cNvPr>
          <p:cNvGrpSpPr/>
          <p:nvPr/>
        </p:nvGrpSpPr>
        <p:grpSpPr>
          <a:xfrm>
            <a:off x="1295400" y="1371600"/>
            <a:ext cx="3378426" cy="2787096"/>
            <a:chOff x="7289573" y="1937304"/>
            <a:chExt cx="3378426" cy="27870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3BB21F0-CB03-3B60-D748-FD147E0CC3CF}"/>
                </a:ext>
              </a:extLst>
            </p:cNvPr>
            <p:cNvGrpSpPr/>
            <p:nvPr/>
          </p:nvGrpSpPr>
          <p:grpSpPr>
            <a:xfrm>
              <a:off x="7433889" y="2086273"/>
              <a:ext cx="3124200" cy="2395381"/>
              <a:chOff x="1295400" y="1955957"/>
              <a:chExt cx="3124200" cy="2395381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C25B4484-86DF-9E91-3AE3-25A59413AE85}"/>
                  </a:ext>
                </a:extLst>
              </p:cNvPr>
              <p:cNvGrpSpPr/>
              <p:nvPr/>
            </p:nvGrpSpPr>
            <p:grpSpPr>
              <a:xfrm>
                <a:off x="1295400" y="2506662"/>
                <a:ext cx="3124200" cy="1844676"/>
                <a:chOff x="2136026" y="2066650"/>
                <a:chExt cx="3124200" cy="1844676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F9745860-587C-F571-B8CD-C77514F08706}"/>
                    </a:ext>
                  </a:extLst>
                </p:cNvPr>
                <p:cNvSpPr/>
                <p:nvPr/>
              </p:nvSpPr>
              <p:spPr>
                <a:xfrm>
                  <a:off x="2136026" y="2066650"/>
                  <a:ext cx="2641600" cy="4572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22BC1FEB-EEA6-D21B-24BD-CB7AC8AF0F00}"/>
                    </a:ext>
                  </a:extLst>
                </p:cNvPr>
                <p:cNvSpPr/>
                <p:nvPr/>
              </p:nvSpPr>
              <p:spPr>
                <a:xfrm>
                  <a:off x="2136026" y="2760388"/>
                  <a:ext cx="2641600" cy="4572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CFB24794-FC31-4A0E-8F15-3354C6A0D83F}"/>
                    </a:ext>
                  </a:extLst>
                </p:cNvPr>
                <p:cNvSpPr/>
                <p:nvPr/>
              </p:nvSpPr>
              <p:spPr>
                <a:xfrm>
                  <a:off x="2136026" y="3454126"/>
                  <a:ext cx="2641600" cy="4572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4D98F63-17EA-02ED-7B46-30A172E6386F}"/>
                    </a:ext>
                  </a:extLst>
                </p:cNvPr>
                <p:cNvSpPr txBox="1"/>
                <p:nvPr/>
              </p:nvSpPr>
              <p:spPr>
                <a:xfrm>
                  <a:off x="2136026" y="2066650"/>
                  <a:ext cx="264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Behavioral Description</a:t>
                  </a:r>
                  <a:endParaRPr lang="ko-KR" altLang="en-US" dirty="0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EC412B4-B5C5-C6DF-451F-A3C76C67CFE6}"/>
                    </a:ext>
                  </a:extLst>
                </p:cNvPr>
                <p:cNvSpPr txBox="1"/>
                <p:nvPr/>
              </p:nvSpPr>
              <p:spPr>
                <a:xfrm>
                  <a:off x="2136026" y="2760388"/>
                  <a:ext cx="264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RTL Description(HDL)</a:t>
                  </a:r>
                  <a:endParaRPr lang="ko-KR" altLang="en-US" dirty="0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F729CC4-A15C-5BD6-6482-88E9E4105F55}"/>
                    </a:ext>
                  </a:extLst>
                </p:cNvPr>
                <p:cNvSpPr txBox="1"/>
                <p:nvPr/>
              </p:nvSpPr>
              <p:spPr>
                <a:xfrm>
                  <a:off x="2136026" y="3486984"/>
                  <a:ext cx="264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Verification &amp; Test</a:t>
                  </a:r>
                  <a:endParaRPr lang="ko-KR" altLang="en-US" dirty="0"/>
                </a:p>
              </p:txBody>
            </p:sp>
            <p:sp>
              <p:nvSpPr>
                <p:cNvPr id="100" name="화살표: 왼쪽으로 구부러짐 99">
                  <a:extLst>
                    <a:ext uri="{FF2B5EF4-FFF2-40B4-BE49-F238E27FC236}">
                      <a16:creationId xmlns:a16="http://schemas.microsoft.com/office/drawing/2014/main" id="{A247BB59-0C70-EC4D-9FCB-BD1FDB7FA14F}"/>
                    </a:ext>
                  </a:extLst>
                </p:cNvPr>
                <p:cNvSpPr/>
                <p:nvPr/>
              </p:nvSpPr>
              <p:spPr>
                <a:xfrm flipV="1">
                  <a:off x="4777626" y="2911436"/>
                  <a:ext cx="406400" cy="771289"/>
                </a:xfrm>
                <a:prstGeom prst="curvedLeftArrow">
                  <a:avLst>
                    <a:gd name="adj1" fmla="val 25000"/>
                    <a:gd name="adj2" fmla="val 50000"/>
                    <a:gd name="adj3" fmla="val 2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화살표: 왼쪽으로 구부러짐 100">
                  <a:extLst>
                    <a:ext uri="{FF2B5EF4-FFF2-40B4-BE49-F238E27FC236}">
                      <a16:creationId xmlns:a16="http://schemas.microsoft.com/office/drawing/2014/main" id="{6C21E317-D28C-6A94-3A84-AE44E328E260}"/>
                    </a:ext>
                  </a:extLst>
                </p:cNvPr>
                <p:cNvSpPr/>
                <p:nvPr/>
              </p:nvSpPr>
              <p:spPr>
                <a:xfrm flipV="1">
                  <a:off x="4777626" y="2217698"/>
                  <a:ext cx="482600" cy="1445858"/>
                </a:xfrm>
                <a:prstGeom prst="curvedLeftArrow">
                  <a:avLst>
                    <a:gd name="adj1" fmla="val 25000"/>
                    <a:gd name="adj2" fmla="val 50000"/>
                    <a:gd name="adj3" fmla="val 2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A466B04-11AD-AB22-C539-B18F03BF709A}"/>
                  </a:ext>
                </a:extLst>
              </p:cNvPr>
              <p:cNvSpPr txBox="1"/>
              <p:nvPr/>
            </p:nvSpPr>
            <p:spPr>
              <a:xfrm>
                <a:off x="1952476" y="1955957"/>
                <a:ext cx="177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7030A0"/>
                    </a:solidFill>
                  </a:rPr>
                  <a:t>We Handle This!</a:t>
                </a:r>
                <a:endParaRPr lang="ko-KR" altLang="en-US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4351" name="직사각형 14350">
              <a:extLst>
                <a:ext uri="{FF2B5EF4-FFF2-40B4-BE49-F238E27FC236}">
                  <a16:creationId xmlns:a16="http://schemas.microsoft.com/office/drawing/2014/main" id="{6D3B8388-39AF-1391-6115-BBBC4F988056}"/>
                </a:ext>
              </a:extLst>
            </p:cNvPr>
            <p:cNvSpPr/>
            <p:nvPr/>
          </p:nvSpPr>
          <p:spPr>
            <a:xfrm>
              <a:off x="7289573" y="1937304"/>
              <a:ext cx="3378426" cy="2787096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B28A9D-283F-764F-97B0-FCD2EEEBC99E}"/>
              </a:ext>
            </a:extLst>
          </p:cNvPr>
          <p:cNvGrpSpPr/>
          <p:nvPr/>
        </p:nvGrpSpPr>
        <p:grpSpPr>
          <a:xfrm>
            <a:off x="5791200" y="2474785"/>
            <a:ext cx="1795090" cy="1030415"/>
            <a:chOff x="5605753" y="2279685"/>
            <a:chExt cx="1795090" cy="103041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A321BBF-E44B-9F8D-F81C-103252FD1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5753" y="2279685"/>
              <a:ext cx="1795090" cy="48532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24D8D2B-B864-C7B3-E3D7-F5A12C53C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6766" y="2770431"/>
              <a:ext cx="1333064" cy="539669"/>
            </a:xfrm>
            <a:prstGeom prst="rect">
              <a:avLst/>
            </a:prstGeom>
          </p:spPr>
        </p:pic>
      </p:grpSp>
      <p:pic>
        <p:nvPicPr>
          <p:cNvPr id="28" name="그림 2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B245A7B-EF2E-5BF4-7D9A-EF3883791D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29" y="4250948"/>
            <a:ext cx="1617755" cy="48532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9B88BF2-BE3B-6BEB-82FB-E81D72A8B1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674" y="4683981"/>
            <a:ext cx="1333064" cy="53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79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Configuration of Verification &amp; Test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Verification &amp; Test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1. Functional  Verification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Check whether hardware’s function is working perfectly</a:t>
            </a:r>
          </a:p>
          <a:p>
            <a:pPr lvl="3"/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Testbench</a:t>
            </a:r>
            <a:r>
              <a:rPr lang="en-US" altLang="ko-KR" dirty="0">
                <a:ea typeface="굴림" panose="020B0600000101010101" pitchFamily="50" charset="-127"/>
              </a:rPr>
              <a:t> is used to Check functionality</a:t>
            </a:r>
          </a:p>
          <a:p>
            <a:pPr marL="868680" lvl="3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2. Logic Synthesis/ Timing  Verification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Check the RTL level Issues</a:t>
            </a:r>
          </a:p>
          <a:p>
            <a:pPr lvl="3"/>
            <a:r>
              <a:rPr lang="en-US" altLang="ko-KR" dirty="0">
                <a:ea typeface="굴림" panose="020B0600000101010101" pitchFamily="50" charset="-127"/>
              </a:rPr>
              <a:t>Timing Diagram Check using </a:t>
            </a: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Testbench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661C2-6539-CDAE-4CB7-515D180A81C3}"/>
              </a:ext>
            </a:extLst>
          </p:cNvPr>
          <p:cNvSpPr txBox="1"/>
          <p:nvPr/>
        </p:nvSpPr>
        <p:spPr>
          <a:xfrm>
            <a:off x="8887460" y="1204276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RTL:  </a:t>
            </a:r>
            <a:r>
              <a:rPr lang="en-US" altLang="ko-KR" dirty="0" err="1"/>
              <a:t>Registor</a:t>
            </a:r>
            <a:r>
              <a:rPr lang="en-US" altLang="ko-KR" dirty="0"/>
              <a:t> Transfer Level </a:t>
            </a:r>
          </a:p>
          <a:p>
            <a:r>
              <a:rPr lang="en-US" altLang="ko-KR" dirty="0" err="1"/>
              <a:t>Registor</a:t>
            </a:r>
            <a:r>
              <a:rPr lang="en-US" altLang="ko-KR" dirty="0"/>
              <a:t>: a collection of FF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D9C35-56AA-E2E6-C7F6-15B62E141CCD}"/>
              </a:ext>
            </a:extLst>
          </p:cNvPr>
          <p:cNvSpPr txBox="1"/>
          <p:nvPr/>
        </p:nvSpPr>
        <p:spPr>
          <a:xfrm>
            <a:off x="9296400" y="2156440"/>
            <a:ext cx="203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Resistor: </a:t>
            </a:r>
            <a:r>
              <a:rPr lang="ko-KR" altLang="en-US" dirty="0">
                <a:solidFill>
                  <a:srgbClr val="FF0000"/>
                </a:solidFill>
              </a:rPr>
              <a:t>저항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Registor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레지스터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433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Installation </a:t>
            </a:r>
            <a:r>
              <a:rPr lang="en-US" altLang="ko-KR" dirty="0" err="1">
                <a:ea typeface="굴림" panose="020B0600000101010101" pitchFamily="50" charset="-127"/>
              </a:rPr>
              <a:t>ModelSim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My </a:t>
            </a:r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en-US" altLang="ko-KR" dirty="0">
                <a:ea typeface="굴림" panose="020B0600000101010101" pitchFamily="50" charset="-127"/>
                <a:hlinkClick r:id="rId3"/>
              </a:rPr>
              <a:t>https://github.com/namu00/2022-Summer/tree/main/Verilog_Study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Download and Flow the guide.docx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3C320F-FC5A-61DF-E133-0018048328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919"/>
          <a:stretch/>
        </p:blipFill>
        <p:spPr>
          <a:xfrm>
            <a:off x="2685244" y="2685638"/>
            <a:ext cx="6821511" cy="29531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232699-F4CD-8226-FE3F-7F2EFA2E0E18}"/>
              </a:ext>
            </a:extLst>
          </p:cNvPr>
          <p:cNvSpPr/>
          <p:nvPr/>
        </p:nvSpPr>
        <p:spPr>
          <a:xfrm>
            <a:off x="2590800" y="4038600"/>
            <a:ext cx="7086600" cy="4572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 Blah~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</a:t>
            </a: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Blha</a:t>
            </a:r>
            <a:r>
              <a:rPr lang="en-US" altLang="ko-KR" dirty="0">
                <a:ea typeface="굴림" panose="020B0600000101010101" pitchFamily="50" charset="-127"/>
              </a:rPr>
              <a:t>~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CE73E2-909B-3088-58C5-232E363A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220"/>
            <a:ext cx="121920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819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4791</TotalTime>
  <Words>1581</Words>
  <Application>Microsoft Office PowerPoint</Application>
  <PresentationFormat>와이드스크린</PresentationFormat>
  <Paragraphs>390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D2Coding</vt:lpstr>
      <vt:lpstr>맑은 고딕</vt:lpstr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Namhun Kim (Bachelor’s course)  System Semiconductor Engineering University of Sangmyung</vt:lpstr>
      <vt:lpstr>Contents</vt:lpstr>
      <vt:lpstr>Verilog HDL?</vt:lpstr>
      <vt:lpstr>Verilog HDL?</vt:lpstr>
      <vt:lpstr>Digital Design Process</vt:lpstr>
      <vt:lpstr>Digital Design Process</vt:lpstr>
      <vt:lpstr>Configuration of Verification &amp; Test</vt:lpstr>
      <vt:lpstr>Installation ModelSim</vt:lpstr>
      <vt:lpstr>Blah~ Blah~</vt:lpstr>
      <vt:lpstr>Blah~ Blah~</vt:lpstr>
      <vt:lpstr>Module &amp; Module Instance</vt:lpstr>
      <vt:lpstr>Module &amp; Module Instance</vt:lpstr>
      <vt:lpstr>Module &amp; Module Instance</vt:lpstr>
      <vt:lpstr>Module &amp; Module Instance</vt:lpstr>
      <vt:lpstr>Hierarchy Concept</vt:lpstr>
      <vt:lpstr>Hierarchy Concept</vt:lpstr>
      <vt:lpstr>StimulusBlock &amp; Testbench</vt:lpstr>
      <vt:lpstr>StimulusBlock &amp; Testbench</vt:lpstr>
      <vt:lpstr>Blah~ Blah~</vt:lpstr>
      <vt:lpstr>Language Structure</vt:lpstr>
      <vt:lpstr>Language Structure</vt:lpstr>
      <vt:lpstr>Language Structure</vt:lpstr>
      <vt:lpstr>Language Structure</vt:lpstr>
      <vt:lpstr>Language Structure</vt:lpstr>
      <vt:lpstr>System Task</vt:lpstr>
      <vt:lpstr>Extension</vt:lpstr>
      <vt:lpstr>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김남훈</cp:lastModifiedBy>
  <cp:revision>472</cp:revision>
  <dcterms:created xsi:type="dcterms:W3CDTF">2013-05-12T07:12:15Z</dcterms:created>
  <dcterms:modified xsi:type="dcterms:W3CDTF">2022-07-06T11:53:49Z</dcterms:modified>
</cp:coreProperties>
</file>