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467" r:id="rId3"/>
    <p:sldId id="466" r:id="rId4"/>
    <p:sldId id="468" r:id="rId5"/>
    <p:sldId id="470" r:id="rId6"/>
    <p:sldId id="469" r:id="rId7"/>
    <p:sldId id="471" r:id="rId8"/>
    <p:sldId id="476" r:id="rId9"/>
    <p:sldId id="472" r:id="rId10"/>
    <p:sldId id="473" r:id="rId11"/>
    <p:sldId id="474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90" d="100"/>
          <a:sy n="90" d="100"/>
        </p:scale>
        <p:origin x="134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8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7/6/2022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7/6/2022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u00/2022-Summer/tree/main/Verilog_Stu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Bootcamp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HDL: Chapter 1 ~ 3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625600" y="3810000"/>
            <a:ext cx="9144000" cy="990600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Namhun</a:t>
            </a:r>
            <a:r>
              <a:rPr lang="en-US" altLang="ko-KR" sz="2000" dirty="0"/>
              <a:t> Kim (Bachelor’s course)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Learning Object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Understanding Verilog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*.v files simulation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 Fundamental Language Structure of  Verilog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 HDL?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About Verilog HDL</a:t>
            </a:r>
          </a:p>
          <a:p>
            <a:pPr marL="274320" lvl="1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Verilog HDL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</a:t>
            </a:r>
            <a:r>
              <a:rPr lang="ko-KR" altLang="en-US" dirty="0">
                <a:ea typeface="굴림" panose="020B0600000101010101" pitchFamily="50" charset="-127"/>
              </a:rPr>
              <a:t>  </a:t>
            </a:r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Hardware Description Language</a:t>
            </a:r>
          </a:p>
          <a:p>
            <a:pPr marL="274320" lvl="1" indent="0">
              <a:buNone/>
            </a:pP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274320" lvl="1" indent="0" algn="ctr">
              <a:buNone/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Verilog HDL !=  VHDL(VHSIC HDL)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“Similarly, in the digital design field, designers felt the need for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a standard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    language to describe digital circuits. </a:t>
            </a:r>
            <a:r>
              <a:rPr lang="en-US" altLang="ko-KR" dirty="0">
                <a:ea typeface="굴림" panose="020B0600000101010101" pitchFamily="50" charset="-127"/>
              </a:rPr>
              <a:t>Thus, HDLs came into existence.”</a:t>
            </a:r>
          </a:p>
          <a:p>
            <a:pPr marL="0" indent="0" algn="r">
              <a:buNone/>
            </a:pPr>
            <a:r>
              <a:rPr lang="en-US" altLang="ko-KR" dirty="0">
                <a:ea typeface="굴림" panose="020B0600000101010101" pitchFamily="50" charset="-127"/>
              </a:rPr>
              <a:t>    </a:t>
            </a:r>
            <a:r>
              <a:rPr lang="en-US" altLang="ko-KR" sz="2000" dirty="0">
                <a:ea typeface="굴림" panose="020B0600000101010101" pitchFamily="50" charset="-127"/>
              </a:rPr>
              <a:t>-Verilog HDL:  A Guide to Digital design and Synthesis-		</a:t>
            </a:r>
          </a:p>
          <a:p>
            <a:endParaRPr lang="ru-RU" altLang="ko-KR" dirty="0"/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Digital Design Process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83C094-CA42-DB4A-EBFE-FF0A54267A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9522" y="5311518"/>
            <a:ext cx="938447" cy="811503"/>
          </a:xfr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1A8A95-D693-2E0D-5113-9EC1A8C6BF8C}"/>
              </a:ext>
            </a:extLst>
          </p:cNvPr>
          <p:cNvGrpSpPr/>
          <p:nvPr/>
        </p:nvGrpSpPr>
        <p:grpSpPr>
          <a:xfrm>
            <a:off x="7729247" y="1385630"/>
            <a:ext cx="3048000" cy="4710370"/>
            <a:chOff x="7543800" y="1444943"/>
            <a:chExt cx="3352800" cy="471037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76AFD46-EB35-F7EE-0532-5E229DB85173}"/>
                </a:ext>
              </a:extLst>
            </p:cNvPr>
            <p:cNvGrpSpPr/>
            <p:nvPr/>
          </p:nvGrpSpPr>
          <p:grpSpPr>
            <a:xfrm>
              <a:off x="7721853" y="1444943"/>
              <a:ext cx="2692147" cy="4619624"/>
              <a:chOff x="975613" y="1483797"/>
              <a:chExt cx="2692147" cy="4619624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414943C-6CDD-21CA-665B-12507F60B24D}"/>
                  </a:ext>
                </a:extLst>
              </p:cNvPr>
              <p:cNvGrpSpPr/>
              <p:nvPr/>
            </p:nvGrpSpPr>
            <p:grpSpPr>
              <a:xfrm>
                <a:off x="1026160" y="1483797"/>
                <a:ext cx="2641600" cy="3925888"/>
                <a:chOff x="1219200" y="1676400"/>
                <a:chExt cx="1968753" cy="3925888"/>
              </a:xfrm>
              <a:noFill/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94B42CC-BED8-5EF7-15C3-70E2D9F3BF29}"/>
                    </a:ext>
                  </a:extLst>
                </p:cNvPr>
                <p:cNvSpPr/>
                <p:nvPr/>
              </p:nvSpPr>
              <p:spPr>
                <a:xfrm>
                  <a:off x="1219200" y="1676400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9FF1BBB-09C0-22D5-FB3A-7D267B3B7340}"/>
                    </a:ext>
                  </a:extLst>
                </p:cNvPr>
                <p:cNvSpPr/>
                <p:nvPr/>
              </p:nvSpPr>
              <p:spPr>
                <a:xfrm>
                  <a:off x="1219200" y="237013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D3D5081-C648-1E8B-6349-4CF14A21F18C}"/>
                    </a:ext>
                  </a:extLst>
                </p:cNvPr>
                <p:cNvSpPr/>
                <p:nvPr/>
              </p:nvSpPr>
              <p:spPr>
                <a:xfrm>
                  <a:off x="1219200" y="3063876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17F0633-D9F9-06D9-A4F8-FF792C2DAC34}"/>
                    </a:ext>
                  </a:extLst>
                </p:cNvPr>
                <p:cNvSpPr/>
                <p:nvPr/>
              </p:nvSpPr>
              <p:spPr>
                <a:xfrm>
                  <a:off x="1219200" y="3757614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584F787-E3C7-5969-B63E-6F81C28A5EB1}"/>
                    </a:ext>
                  </a:extLst>
                </p:cNvPr>
                <p:cNvSpPr/>
                <p:nvPr/>
              </p:nvSpPr>
              <p:spPr>
                <a:xfrm>
                  <a:off x="1219200" y="4451352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34CFBC0-F24A-AAD0-AF8E-538642FCCF64}"/>
                    </a:ext>
                  </a:extLst>
                </p:cNvPr>
                <p:cNvSpPr/>
                <p:nvPr/>
              </p:nvSpPr>
              <p:spPr>
                <a:xfrm>
                  <a:off x="1219200" y="5145088"/>
                  <a:ext cx="1968753" cy="457200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B3AD9B-BEBF-DE75-5053-D3D1ADEF677B}"/>
                  </a:ext>
                </a:extLst>
              </p:cNvPr>
              <p:cNvSpPr txBox="1"/>
              <p:nvPr/>
            </p:nvSpPr>
            <p:spPr>
              <a:xfrm>
                <a:off x="1026160" y="148379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Design Specification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A455AB-8371-5D0E-766A-9488CAB5179F}"/>
                  </a:ext>
                </a:extLst>
              </p:cNvPr>
              <p:cNvSpPr txBox="1"/>
              <p:nvPr/>
            </p:nvSpPr>
            <p:spPr>
              <a:xfrm>
                <a:off x="1026160" y="217753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Behavioral Description</a:t>
                </a:r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5A064E-FF42-AE69-AB09-29BA38C3319F}"/>
                  </a:ext>
                </a:extLst>
              </p:cNvPr>
              <p:cNvSpPr txBox="1"/>
              <p:nvPr/>
            </p:nvSpPr>
            <p:spPr>
              <a:xfrm>
                <a:off x="1026160" y="2871273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RTL Description(HDL)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15B960-5FFF-A70B-72EE-B2A9123D3E8B}"/>
                  </a:ext>
                </a:extLst>
              </p:cNvPr>
              <p:cNvSpPr txBox="1"/>
              <p:nvPr/>
            </p:nvSpPr>
            <p:spPr>
              <a:xfrm>
                <a:off x="975613" y="3608944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Verification &amp; Test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DCBB03-A6C7-C65F-0517-DD5BB2B9265A}"/>
                  </a:ext>
                </a:extLst>
              </p:cNvPr>
              <p:cNvSpPr txBox="1"/>
              <p:nvPr/>
            </p:nvSpPr>
            <p:spPr>
              <a:xfrm>
                <a:off x="1026160" y="4262477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Gate-Level Netlist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AC20A0-FDCB-D7D2-F188-408F8EA44953}"/>
                  </a:ext>
                </a:extLst>
              </p:cNvPr>
              <p:cNvSpPr txBox="1"/>
              <p:nvPr/>
            </p:nvSpPr>
            <p:spPr>
              <a:xfrm>
                <a:off x="1026160" y="4952485"/>
                <a:ext cx="26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Physical Layout</a:t>
                </a:r>
                <a:endParaRPr lang="ko-KR" altLang="en-US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39E3B03-9825-7B6F-5520-19ED1DFA59FB}"/>
                  </a:ext>
                </a:extLst>
              </p:cNvPr>
              <p:cNvGrpSpPr/>
              <p:nvPr/>
            </p:nvGrpSpPr>
            <p:grpSpPr>
              <a:xfrm>
                <a:off x="1026160" y="5646221"/>
                <a:ext cx="2641600" cy="457200"/>
                <a:chOff x="7239000" y="3349624"/>
                <a:chExt cx="2641600" cy="457200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6A3FFF0-E6D7-DC90-F444-F7D0C83A6A2E}"/>
                    </a:ext>
                  </a:extLst>
                </p:cNvPr>
                <p:cNvSpPr/>
                <p:nvPr/>
              </p:nvSpPr>
              <p:spPr>
                <a:xfrm>
                  <a:off x="7239000" y="3349624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64CB55B-5079-1F0F-D15A-860A637E0F16}"/>
                    </a:ext>
                  </a:extLst>
                </p:cNvPr>
                <p:cNvSpPr txBox="1"/>
                <p:nvPr/>
              </p:nvSpPr>
              <p:spPr>
                <a:xfrm>
                  <a:off x="7239000" y="339355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Implementation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BFBCDED-A25E-EF86-BE9F-58545006D2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1444943"/>
              <a:ext cx="0" cy="4710370"/>
            </a:xfrm>
            <a:prstGeom prst="straightConnector1">
              <a:avLst/>
            </a:prstGeom>
            <a:ln w="7302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화살표: 왼쪽으로 구부러짐 55">
              <a:extLst>
                <a:ext uri="{FF2B5EF4-FFF2-40B4-BE49-F238E27FC236}">
                  <a16:creationId xmlns:a16="http://schemas.microsoft.com/office/drawing/2014/main" id="{CDB34A3F-98F0-0A9F-C18F-A7814FA672CF}"/>
                </a:ext>
              </a:extLst>
            </p:cNvPr>
            <p:cNvSpPr/>
            <p:nvPr/>
          </p:nvSpPr>
          <p:spPr>
            <a:xfrm flipV="1">
              <a:off x="10414000" y="2983467"/>
              <a:ext cx="406400" cy="771289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왼쪽으로 구부러짐 59">
              <a:extLst>
                <a:ext uri="{FF2B5EF4-FFF2-40B4-BE49-F238E27FC236}">
                  <a16:creationId xmlns:a16="http://schemas.microsoft.com/office/drawing/2014/main" id="{80E5874A-A08A-6161-7DBB-CE49229904F1}"/>
                </a:ext>
              </a:extLst>
            </p:cNvPr>
            <p:cNvSpPr/>
            <p:nvPr/>
          </p:nvSpPr>
          <p:spPr>
            <a:xfrm flipV="1">
              <a:off x="10414000" y="2289729"/>
              <a:ext cx="482600" cy="1445858"/>
            </a:xfrm>
            <a:prstGeom prst="curvedLeftArrow">
              <a:avLst>
                <a:gd name="adj1" fmla="val 25000"/>
                <a:gd name="adj2" fmla="val 50000"/>
                <a:gd name="adj3" fmla="val 2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353" name="그룹 14352">
            <a:extLst>
              <a:ext uri="{FF2B5EF4-FFF2-40B4-BE49-F238E27FC236}">
                <a16:creationId xmlns:a16="http://schemas.microsoft.com/office/drawing/2014/main" id="{959F09A4-D5FB-E5D2-81F8-2B687657815F}"/>
              </a:ext>
            </a:extLst>
          </p:cNvPr>
          <p:cNvGrpSpPr/>
          <p:nvPr/>
        </p:nvGrpSpPr>
        <p:grpSpPr>
          <a:xfrm>
            <a:off x="1295400" y="1371600"/>
            <a:ext cx="3378426" cy="2787096"/>
            <a:chOff x="7289573" y="1937304"/>
            <a:chExt cx="3378426" cy="278709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3BB21F0-CB03-3B60-D748-FD147E0CC3CF}"/>
                </a:ext>
              </a:extLst>
            </p:cNvPr>
            <p:cNvGrpSpPr/>
            <p:nvPr/>
          </p:nvGrpSpPr>
          <p:grpSpPr>
            <a:xfrm>
              <a:off x="7433889" y="2086273"/>
              <a:ext cx="3124200" cy="2395381"/>
              <a:chOff x="1295400" y="1955957"/>
              <a:chExt cx="3124200" cy="239538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25B4484-86DF-9E91-3AE3-25A59413AE85}"/>
                  </a:ext>
                </a:extLst>
              </p:cNvPr>
              <p:cNvGrpSpPr/>
              <p:nvPr/>
            </p:nvGrpSpPr>
            <p:grpSpPr>
              <a:xfrm>
                <a:off x="1295400" y="2506662"/>
                <a:ext cx="3124200" cy="1844676"/>
                <a:chOff x="2136026" y="2066650"/>
                <a:chExt cx="3124200" cy="1844676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F9745860-587C-F571-B8CD-C77514F08706}"/>
                    </a:ext>
                  </a:extLst>
                </p:cNvPr>
                <p:cNvSpPr/>
                <p:nvPr/>
              </p:nvSpPr>
              <p:spPr>
                <a:xfrm>
                  <a:off x="2136026" y="2066650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2BC1FEB-EEA6-D21B-24BD-CB7AC8AF0F00}"/>
                    </a:ext>
                  </a:extLst>
                </p:cNvPr>
                <p:cNvSpPr/>
                <p:nvPr/>
              </p:nvSpPr>
              <p:spPr>
                <a:xfrm>
                  <a:off x="2136026" y="2760388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CFB24794-FC31-4A0E-8F15-3354C6A0D83F}"/>
                    </a:ext>
                  </a:extLst>
                </p:cNvPr>
                <p:cNvSpPr/>
                <p:nvPr/>
              </p:nvSpPr>
              <p:spPr>
                <a:xfrm>
                  <a:off x="2136026" y="3454126"/>
                  <a:ext cx="2641600" cy="4572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4D98F63-17EA-02ED-7B46-30A172E6386F}"/>
                    </a:ext>
                  </a:extLst>
                </p:cNvPr>
                <p:cNvSpPr txBox="1"/>
                <p:nvPr/>
              </p:nvSpPr>
              <p:spPr>
                <a:xfrm>
                  <a:off x="2136026" y="2066650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Behavioral Description</a:t>
                  </a:r>
                  <a:endParaRPr lang="ko-KR" alt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EC412B4-B5C5-C6DF-451F-A3C76C67CFE6}"/>
                    </a:ext>
                  </a:extLst>
                </p:cNvPr>
                <p:cNvSpPr txBox="1"/>
                <p:nvPr/>
              </p:nvSpPr>
              <p:spPr>
                <a:xfrm>
                  <a:off x="2136026" y="2760388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RTL Description(HDL)</a:t>
                  </a:r>
                  <a:endParaRPr lang="ko-KR" alt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F729CC4-A15C-5BD6-6482-88E9E4105F55}"/>
                    </a:ext>
                  </a:extLst>
                </p:cNvPr>
                <p:cNvSpPr txBox="1"/>
                <p:nvPr/>
              </p:nvSpPr>
              <p:spPr>
                <a:xfrm>
                  <a:off x="2136026" y="3486984"/>
                  <a:ext cx="264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Verification &amp; Test</a:t>
                  </a:r>
                  <a:endParaRPr lang="ko-KR" altLang="en-US" dirty="0"/>
                </a:p>
              </p:txBody>
            </p:sp>
            <p:sp>
              <p:nvSpPr>
                <p:cNvPr id="100" name="화살표: 왼쪽으로 구부러짐 99">
                  <a:extLst>
                    <a:ext uri="{FF2B5EF4-FFF2-40B4-BE49-F238E27FC236}">
                      <a16:creationId xmlns:a16="http://schemas.microsoft.com/office/drawing/2014/main" id="{A247BB59-0C70-EC4D-9FCB-BD1FDB7FA14F}"/>
                    </a:ext>
                  </a:extLst>
                </p:cNvPr>
                <p:cNvSpPr/>
                <p:nvPr/>
              </p:nvSpPr>
              <p:spPr>
                <a:xfrm flipV="1">
                  <a:off x="4777626" y="2911436"/>
                  <a:ext cx="406400" cy="771289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화살표: 왼쪽으로 구부러짐 100">
                  <a:extLst>
                    <a:ext uri="{FF2B5EF4-FFF2-40B4-BE49-F238E27FC236}">
                      <a16:creationId xmlns:a16="http://schemas.microsoft.com/office/drawing/2014/main" id="{6C21E317-D28C-6A94-3A84-AE44E328E260}"/>
                    </a:ext>
                  </a:extLst>
                </p:cNvPr>
                <p:cNvSpPr/>
                <p:nvPr/>
              </p:nvSpPr>
              <p:spPr>
                <a:xfrm flipV="1">
                  <a:off x="4777626" y="2217698"/>
                  <a:ext cx="482600" cy="1445858"/>
                </a:xfrm>
                <a:prstGeom prst="curvedLeftArrow">
                  <a:avLst>
                    <a:gd name="adj1" fmla="val 25000"/>
                    <a:gd name="adj2" fmla="val 50000"/>
                    <a:gd name="adj3" fmla="val 2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A466B04-11AD-AB22-C539-B18F03BF709A}"/>
                  </a:ext>
                </a:extLst>
              </p:cNvPr>
              <p:cNvSpPr txBox="1"/>
              <p:nvPr/>
            </p:nvSpPr>
            <p:spPr>
              <a:xfrm>
                <a:off x="1952476" y="1955957"/>
                <a:ext cx="177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7030A0"/>
                    </a:solidFill>
                  </a:rPr>
                  <a:t>We Handle This!</a:t>
                </a:r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4351" name="직사각형 14350">
              <a:extLst>
                <a:ext uri="{FF2B5EF4-FFF2-40B4-BE49-F238E27FC236}">
                  <a16:creationId xmlns:a16="http://schemas.microsoft.com/office/drawing/2014/main" id="{6D3B8388-39AF-1391-6115-BBBC4F988056}"/>
                </a:ext>
              </a:extLst>
            </p:cNvPr>
            <p:cNvSpPr/>
            <p:nvPr/>
          </p:nvSpPr>
          <p:spPr>
            <a:xfrm>
              <a:off x="7289573" y="1937304"/>
              <a:ext cx="3378426" cy="2787096"/>
            </a:xfrm>
            <a:prstGeom prst="rect">
              <a:avLst/>
            </a:pr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28A9D-283F-764F-97B0-FCD2EEEBC99E}"/>
              </a:ext>
            </a:extLst>
          </p:cNvPr>
          <p:cNvGrpSpPr/>
          <p:nvPr/>
        </p:nvGrpSpPr>
        <p:grpSpPr>
          <a:xfrm>
            <a:off x="5791200" y="2474785"/>
            <a:ext cx="1795090" cy="1030415"/>
            <a:chOff x="5605753" y="2279685"/>
            <a:chExt cx="1795090" cy="10304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321BBF-E44B-9F8D-F81C-103252FD1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5753" y="2279685"/>
              <a:ext cx="1795090" cy="4853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24D8D2B-B864-C7B3-E3D7-F5A12C53C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766" y="2770431"/>
              <a:ext cx="1333064" cy="539669"/>
            </a:xfrm>
            <a:prstGeom prst="rect">
              <a:avLst/>
            </a:prstGeom>
          </p:spPr>
        </p:pic>
      </p:grpSp>
      <p:pic>
        <p:nvPicPr>
          <p:cNvPr id="28" name="그림 2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B245A7B-EF2E-5BF4-7D9A-EF3883791D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29" y="4250948"/>
            <a:ext cx="1617755" cy="4853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B88BF2-BE3B-6BEB-82FB-E81D72A8B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674" y="4683981"/>
            <a:ext cx="1333064" cy="5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Installation </a:t>
            </a:r>
            <a:r>
              <a:rPr lang="en-US" altLang="ko-KR" dirty="0" err="1">
                <a:ea typeface="굴림" panose="020B0600000101010101" pitchFamily="50" charset="-127"/>
              </a:rPr>
              <a:t>ModelSim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My </a:t>
            </a:r>
            <a:r>
              <a:rPr lang="en-US" altLang="ko-KR" dirty="0" err="1">
                <a:ea typeface="굴림" panose="020B0600000101010101" pitchFamily="50" charset="-127"/>
              </a:rPr>
              <a:t>Github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>
                <a:ea typeface="굴림" panose="020B0600000101010101" pitchFamily="50" charset="-127"/>
                <a:hlinkClick r:id="rId3"/>
              </a:rPr>
              <a:t>https://github.com/namu00/2022-Summer/tree/main/Verilog_Study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Download and Flow the guide.docx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C320F-FC5A-61DF-E133-001804832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19"/>
          <a:stretch/>
        </p:blipFill>
        <p:spPr>
          <a:xfrm>
            <a:off x="2685244" y="2685638"/>
            <a:ext cx="6821511" cy="29531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8232699-F4CD-8226-FE3F-7F2EFA2E0E18}"/>
              </a:ext>
            </a:extLst>
          </p:cNvPr>
          <p:cNvSpPr/>
          <p:nvPr/>
        </p:nvSpPr>
        <p:spPr>
          <a:xfrm>
            <a:off x="2590800" y="4038600"/>
            <a:ext cx="7086600" cy="457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Configuration of Verification &amp; Test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Verification &amp; Test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1. Functional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whether hardware’s function is working perfectly</a:t>
            </a:r>
          </a:p>
          <a:p>
            <a:pPr lvl="3"/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  <a:r>
              <a:rPr lang="en-US" altLang="ko-KR" dirty="0">
                <a:ea typeface="굴림" panose="020B0600000101010101" pitchFamily="50" charset="-127"/>
              </a:rPr>
              <a:t> is used to Check functionality</a:t>
            </a:r>
          </a:p>
          <a:p>
            <a:pPr marL="868680" lvl="3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2. Logic Synthesis/ Timing Verification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Check the RTL level Issues</a:t>
            </a:r>
          </a:p>
          <a:p>
            <a:pPr lvl="3"/>
            <a:r>
              <a:rPr lang="en-US" altLang="ko-KR" dirty="0">
                <a:ea typeface="굴림" panose="020B0600000101010101" pitchFamily="50" charset="-127"/>
              </a:rPr>
              <a:t>Timing Diagram Check using 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50" charset="-127"/>
              </a:rPr>
              <a:t>Testbench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661C2-6539-CDAE-4CB7-515D180A81C3}"/>
              </a:ext>
            </a:extLst>
          </p:cNvPr>
          <p:cNvSpPr txBox="1"/>
          <p:nvPr/>
        </p:nvSpPr>
        <p:spPr>
          <a:xfrm>
            <a:off x="8887460" y="1204276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RTL:  </a:t>
            </a:r>
            <a:r>
              <a:rPr lang="en-US" altLang="ko-KR" dirty="0" err="1"/>
              <a:t>Registor</a:t>
            </a:r>
            <a:r>
              <a:rPr lang="en-US" altLang="ko-KR" dirty="0"/>
              <a:t> Transfer Level </a:t>
            </a:r>
          </a:p>
          <a:p>
            <a:r>
              <a:rPr lang="en-US" altLang="ko-KR" dirty="0" err="1"/>
              <a:t>Registor</a:t>
            </a:r>
            <a:r>
              <a:rPr lang="en-US" altLang="ko-KR" dirty="0"/>
              <a:t>: a collection of FF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D9C35-56AA-E2E6-C7F6-15B62E141CCD}"/>
              </a:ext>
            </a:extLst>
          </p:cNvPr>
          <p:cNvSpPr txBox="1"/>
          <p:nvPr/>
        </p:nvSpPr>
        <p:spPr>
          <a:xfrm>
            <a:off x="9296400" y="2156440"/>
            <a:ext cx="203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Resistor: </a:t>
            </a:r>
            <a:r>
              <a:rPr lang="ko-KR" altLang="en-US" dirty="0">
                <a:solidFill>
                  <a:srgbClr val="FF0000"/>
                </a:solidFill>
              </a:rPr>
              <a:t>저항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Registor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레지스터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Simulating .v files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Run Simulation .v files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Simulating .v files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Run Simulation .v files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B4ECC-DD27-CDFA-1560-5EFF47F6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72" y="1676400"/>
            <a:ext cx="832785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108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 Blah~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Blah~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Blha</a:t>
            </a:r>
            <a:r>
              <a:rPr lang="en-US" altLang="ko-KR" dirty="0">
                <a:ea typeface="굴림" panose="020B0600000101010101" pitchFamily="50" charset="-127"/>
              </a:rPr>
              <a:t>~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CE73E2-909B-3088-58C5-232E36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4167</TotalTime>
  <Words>296</Words>
  <Application>Microsoft Office PowerPoint</Application>
  <PresentationFormat>와이드스크린</PresentationFormat>
  <Paragraphs>83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Namhun Kim (Bachelor’s course)  System Semiconductor Engineering University of Sangmyung</vt:lpstr>
      <vt:lpstr>Contents</vt:lpstr>
      <vt:lpstr>Verilog HDL?</vt:lpstr>
      <vt:lpstr>Digital Design Process</vt:lpstr>
      <vt:lpstr>Installation ModelSim</vt:lpstr>
      <vt:lpstr>Configuration of Verification &amp; Test</vt:lpstr>
      <vt:lpstr>Simulating .v files</vt:lpstr>
      <vt:lpstr>Simulating .v files</vt:lpstr>
      <vt:lpstr>Blah~ Blah~</vt:lpstr>
      <vt:lpstr>Blah~ Blah~</vt:lpstr>
      <vt:lpstr>Blah~ Blah~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김남훈</cp:lastModifiedBy>
  <cp:revision>425</cp:revision>
  <dcterms:created xsi:type="dcterms:W3CDTF">2013-05-12T07:12:15Z</dcterms:created>
  <dcterms:modified xsi:type="dcterms:W3CDTF">2022-07-05T16:43:51Z</dcterms:modified>
</cp:coreProperties>
</file>