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5" r:id="rId4"/>
    <p:sldId id="280" r:id="rId5"/>
    <p:sldId id="266" r:id="rId6"/>
    <p:sldId id="269" r:id="rId7"/>
    <p:sldId id="283" r:id="rId8"/>
    <p:sldId id="270" r:id="rId9"/>
    <p:sldId id="276" r:id="rId10"/>
    <p:sldId id="274" r:id="rId11"/>
    <p:sldId id="275" r:id="rId12"/>
    <p:sldId id="277" r:id="rId13"/>
    <p:sldId id="281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FB7B8-4ABF-4744-99DA-817FEC2341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95D52-3CBC-4032-9117-C90B2B4E0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7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5BA42-F453-E051-136A-4B7EA09A0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1079BA-A09E-ECD9-81CE-56A95A3F0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1E71-6B1D-2274-0E82-4653D42F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F8A34-AD66-F104-C89B-7E2F9E60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CEF73-EB1B-5F09-FBE2-58A1F872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6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72598-FC08-28B6-90DE-54082C84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569C7-171E-3A3A-3200-BE07678B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CBF3B-5DC8-F741-1DDA-3D527860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60821-6BE4-5518-BC9E-A5348953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60DA2-4339-A2F6-3EB1-2472A47B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7E2E3A-4245-EB9C-EBB3-0F4A617DA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3F45D0-8A1F-00CA-C898-2FCF6AA8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30FDD-B901-7ED2-2862-FD969798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96DA-7664-7456-6E47-08C36E0D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398F1-EE23-F03D-7F5C-68546DE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E8659-7B28-F862-5516-B6FBD7C1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FB23F-188F-B6FA-30EB-1E6A19AC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D891F-C3B7-A277-CDE8-1EE3D1DC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6603F-1B9A-D36F-5587-6B266706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EA0A9-CC34-EAD6-3F7C-9764FDF5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8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F0E69-6959-A5F0-B0C5-107B38F6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41E21-A10F-8E5C-0CCE-58E39ACA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7E787-1ED6-6B7C-905F-6F956D85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B7473-7227-992F-D12D-96E82867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B315D-64AE-7C42-97CC-7ED8E55B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4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A0342-3CDB-3F1C-61C9-9232A02B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A124C-2802-73A5-E49A-2C632A0AF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54487-16E9-3761-1942-43AB585E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95721-9B2B-47C6-2659-375EDE9B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C9D3D-1815-BF5D-40E7-3DB93C10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639FA-E66B-65F0-CBA8-3DE5F6EC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13EB-0A1B-7996-02FB-5A3DDA58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EC8B3-F927-886C-3272-8DF8B8E9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294A83-710C-8163-F34F-1176AD81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021A5C-18E7-51CC-01E0-060D3550E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4D604-08A1-8F17-AC3C-12E16861C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346AE6-CBAD-E94C-2884-CDB39BB6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1D06DA-900E-7CBB-E9E3-912A0A9D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F87B3D-F975-14B3-4349-B1F368F8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88D09-6C97-A9AC-3D8D-A964B227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D44F47-02DE-53E1-BF33-8FD3ED45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A24B6B-8C4F-550A-5236-0A121866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AF361-B070-1934-5E3D-725B2E4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DE0162-6AF3-E8E0-D133-B1A182B4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322D1E-5994-ED0C-830F-8C2AF50C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C60A72-D701-696B-24A9-22BD347B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8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0FD3B-C590-3645-5B36-22FAC22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0F26F-61D6-965B-B7C8-B8794079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22CB9-01DF-AFEC-BDCB-2DF23915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1846A-C574-7AD1-8888-19D99B7A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680E6-A8D2-7CB9-6098-95AA025A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7FF2D-1D14-8848-5C4D-B7CBB6B7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641EC-2BE3-A8E5-08E0-B941CC71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6C09C9-2B92-A76D-1C37-D9303A32B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479DD0-39FE-DDC9-39FA-466931671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DADF9-4914-7006-D400-24312EF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603AA1-DBD8-0E77-D73D-21770855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CDF97-6B45-AD67-64D4-1E731C9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4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81A740-1631-007B-4137-E7B9DE4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42EBE-153C-5B6E-A799-E3CEEA78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1472F-D1B4-ACF8-2CCE-1E02A87C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81CF5-0A2D-F669-3994-302154AE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F2C8-6BEF-9DCD-E4DC-CD1EB42AF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5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4063B40-0D2F-8B5C-12F5-00495157B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886"/>
            <a:ext cx="9144000" cy="16557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RLC</a:t>
            </a:r>
            <a:r>
              <a:rPr lang="ko-KR" altLang="en-US" sz="4800" dirty="0"/>
              <a:t>공진특성을 이용한</a:t>
            </a:r>
            <a:br>
              <a:rPr lang="en-US" altLang="ko-KR" sz="4800"/>
            </a:br>
            <a:r>
              <a:rPr lang="en-US" altLang="ko-KR" sz="4800"/>
              <a:t>Band-Pass </a:t>
            </a:r>
            <a:r>
              <a:rPr lang="ko-KR" altLang="en-US" sz="4800"/>
              <a:t>필터 </a:t>
            </a:r>
            <a:r>
              <a:rPr lang="ko-KR" altLang="en-US" sz="4800" dirty="0"/>
              <a:t>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D4E1C75-5290-EE11-68FA-5A3E4C717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168" y="4356868"/>
            <a:ext cx="9144000" cy="1209737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/>
              <a:t> 시스템 반도체 공학과</a:t>
            </a:r>
            <a:endParaRPr lang="en-US" altLang="ko-KR" sz="2000" dirty="0"/>
          </a:p>
          <a:p>
            <a:pPr algn="r"/>
            <a:r>
              <a:rPr lang="en-US" altLang="ko-KR" sz="2000" dirty="0"/>
              <a:t>201921280</a:t>
            </a:r>
          </a:p>
          <a:p>
            <a:pPr algn="r"/>
            <a:r>
              <a:rPr lang="ko-KR" altLang="en-US" sz="2000" dirty="0"/>
              <a:t>김남훈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B620E3-1968-58BE-DC9D-21AF3F91456A}"/>
              </a:ext>
            </a:extLst>
          </p:cNvPr>
          <p:cNvGrpSpPr/>
          <p:nvPr/>
        </p:nvGrpSpPr>
        <p:grpSpPr>
          <a:xfrm>
            <a:off x="1518373" y="2863516"/>
            <a:ext cx="9160030" cy="64848"/>
            <a:chOff x="1518373" y="2863516"/>
            <a:chExt cx="9160030" cy="6484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51D35EB-B21B-513F-5908-0D996ABD27E5}"/>
                </a:ext>
              </a:extLst>
            </p:cNvPr>
            <p:cNvCxnSpPr>
              <a:cxnSpLocks/>
            </p:cNvCxnSpPr>
            <p:nvPr/>
          </p:nvCxnSpPr>
          <p:spPr>
            <a:xfrm>
              <a:off x="1518373" y="2863516"/>
              <a:ext cx="916003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C831511-1C07-173E-A8C2-E6248F05EF7D}"/>
                </a:ext>
              </a:extLst>
            </p:cNvPr>
            <p:cNvCxnSpPr>
              <a:cxnSpLocks/>
            </p:cNvCxnSpPr>
            <p:nvPr/>
          </p:nvCxnSpPr>
          <p:spPr>
            <a:xfrm>
              <a:off x="1518373" y="2928364"/>
              <a:ext cx="9160030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8DAC7A81-2AA8-46B7-3C97-FDA94C160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130077"/>
              </p:ext>
            </p:extLst>
          </p:nvPr>
        </p:nvGraphicFramePr>
        <p:xfrm>
          <a:off x="10464007" y="136244"/>
          <a:ext cx="1368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368000" imgH="486000" progId="Package">
                  <p:embed/>
                </p:oleObj>
              </mc:Choice>
              <mc:Fallback>
                <p:oleObj name="포장기 셸 개체" showAsIcon="1" r:id="rId2" imgW="136800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64007" y="136244"/>
                        <a:ext cx="13684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EF454FA9-66D3-98DF-1E88-7B56F9ED5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578136"/>
              </p:ext>
            </p:extLst>
          </p:nvPr>
        </p:nvGraphicFramePr>
        <p:xfrm>
          <a:off x="10104438" y="723619"/>
          <a:ext cx="2087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2088000" imgH="486000" progId="Package">
                  <p:embed/>
                </p:oleObj>
              </mc:Choice>
              <mc:Fallback>
                <p:oleObj name="포장기 셸 개체" showAsIcon="1" r:id="rId4" imgW="208800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4438" y="723619"/>
                        <a:ext cx="2087562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27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5437D-B20F-DBEB-FA5F-163BEA83616B}"/>
                  </a:ext>
                </a:extLst>
              </p:cNvPr>
              <p:cNvSpPr txBox="1"/>
              <p:nvPr/>
            </p:nvSpPr>
            <p:spPr>
              <a:xfrm>
                <a:off x="2349277" y="5514019"/>
                <a:ext cx="74934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i="1"/>
                  <a:t>“</a:t>
                </a:r>
                <a:r>
                  <a:rPr lang="ko-KR" altLang="en-US" i="1"/>
                  <a:t>인덕터의 </a:t>
                </a:r>
                <a:r>
                  <a:rPr lang="ko-KR" altLang="en-US" i="1" dirty="0"/>
                  <a:t>허용 오차 및 내부 특성을 모두 포함하는</a:t>
                </a:r>
                <a:endParaRPr lang="en-US" altLang="ko-KR" i="1" dirty="0"/>
              </a:p>
              <a:p>
                <a:pPr algn="ctr"/>
                <a:r>
                  <a:rPr lang="ko-KR" altLang="en-US" i="1" dirty="0"/>
                  <a:t> 전기적 임피던스</a:t>
                </a:r>
                <a:r>
                  <a:rPr lang="en-US" altLang="ko-KR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i="1" dirty="0"/>
                  <a:t>를 고려해 </a:t>
                </a:r>
                <a:r>
                  <a:rPr lang="ko-KR" altLang="en-US" i="1"/>
                  <a:t>등가모델을 수정</a:t>
                </a:r>
                <a:r>
                  <a:rPr lang="en-US" altLang="ko-KR" baseline="30000"/>
                  <a:t> [1]</a:t>
                </a:r>
                <a:r>
                  <a:rPr lang="en-US" altLang="ko-KR" i="1"/>
                  <a:t>”</a:t>
                </a:r>
                <a:r>
                  <a:rPr lang="en-US" altLang="ko-KR" baseline="30000"/>
                  <a:t> 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5437D-B20F-DBEB-FA5F-163BEA83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277" y="5514019"/>
                <a:ext cx="7493444" cy="646331"/>
              </a:xfrm>
              <a:prstGeom prst="rect">
                <a:avLst/>
              </a:prstGeom>
              <a:blipFill>
                <a:blip r:embed="rId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9A6859D-1CBB-3798-BE34-6C4A6DA8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77" y="1343981"/>
            <a:ext cx="7529421" cy="3509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BE0CA7-7E4C-170E-2827-9DA5DD43EBE1}"/>
              </a:ext>
            </a:extLst>
          </p:cNvPr>
          <p:cNvSpPr txBox="1"/>
          <p:nvPr/>
        </p:nvSpPr>
        <p:spPr>
          <a:xfrm>
            <a:off x="3470364" y="4853317"/>
            <a:ext cx="528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/>
              <a:t>차 </a:t>
            </a:r>
            <a:r>
              <a:rPr lang="en-US" altLang="ko-KR"/>
              <a:t>BPF </a:t>
            </a:r>
            <a:r>
              <a:rPr lang="ko-KR" altLang="en-US"/>
              <a:t>설계를 위해 제안하는 등가회로 모델</a:t>
            </a:r>
            <a:r>
              <a:rPr lang="en-US" altLang="ko-KR" baseline="30000"/>
              <a:t> [1]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1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BA964-118B-D451-73EA-C52214F59B7A}"/>
                  </a:ext>
                </a:extLst>
              </p:cNvPr>
              <p:cNvSpPr txBox="1"/>
              <p:nvPr/>
            </p:nvSpPr>
            <p:spPr>
              <a:xfrm>
                <a:off x="4784271" y="1979425"/>
                <a:ext cx="6650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그림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의 등가모델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칩 인덕터 특성을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로 치환함</a:t>
                </a:r>
                <a:endParaRPr lang="en-US" altLang="ko-KR" dirty="0"/>
              </a:p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출력값 특성 추적이 어려움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BA964-118B-D451-73EA-C52214F59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71" y="1979425"/>
                <a:ext cx="6650083" cy="646331"/>
              </a:xfrm>
              <a:prstGeom prst="rect">
                <a:avLst/>
              </a:prstGeom>
              <a:blipFill>
                <a:blip r:embed="rId3"/>
                <a:stretch>
                  <a:fillRect t="-5660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320E74-BC8A-DFE3-6246-624FA04A1330}"/>
                  </a:ext>
                </a:extLst>
              </p:cNvPr>
              <p:cNvSpPr txBox="1"/>
              <p:nvPr/>
            </p:nvSpPr>
            <p:spPr>
              <a:xfrm>
                <a:off x="5277394" y="4402573"/>
                <a:ext cx="6069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칩 내부 특성과 허용오차 특성을 분리한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r>
                  <a:rPr lang="ko-KR" altLang="en-US" b="1" dirty="0"/>
                  <a:t> 모델 도출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320E74-BC8A-DFE3-6246-624FA04A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4" y="4402573"/>
                <a:ext cx="6069874" cy="369332"/>
              </a:xfrm>
              <a:prstGeom prst="rect">
                <a:avLst/>
              </a:prstGeom>
              <a:blipFill>
                <a:blip r:embed="rId4"/>
                <a:stretch>
                  <a:fillRect l="-905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1D028CD-3C7B-996C-3DBB-EFA86DAAB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6" y="1343981"/>
            <a:ext cx="4856894" cy="44926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FCCA76-767F-A2A7-AEE4-01C82388E6C1}"/>
              </a:ext>
            </a:extLst>
          </p:cNvPr>
          <p:cNvSpPr txBox="1"/>
          <p:nvPr/>
        </p:nvSpPr>
        <p:spPr>
          <a:xfrm>
            <a:off x="123640" y="5975684"/>
            <a:ext cx="528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향상된 칩 인덕터 등가모델</a:t>
            </a:r>
            <a:r>
              <a:rPr lang="en-US" altLang="ko-KR" baseline="30000"/>
              <a:t> [1]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1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BAB262E-CFD7-AB96-F17F-998AD85BFA8B}"/>
              </a:ext>
            </a:extLst>
          </p:cNvPr>
          <p:cNvGrpSpPr/>
          <p:nvPr/>
        </p:nvGrpSpPr>
        <p:grpSpPr>
          <a:xfrm>
            <a:off x="662970" y="1522152"/>
            <a:ext cx="10866061" cy="4811644"/>
            <a:chOff x="679144" y="1522152"/>
            <a:chExt cx="10866061" cy="48116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EEE553-A3BF-D307-3203-2784F1E9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3123" y="1522152"/>
              <a:ext cx="4988896" cy="4226205"/>
            </a:xfrm>
            <a:prstGeom prst="rect">
              <a:avLst/>
            </a:prstGeom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BF2C705-4CC3-64A2-E115-B8A5039CDA89}"/>
                </a:ext>
              </a:extLst>
            </p:cNvPr>
            <p:cNvGrpSpPr/>
            <p:nvPr/>
          </p:nvGrpSpPr>
          <p:grpSpPr>
            <a:xfrm>
              <a:off x="679144" y="5964464"/>
              <a:ext cx="10866061" cy="369332"/>
              <a:chOff x="679144" y="5964464"/>
              <a:chExt cx="10866061" cy="3693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99C6C9-7D9C-3614-EFC5-C10414F4840C}"/>
                  </a:ext>
                </a:extLst>
              </p:cNvPr>
              <p:cNvSpPr txBox="1"/>
              <p:nvPr/>
            </p:nvSpPr>
            <p:spPr>
              <a:xfrm>
                <a:off x="679144" y="5964464"/>
                <a:ext cx="5416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일반적인 </a:t>
                </a:r>
                <a:r>
                  <a:rPr lang="en-US" altLang="ko-KR"/>
                  <a:t>BPF</a:t>
                </a:r>
                <a:r>
                  <a:rPr lang="ko-KR" altLang="en-US"/>
                  <a:t>와 논문</a:t>
                </a:r>
                <a:r>
                  <a:rPr lang="en-US" altLang="ko-KR"/>
                  <a:t>BPF</a:t>
                </a:r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크기비교</a:t>
                </a:r>
                <a:r>
                  <a:rPr lang="en-US" altLang="ko-KR" baseline="30000"/>
                  <a:t> [1]</a:t>
                </a:r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2A8AD8-85DC-FA6D-4C82-5B8E3C0A7B5F}"/>
                  </a:ext>
                </a:extLst>
              </p:cNvPr>
              <p:cNvSpPr txBox="1"/>
              <p:nvPr/>
            </p:nvSpPr>
            <p:spPr>
              <a:xfrm>
                <a:off x="6128350" y="5964464"/>
                <a:ext cx="5416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일반적인 </a:t>
                </a:r>
                <a:r>
                  <a:rPr lang="en-US" altLang="ko-KR"/>
                  <a:t>BPF</a:t>
                </a:r>
                <a:r>
                  <a:rPr lang="ko-KR" altLang="en-US"/>
                  <a:t>와 논문</a:t>
                </a:r>
                <a:r>
                  <a:rPr lang="en-US" altLang="ko-KR"/>
                  <a:t>BPF</a:t>
                </a:r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성능비교</a:t>
                </a:r>
                <a:r>
                  <a:rPr lang="en-US" altLang="ko-KR" baseline="30000"/>
                  <a:t> [1]</a:t>
                </a:r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163DA7F-73E6-0E2D-D0C6-DBAA9DCC6E82}"/>
                </a:ext>
              </a:extLst>
            </p:cNvPr>
            <p:cNvGrpSpPr/>
            <p:nvPr/>
          </p:nvGrpSpPr>
          <p:grpSpPr>
            <a:xfrm>
              <a:off x="6431379" y="1533372"/>
              <a:ext cx="4810796" cy="4185581"/>
              <a:chOff x="6601752" y="1485529"/>
              <a:chExt cx="4810796" cy="4185581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2BE9A99-1C2A-A99F-9F85-FCCABB3A7A9D}"/>
                  </a:ext>
                </a:extLst>
              </p:cNvPr>
              <p:cNvGrpSpPr/>
              <p:nvPr/>
            </p:nvGrpSpPr>
            <p:grpSpPr>
              <a:xfrm>
                <a:off x="6601752" y="2184473"/>
                <a:ext cx="4810796" cy="3486637"/>
                <a:chOff x="6601752" y="2049575"/>
                <a:chExt cx="4810796" cy="3486637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E446FA3F-F784-B8BD-4C79-51F5B5AFF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01752" y="2049575"/>
                  <a:ext cx="4810796" cy="3486637"/>
                </a:xfrm>
                <a:prstGeom prst="rect">
                  <a:avLst/>
                </a:prstGeom>
              </p:spPr>
            </p:pic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AED6DDCB-B05D-754A-98C6-62BFC616A0E9}"/>
                    </a:ext>
                  </a:extLst>
                </p:cNvPr>
                <p:cNvGrpSpPr/>
                <p:nvPr/>
              </p:nvGrpSpPr>
              <p:grpSpPr>
                <a:xfrm>
                  <a:off x="8042988" y="2780070"/>
                  <a:ext cx="2413273" cy="2404051"/>
                  <a:chOff x="8042988" y="2780070"/>
                  <a:chExt cx="2413273" cy="2404051"/>
                </a:xfrm>
              </p:grpSpPr>
              <p:sp>
                <p:nvSpPr>
                  <p:cNvPr id="12" name="자유형: 도형 11">
                    <a:extLst>
                      <a:ext uri="{FF2B5EF4-FFF2-40B4-BE49-F238E27FC236}">
                        <a16:creationId xmlns:a16="http://schemas.microsoft.com/office/drawing/2014/main" id="{20FBDCC7-DE1F-B039-4B96-34826C0FA487}"/>
                      </a:ext>
                    </a:extLst>
                  </p:cNvPr>
                  <p:cNvSpPr/>
                  <p:nvPr/>
                </p:nvSpPr>
                <p:spPr>
                  <a:xfrm>
                    <a:off x="8042988" y="2780070"/>
                    <a:ext cx="2413273" cy="2404051"/>
                  </a:xfrm>
                  <a:custGeom>
                    <a:avLst/>
                    <a:gdLst>
                      <a:gd name="connsiteX0" fmla="*/ 0 w 2413273"/>
                      <a:gd name="connsiteY0" fmla="*/ 1437367 h 2404051"/>
                      <a:gd name="connsiteX1" fmla="*/ 261257 w 2413273"/>
                      <a:gd name="connsiteY1" fmla="*/ 504306 h 2404051"/>
                      <a:gd name="connsiteX2" fmla="*/ 503853 w 2413273"/>
                      <a:gd name="connsiteY2" fmla="*/ 308363 h 2404051"/>
                      <a:gd name="connsiteX3" fmla="*/ 671804 w 2413273"/>
                      <a:gd name="connsiteY3" fmla="*/ 19114 h 2404051"/>
                      <a:gd name="connsiteX4" fmla="*/ 1073020 w 2413273"/>
                      <a:gd name="connsiteY4" fmla="*/ 28444 h 2404051"/>
                      <a:gd name="connsiteX5" fmla="*/ 1343608 w 2413273"/>
                      <a:gd name="connsiteY5" fmla="*/ 9783 h 2404051"/>
                      <a:gd name="connsiteX6" fmla="*/ 1651518 w 2413273"/>
                      <a:gd name="connsiteY6" fmla="*/ 205726 h 2404051"/>
                      <a:gd name="connsiteX7" fmla="*/ 2052734 w 2413273"/>
                      <a:gd name="connsiteY7" fmla="*/ 980167 h 2404051"/>
                      <a:gd name="connsiteX8" fmla="*/ 2379306 w 2413273"/>
                      <a:gd name="connsiteY8" fmla="*/ 2295783 h 2404051"/>
                      <a:gd name="connsiteX9" fmla="*/ 2407298 w 2413273"/>
                      <a:gd name="connsiteY9" fmla="*/ 2379759 h 2404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13273" h="2404051">
                        <a:moveTo>
                          <a:pt x="0" y="1437367"/>
                        </a:moveTo>
                        <a:cubicBezTo>
                          <a:pt x="88640" y="1064920"/>
                          <a:pt x="177281" y="692473"/>
                          <a:pt x="261257" y="504306"/>
                        </a:cubicBezTo>
                        <a:cubicBezTo>
                          <a:pt x="345233" y="316139"/>
                          <a:pt x="435429" y="389228"/>
                          <a:pt x="503853" y="308363"/>
                        </a:cubicBezTo>
                        <a:cubicBezTo>
                          <a:pt x="572277" y="227498"/>
                          <a:pt x="576943" y="65767"/>
                          <a:pt x="671804" y="19114"/>
                        </a:cubicBezTo>
                        <a:cubicBezTo>
                          <a:pt x="766665" y="-27539"/>
                          <a:pt x="961053" y="29999"/>
                          <a:pt x="1073020" y="28444"/>
                        </a:cubicBezTo>
                        <a:cubicBezTo>
                          <a:pt x="1184987" y="26889"/>
                          <a:pt x="1247192" y="-19764"/>
                          <a:pt x="1343608" y="9783"/>
                        </a:cubicBezTo>
                        <a:cubicBezTo>
                          <a:pt x="1440024" y="39330"/>
                          <a:pt x="1533330" y="43995"/>
                          <a:pt x="1651518" y="205726"/>
                        </a:cubicBezTo>
                        <a:cubicBezTo>
                          <a:pt x="1769706" y="367457"/>
                          <a:pt x="1931436" y="631824"/>
                          <a:pt x="2052734" y="980167"/>
                        </a:cubicBezTo>
                        <a:cubicBezTo>
                          <a:pt x="2174032" y="1328510"/>
                          <a:pt x="2320212" y="2062518"/>
                          <a:pt x="2379306" y="2295783"/>
                        </a:cubicBezTo>
                        <a:cubicBezTo>
                          <a:pt x="2438400" y="2529048"/>
                          <a:pt x="2401078" y="2300449"/>
                          <a:pt x="2407298" y="2379759"/>
                        </a:cubicBezTo>
                      </a:path>
                    </a:pathLst>
                  </a:custGeom>
                  <a:noFill/>
                  <a:ln w="4762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자유형: 도형 12">
                    <a:extLst>
                      <a:ext uri="{FF2B5EF4-FFF2-40B4-BE49-F238E27FC236}">
                        <a16:creationId xmlns:a16="http://schemas.microsoft.com/office/drawing/2014/main" id="{A801D817-405D-80A2-26F3-DEA4203D020F}"/>
                      </a:ext>
                    </a:extLst>
                  </p:cNvPr>
                  <p:cNvSpPr/>
                  <p:nvPr/>
                </p:nvSpPr>
                <p:spPr>
                  <a:xfrm>
                    <a:off x="8164286" y="3400123"/>
                    <a:ext cx="1726163" cy="845306"/>
                  </a:xfrm>
                  <a:custGeom>
                    <a:avLst/>
                    <a:gdLst>
                      <a:gd name="connsiteX0" fmla="*/ 0 w 1726163"/>
                      <a:gd name="connsiteY0" fmla="*/ 845306 h 845306"/>
                      <a:gd name="connsiteX1" fmla="*/ 55983 w 1726163"/>
                      <a:gd name="connsiteY1" fmla="*/ 556057 h 845306"/>
                      <a:gd name="connsiteX2" fmla="*/ 298579 w 1726163"/>
                      <a:gd name="connsiteY2" fmla="*/ 332122 h 845306"/>
                      <a:gd name="connsiteX3" fmla="*/ 466530 w 1726163"/>
                      <a:gd name="connsiteY3" fmla="*/ 24212 h 845306"/>
                      <a:gd name="connsiteX4" fmla="*/ 690465 w 1726163"/>
                      <a:gd name="connsiteY4" fmla="*/ 24212 h 845306"/>
                      <a:gd name="connsiteX5" fmla="*/ 933061 w 1726163"/>
                      <a:gd name="connsiteY5" fmla="*/ 42873 h 845306"/>
                      <a:gd name="connsiteX6" fmla="*/ 1119673 w 1726163"/>
                      <a:gd name="connsiteY6" fmla="*/ 5550 h 845306"/>
                      <a:gd name="connsiteX7" fmla="*/ 1334277 w 1726163"/>
                      <a:gd name="connsiteY7" fmla="*/ 182832 h 845306"/>
                      <a:gd name="connsiteX8" fmla="*/ 1558212 w 1726163"/>
                      <a:gd name="connsiteY8" fmla="*/ 434759 h 845306"/>
                      <a:gd name="connsiteX9" fmla="*/ 1726163 w 1726163"/>
                      <a:gd name="connsiteY9" fmla="*/ 845306 h 84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26163" h="845306">
                        <a:moveTo>
                          <a:pt x="0" y="845306"/>
                        </a:moveTo>
                        <a:cubicBezTo>
                          <a:pt x="3110" y="743447"/>
                          <a:pt x="6220" y="641588"/>
                          <a:pt x="55983" y="556057"/>
                        </a:cubicBezTo>
                        <a:cubicBezTo>
                          <a:pt x="105746" y="470526"/>
                          <a:pt x="230154" y="420763"/>
                          <a:pt x="298579" y="332122"/>
                        </a:cubicBezTo>
                        <a:cubicBezTo>
                          <a:pt x="367004" y="243481"/>
                          <a:pt x="401216" y="75530"/>
                          <a:pt x="466530" y="24212"/>
                        </a:cubicBezTo>
                        <a:cubicBezTo>
                          <a:pt x="531844" y="-27106"/>
                          <a:pt x="612710" y="21102"/>
                          <a:pt x="690465" y="24212"/>
                        </a:cubicBezTo>
                        <a:cubicBezTo>
                          <a:pt x="768220" y="27322"/>
                          <a:pt x="861526" y="45983"/>
                          <a:pt x="933061" y="42873"/>
                        </a:cubicBezTo>
                        <a:cubicBezTo>
                          <a:pt x="1004596" y="39763"/>
                          <a:pt x="1052804" y="-17776"/>
                          <a:pt x="1119673" y="5550"/>
                        </a:cubicBezTo>
                        <a:cubicBezTo>
                          <a:pt x="1186542" y="28876"/>
                          <a:pt x="1261187" y="111297"/>
                          <a:pt x="1334277" y="182832"/>
                        </a:cubicBezTo>
                        <a:cubicBezTo>
                          <a:pt x="1407367" y="254367"/>
                          <a:pt x="1492898" y="324347"/>
                          <a:pt x="1558212" y="434759"/>
                        </a:cubicBezTo>
                        <a:cubicBezTo>
                          <a:pt x="1623526" y="545171"/>
                          <a:pt x="1690396" y="769106"/>
                          <a:pt x="1726163" y="845306"/>
                        </a:cubicBezTo>
                      </a:path>
                    </a:pathLst>
                  </a:custGeom>
                  <a:noFill/>
                  <a:ln w="444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2BB146C-66ED-6D55-8627-73BE64D81318}"/>
                  </a:ext>
                </a:extLst>
              </p:cNvPr>
              <p:cNvGrpSpPr/>
              <p:nvPr/>
            </p:nvGrpSpPr>
            <p:grpSpPr>
              <a:xfrm>
                <a:off x="7079774" y="1485529"/>
                <a:ext cx="3854752" cy="698945"/>
                <a:chOff x="7268547" y="1185551"/>
                <a:chExt cx="3854752" cy="698945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410C2290-1962-8018-7E66-2CD0B792D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68547" y="1370217"/>
                  <a:ext cx="503853" cy="0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85C39D3-71D0-B71B-0307-997432473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68547" y="1699830"/>
                  <a:ext cx="503853" cy="0"/>
                </a:xfrm>
                <a:prstGeom prst="line">
                  <a:avLst/>
                </a:prstGeom>
                <a:ln w="41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5DEB020-4B5A-69EC-0470-5ABA5D212250}"/>
                    </a:ext>
                  </a:extLst>
                </p:cNvPr>
                <p:cNvSpPr txBox="1"/>
                <p:nvPr/>
              </p:nvSpPr>
              <p:spPr>
                <a:xfrm>
                  <a:off x="7875037" y="1185551"/>
                  <a:ext cx="3248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Samsung</a:t>
                  </a:r>
                  <a:r>
                    <a:rPr lang="ko-KR" altLang="en-US"/>
                    <a:t> 칩으로 제조한 </a:t>
                  </a:r>
                  <a:r>
                    <a:rPr lang="en-US" altLang="ko-KR"/>
                    <a:t>BPF</a:t>
                  </a:r>
                  <a:endParaRPr lang="ko-KR" alt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266222-A484-C285-EFDD-AEBB6FAB3341}"/>
                    </a:ext>
                  </a:extLst>
                </p:cNvPr>
                <p:cNvSpPr txBox="1"/>
                <p:nvPr/>
              </p:nvSpPr>
              <p:spPr>
                <a:xfrm>
                  <a:off x="7875037" y="1515164"/>
                  <a:ext cx="3248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muRata</a:t>
                  </a:r>
                  <a:r>
                    <a:rPr lang="ko-KR" altLang="en-US"/>
                    <a:t> 칩으로 제조한 </a:t>
                  </a:r>
                  <a:r>
                    <a:rPr lang="en-US" altLang="ko-KR"/>
                    <a:t>BPF</a:t>
                  </a:r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9158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특허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4062E-5149-A5FC-391E-067F57EDC385}"/>
              </a:ext>
            </a:extLst>
          </p:cNvPr>
          <p:cNvSpPr txBox="1"/>
          <p:nvPr/>
        </p:nvSpPr>
        <p:spPr>
          <a:xfrm>
            <a:off x="2824415" y="988541"/>
            <a:ext cx="6543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“</a:t>
            </a:r>
            <a:r>
              <a:rPr lang="ko-KR" altLang="en-US" sz="1600" b="1"/>
              <a:t>밴드 패스 필터 제조 방법 및 이에 의해 제조되는 밴드 패스 필터</a:t>
            </a:r>
            <a:r>
              <a:rPr lang="en-US" altLang="ko-KR" sz="1600" baseline="30000"/>
              <a:t>[2]</a:t>
            </a:r>
            <a:r>
              <a:rPr lang="en-US" altLang="ko-KR" sz="1600" b="1"/>
              <a:t>”</a:t>
            </a:r>
            <a:endParaRPr lang="ko-KR" altLang="en-US" sz="1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4925BF-5777-6369-DBA2-0D5FB179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432004"/>
            <a:ext cx="3453740" cy="45280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34D0CD-747E-87F1-2AF3-043D0763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274" y="1331995"/>
            <a:ext cx="3217610" cy="4728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ED1613-7729-CAA9-79B7-55E6ABC9C233}"/>
              </a:ext>
            </a:extLst>
          </p:cNvPr>
          <p:cNvSpPr txBox="1"/>
          <p:nvPr/>
        </p:nvSpPr>
        <p:spPr>
          <a:xfrm>
            <a:off x="65225" y="5960063"/>
            <a:ext cx="540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제조 공정</a:t>
            </a:r>
            <a:r>
              <a:rPr lang="en-US" altLang="ko-KR" baseline="30000"/>
              <a:t>[2]</a:t>
            </a:r>
            <a:endParaRPr lang="ko-KR" altLang="en-US" baseline="30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4D2F4-8496-DE16-3E49-4ABFC9CC98F2}"/>
              </a:ext>
            </a:extLst>
          </p:cNvPr>
          <p:cNvSpPr txBox="1"/>
          <p:nvPr/>
        </p:nvSpPr>
        <p:spPr>
          <a:xfrm>
            <a:off x="5826041" y="5960063"/>
            <a:ext cx="540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제조 도면</a:t>
            </a:r>
            <a:r>
              <a:rPr lang="en-US" altLang="ko-KR" baseline="30000"/>
              <a:t>[2]</a:t>
            </a:r>
            <a:endParaRPr lang="ko-KR" altLang="en-US" baseline="30000"/>
          </a:p>
        </p:txBody>
      </p:sp>
    </p:spTree>
    <p:extLst>
      <p:ext uri="{BB962C8B-B14F-4D97-AF65-F5344CB8AC3E}">
        <p14:creationId xmlns:p14="http://schemas.microsoft.com/office/powerpoint/2010/main" val="148752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참고문헌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DD1C8-B62D-29F7-4158-0D1A3FF10CDF}"/>
              </a:ext>
            </a:extLst>
          </p:cNvPr>
          <p:cNvSpPr txBox="1"/>
          <p:nvPr/>
        </p:nvSpPr>
        <p:spPr>
          <a:xfrm>
            <a:off x="393032" y="969531"/>
            <a:ext cx="11682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Seok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Yoon,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Yu-Seon Kim, Seok Bae, Yeong-seog Lim, “Compact bandpass filter design using advanced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-equivalent modeling method,” 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The Journal of Korean Institute of Electromagnetic Engineering and Science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vol. 33, no.4, pp. 269-277, April. 2022.</a:t>
            </a:r>
          </a:p>
          <a:p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주식회사 이엠따블유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밴드 패스 필터 제조 방법 및 이에 의해 제조되는 밴드 패스 필터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특허 출원번호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10-2020-0126992,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출원일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월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3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90281-2917-57BA-3B9F-00B305C5D256}"/>
              </a:ext>
            </a:extLst>
          </p:cNvPr>
          <p:cNvSpPr txBox="1"/>
          <p:nvPr/>
        </p:nvSpPr>
        <p:spPr>
          <a:xfrm>
            <a:off x="136357" y="40105"/>
            <a:ext cx="6432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Contents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C7251-C6B4-578E-CC03-6964CFE83BEF}"/>
              </a:ext>
            </a:extLst>
          </p:cNvPr>
          <p:cNvSpPr txBox="1"/>
          <p:nvPr/>
        </p:nvSpPr>
        <p:spPr>
          <a:xfrm>
            <a:off x="1025892" y="1198679"/>
            <a:ext cx="940869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en-US" altLang="ko-KR" sz="2800" b="1"/>
              <a:t>RLC </a:t>
            </a:r>
            <a:r>
              <a:rPr lang="ko-KR" altLang="en-US" sz="2800" b="1"/>
              <a:t>공진특성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800" b="1" dirty="0"/>
              <a:t>2. </a:t>
            </a:r>
            <a:r>
              <a:rPr lang="en-US" altLang="ko-KR" sz="2800" b="1"/>
              <a:t>BPF </a:t>
            </a:r>
            <a:r>
              <a:rPr lang="ko-KR" altLang="en-US" sz="2800" b="1"/>
              <a:t>설계</a:t>
            </a:r>
            <a:endParaRPr lang="en-US" altLang="ko-KR" sz="2800" b="1" dirty="0"/>
          </a:p>
          <a:p>
            <a:endParaRPr lang="en-US" altLang="ko-KR" b="1" dirty="0"/>
          </a:p>
          <a:p>
            <a:r>
              <a:rPr lang="en-US" altLang="ko-KR" sz="2800" b="1"/>
              <a:t>3. </a:t>
            </a:r>
            <a:r>
              <a:rPr lang="ko-KR" altLang="en-US" sz="2800" b="1"/>
              <a:t>관련 논문</a:t>
            </a:r>
            <a:endParaRPr lang="en-US" altLang="ko-KR" sz="2800" b="1"/>
          </a:p>
          <a:p>
            <a:endParaRPr lang="en-US" altLang="ko-KR" b="1"/>
          </a:p>
          <a:p>
            <a:r>
              <a:rPr lang="en-US" altLang="ko-KR" sz="2800" b="1"/>
              <a:t>4. </a:t>
            </a:r>
            <a:r>
              <a:rPr lang="ko-KR" altLang="en-US" sz="2800" b="1"/>
              <a:t>관련 특허</a:t>
            </a:r>
            <a:endParaRPr lang="en-US" altLang="ko-KR" sz="2800" b="1"/>
          </a:p>
          <a:p>
            <a:endParaRPr lang="en-US" altLang="ko-KR" b="1"/>
          </a:p>
          <a:p>
            <a:r>
              <a:rPr lang="en-US" altLang="ko-KR" sz="2800" b="1"/>
              <a:t>5. References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7055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RLC </a:t>
            </a:r>
            <a:r>
              <a:rPr lang="ko-KR" altLang="en-US" sz="4000" dirty="0"/>
              <a:t>공진특성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C28D7-63BE-5049-7994-EF1BDF94A7C0}"/>
              </a:ext>
            </a:extLst>
          </p:cNvPr>
          <p:cNvSpPr txBox="1"/>
          <p:nvPr/>
        </p:nvSpPr>
        <p:spPr>
          <a:xfrm>
            <a:off x="393032" y="882316"/>
            <a:ext cx="275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RLC </a:t>
            </a:r>
            <a:r>
              <a:rPr lang="ko-KR" altLang="en-US" sz="2400" dirty="0"/>
              <a:t>직렬 공진회로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282434-0B37-ACD4-770F-1E72781D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01" y="2122784"/>
            <a:ext cx="4267796" cy="283884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691CAA-2D45-1117-9D5A-643AAB3C9A5B}"/>
              </a:ext>
            </a:extLst>
          </p:cNvPr>
          <p:cNvGrpSpPr/>
          <p:nvPr/>
        </p:nvGrpSpPr>
        <p:grpSpPr>
          <a:xfrm>
            <a:off x="6971971" y="1364544"/>
            <a:ext cx="4093028" cy="4355326"/>
            <a:chOff x="6971971" y="1364544"/>
            <a:chExt cx="4093028" cy="435532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3F4BDC0-41A3-B79B-601F-FA6F8812061A}"/>
                </a:ext>
              </a:extLst>
            </p:cNvPr>
            <p:cNvGrpSpPr/>
            <p:nvPr/>
          </p:nvGrpSpPr>
          <p:grpSpPr>
            <a:xfrm>
              <a:off x="7400526" y="3006645"/>
              <a:ext cx="3235918" cy="803716"/>
              <a:chOff x="7098865" y="1887657"/>
              <a:chExt cx="3235918" cy="8037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C0CCF83-B1C4-1399-B7F6-153ECBEFBB02}"/>
                      </a:ext>
                    </a:extLst>
                  </p:cNvPr>
                  <p:cNvSpPr txBox="1"/>
                  <p:nvPr/>
                </p:nvSpPr>
                <p:spPr>
                  <a:xfrm>
                    <a:off x="7432082" y="1887657"/>
                    <a:ext cx="25694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C0CCF83-B1C4-1399-B7F6-153ECBEFBB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2082" y="1887657"/>
                    <a:ext cx="256948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3A6620-5BA7-91EE-16F1-0F88CE7468D6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865" y="2263627"/>
                    <a:ext cx="3235918" cy="4277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sym typeface="Wingdings" panose="05000000000000000000" pitchFamily="2" charset="2"/>
                      </a:rPr>
                      <a:t> </a:t>
                    </a:r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3A6620-5BA7-91EE-16F1-0F88CE746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865" y="2263627"/>
                    <a:ext cx="3235918" cy="4277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8F6638B-BD6B-8B33-C3F7-DAD018F0986F}"/>
                </a:ext>
              </a:extLst>
            </p:cNvPr>
            <p:cNvGrpSpPr/>
            <p:nvPr/>
          </p:nvGrpSpPr>
          <p:grpSpPr>
            <a:xfrm>
              <a:off x="6971971" y="1364544"/>
              <a:ext cx="4093028" cy="964897"/>
              <a:chOff x="6971971" y="1042321"/>
              <a:chExt cx="4093028" cy="9648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B82CB30-C292-E3C1-106D-8A5AD8E82DDA}"/>
                      </a:ext>
                    </a:extLst>
                  </p:cNvPr>
                  <p:cNvSpPr txBox="1"/>
                  <p:nvPr/>
                </p:nvSpPr>
                <p:spPr>
                  <a:xfrm>
                    <a:off x="6971971" y="1042321"/>
                    <a:ext cx="40930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Resonant Frequency:</a:t>
                    </a:r>
                    <a:r>
                      <a:rPr lang="ko-KR" altLang="en-US" dirty="0"/>
                      <a:t> </a:t>
                    </a:r>
                    <a:endParaRPr lang="en-US" altLang="ko-KR" dirty="0"/>
                  </a:p>
                  <a:p>
                    <a:pPr algn="ctr"/>
                    <a:r>
                      <a:rPr lang="ko-KR" alt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ko-KR" altLang="en-US" dirty="0"/>
                      <a:t> 와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a14:m>
                    <a:r>
                      <a:rPr lang="ko-KR" altLang="en-US" dirty="0"/>
                      <a:t> 이 서로 상쇄되는 주파수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B82CB30-C292-E3C1-106D-8A5AD8E82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1971" y="1042321"/>
                    <a:ext cx="4093028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B227F2-385B-C885-DB09-0A6A0A52B1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59157" y="1730219"/>
                    <a:ext cx="35186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𝑊h𝑒𝑛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 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B227F2-385B-C885-DB09-0A6A0A52B1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9157" y="1730219"/>
                    <a:ext cx="351865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67" r="-693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FA6A905-942B-7121-2E82-B199A758B87F}"/>
                </a:ext>
              </a:extLst>
            </p:cNvPr>
            <p:cNvGrpSpPr/>
            <p:nvPr/>
          </p:nvGrpSpPr>
          <p:grpSpPr>
            <a:xfrm>
              <a:off x="7497171" y="4487566"/>
              <a:ext cx="3042629" cy="1232304"/>
              <a:chOff x="7497171" y="4487566"/>
              <a:chExt cx="3042629" cy="1232304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5AEBC219-F394-B243-D095-A57E5D503161}"/>
                  </a:ext>
                </a:extLst>
              </p:cNvPr>
              <p:cNvGrpSpPr/>
              <p:nvPr/>
            </p:nvGrpSpPr>
            <p:grpSpPr>
              <a:xfrm>
                <a:off x="7497171" y="4487566"/>
                <a:ext cx="3042629" cy="569002"/>
                <a:chOff x="7098865" y="3531694"/>
                <a:chExt cx="3042629" cy="5690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496AC10-1A50-1ED2-2636-F4602E6CE5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98865" y="3631529"/>
                      <a:ext cx="12833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𝑓𝐿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496AC10-1A50-1ED2-2636-F4602E6CE5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8865" y="3631529"/>
                      <a:ext cx="128330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63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68EF780-78B0-7C13-64B7-ED21EBC803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58194" y="3531694"/>
                      <a:ext cx="1283300" cy="5690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𝑓𝐶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68EF780-78B0-7C13-64B7-ED21EBC803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58194" y="3531694"/>
                      <a:ext cx="1283300" cy="56900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29CB08A1-C28C-D119-0E49-02530BEA14F6}"/>
                      </a:ext>
                    </a:extLst>
                  </p:cNvPr>
                  <p:cNvSpPr txBox="1"/>
                  <p:nvPr/>
                </p:nvSpPr>
                <p:spPr>
                  <a:xfrm>
                    <a:off x="8207270" y="5147597"/>
                    <a:ext cx="1622431" cy="5722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29CB08A1-C28C-D119-0E49-02530BEA14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270" y="5147597"/>
                    <a:ext cx="1622431" cy="57227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5281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RLC </a:t>
            </a:r>
            <a:r>
              <a:rPr lang="ko-KR" altLang="en-US" sz="4000" dirty="0"/>
              <a:t>공진특성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C28D7-63BE-5049-7994-EF1BDF94A7C0}"/>
              </a:ext>
            </a:extLst>
          </p:cNvPr>
          <p:cNvSpPr txBox="1"/>
          <p:nvPr/>
        </p:nvSpPr>
        <p:spPr>
          <a:xfrm>
            <a:off x="393032" y="882316"/>
            <a:ext cx="275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RLC </a:t>
            </a:r>
            <a:r>
              <a:rPr lang="ko-KR" altLang="en-US" sz="2400" dirty="0"/>
              <a:t>직렬 공진회로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7698525-D1E2-61A3-81C1-9B737782E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142" y="261097"/>
            <a:ext cx="1867826" cy="124243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3A2FFC-8BFB-F97D-EBCF-8BB7CB17501A}"/>
              </a:ext>
            </a:extLst>
          </p:cNvPr>
          <p:cNvGrpSpPr/>
          <p:nvPr/>
        </p:nvGrpSpPr>
        <p:grpSpPr>
          <a:xfrm>
            <a:off x="7279125" y="1606318"/>
            <a:ext cx="4703869" cy="4068784"/>
            <a:chOff x="6865573" y="2572969"/>
            <a:chExt cx="3829770" cy="34144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37440BD-F33B-4282-0C55-6D084B607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573" y="2572969"/>
              <a:ext cx="3829770" cy="2872328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A4EFD60-986B-8D47-288B-1D670E4D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6774" y="5473027"/>
              <a:ext cx="2667372" cy="51442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B5F8ED6-9F9A-61DC-574E-8EDD04025E9D}"/>
              </a:ext>
            </a:extLst>
          </p:cNvPr>
          <p:cNvGrpSpPr/>
          <p:nvPr/>
        </p:nvGrpSpPr>
        <p:grpSpPr>
          <a:xfrm>
            <a:off x="788583" y="1894263"/>
            <a:ext cx="5704051" cy="3182270"/>
            <a:chOff x="866960" y="1709802"/>
            <a:chExt cx="5704051" cy="3182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BAA55E-4C10-15BE-6505-619E45FE6BD4}"/>
                    </a:ext>
                  </a:extLst>
                </p:cNvPr>
                <p:cNvSpPr txBox="1"/>
                <p:nvPr/>
              </p:nvSpPr>
              <p:spPr>
                <a:xfrm>
                  <a:off x="1441694" y="1709802"/>
                  <a:ext cx="4554583" cy="651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𝑉𝑝𝑝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=470Ω</m:t>
                      </m:r>
                    </m:oMath>
                  </a14:m>
                  <a:r>
                    <a:rPr lang="en-US" altLang="ko-KR" dirty="0"/>
                    <a:t>, 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𝑢𝐹</m:t>
                      </m:r>
                    </m:oMath>
                  </a14:m>
                  <a:r>
                    <a:rPr lang="en-US" altLang="ko-KR" dirty="0"/>
                    <a:t>, </a:t>
                  </a:r>
                  <a14:m>
                    <m:oMath xmlns:m="http://schemas.openxmlformats.org/officeDocument/2006/math"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𝑚𝐻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일</m:t>
                      </m:r>
                    </m:oMath>
                  </a14:m>
                  <a:r>
                    <a:rPr lang="ko-KR" altLang="en-US" dirty="0"/>
                    <a:t> 때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BAA55E-4C10-15BE-6505-619E45FE6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694" y="1709802"/>
                  <a:ext cx="4554583" cy="651525"/>
                </a:xfrm>
                <a:prstGeom prst="rect">
                  <a:avLst/>
                </a:prstGeom>
                <a:blipFill>
                  <a:blip r:embed="rId5"/>
                  <a:stretch>
                    <a:fillRect b="-140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3FD26D7-4447-02A7-5D98-62E72B6C2281}"/>
                </a:ext>
              </a:extLst>
            </p:cNvPr>
            <p:cNvGrpSpPr/>
            <p:nvPr/>
          </p:nvGrpSpPr>
          <p:grpSpPr>
            <a:xfrm>
              <a:off x="866960" y="2927398"/>
              <a:ext cx="5704051" cy="1964674"/>
              <a:chOff x="866960" y="2927398"/>
              <a:chExt cx="5704051" cy="1964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EFACA9F-13A8-8715-9A15-65D133C34CA4}"/>
                      </a:ext>
                    </a:extLst>
                  </p:cNvPr>
                  <p:cNvSpPr txBox="1"/>
                  <p:nvPr/>
                </p:nvSpPr>
                <p:spPr>
                  <a:xfrm>
                    <a:off x="866960" y="2927398"/>
                    <a:ext cx="2520947" cy="5722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𝑚𝐻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∗0.1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𝑢𝐹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EFACA9F-13A8-8715-9A15-65D133C34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960" y="2927398"/>
                    <a:ext cx="2520947" cy="57227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C5B0B17-E20B-CF18-EEE3-68615AC1E0C4}"/>
                  </a:ext>
                </a:extLst>
              </p:cNvPr>
              <p:cNvGrpSpPr/>
              <p:nvPr/>
            </p:nvGrpSpPr>
            <p:grpSpPr>
              <a:xfrm>
                <a:off x="866960" y="3865493"/>
                <a:ext cx="5704051" cy="359970"/>
                <a:chOff x="2085052" y="4131377"/>
                <a:chExt cx="5704051" cy="35997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6DDE06E8-F063-4E5F-2326-CD0E46D745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5052" y="4131377"/>
                      <a:ext cx="2118400" cy="35997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(470</m:t>
                                    </m:r>
                                    <m:r>
                                      <a:rPr lang="el-GR" altLang="ko-KR" b="0" i="1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+ 0</m:t>
                                </m:r>
                              </m:e>
                            </m:rad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6DDE06E8-F063-4E5F-2326-CD0E46D745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5052" y="4131377"/>
                      <a:ext cx="2118400" cy="35997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437" r="-1724" b="-220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97BA77C8-B326-EAAC-931F-267309F0C8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2965" y="4172863"/>
                      <a:ext cx="34561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𝑊h𝑒𝑛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)=0) 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97BA77C8-B326-EAAC-931F-267309F0C8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2965" y="4172863"/>
                      <a:ext cx="345613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87" r="-176" b="-369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5B033C1-658D-7173-AEA5-6C13E37783C4}"/>
                      </a:ext>
                    </a:extLst>
                  </p:cNvPr>
                  <p:cNvSpPr txBox="1"/>
                  <p:nvPr/>
                </p:nvSpPr>
                <p:spPr>
                  <a:xfrm>
                    <a:off x="866960" y="4591284"/>
                    <a:ext cx="1422569" cy="3007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𝑉𝑝𝑝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5B033C1-658D-7173-AEA5-6C13E3778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960" y="4591284"/>
                    <a:ext cx="1422569" cy="3007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137" t="-154000" r="-28632" b="-22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283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BPF</a:t>
            </a:r>
            <a:r>
              <a:rPr lang="ko-KR" altLang="en-US" sz="4000" dirty="0"/>
              <a:t>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5DCA9-2BA7-900D-448F-971AB4537E09}"/>
              </a:ext>
            </a:extLst>
          </p:cNvPr>
          <p:cNvSpPr txBox="1"/>
          <p:nvPr/>
        </p:nvSpPr>
        <p:spPr>
          <a:xfrm>
            <a:off x="393032" y="882316"/>
            <a:ext cx="237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회로 실험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36EA656-B75A-F815-1CB1-C72BDB3C55C2}"/>
              </a:ext>
            </a:extLst>
          </p:cNvPr>
          <p:cNvGrpSpPr/>
          <p:nvPr/>
        </p:nvGrpSpPr>
        <p:grpSpPr>
          <a:xfrm>
            <a:off x="610746" y="2052919"/>
            <a:ext cx="4778971" cy="1829055"/>
            <a:chOff x="393032" y="1870038"/>
            <a:chExt cx="4778971" cy="182905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5116A7C-B700-EE84-9FF1-C4087D307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721" y="1870038"/>
              <a:ext cx="4010585" cy="182905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7CD4E9-7C52-94DC-CDC7-F0ADB782AC34}"/>
                </a:ext>
              </a:extLst>
            </p:cNvPr>
            <p:cNvSpPr txBox="1"/>
            <p:nvPr/>
          </p:nvSpPr>
          <p:spPr>
            <a:xfrm>
              <a:off x="393032" y="2042413"/>
              <a:ext cx="70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Vin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DE9753-A5A5-5A05-DC9F-4706602957D0}"/>
                </a:ext>
              </a:extLst>
            </p:cNvPr>
            <p:cNvSpPr txBox="1"/>
            <p:nvPr/>
          </p:nvSpPr>
          <p:spPr>
            <a:xfrm>
              <a:off x="4466609" y="2042413"/>
              <a:ext cx="70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Vout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34E670-7919-6CAB-E7B1-3C69332282FF}"/>
                  </a:ext>
                </a:extLst>
              </p:cNvPr>
              <p:cNvSpPr txBox="1"/>
              <p:nvPr/>
            </p:nvSpPr>
            <p:spPr>
              <a:xfrm>
                <a:off x="6736506" y="1451970"/>
                <a:ext cx="4554583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=470Ω</m:t>
                    </m:r>
                  </m:oMath>
                </a14:m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𝑢𝐹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𝑚𝐻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/>
                  <a:t> 때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34E670-7919-6CAB-E7B1-3C693322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06" y="1451970"/>
                <a:ext cx="4554583" cy="374526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E95E12-46B7-0055-6759-A28D7E7C0CE8}"/>
              </a:ext>
            </a:extLst>
          </p:cNvPr>
          <p:cNvGrpSpPr/>
          <p:nvPr/>
        </p:nvGrpSpPr>
        <p:grpSpPr>
          <a:xfrm>
            <a:off x="6397702" y="2225294"/>
            <a:ext cx="5033216" cy="3774912"/>
            <a:chOff x="6397702" y="2225294"/>
            <a:chExt cx="5033216" cy="377491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6804E8F-8A09-2938-FC40-1193080D3C15}"/>
                </a:ext>
              </a:extLst>
            </p:cNvPr>
            <p:cNvGrpSpPr/>
            <p:nvPr/>
          </p:nvGrpSpPr>
          <p:grpSpPr>
            <a:xfrm>
              <a:off x="6397702" y="2225294"/>
              <a:ext cx="5033216" cy="3774912"/>
              <a:chOff x="6397702" y="2225294"/>
              <a:chExt cx="5033216" cy="3774912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B74FEB27-8757-660B-4355-9FC77632EFEE}"/>
                  </a:ext>
                </a:extLst>
              </p:cNvPr>
              <p:cNvGrpSpPr/>
              <p:nvPr/>
            </p:nvGrpSpPr>
            <p:grpSpPr>
              <a:xfrm>
                <a:off x="6397702" y="2225294"/>
                <a:ext cx="5033216" cy="3774912"/>
                <a:chOff x="6397702" y="2225294"/>
                <a:chExt cx="5033216" cy="3774912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4E9D2306-8D94-07EA-DB0A-29AB8F0F90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7702" y="2225294"/>
                  <a:ext cx="5033216" cy="3774912"/>
                </a:xfrm>
                <a:prstGeom prst="rect">
                  <a:avLst/>
                </a:prstGeom>
              </p:spPr>
            </p:pic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E3312B5E-6813-2899-AF1D-0868C4A28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567749" y="4040777"/>
                  <a:ext cx="148045" cy="5660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F1376264-3B6D-BA70-1552-4001738506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95310" y="4040776"/>
                  <a:ext cx="190531" cy="5660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F0D6B72-997E-2DED-76BB-E6FB472A3CA7}"/>
                    </a:ext>
                  </a:extLst>
                </p:cNvPr>
                <p:cNvSpPr txBox="1"/>
                <p:nvPr/>
              </p:nvSpPr>
              <p:spPr>
                <a:xfrm>
                  <a:off x="7341325" y="4645008"/>
                  <a:ext cx="7489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-3dB</a:t>
                  </a:r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775EE39-D70F-ACA4-8A37-6777DD0A40C8}"/>
                    </a:ext>
                  </a:extLst>
                </p:cNvPr>
                <p:cNvSpPr txBox="1"/>
                <p:nvPr/>
              </p:nvSpPr>
              <p:spPr>
                <a:xfrm>
                  <a:off x="8305992" y="4645008"/>
                  <a:ext cx="7489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+3dB</a:t>
                  </a:r>
                  <a:endParaRPr lang="ko-KR" alt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08F2E61-7E27-B194-8861-1CF876B425CF}"/>
                      </a:ext>
                    </a:extLst>
                  </p:cNvPr>
                  <p:cNvSpPr txBox="1"/>
                  <p:nvPr/>
                </p:nvSpPr>
                <p:spPr>
                  <a:xfrm>
                    <a:off x="9518469" y="3512642"/>
                    <a:ext cx="1549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0.707∗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08F2E61-7E27-B194-8861-1CF876B425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8469" y="3512642"/>
                    <a:ext cx="15497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C1145C-994D-659E-C23D-C97117656539}"/>
                </a:ext>
              </a:extLst>
            </p:cNvPr>
            <p:cNvSpPr txBox="1"/>
            <p:nvPr/>
          </p:nvSpPr>
          <p:spPr>
            <a:xfrm>
              <a:off x="7452552" y="5005631"/>
              <a:ext cx="160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Cut-Off </a:t>
              </a:r>
              <a:r>
                <a:rPr lang="en-US" altLang="ko-KR" dirty="0" err="1"/>
                <a:t>freq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16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C4ABE2-6911-3CE6-C6CF-3F1538FCD6A7}"/>
              </a:ext>
            </a:extLst>
          </p:cNvPr>
          <p:cNvGrpSpPr/>
          <p:nvPr/>
        </p:nvGrpSpPr>
        <p:grpSpPr>
          <a:xfrm>
            <a:off x="1898941" y="1611084"/>
            <a:ext cx="8394118" cy="4449893"/>
            <a:chOff x="649705" y="1388800"/>
            <a:chExt cx="8706683" cy="4733139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A963D51-71DE-20F5-6F3C-D08A51A1C6B2}"/>
                </a:ext>
              </a:extLst>
            </p:cNvPr>
            <p:cNvGrpSpPr/>
            <p:nvPr/>
          </p:nvGrpSpPr>
          <p:grpSpPr>
            <a:xfrm>
              <a:off x="649705" y="3750815"/>
              <a:ext cx="8611027" cy="1187116"/>
              <a:chOff x="649705" y="3785937"/>
              <a:chExt cx="8611027" cy="1187116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D413FE29-5D47-A206-3B9C-646F0A44524C}"/>
                  </a:ext>
                </a:extLst>
              </p:cNvPr>
              <p:cNvGrpSpPr/>
              <p:nvPr/>
            </p:nvGrpSpPr>
            <p:grpSpPr>
              <a:xfrm>
                <a:off x="858253" y="3948758"/>
                <a:ext cx="5719009" cy="914400"/>
                <a:chOff x="858253" y="3709550"/>
                <a:chExt cx="5719009" cy="914400"/>
              </a:xfrm>
            </p:grpSpPr>
            <p:pic>
              <p:nvPicPr>
                <p:cNvPr id="10" name="그래픽 9" descr="셀 타워 단색으로 채워진">
                  <a:extLst>
                    <a:ext uri="{FF2B5EF4-FFF2-40B4-BE49-F238E27FC236}">
                      <a16:creationId xmlns:a16="http://schemas.microsoft.com/office/drawing/2014/main" id="{2E6742E0-1BFE-8BB2-4BE4-33EC3EA7A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253" y="370955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A01DBA-CE03-1693-7A9E-A5BD42FD927F}"/>
                    </a:ext>
                  </a:extLst>
                </p:cNvPr>
                <p:cNvSpPr txBox="1"/>
                <p:nvPr/>
              </p:nvSpPr>
              <p:spPr>
                <a:xfrm>
                  <a:off x="2253915" y="3843585"/>
                  <a:ext cx="43233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모바일 네트워크 통신 주파수</a:t>
                  </a:r>
                  <a:endParaRPr lang="en-US" altLang="ko-KR" dirty="0"/>
                </a:p>
                <a:p>
                  <a:r>
                    <a:rPr lang="en-US" altLang="ko-KR" dirty="0"/>
                    <a:t>824 MHz ~ 28.9 GHz</a:t>
                  </a:r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94A1088-BEE8-1002-EDF4-F946D4E6FF08}"/>
                  </a:ext>
                </a:extLst>
              </p:cNvPr>
              <p:cNvSpPr/>
              <p:nvPr/>
            </p:nvSpPr>
            <p:spPr>
              <a:xfrm>
                <a:off x="649705" y="3785937"/>
                <a:ext cx="8611027" cy="1187116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B4896CF-6487-CB25-A0A0-EA599549A9F3}"/>
                </a:ext>
              </a:extLst>
            </p:cNvPr>
            <p:cNvGrpSpPr/>
            <p:nvPr/>
          </p:nvGrpSpPr>
          <p:grpSpPr>
            <a:xfrm>
              <a:off x="858253" y="1388800"/>
              <a:ext cx="8498135" cy="914400"/>
              <a:chOff x="858253" y="1382797"/>
              <a:chExt cx="8498135" cy="914400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9D165D7A-9418-1AF6-A7AC-E8CBBE732B1D}"/>
                  </a:ext>
                </a:extLst>
              </p:cNvPr>
              <p:cNvGrpSpPr/>
              <p:nvPr/>
            </p:nvGrpSpPr>
            <p:grpSpPr>
              <a:xfrm>
                <a:off x="858253" y="1382797"/>
                <a:ext cx="5719010" cy="914400"/>
                <a:chOff x="858253" y="1431196"/>
                <a:chExt cx="5719010" cy="914400"/>
              </a:xfrm>
            </p:grpSpPr>
            <p:pic>
              <p:nvPicPr>
                <p:cNvPr id="6" name="그래픽 5" descr="이륙 단색으로 채워진">
                  <a:extLst>
                    <a:ext uri="{FF2B5EF4-FFF2-40B4-BE49-F238E27FC236}">
                      <a16:creationId xmlns:a16="http://schemas.microsoft.com/office/drawing/2014/main" id="{88CF4526-32DF-705B-E804-E3F90929D7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253" y="143119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4713E1-5855-AAC6-3116-B2FD2FB0D737}"/>
                    </a:ext>
                  </a:extLst>
                </p:cNvPr>
                <p:cNvSpPr txBox="1"/>
                <p:nvPr/>
              </p:nvSpPr>
              <p:spPr>
                <a:xfrm>
                  <a:off x="2253916" y="1565231"/>
                  <a:ext cx="43233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관제</a:t>
                  </a:r>
                  <a:r>
                    <a:rPr lang="en-US" altLang="ko-KR" dirty="0"/>
                    <a:t>/</a:t>
                  </a:r>
                  <a:r>
                    <a:rPr lang="ko-KR" altLang="en-US" dirty="0"/>
                    <a:t>교신 주파수</a:t>
                  </a:r>
                  <a:endParaRPr lang="en-US" altLang="ko-KR" dirty="0"/>
                </a:p>
                <a:p>
                  <a:r>
                    <a:rPr lang="en-US" altLang="ko-KR" dirty="0"/>
                    <a:t>118 ~ 234.5 MHz</a:t>
                  </a:r>
                  <a:endParaRPr lang="ko-KR" altLang="en-US" dirty="0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980C3D-E209-DBBA-FBA8-8733EE53BD0D}"/>
                  </a:ext>
                </a:extLst>
              </p:cNvPr>
              <p:cNvSpPr txBox="1"/>
              <p:nvPr/>
            </p:nvSpPr>
            <p:spPr>
              <a:xfrm>
                <a:off x="7371945" y="1562998"/>
                <a:ext cx="19844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dirty="0">
                    <a:solidFill>
                      <a:srgbClr val="FF0000"/>
                    </a:solidFill>
                  </a:rPr>
                  <a:t>Noise!</a:t>
                </a:r>
                <a:endParaRPr lang="ko-KR" altLang="en-US" sz="3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DEB9F32-0672-DF2B-CEBC-2B27E6D44821}"/>
                </a:ext>
              </a:extLst>
            </p:cNvPr>
            <p:cNvGrpSpPr/>
            <p:nvPr/>
          </p:nvGrpSpPr>
          <p:grpSpPr>
            <a:xfrm>
              <a:off x="858253" y="2572809"/>
              <a:ext cx="8498135" cy="914400"/>
              <a:chOff x="858253" y="2689977"/>
              <a:chExt cx="8498135" cy="91440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9A2A62D-F0EA-173F-DDE4-B8E19C9C9685}"/>
                  </a:ext>
                </a:extLst>
              </p:cNvPr>
              <p:cNvGrpSpPr/>
              <p:nvPr/>
            </p:nvGrpSpPr>
            <p:grpSpPr>
              <a:xfrm>
                <a:off x="858253" y="2689977"/>
                <a:ext cx="5949530" cy="914400"/>
                <a:chOff x="858253" y="2558591"/>
                <a:chExt cx="5949530" cy="914400"/>
              </a:xfrm>
            </p:grpSpPr>
            <p:pic>
              <p:nvPicPr>
                <p:cNvPr id="8" name="그래픽 7" descr="자동차 단색으로 채워진">
                  <a:extLst>
                    <a:ext uri="{FF2B5EF4-FFF2-40B4-BE49-F238E27FC236}">
                      <a16:creationId xmlns:a16="http://schemas.microsoft.com/office/drawing/2014/main" id="{B8A1826F-F163-087A-80F6-3FEC612755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253" y="255859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3A6289-4ECC-1005-E818-9A9438257C9A}"/>
                    </a:ext>
                  </a:extLst>
                </p:cNvPr>
                <p:cNvSpPr txBox="1"/>
                <p:nvPr/>
              </p:nvSpPr>
              <p:spPr>
                <a:xfrm>
                  <a:off x="2253916" y="2692626"/>
                  <a:ext cx="4553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자동차 </a:t>
                  </a:r>
                  <a:r>
                    <a:rPr lang="ko-KR" altLang="en-US" dirty="0" err="1"/>
                    <a:t>제어모듈간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CAN/LIN</a:t>
                  </a:r>
                  <a:r>
                    <a:rPr lang="ko-KR" altLang="en-US" dirty="0"/>
                    <a:t> 통신 주파수</a:t>
                  </a:r>
                  <a:endParaRPr lang="en-US" altLang="ko-KR" dirty="0"/>
                </a:p>
                <a:p>
                  <a:r>
                    <a:rPr lang="en-US" altLang="ko-KR" dirty="0"/>
                    <a:t>2.4 GHz, 784MHz, 868MHz, 915MHz</a:t>
                  </a: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B4BD6F-80F2-D2AA-3A7D-E716CC606EB7}"/>
                  </a:ext>
                </a:extLst>
              </p:cNvPr>
              <p:cNvSpPr txBox="1"/>
              <p:nvPr/>
            </p:nvSpPr>
            <p:spPr>
              <a:xfrm>
                <a:off x="7371945" y="2870178"/>
                <a:ext cx="19844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dirty="0">
                    <a:solidFill>
                      <a:srgbClr val="FF0000"/>
                    </a:solidFill>
                  </a:rPr>
                  <a:t>Noise!</a:t>
                </a:r>
                <a:endParaRPr lang="ko-KR" altLang="en-US" sz="3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94E3DF9-DCE9-918C-F1CA-40F04C9EB9E3}"/>
                </a:ext>
              </a:extLst>
            </p:cNvPr>
            <p:cNvGrpSpPr/>
            <p:nvPr/>
          </p:nvGrpSpPr>
          <p:grpSpPr>
            <a:xfrm>
              <a:off x="858253" y="5207539"/>
              <a:ext cx="8498135" cy="914400"/>
              <a:chOff x="858253" y="5207539"/>
              <a:chExt cx="8498135" cy="914400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F7BDC6C-F321-E148-A412-11816034322F}"/>
                  </a:ext>
                </a:extLst>
              </p:cNvPr>
              <p:cNvGrpSpPr/>
              <p:nvPr/>
            </p:nvGrpSpPr>
            <p:grpSpPr>
              <a:xfrm>
                <a:off x="858253" y="5207539"/>
                <a:ext cx="5719008" cy="914400"/>
                <a:chOff x="858253" y="4848726"/>
                <a:chExt cx="5719008" cy="914400"/>
              </a:xfrm>
            </p:grpSpPr>
            <p:pic>
              <p:nvPicPr>
                <p:cNvPr id="12" name="그래픽 11" descr="위성 단색으로 채워진">
                  <a:extLst>
                    <a:ext uri="{FF2B5EF4-FFF2-40B4-BE49-F238E27FC236}">
                      <a16:creationId xmlns:a16="http://schemas.microsoft.com/office/drawing/2014/main" id="{93FE7E94-4903-3990-3407-53B9FA965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253" y="484872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837398E-B8B6-FE0F-84F2-B6F66CF2F6E2}"/>
                    </a:ext>
                  </a:extLst>
                </p:cNvPr>
                <p:cNvSpPr txBox="1"/>
                <p:nvPr/>
              </p:nvSpPr>
              <p:spPr>
                <a:xfrm>
                  <a:off x="2253914" y="4982761"/>
                  <a:ext cx="43233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위성통신 주파수</a:t>
                  </a:r>
                  <a:endParaRPr lang="en-US" altLang="ko-KR" dirty="0"/>
                </a:p>
                <a:p>
                  <a:r>
                    <a:rPr lang="en-US" altLang="ko-KR" dirty="0"/>
                    <a:t>1GHz ~ 76GHz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7D8A58-529C-47DB-AAFB-234B07FB158E}"/>
                  </a:ext>
                </a:extLst>
              </p:cNvPr>
              <p:cNvSpPr txBox="1"/>
              <p:nvPr/>
            </p:nvSpPr>
            <p:spPr>
              <a:xfrm>
                <a:off x="7371945" y="5387740"/>
                <a:ext cx="19844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dirty="0">
                    <a:solidFill>
                      <a:srgbClr val="FF0000"/>
                    </a:solidFill>
                  </a:rPr>
                  <a:t>Noise!</a:t>
                </a:r>
                <a:endParaRPr lang="ko-KR" altLang="en-US" sz="30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AA0627-ADD7-9BCE-1283-87CC0AD3C55C}"/>
              </a:ext>
            </a:extLst>
          </p:cNvPr>
          <p:cNvSpPr txBox="1"/>
          <p:nvPr/>
        </p:nvSpPr>
        <p:spPr>
          <a:xfrm>
            <a:off x="2778303" y="1038107"/>
            <a:ext cx="6543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</a:t>
            </a:r>
            <a:r>
              <a:rPr lang="ko-KR" altLang="en-US" sz="1600" b="1" dirty="0"/>
              <a:t>향상된 등가 모델링 기법을 이용한 </a:t>
            </a:r>
            <a:r>
              <a:rPr lang="ko-KR" altLang="en-US" sz="1600" b="1"/>
              <a:t>소형 대역통과필터 설계</a:t>
            </a:r>
            <a:r>
              <a:rPr lang="en-US" altLang="ko-KR" sz="1600" baseline="30000"/>
              <a:t> [1]</a:t>
            </a:r>
            <a:r>
              <a:rPr lang="en-US" altLang="ko-KR" sz="1600" b="1"/>
              <a:t>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734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519EB4-D686-C5CA-E697-444E14A62DC1}"/>
              </a:ext>
            </a:extLst>
          </p:cNvPr>
          <p:cNvGrpSpPr/>
          <p:nvPr/>
        </p:nvGrpSpPr>
        <p:grpSpPr>
          <a:xfrm>
            <a:off x="6096000" y="2256389"/>
            <a:ext cx="5408023" cy="2345221"/>
            <a:chOff x="6096000" y="1159315"/>
            <a:chExt cx="5408023" cy="234522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94F3BD0-20F1-40B0-672B-F28F557D72BD}"/>
                </a:ext>
              </a:extLst>
            </p:cNvPr>
            <p:cNvGrpSpPr/>
            <p:nvPr/>
          </p:nvGrpSpPr>
          <p:grpSpPr>
            <a:xfrm>
              <a:off x="6096000" y="1159315"/>
              <a:ext cx="5408023" cy="727197"/>
              <a:chOff x="6096000" y="1159315"/>
              <a:chExt cx="5408023" cy="72719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25793-CB3B-53DC-5C05-5C6F47BD6AAA}"/>
                  </a:ext>
                </a:extLst>
              </p:cNvPr>
              <p:cNvSpPr txBox="1"/>
              <p:nvPr/>
            </p:nvSpPr>
            <p:spPr>
              <a:xfrm>
                <a:off x="7580811" y="1159315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“2</a:t>
                </a:r>
                <a:r>
                  <a:rPr lang="ko-KR" altLang="en-US" dirty="0"/>
                  <a:t>차</a:t>
                </a:r>
                <a:r>
                  <a:rPr lang="en-US" altLang="ko-KR" dirty="0"/>
                  <a:t>” </a:t>
                </a:r>
                <a:r>
                  <a:rPr lang="ko-KR" altLang="en-US" dirty="0"/>
                  <a:t>대역통과필터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777243-F4CE-2E13-A286-D0A6159F7D0D}"/>
                  </a:ext>
                </a:extLst>
              </p:cNvPr>
              <p:cNvSpPr txBox="1"/>
              <p:nvPr/>
            </p:nvSpPr>
            <p:spPr>
              <a:xfrm>
                <a:off x="6096000" y="1578735"/>
                <a:ext cx="54080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출력 전압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/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전류의 관계식이 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2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차 미분 방정식이라는 의미</a:t>
                </a:r>
                <a:endParaRPr lang="ko-KR" altLang="en-US" sz="1400" b="1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163FE61-919E-201C-F6B0-2EEBB4E038ED}"/>
                </a:ext>
              </a:extLst>
            </p:cNvPr>
            <p:cNvGrpSpPr/>
            <p:nvPr/>
          </p:nvGrpSpPr>
          <p:grpSpPr>
            <a:xfrm>
              <a:off x="7154498" y="2152154"/>
              <a:ext cx="3291027" cy="1352382"/>
              <a:chOff x="6728184" y="2459608"/>
              <a:chExt cx="3291027" cy="135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425832E-E067-CBD2-6613-2A2B1870EE6E}"/>
                      </a:ext>
                    </a:extLst>
                  </p:cNvPr>
                  <p:cNvSpPr txBox="1"/>
                  <p:nvPr/>
                </p:nvSpPr>
                <p:spPr>
                  <a:xfrm>
                    <a:off x="6728184" y="2559531"/>
                    <a:ext cx="1367233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425832E-E067-CBD2-6613-2A2B1870EE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8184" y="2559531"/>
                    <a:ext cx="1367233" cy="5259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A1DCB9C-A0A2-305D-39D9-8AB6CDB117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28184" y="3085444"/>
                    <a:ext cx="1414170" cy="7265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A1DCB9C-A0A2-305D-39D9-8AB6CDB117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8184" y="3085444"/>
                    <a:ext cx="1414170" cy="7265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E4405B3-D8CC-7773-DD10-0D30957DF1E9}"/>
                      </a:ext>
                    </a:extLst>
                  </p:cNvPr>
                  <p:cNvSpPr txBox="1"/>
                  <p:nvPr/>
                </p:nvSpPr>
                <p:spPr>
                  <a:xfrm>
                    <a:off x="8517198" y="2459608"/>
                    <a:ext cx="1502013" cy="7265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E4405B3-D8CC-7773-DD10-0D30957DF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198" y="2459608"/>
                    <a:ext cx="1502013" cy="7265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6434252-DD0B-EAD8-F9D4-E3C4E99B390F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753" y="3185366"/>
                    <a:ext cx="1420902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6434252-DD0B-EAD8-F9D4-E3C4E99B3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7753" y="3185366"/>
                    <a:ext cx="1420902" cy="5259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F2731E-0F3D-22DA-F36A-2CC485752989}"/>
              </a:ext>
            </a:extLst>
          </p:cNvPr>
          <p:cNvGrpSpPr/>
          <p:nvPr/>
        </p:nvGrpSpPr>
        <p:grpSpPr>
          <a:xfrm>
            <a:off x="616118" y="1690947"/>
            <a:ext cx="5404075" cy="3520352"/>
            <a:chOff x="616118" y="1690947"/>
            <a:chExt cx="5404075" cy="352035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7F9E205-6C75-86CD-955B-A5EA4F74F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6971"/>
            <a:stretch/>
          </p:blipFill>
          <p:spPr>
            <a:xfrm>
              <a:off x="959562" y="1690947"/>
              <a:ext cx="4717189" cy="31510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917F76-BF4A-E43D-AF3E-E65F6EEAD8F1}"/>
                </a:ext>
              </a:extLst>
            </p:cNvPr>
            <p:cNvSpPr txBox="1"/>
            <p:nvPr/>
          </p:nvSpPr>
          <p:spPr>
            <a:xfrm>
              <a:off x="616118" y="4841967"/>
              <a:ext cx="540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2</a:t>
              </a:r>
              <a:r>
                <a:rPr lang="ko-KR" altLang="en-US"/>
                <a:t>차 대역통과필터 설계를 위한 등가모델</a:t>
              </a:r>
              <a:r>
                <a:rPr lang="en-US" altLang="ko-KR" baseline="30000"/>
                <a:t>[1]</a:t>
              </a:r>
              <a:endParaRPr lang="ko-KR" altLang="en-US" baseline="30000"/>
            </a:p>
          </p:txBody>
        </p:sp>
      </p:grpSp>
    </p:spTree>
    <p:extLst>
      <p:ext uri="{BB962C8B-B14F-4D97-AF65-F5344CB8AC3E}">
        <p14:creationId xmlns:p14="http://schemas.microsoft.com/office/powerpoint/2010/main" val="29448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A54058-36B8-4FC8-39CF-DCEFEA30C935}"/>
              </a:ext>
            </a:extLst>
          </p:cNvPr>
          <p:cNvGrpSpPr/>
          <p:nvPr/>
        </p:nvGrpSpPr>
        <p:grpSpPr>
          <a:xfrm>
            <a:off x="2138466" y="1888659"/>
            <a:ext cx="8752541" cy="3520352"/>
            <a:chOff x="2983198" y="1775447"/>
            <a:chExt cx="8752541" cy="352035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5005F93-4DD0-5875-4952-69400CB14994}"/>
                </a:ext>
              </a:extLst>
            </p:cNvPr>
            <p:cNvGrpSpPr/>
            <p:nvPr/>
          </p:nvGrpSpPr>
          <p:grpSpPr>
            <a:xfrm>
              <a:off x="2983198" y="1775447"/>
              <a:ext cx="5404075" cy="3520352"/>
              <a:chOff x="616118" y="1690947"/>
              <a:chExt cx="5404075" cy="3520352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B1F6323-E1DE-50C2-367A-97B0F9016F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6971"/>
              <a:stretch/>
            </p:blipFill>
            <p:spPr>
              <a:xfrm>
                <a:off x="959562" y="1690947"/>
                <a:ext cx="4717189" cy="315102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35414-D509-CABC-B3E7-FD86C4AAF636}"/>
                  </a:ext>
                </a:extLst>
              </p:cNvPr>
              <p:cNvSpPr txBox="1"/>
              <p:nvPr/>
            </p:nvSpPr>
            <p:spPr>
              <a:xfrm>
                <a:off x="616118" y="4841967"/>
                <a:ext cx="5404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2</a:t>
                </a:r>
                <a:r>
                  <a:rPr lang="ko-KR" altLang="en-US"/>
                  <a:t>차 대역통과필터 설계를 위한 등가모델</a:t>
                </a:r>
                <a:r>
                  <a:rPr lang="en-US" altLang="ko-KR" baseline="30000"/>
                  <a:t>[1]</a:t>
                </a:r>
                <a:endParaRPr lang="ko-KR" altLang="en-US" baseline="3000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C845AB-92CA-5F08-826E-837097FCDEE2}"/>
                </a:ext>
              </a:extLst>
            </p:cNvPr>
            <p:cNvSpPr/>
            <p:nvPr/>
          </p:nvSpPr>
          <p:spPr>
            <a:xfrm>
              <a:off x="3529148" y="3115131"/>
              <a:ext cx="4475067" cy="7538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2F777-E6E5-ECB5-2489-FB481EB4B801}"/>
                </a:ext>
              </a:extLst>
            </p:cNvPr>
            <p:cNvSpPr txBox="1"/>
            <p:nvPr/>
          </p:nvSpPr>
          <p:spPr>
            <a:xfrm>
              <a:off x="7877841" y="3307412"/>
              <a:ext cx="2673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RLC Band-Pass Filter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9B92763-719D-656B-DB2E-86C830C07D7B}"/>
                </a:ext>
              </a:extLst>
            </p:cNvPr>
            <p:cNvCxnSpPr/>
            <p:nvPr/>
          </p:nvCxnSpPr>
          <p:spPr>
            <a:xfrm flipH="1" flipV="1">
              <a:off x="6580264" y="4301164"/>
              <a:ext cx="2481943" cy="4005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F98AB82-1437-34A6-A9B3-C2B173CEA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3944" y="4427622"/>
              <a:ext cx="3518263" cy="2741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BB1AEC-CFA8-23A7-69F3-10A001BAB5F6}"/>
                </a:ext>
              </a:extLst>
            </p:cNvPr>
            <p:cNvSpPr txBox="1"/>
            <p:nvPr/>
          </p:nvSpPr>
          <p:spPr>
            <a:xfrm>
              <a:off x="9062207" y="4483784"/>
              <a:ext cx="2673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Frequency Drain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2826145-87EE-F7BA-9502-B53A95A72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8302" y="2355967"/>
              <a:ext cx="1347254" cy="690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61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12D809-AED4-7608-63EE-A9F7156803BC}"/>
              </a:ext>
            </a:extLst>
          </p:cNvPr>
          <p:cNvGrpSpPr/>
          <p:nvPr/>
        </p:nvGrpSpPr>
        <p:grpSpPr>
          <a:xfrm>
            <a:off x="5208874" y="1863790"/>
            <a:ext cx="6852557" cy="3238042"/>
            <a:chOff x="5473337" y="1722272"/>
            <a:chExt cx="6852557" cy="323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A3C7BB-A2A6-D62C-187B-C20D0A205FED}"/>
                </a:ext>
              </a:extLst>
            </p:cNvPr>
            <p:cNvSpPr txBox="1"/>
            <p:nvPr/>
          </p:nvSpPr>
          <p:spPr>
            <a:xfrm>
              <a:off x="6857455" y="1722272"/>
              <a:ext cx="408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칩 </a:t>
              </a:r>
              <a:r>
                <a:rPr lang="ko-KR" altLang="en-US"/>
                <a:t>인덕터를 이용한 </a:t>
              </a:r>
              <a:r>
                <a:rPr lang="ko-KR" altLang="en-US" dirty="0"/>
                <a:t>회로 소형화 시도</a:t>
              </a:r>
              <a:endParaRPr lang="en-US" altLang="ko-KR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6B71CFD-15EF-9C2F-AFC5-CBACC75A53BF}"/>
                </a:ext>
              </a:extLst>
            </p:cNvPr>
            <p:cNvGrpSpPr/>
            <p:nvPr/>
          </p:nvGrpSpPr>
          <p:grpSpPr>
            <a:xfrm>
              <a:off x="5473337" y="3861026"/>
              <a:ext cx="6852557" cy="1099288"/>
              <a:chOff x="5434150" y="2386408"/>
              <a:chExt cx="6852557" cy="1099288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58FA232-0162-5E91-B030-81E9C3A1F4A5}"/>
                  </a:ext>
                </a:extLst>
              </p:cNvPr>
              <p:cNvGrpSpPr/>
              <p:nvPr/>
            </p:nvGrpSpPr>
            <p:grpSpPr>
              <a:xfrm>
                <a:off x="5434150" y="2386408"/>
                <a:ext cx="2905402" cy="1099288"/>
                <a:chOff x="6278880" y="2921811"/>
                <a:chExt cx="2905402" cy="1099288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042B07-8FD4-259E-0FF3-3125EDC24695}"/>
                    </a:ext>
                  </a:extLst>
                </p:cNvPr>
                <p:cNvSpPr txBox="1"/>
                <p:nvPr/>
              </p:nvSpPr>
              <p:spPr>
                <a:xfrm>
                  <a:off x="6618516" y="3254132"/>
                  <a:ext cx="2368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1) </a:t>
                  </a:r>
                  <a:r>
                    <a:rPr lang="ko-KR" altLang="en-US" dirty="0"/>
                    <a:t>허용 오차의 차이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3B4953-11AC-8382-17B8-4AC2FB83E29E}"/>
                    </a:ext>
                  </a:extLst>
                </p:cNvPr>
                <p:cNvSpPr txBox="1"/>
                <p:nvPr/>
              </p:nvSpPr>
              <p:spPr>
                <a:xfrm>
                  <a:off x="6618517" y="3651767"/>
                  <a:ext cx="25657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2)</a:t>
                  </a:r>
                  <a:r>
                    <a:rPr lang="ko-KR" altLang="en-US" dirty="0"/>
                    <a:t> 칩 내부 특성의 차이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F67676-CAC0-F3A7-2A08-EFE962083747}"/>
                    </a:ext>
                  </a:extLst>
                </p:cNvPr>
                <p:cNvSpPr txBox="1"/>
                <p:nvPr/>
              </p:nvSpPr>
              <p:spPr>
                <a:xfrm>
                  <a:off x="6278880" y="2921811"/>
                  <a:ext cx="2168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인덕터 제조사별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FDA014-17A6-3636-2C79-46B3C1BDD74D}"/>
                  </a:ext>
                </a:extLst>
              </p:cNvPr>
              <p:cNvSpPr txBox="1"/>
              <p:nvPr/>
            </p:nvSpPr>
            <p:spPr>
              <a:xfrm>
                <a:off x="8390714" y="2898518"/>
                <a:ext cx="3895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정밀한 </a:t>
                </a:r>
                <a:r>
                  <a:rPr lang="en-US" altLang="ko-KR" dirty="0">
                    <a:sym typeface="Wingdings" panose="05000000000000000000" pitchFamily="2" charset="2"/>
                  </a:rPr>
                  <a:t>Band Width </a:t>
                </a:r>
                <a:r>
                  <a:rPr lang="ko-KR" altLang="en-US" dirty="0">
                    <a:sym typeface="Wingdings" panose="05000000000000000000" pitchFamily="2" charset="2"/>
                  </a:rPr>
                  <a:t>구현 어려움</a:t>
                </a:r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0716882-87F9-61B2-25A1-60AD25952804}"/>
                </a:ext>
              </a:extLst>
            </p:cNvPr>
            <p:cNvGrpSpPr/>
            <p:nvPr/>
          </p:nvGrpSpPr>
          <p:grpSpPr>
            <a:xfrm>
              <a:off x="6491694" y="2392404"/>
              <a:ext cx="4815842" cy="967142"/>
              <a:chOff x="6235338" y="3628972"/>
              <a:chExt cx="4815842" cy="9671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7F30D9A-CB70-5660-FE19-512F80D38E1B}"/>
                      </a:ext>
                    </a:extLst>
                  </p:cNvPr>
                  <p:cNvSpPr txBox="1"/>
                  <p:nvPr/>
                </p:nvSpPr>
                <p:spPr>
                  <a:xfrm>
                    <a:off x="7961085" y="4023841"/>
                    <a:ext cx="1364348" cy="5722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7F30D9A-CB70-5660-FE19-512F80D38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1085" y="4023841"/>
                    <a:ext cx="1364348" cy="5722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67FD8F-334D-B2AC-1133-0567B6CFAD10}"/>
                  </a:ext>
                </a:extLst>
              </p:cNvPr>
              <p:cNvSpPr txBox="1"/>
              <p:nvPr/>
            </p:nvSpPr>
            <p:spPr>
              <a:xfrm>
                <a:off x="6235338" y="3628972"/>
                <a:ext cx="4815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i="1"/>
                  <a:t>*L/C</a:t>
                </a:r>
                <a:r>
                  <a:rPr lang="ko-KR" altLang="en-US" i="1" dirty="0"/>
                  <a:t>값이 바뀌면</a:t>
                </a:r>
                <a:r>
                  <a:rPr lang="en-US" altLang="ko-KR" i="1" dirty="0"/>
                  <a:t>, </a:t>
                </a:r>
                <a:r>
                  <a:rPr lang="ko-KR" altLang="en-US" i="1" dirty="0"/>
                  <a:t>공진주파수도 바뀐다</a:t>
                </a:r>
                <a:r>
                  <a:rPr lang="en-US" altLang="ko-KR" i="1" dirty="0"/>
                  <a:t>.*</a:t>
                </a:r>
                <a:endParaRPr lang="ko-KR" altLang="en-US" i="1" dirty="0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E8247A5-4A13-DDE8-28CF-E620DAEEDA41}"/>
              </a:ext>
            </a:extLst>
          </p:cNvPr>
          <p:cNvGrpSpPr/>
          <p:nvPr/>
        </p:nvGrpSpPr>
        <p:grpSpPr>
          <a:xfrm>
            <a:off x="271110" y="1455145"/>
            <a:ext cx="4815842" cy="4055333"/>
            <a:chOff x="887730" y="1638785"/>
            <a:chExt cx="4815842" cy="40553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BB2068A-BAE1-8F3C-6D1C-11B96733D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290"/>
            <a:stretch/>
          </p:blipFill>
          <p:spPr>
            <a:xfrm>
              <a:off x="917666" y="1638785"/>
              <a:ext cx="4755970" cy="376052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20B9F-9903-B02D-C76B-4347C4FC3CC8}"/>
                </a:ext>
              </a:extLst>
            </p:cNvPr>
            <p:cNvSpPr txBox="1"/>
            <p:nvPr/>
          </p:nvSpPr>
          <p:spPr>
            <a:xfrm>
              <a:off x="887730" y="5324786"/>
              <a:ext cx="4815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칩 소자를 이용한 </a:t>
              </a:r>
              <a:r>
                <a:rPr lang="en-US" altLang="ko-KR"/>
                <a:t>2</a:t>
              </a:r>
              <a:r>
                <a:rPr lang="ko-KR" altLang="en-US"/>
                <a:t>차 </a:t>
              </a:r>
              <a:r>
                <a:rPr lang="en-US" altLang="ko-KR"/>
                <a:t>BPF 3D</a:t>
              </a:r>
              <a:r>
                <a:rPr lang="ko-KR" altLang="en-US"/>
                <a:t> 모델링</a:t>
              </a:r>
              <a:r>
                <a:rPr lang="en-US" altLang="ko-KR" baseline="30000"/>
                <a:t> [1]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11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542</Words>
  <Application>Microsoft Office PowerPoint</Application>
  <PresentationFormat>와이드스크린</PresentationFormat>
  <Paragraphs>99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포장기 셸 개체</vt:lpstr>
      <vt:lpstr>RLC공진특성을 이용한 Band-Pass 필터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RLC공진특성을 이용한 LPF 설계</dc:title>
  <dc:creator>김남훈</dc:creator>
  <cp:lastModifiedBy>김 남훈</cp:lastModifiedBy>
  <cp:revision>64</cp:revision>
  <dcterms:created xsi:type="dcterms:W3CDTF">2022-11-07T00:30:09Z</dcterms:created>
  <dcterms:modified xsi:type="dcterms:W3CDTF">2022-12-04T11:35:58Z</dcterms:modified>
</cp:coreProperties>
</file>