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474" r:id="rId3"/>
    <p:sldId id="466" r:id="rId4"/>
    <p:sldId id="471" r:id="rId5"/>
    <p:sldId id="481" r:id="rId6"/>
    <p:sldId id="482" r:id="rId7"/>
    <p:sldId id="470" r:id="rId8"/>
    <p:sldId id="480" r:id="rId9"/>
    <p:sldId id="467" r:id="rId10"/>
    <p:sldId id="477" r:id="rId11"/>
    <p:sldId id="483" r:id="rId12"/>
    <p:sldId id="484" r:id="rId13"/>
    <p:sldId id="476" r:id="rId14"/>
    <p:sldId id="468" r:id="rId15"/>
    <p:sldId id="475" r:id="rId16"/>
    <p:sldId id="479" r:id="rId17"/>
    <p:sldId id="485" r:id="rId18"/>
    <p:sldId id="486" r:id="rId19"/>
    <p:sldId id="48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85220" autoAdjust="0"/>
  </p:normalViewPr>
  <p:slideViewPr>
    <p:cSldViewPr>
      <p:cViewPr varScale="1">
        <p:scale>
          <a:sx n="110" d="100"/>
          <a:sy n="110" d="100"/>
        </p:scale>
        <p:origin x="66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4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1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3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2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56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7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5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7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8/3/2022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8/3/2022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er/d2coding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Summer </a:t>
            </a:r>
            <a:r>
              <a:rPr lang="en-US" altLang="ko-KR" dirty="0"/>
              <a:t>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Python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Chapter 41 ~ 45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772238" y="38100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 Kim (Bachelor’s course)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4000" dirty="0">
                <a:ea typeface="굴림" panose="020B0600000101010101" pitchFamily="50" charset="-127"/>
              </a:rPr>
              <a:t>Coroutine = Cooperative + Routine</a:t>
            </a:r>
          </a:p>
          <a:p>
            <a:pPr lvl="1"/>
            <a:r>
              <a:rPr lang="en-US" altLang="ko-KR" sz="2800" dirty="0">
                <a:ea typeface="굴림" panose="020B0600000101010101" pitchFamily="50" charset="-127"/>
              </a:rPr>
              <a:t>Benefits</a:t>
            </a:r>
          </a:p>
          <a:p>
            <a:pPr lvl="2"/>
            <a:r>
              <a:rPr lang="en-US" altLang="ko-KR" sz="2600" dirty="0">
                <a:ea typeface="굴림" panose="020B0600000101010101" pitchFamily="50" charset="-127"/>
              </a:rPr>
              <a:t>1.  Cooperative Multitasking</a:t>
            </a:r>
          </a:p>
          <a:p>
            <a:pPr lvl="2"/>
            <a:r>
              <a:rPr lang="en-US" altLang="ko-KR" sz="2600" dirty="0">
                <a:ea typeface="굴림" panose="020B0600000101010101" pitchFamily="50" charset="-127"/>
              </a:rPr>
              <a:t>2.  Concurrent Programming</a:t>
            </a:r>
          </a:p>
          <a:p>
            <a:pPr lvl="2"/>
            <a:r>
              <a:rPr lang="en-US" altLang="ko-KR" sz="2600" dirty="0">
                <a:ea typeface="굴림" panose="020B0600000101010101" pitchFamily="50" charset="-127"/>
              </a:rPr>
              <a:t>3.  Support Non-Sync Handling  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35282-8991-0980-822F-665F7028A720}"/>
              </a:ext>
            </a:extLst>
          </p:cNvPr>
          <p:cNvSpPr txBox="1"/>
          <p:nvPr/>
        </p:nvSpPr>
        <p:spPr>
          <a:xfrm>
            <a:off x="2338832" y="4648200"/>
            <a:ext cx="751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Coroutine</a:t>
            </a:r>
            <a:r>
              <a:rPr lang="ko-KR" altLang="en-US" sz="2800" dirty="0">
                <a:solidFill>
                  <a:srgbClr val="FF0000"/>
                </a:solidFill>
              </a:rPr>
              <a:t>을 직접 설계하는 일은 드뭅니다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060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code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09D106-F42A-D9C1-CDDD-819C11B36141}"/>
              </a:ext>
            </a:extLst>
          </p:cNvPr>
          <p:cNvGrpSpPr/>
          <p:nvPr/>
        </p:nvGrpSpPr>
        <p:grpSpPr>
          <a:xfrm>
            <a:off x="749341" y="2051707"/>
            <a:ext cx="10693318" cy="2062103"/>
            <a:chOff x="816864" y="2051707"/>
            <a:chExt cx="10693318" cy="206210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BB93268-1ACA-D259-B270-5961DD7DC19E}"/>
                </a:ext>
              </a:extLst>
            </p:cNvPr>
            <p:cNvGrpSpPr/>
            <p:nvPr/>
          </p:nvGrpSpPr>
          <p:grpSpPr>
            <a:xfrm>
              <a:off x="816864" y="2051707"/>
              <a:ext cx="4745736" cy="1815882"/>
              <a:chOff x="816864" y="2051707"/>
              <a:chExt cx="4745736" cy="181588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B708D5-CF56-D4B5-C754-38D38CFADA2F}"/>
                  </a:ext>
                </a:extLst>
              </p:cNvPr>
              <p:cNvSpPr txBox="1"/>
              <p:nvPr/>
            </p:nvSpPr>
            <p:spPr>
              <a:xfrm>
                <a:off x="816864" y="2051707"/>
                <a:ext cx="46770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def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coroutine_test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():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greeting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"Good "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text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(</a:t>
                </a:r>
                <a:r>
                  <a:rPr lang="en-US" altLang="ko-KR" sz="1600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yield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greeting)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sz="1600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while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True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print(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"text = 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end=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), print(text)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text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sz="1600" dirty="0">
                    <a:solidFill>
                      <a:srgbClr val="7030A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yield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greeting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+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text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1BF8864-427F-621D-B3AD-409BB50E8375}"/>
                  </a:ext>
                </a:extLst>
              </p:cNvPr>
              <p:cNvSpPr/>
              <p:nvPr/>
            </p:nvSpPr>
            <p:spPr>
              <a:xfrm>
                <a:off x="816864" y="2051707"/>
                <a:ext cx="4745736" cy="16820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37544AA-BDBC-1BC1-64BA-E3B257DB8966}"/>
                </a:ext>
              </a:extLst>
            </p:cNvPr>
            <p:cNvGrpSpPr/>
            <p:nvPr/>
          </p:nvGrpSpPr>
          <p:grpSpPr>
            <a:xfrm>
              <a:off x="6093314" y="2051707"/>
              <a:ext cx="5416868" cy="2062103"/>
              <a:chOff x="6093314" y="2051707"/>
              <a:chExt cx="5416868" cy="206210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5A528E-CE19-0968-4AD3-BF76ECA132BE}"/>
                  </a:ext>
                </a:extLst>
              </p:cNvPr>
              <p:cNvSpPr txBox="1"/>
              <p:nvPr/>
            </p:nvSpPr>
            <p:spPr>
              <a:xfrm>
                <a:off x="6093314" y="2051707"/>
                <a:ext cx="5416868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if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__name__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== 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"__main__"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sz="1600" dirty="0" err="1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cr_inst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sz="16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coroutine_test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</a:t>
                </a: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next(</a:t>
                </a:r>
                <a:r>
                  <a:rPr lang="en-US" altLang="ko-KR" sz="1600" dirty="0" err="1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cr_inst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</a:p>
              <a:p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print(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"send 1"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 print(</a:t>
                </a:r>
                <a:r>
                  <a:rPr lang="en-US" altLang="ko-KR" sz="1600" dirty="0" err="1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cr_inst.send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"morning"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))</a:t>
                </a:r>
              </a:p>
              <a:p>
                <a:endParaRPr lang="en-US" altLang="ko-KR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print(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"send 2"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); print(</a:t>
                </a:r>
                <a:r>
                  <a:rPr lang="en-US" altLang="ko-KR" sz="1600" dirty="0" err="1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cr_inst.send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"night"</a:t>
                </a:r>
                <a:r>
                  <a: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))</a:t>
                </a:r>
                <a:endParaRPr lang="ko-KR" altLang="en-US" sz="16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44B557E-58A0-66EA-E9D7-C5B541316E65}"/>
                  </a:ext>
                </a:extLst>
              </p:cNvPr>
              <p:cNvSpPr/>
              <p:nvPr/>
            </p:nvSpPr>
            <p:spPr>
              <a:xfrm>
                <a:off x="6093314" y="2051707"/>
                <a:ext cx="5281822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312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example code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596B8AE-9FB7-9EC5-9467-728608BB914E}"/>
              </a:ext>
            </a:extLst>
          </p:cNvPr>
          <p:cNvGrpSpPr/>
          <p:nvPr/>
        </p:nvGrpSpPr>
        <p:grpSpPr>
          <a:xfrm>
            <a:off x="749341" y="2051707"/>
            <a:ext cx="10693318" cy="2062103"/>
            <a:chOff x="816864" y="2051707"/>
            <a:chExt cx="10693318" cy="206210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B09D106-F42A-D9C1-CDDD-819C11B36141}"/>
                </a:ext>
              </a:extLst>
            </p:cNvPr>
            <p:cNvGrpSpPr/>
            <p:nvPr/>
          </p:nvGrpSpPr>
          <p:grpSpPr>
            <a:xfrm>
              <a:off x="816864" y="2051707"/>
              <a:ext cx="10693318" cy="2062103"/>
              <a:chOff x="816864" y="2051707"/>
              <a:chExt cx="10693318" cy="206210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BB93268-1ACA-D259-B270-5961DD7DC19E}"/>
                  </a:ext>
                </a:extLst>
              </p:cNvPr>
              <p:cNvGrpSpPr/>
              <p:nvPr/>
            </p:nvGrpSpPr>
            <p:grpSpPr>
              <a:xfrm>
                <a:off x="816864" y="2051707"/>
                <a:ext cx="4745736" cy="1815882"/>
                <a:chOff x="816864" y="2051707"/>
                <a:chExt cx="4745736" cy="181588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EB708D5-CF56-D4B5-C754-38D38CFADA2F}"/>
                    </a:ext>
                  </a:extLst>
                </p:cNvPr>
                <p:cNvSpPr txBox="1"/>
                <p:nvPr/>
              </p:nvSpPr>
              <p:spPr>
                <a:xfrm>
                  <a:off x="816864" y="2051707"/>
                  <a:ext cx="4677092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5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def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 err="1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coroutine_test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():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greeting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"Good "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text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(</a:t>
                  </a:r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yield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greeting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</a:t>
                  </a:r>
                  <a:r>
                    <a:rPr lang="en-US" altLang="ko-KR" sz="1600" dirty="0">
                      <a:solidFill>
                        <a:schemeClr val="accent5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while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True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: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    print(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"text = 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, end=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), print(text)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   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text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>
                      <a:solidFill>
                        <a:srgbClr val="7030A0"/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yield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greeting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+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text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</a:t>
                  </a: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BF8864-427F-621D-B3AD-409BB50E8375}"/>
                    </a:ext>
                  </a:extLst>
                </p:cNvPr>
                <p:cNvSpPr/>
                <p:nvPr/>
              </p:nvSpPr>
              <p:spPr>
                <a:xfrm>
                  <a:off x="816864" y="2051707"/>
                  <a:ext cx="4745736" cy="16820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37544AA-BDBC-1BC1-64BA-E3B257DB8966}"/>
                  </a:ext>
                </a:extLst>
              </p:cNvPr>
              <p:cNvGrpSpPr/>
              <p:nvPr/>
            </p:nvGrpSpPr>
            <p:grpSpPr>
              <a:xfrm>
                <a:off x="6093314" y="2051707"/>
                <a:ext cx="5416868" cy="2062103"/>
                <a:chOff x="6093314" y="2051707"/>
                <a:chExt cx="5416868" cy="2062103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5A528E-CE19-0968-4AD3-BF76ECA132BE}"/>
                    </a:ext>
                  </a:extLst>
                </p:cNvPr>
                <p:cNvSpPr txBox="1"/>
                <p:nvPr/>
              </p:nvSpPr>
              <p:spPr>
                <a:xfrm>
                  <a:off x="6093314" y="2051707"/>
                  <a:ext cx="5416868" cy="20621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accent5">
                          <a:lumMod val="50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if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</a:t>
                  </a:r>
                  <a:r>
                    <a:rPr lang="en-US" altLang="ko-KR" sz="1600" dirty="0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__name__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== 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"__main__"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: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</a:t>
                  </a:r>
                  <a:r>
                    <a:rPr lang="en-US" altLang="ko-KR" sz="1600" dirty="0" err="1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cr_inst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= </a:t>
                  </a:r>
                  <a:r>
                    <a:rPr lang="en-US" altLang="ko-KR" sz="1600" dirty="0" err="1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coroutine_test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()</a:t>
                  </a: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next(</a:t>
                  </a:r>
                  <a:r>
                    <a:rPr lang="en-US" altLang="ko-KR" sz="1600" dirty="0" err="1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cr_inst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</a:t>
                  </a:r>
                </a:p>
                <a:p>
                  <a:endPara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print(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"send 1"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); print(</a:t>
                  </a:r>
                  <a:r>
                    <a:rPr lang="en-US" altLang="ko-KR" sz="1600" dirty="0" err="1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cr_inst.send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"morning"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))</a:t>
                  </a:r>
                </a:p>
                <a:p>
                  <a:endParaRPr lang="en-US" altLang="ko-KR" sz="1600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    print(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"send 2"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); print(</a:t>
                  </a:r>
                  <a:r>
                    <a:rPr lang="en-US" altLang="ko-KR" sz="1600" dirty="0" err="1">
                      <a:solidFill>
                        <a:schemeClr val="accent1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cr_inst.send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(</a:t>
                  </a:r>
                  <a:r>
                    <a:rPr lang="en-US" altLang="ko-KR" sz="1600" dirty="0">
                      <a:solidFill>
                        <a:schemeClr val="accent6">
                          <a:lumMod val="75000"/>
                        </a:schemeClr>
                      </a:solidFill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"night"</a:t>
                  </a:r>
                  <a:r>
                    <a:rPr lang="en-US" altLang="ko-KR" sz="1600" dirty="0">
                      <a:latin typeface="D2Coding" panose="020B0609020101020101" pitchFamily="49" charset="-127"/>
                      <a:ea typeface="D2Coding" panose="020B0609020101020101" pitchFamily="49" charset="-127"/>
                    </a:rPr>
                    <a:t>))</a:t>
                  </a:r>
                  <a:endParaRPr lang="ko-KR" altLang="en-US" sz="1600" dirty="0">
                    <a:latin typeface="D2Coding" panose="020B0609020101020101" pitchFamily="49" charset="-127"/>
                    <a:ea typeface="D2Coding" panose="020B0609020101020101" pitchFamily="49" charset="-127"/>
                  </a:endParaRPr>
                </a:p>
                <a:p>
                  <a:endParaRPr lang="ko-KR" altLang="en-US" sz="1600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644B557E-58A0-66EA-E9D7-C5B541316E65}"/>
                    </a:ext>
                  </a:extLst>
                </p:cNvPr>
                <p:cNvSpPr/>
                <p:nvPr/>
              </p:nvSpPr>
              <p:spPr>
                <a:xfrm>
                  <a:off x="6093314" y="2051707"/>
                  <a:ext cx="5281822" cy="18158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215B5B0-15D6-5D5D-4DC2-3568CA4364DE}"/>
                </a:ext>
              </a:extLst>
            </p:cNvPr>
            <p:cNvCxnSpPr/>
            <p:nvPr/>
          </p:nvCxnSpPr>
          <p:spPr>
            <a:xfrm flipH="1" flipV="1">
              <a:off x="3124200" y="2209800"/>
              <a:ext cx="3352800" cy="990600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D569C3-C808-B79F-4AE0-4C95A93797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4200" y="2209800"/>
              <a:ext cx="3352800" cy="1475605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B66B36-FC59-DBA3-C0A5-F4238CBB584F}"/>
              </a:ext>
            </a:extLst>
          </p:cNvPr>
          <p:cNvSpPr txBox="1"/>
          <p:nvPr/>
        </p:nvSpPr>
        <p:spPr>
          <a:xfrm>
            <a:off x="5162550" y="4125635"/>
            <a:ext cx="186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send 1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text = morning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Good morning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send 2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text 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nignt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Good night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7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Benefits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Cooperative Multitasking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47" name="그룹 14346">
            <a:extLst>
              <a:ext uri="{FF2B5EF4-FFF2-40B4-BE49-F238E27FC236}">
                <a16:creationId xmlns:a16="http://schemas.microsoft.com/office/drawing/2014/main" id="{46FE2CFF-CBDB-598E-EDD7-BCFF66878637}"/>
              </a:ext>
            </a:extLst>
          </p:cNvPr>
          <p:cNvGrpSpPr/>
          <p:nvPr/>
        </p:nvGrpSpPr>
        <p:grpSpPr>
          <a:xfrm>
            <a:off x="2705100" y="2362200"/>
            <a:ext cx="6781800" cy="2833132"/>
            <a:chOff x="2705100" y="2196068"/>
            <a:chExt cx="6781800" cy="2833132"/>
          </a:xfrm>
        </p:grpSpPr>
        <p:grpSp>
          <p:nvGrpSpPr>
            <p:cNvPr id="14337" name="그룹 14336">
              <a:extLst>
                <a:ext uri="{FF2B5EF4-FFF2-40B4-BE49-F238E27FC236}">
                  <a16:creationId xmlns:a16="http://schemas.microsoft.com/office/drawing/2014/main" id="{672AAE21-1162-B5B0-87BE-BD07CF255423}"/>
                </a:ext>
              </a:extLst>
            </p:cNvPr>
            <p:cNvGrpSpPr/>
            <p:nvPr/>
          </p:nvGrpSpPr>
          <p:grpSpPr>
            <a:xfrm>
              <a:off x="7048500" y="2196068"/>
              <a:ext cx="2438400" cy="2833132"/>
              <a:chOff x="7048500" y="2196068"/>
              <a:chExt cx="2438400" cy="283313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61A659F-68C0-3C60-0BCC-BD71D34312C0}"/>
                  </a:ext>
                </a:extLst>
              </p:cNvPr>
              <p:cNvGrpSpPr/>
              <p:nvPr/>
            </p:nvGrpSpPr>
            <p:grpSpPr>
              <a:xfrm>
                <a:off x="7048500" y="2196068"/>
                <a:ext cx="2438400" cy="2833132"/>
                <a:chOff x="6858000" y="2196068"/>
                <a:chExt cx="2438400" cy="2833132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646D35AF-741B-2D75-A4C1-32F28D6BA4E7}"/>
                    </a:ext>
                  </a:extLst>
                </p:cNvPr>
                <p:cNvSpPr/>
                <p:nvPr/>
              </p:nvSpPr>
              <p:spPr>
                <a:xfrm>
                  <a:off x="6858000" y="2514600"/>
                  <a:ext cx="2438400" cy="25146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479E66-0B63-3A3E-CE11-F1E3A7AD5FA0}"/>
                    </a:ext>
                  </a:extLst>
                </p:cNvPr>
                <p:cNvSpPr txBox="1"/>
                <p:nvPr/>
              </p:nvSpPr>
              <p:spPr>
                <a:xfrm>
                  <a:off x="7419975" y="2196068"/>
                  <a:ext cx="1314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Coroutine</a:t>
                  </a:r>
                  <a:endParaRPr lang="ko-KR" altLang="en-US" dirty="0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20F606B-9DDF-235E-5BF8-F31964706BF2}"/>
                  </a:ext>
                </a:extLst>
              </p:cNvPr>
              <p:cNvGrpSpPr/>
              <p:nvPr/>
            </p:nvGrpSpPr>
            <p:grpSpPr>
              <a:xfrm>
                <a:off x="7353300" y="2844949"/>
                <a:ext cx="1828800" cy="1784350"/>
                <a:chOff x="2816225" y="3068320"/>
                <a:chExt cx="1828800" cy="178435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F62AE7-B9E0-F13F-8DD2-F7C585B6916D}"/>
                    </a:ext>
                  </a:extLst>
                </p:cNvPr>
                <p:cNvSpPr txBox="1"/>
                <p:nvPr/>
              </p:nvSpPr>
              <p:spPr>
                <a:xfrm>
                  <a:off x="2816225" y="3068320"/>
                  <a:ext cx="1828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Functions</a:t>
                  </a:r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E8F97A-1F16-569F-FC9B-1A1E0F7DF190}"/>
                    </a:ext>
                  </a:extLst>
                </p:cNvPr>
                <p:cNvSpPr txBox="1"/>
                <p:nvPr/>
              </p:nvSpPr>
              <p:spPr>
                <a:xfrm>
                  <a:off x="2816225" y="3769995"/>
                  <a:ext cx="1828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Classes</a:t>
                  </a:r>
                  <a:endParaRPr lang="ko-KR" altLang="en-US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40392AF-CFAD-D7D0-2EA9-D7FC84A27EAA}"/>
                    </a:ext>
                  </a:extLst>
                </p:cNvPr>
                <p:cNvSpPr txBox="1"/>
                <p:nvPr/>
              </p:nvSpPr>
              <p:spPr>
                <a:xfrm>
                  <a:off x="2816225" y="4471670"/>
                  <a:ext cx="1828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Arguments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4336" name="그룹 14335">
              <a:extLst>
                <a:ext uri="{FF2B5EF4-FFF2-40B4-BE49-F238E27FC236}">
                  <a16:creationId xmlns:a16="http://schemas.microsoft.com/office/drawing/2014/main" id="{4D2BB333-6FB6-06F1-A0D5-5864A5A8AEE9}"/>
                </a:ext>
              </a:extLst>
            </p:cNvPr>
            <p:cNvGrpSpPr/>
            <p:nvPr/>
          </p:nvGrpSpPr>
          <p:grpSpPr>
            <a:xfrm>
              <a:off x="2705100" y="2196068"/>
              <a:ext cx="2438400" cy="2833132"/>
              <a:chOff x="2705100" y="2196068"/>
              <a:chExt cx="2438400" cy="283313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84C4FAC-513B-AC39-6AC7-62654E8CE9F3}"/>
                  </a:ext>
                </a:extLst>
              </p:cNvPr>
              <p:cNvGrpSpPr/>
              <p:nvPr/>
            </p:nvGrpSpPr>
            <p:grpSpPr>
              <a:xfrm>
                <a:off x="2705100" y="2196068"/>
                <a:ext cx="2438400" cy="2833132"/>
                <a:chOff x="2514600" y="2196068"/>
                <a:chExt cx="2438400" cy="2833132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25052814-37B7-92C6-F882-B28936F6AA15}"/>
                    </a:ext>
                  </a:extLst>
                </p:cNvPr>
                <p:cNvSpPr/>
                <p:nvPr/>
              </p:nvSpPr>
              <p:spPr>
                <a:xfrm>
                  <a:off x="2514600" y="2514600"/>
                  <a:ext cx="2438400" cy="25146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88CA8FE-E90D-BA8B-7CB0-9A8CED789792}"/>
                    </a:ext>
                  </a:extLst>
                </p:cNvPr>
                <p:cNvSpPr txBox="1"/>
                <p:nvPr/>
              </p:nvSpPr>
              <p:spPr>
                <a:xfrm>
                  <a:off x="3409950" y="2196068"/>
                  <a:ext cx="64770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Main</a:t>
                  </a:r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45CAD4DF-91E0-6080-6C29-ADEC46DE0366}"/>
                  </a:ext>
                </a:extLst>
              </p:cNvPr>
              <p:cNvGrpSpPr/>
              <p:nvPr/>
            </p:nvGrpSpPr>
            <p:grpSpPr>
              <a:xfrm>
                <a:off x="2968625" y="2863850"/>
                <a:ext cx="1828800" cy="1784350"/>
                <a:chOff x="2968625" y="2863850"/>
                <a:chExt cx="1828800" cy="178435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CB24B2-97E9-A2D7-2D66-491D6268D3FB}"/>
                    </a:ext>
                  </a:extLst>
                </p:cNvPr>
                <p:cNvSpPr txBox="1"/>
                <p:nvPr/>
              </p:nvSpPr>
              <p:spPr>
                <a:xfrm>
                  <a:off x="2968625" y="2863850"/>
                  <a:ext cx="1828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Functions</a:t>
                  </a:r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130C2C9-38E4-4007-B505-2F603A2FA9F5}"/>
                    </a:ext>
                  </a:extLst>
                </p:cNvPr>
                <p:cNvSpPr txBox="1"/>
                <p:nvPr/>
              </p:nvSpPr>
              <p:spPr>
                <a:xfrm>
                  <a:off x="2968625" y="3565525"/>
                  <a:ext cx="1828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Classes</a:t>
                  </a:r>
                  <a:endParaRPr lang="ko-KR" altLang="en-US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74C8EB-B678-BE13-E465-109B36B759EB}"/>
                    </a:ext>
                  </a:extLst>
                </p:cNvPr>
                <p:cNvSpPr txBox="1"/>
                <p:nvPr/>
              </p:nvSpPr>
              <p:spPr>
                <a:xfrm>
                  <a:off x="2968625" y="4267200"/>
                  <a:ext cx="18288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Arguments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23DFFB-74D0-D77E-29FA-6D64F8DEFC2A}"/>
                </a:ext>
              </a:extLst>
            </p:cNvPr>
            <p:cNvGrpSpPr/>
            <p:nvPr/>
          </p:nvGrpSpPr>
          <p:grpSpPr>
            <a:xfrm>
              <a:off x="4838700" y="2937391"/>
              <a:ext cx="2590800" cy="177800"/>
              <a:chOff x="4610100" y="3352800"/>
              <a:chExt cx="2590800" cy="177800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5D36C987-6620-1435-F45F-AF568D8E1C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0100" y="3352800"/>
                <a:ext cx="2590800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01C0338B-CA7B-B86A-7AD5-7412BDD6FB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610100" y="3530600"/>
                <a:ext cx="2590800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CB1DBA7-0CC7-6B1A-8D1B-984C49630A3D}"/>
                </a:ext>
              </a:extLst>
            </p:cNvPr>
            <p:cNvGrpSpPr/>
            <p:nvPr/>
          </p:nvGrpSpPr>
          <p:grpSpPr>
            <a:xfrm>
              <a:off x="4838700" y="3640971"/>
              <a:ext cx="2590800" cy="177800"/>
              <a:chOff x="4610100" y="3352800"/>
              <a:chExt cx="2590800" cy="177800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0D94E37-AEEF-6046-FCC7-87CFA2327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0100" y="3352800"/>
                <a:ext cx="2590800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C7BF4371-FCE9-1F35-573D-2E95C1C118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610100" y="3530600"/>
                <a:ext cx="2590800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B4CCF9B-E271-BC6A-8320-AE5767983CB6}"/>
                </a:ext>
              </a:extLst>
            </p:cNvPr>
            <p:cNvGrpSpPr/>
            <p:nvPr/>
          </p:nvGrpSpPr>
          <p:grpSpPr>
            <a:xfrm>
              <a:off x="4838700" y="4364871"/>
              <a:ext cx="2590800" cy="177800"/>
              <a:chOff x="4610100" y="3352800"/>
              <a:chExt cx="2590800" cy="177800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E2FFFEA2-9602-853C-3715-72A95C0C5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0100" y="3352800"/>
                <a:ext cx="2590800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A34F13D-0C3E-0AAB-C2AE-2BF5EABDEF7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610100" y="3530600"/>
                <a:ext cx="2590800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62095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Benefits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Concurrent Programming 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36" name="그룹 14335">
            <a:extLst>
              <a:ext uri="{FF2B5EF4-FFF2-40B4-BE49-F238E27FC236}">
                <a16:creationId xmlns:a16="http://schemas.microsoft.com/office/drawing/2014/main" id="{98651815-F306-8C13-3D64-AEBB206F24E1}"/>
              </a:ext>
            </a:extLst>
          </p:cNvPr>
          <p:cNvGrpSpPr/>
          <p:nvPr/>
        </p:nvGrpSpPr>
        <p:grpSpPr>
          <a:xfrm>
            <a:off x="3200400" y="2286000"/>
            <a:ext cx="5791200" cy="3657600"/>
            <a:chOff x="3200400" y="2286000"/>
            <a:chExt cx="5791200" cy="365760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020E86D-451D-9EEF-BE86-2A52CBB6A904}"/>
                </a:ext>
              </a:extLst>
            </p:cNvPr>
            <p:cNvGrpSpPr/>
            <p:nvPr/>
          </p:nvGrpSpPr>
          <p:grpSpPr>
            <a:xfrm>
              <a:off x="3200400" y="2286000"/>
              <a:ext cx="2142490" cy="3645931"/>
              <a:chOff x="3200400" y="2286000"/>
              <a:chExt cx="2142490" cy="364593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6E57869-D444-716C-87CB-3D656F27644D}"/>
                  </a:ext>
                </a:extLst>
              </p:cNvPr>
              <p:cNvGrpSpPr/>
              <p:nvPr/>
            </p:nvGrpSpPr>
            <p:grpSpPr>
              <a:xfrm>
                <a:off x="3332226" y="2286000"/>
                <a:ext cx="2010664" cy="3645931"/>
                <a:chOff x="2667000" y="2437368"/>
                <a:chExt cx="2010664" cy="3645931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2667541-637B-2636-9640-7513D2F8A970}"/>
                    </a:ext>
                  </a:extLst>
                </p:cNvPr>
                <p:cNvGrpSpPr/>
                <p:nvPr/>
              </p:nvGrpSpPr>
              <p:grpSpPr>
                <a:xfrm>
                  <a:off x="2667000" y="2806701"/>
                  <a:ext cx="2010664" cy="3276598"/>
                  <a:chOff x="2274824" y="2468565"/>
                  <a:chExt cx="2010664" cy="3276598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91E3099E-35BE-DE0A-AAA2-FEB0BBE6021B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246856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79D86A7-70B6-93E3-64E9-164B00AA7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59C15C59-A645-D028-1DD9-A8689264DC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A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1FB191B2-75B9-1922-CCE9-7E26B4B82A8A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314801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C47C0FBE-ABFC-AB11-DC80-F03626932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0F707EAA-CA25-86F8-C12B-FA611236C8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B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13B59465-6A70-0BA5-8DB4-A2A382A87C86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382746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91E36B65-D122-89E8-6181-1BEFF1916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7F855BA-E774-9077-0037-691929E710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C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8BEFB3E5-3345-1B43-A516-414BD68FE579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5186364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22" name="직사각형 21">
                      <a:extLst>
                        <a:ext uri="{FF2B5EF4-FFF2-40B4-BE49-F238E27FC236}">
                          <a16:creationId xmlns:a16="http://schemas.microsoft.com/office/drawing/2014/main" id="{0B14A600-7782-4FE4-2515-5B0B87A9C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7C6312A-EFBD-F519-1C25-4427B95E9A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E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24" name="그룹 23">
                    <a:extLst>
                      <a:ext uri="{FF2B5EF4-FFF2-40B4-BE49-F238E27FC236}">
                        <a16:creationId xmlns:a16="http://schemas.microsoft.com/office/drawing/2014/main" id="{0F43BA81-5870-AACB-431D-568C0719CFED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450691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06918BAE-92B7-74FB-4798-A266C45FC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5F566B1-BA03-4669-6739-FC6CE93D4D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D</a:t>
                      </a:r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C35926-DB42-A905-8A15-F8785AC7678E}"/>
                    </a:ext>
                  </a:extLst>
                </p:cNvPr>
                <p:cNvSpPr txBox="1"/>
                <p:nvPr/>
              </p:nvSpPr>
              <p:spPr>
                <a:xfrm>
                  <a:off x="2796032" y="2437368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main</a:t>
                  </a:r>
                  <a:endParaRPr lang="ko-KR" altLang="en-US" dirty="0"/>
                </a:p>
              </p:txBody>
            </p:sp>
          </p:grp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0758A74-071C-91B9-A136-9828B92AE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2655332"/>
                <a:ext cx="0" cy="327659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66628BD-E88C-3A54-A390-90E8B436C777}"/>
                </a:ext>
              </a:extLst>
            </p:cNvPr>
            <p:cNvGrpSpPr/>
            <p:nvPr/>
          </p:nvGrpSpPr>
          <p:grpSpPr>
            <a:xfrm>
              <a:off x="6849110" y="2286000"/>
              <a:ext cx="2142490" cy="3657600"/>
              <a:chOff x="6849110" y="2286000"/>
              <a:chExt cx="2142490" cy="3657600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5321B1B-4D50-B05A-DD66-762E37B881AF}"/>
                  </a:ext>
                </a:extLst>
              </p:cNvPr>
              <p:cNvGrpSpPr/>
              <p:nvPr/>
            </p:nvGrpSpPr>
            <p:grpSpPr>
              <a:xfrm>
                <a:off x="6849110" y="2286000"/>
                <a:ext cx="2010664" cy="3645931"/>
                <a:chOff x="2667000" y="2437368"/>
                <a:chExt cx="2010664" cy="3645931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502CB42E-0B33-F8F8-C841-223C26ED391C}"/>
                    </a:ext>
                  </a:extLst>
                </p:cNvPr>
                <p:cNvGrpSpPr/>
                <p:nvPr/>
              </p:nvGrpSpPr>
              <p:grpSpPr>
                <a:xfrm>
                  <a:off x="2667000" y="2806701"/>
                  <a:ext cx="2010664" cy="3276598"/>
                  <a:chOff x="2274824" y="2468565"/>
                  <a:chExt cx="2010664" cy="3276598"/>
                </a:xfrm>
              </p:grpSpPr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F6D30DF9-7A4F-A80E-DFA0-ECB9CD40DBEE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246856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46" name="직사각형 45">
                      <a:extLst>
                        <a:ext uri="{FF2B5EF4-FFF2-40B4-BE49-F238E27FC236}">
                          <a16:creationId xmlns:a16="http://schemas.microsoft.com/office/drawing/2014/main" id="{AD71630D-6B99-3A47-C69D-4A2157A5B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EA03DE4-D6B3-82E7-C8B3-92FF037280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/>
                        <a:t>V 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E1D9ED1-0B18-011D-6B70-6C1812529BAF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314801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D557D6AA-5256-F75F-0D5C-B11972B45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4648730A-6E35-D3AB-F82E-F8B9A67562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W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87C221C4-75F8-075F-5F45-77B886D3D797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382746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69949847-2A6F-22F4-AEF0-2982C8394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3EF8CA44-5286-1018-0523-47A3B98F33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X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A1CAA2BE-7C61-A352-316A-570DBF555C07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5186364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40" name="직사각형 39">
                      <a:extLst>
                        <a:ext uri="{FF2B5EF4-FFF2-40B4-BE49-F238E27FC236}">
                          <a16:creationId xmlns:a16="http://schemas.microsoft.com/office/drawing/2014/main" id="{4705A593-0CA8-949C-167E-08DB33E82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B6039403-584A-D379-5A39-1918610DA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Z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89409625-B4C2-E619-DCAC-4B1D3D07788E}"/>
                      </a:ext>
                    </a:extLst>
                  </p:cNvPr>
                  <p:cNvGrpSpPr/>
                  <p:nvPr/>
                </p:nvGrpSpPr>
                <p:grpSpPr>
                  <a:xfrm>
                    <a:off x="2274824" y="4506915"/>
                    <a:ext cx="2010664" cy="558799"/>
                    <a:chOff x="2286000" y="2468565"/>
                    <a:chExt cx="2010664" cy="558799"/>
                  </a:xfrm>
                </p:grpSpPr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44C3B2AC-BBF1-7B15-1BD1-B91E15DB6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1E4C7C3-3924-44D9-589D-085149084F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dirty="0"/>
                        <a:t>Y </a:t>
                      </a:r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4A4C34A-DD5C-67CC-17A3-030F9D4F1D0C}"/>
                    </a:ext>
                  </a:extLst>
                </p:cNvPr>
                <p:cNvSpPr txBox="1"/>
                <p:nvPr/>
              </p:nvSpPr>
              <p:spPr>
                <a:xfrm>
                  <a:off x="2796032" y="2437368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coroutine</a:t>
                  </a:r>
                  <a:endParaRPr lang="ko-KR" altLang="en-US" dirty="0"/>
                </a:p>
              </p:txBody>
            </p:sp>
          </p:grp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ED790534-FFA7-1CC4-EB1B-BF33483D2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600" y="2655332"/>
                <a:ext cx="0" cy="328826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BA18F06-E862-F2E2-04FD-1C8BE0E9726E}"/>
                </a:ext>
              </a:extLst>
            </p:cNvPr>
            <p:cNvGrpSpPr/>
            <p:nvPr/>
          </p:nvGrpSpPr>
          <p:grpSpPr>
            <a:xfrm>
              <a:off x="5342890" y="2934733"/>
              <a:ext cx="1506220" cy="2717799"/>
              <a:chOff x="5342890" y="2934733"/>
              <a:chExt cx="1506220" cy="2717799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BBE8B646-CD04-A893-BB90-6BB24F90E1B2}"/>
                  </a:ext>
                </a:extLst>
              </p:cNvPr>
              <p:cNvCxnSpPr>
                <a:cxnSpLocks/>
                <a:stCxn id="22" idx="3"/>
                <a:endCxn id="46" idx="1"/>
              </p:cNvCxnSpPr>
              <p:nvPr/>
            </p:nvCxnSpPr>
            <p:spPr>
              <a:xfrm flipV="1">
                <a:off x="5342890" y="2934733"/>
                <a:ext cx="1506220" cy="2717799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D1E84141-6667-3F42-703D-BCE8B70218D0}"/>
                  </a:ext>
                </a:extLst>
              </p:cNvPr>
              <p:cNvCxnSpPr>
                <a:cxnSpLocks/>
                <a:stCxn id="42" idx="1"/>
                <a:endCxn id="25" idx="3"/>
              </p:cNvCxnSpPr>
              <p:nvPr/>
            </p:nvCxnSpPr>
            <p:spPr>
              <a:xfrm flipH="1">
                <a:off x="5342890" y="4293633"/>
                <a:ext cx="1506220" cy="67945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C5028185-CE0A-9654-51A7-A0E9EECECCF1}"/>
                  </a:ext>
                </a:extLst>
              </p:cNvPr>
              <p:cNvCxnSpPr>
                <a:cxnSpLocks/>
                <a:stCxn id="7" idx="3"/>
                <a:endCxn id="40" idx="1"/>
              </p:cNvCxnSpPr>
              <p:nvPr/>
            </p:nvCxnSpPr>
            <p:spPr>
              <a:xfrm>
                <a:off x="5342890" y="2934733"/>
                <a:ext cx="1506220" cy="2717799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Benefits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 Support Non-Sync Handling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65" name="그룹 14364">
            <a:extLst>
              <a:ext uri="{FF2B5EF4-FFF2-40B4-BE49-F238E27FC236}">
                <a16:creationId xmlns:a16="http://schemas.microsoft.com/office/drawing/2014/main" id="{47B8A116-9912-D544-A514-81DCFCEF06F4}"/>
              </a:ext>
            </a:extLst>
          </p:cNvPr>
          <p:cNvGrpSpPr/>
          <p:nvPr/>
        </p:nvGrpSpPr>
        <p:grpSpPr>
          <a:xfrm>
            <a:off x="1058038" y="2667000"/>
            <a:ext cx="10075925" cy="3151148"/>
            <a:chOff x="1058038" y="2667000"/>
            <a:chExt cx="10075925" cy="3151148"/>
          </a:xfrm>
        </p:grpSpPr>
        <p:grpSp>
          <p:nvGrpSpPr>
            <p:cNvPr id="14363" name="그룹 14362">
              <a:extLst>
                <a:ext uri="{FF2B5EF4-FFF2-40B4-BE49-F238E27FC236}">
                  <a16:creationId xmlns:a16="http://schemas.microsoft.com/office/drawing/2014/main" id="{D4BBEE05-55C2-A96E-23AB-B0565CAA16F7}"/>
                </a:ext>
              </a:extLst>
            </p:cNvPr>
            <p:cNvGrpSpPr/>
            <p:nvPr/>
          </p:nvGrpSpPr>
          <p:grpSpPr>
            <a:xfrm>
              <a:off x="1058038" y="2667000"/>
              <a:ext cx="3121151" cy="3151148"/>
              <a:chOff x="568707" y="2667000"/>
              <a:chExt cx="3121151" cy="3151148"/>
            </a:xfrm>
          </p:grpSpPr>
          <p:grpSp>
            <p:nvGrpSpPr>
              <p:cNvPr id="14342" name="그룹 14341">
                <a:extLst>
                  <a:ext uri="{FF2B5EF4-FFF2-40B4-BE49-F238E27FC236}">
                    <a16:creationId xmlns:a16="http://schemas.microsoft.com/office/drawing/2014/main" id="{11891EC5-4902-6AD0-17BF-66DA3D7F85B9}"/>
                  </a:ext>
                </a:extLst>
              </p:cNvPr>
              <p:cNvGrpSpPr/>
              <p:nvPr/>
            </p:nvGrpSpPr>
            <p:grpSpPr>
              <a:xfrm>
                <a:off x="1547368" y="2667000"/>
                <a:ext cx="2142490" cy="2966482"/>
                <a:chOff x="1570736" y="2311400"/>
                <a:chExt cx="2142490" cy="296648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E6B4EE0-5A94-ACEA-F72C-2D9B59603BA9}"/>
                    </a:ext>
                  </a:extLst>
                </p:cNvPr>
                <p:cNvSpPr txBox="1"/>
                <p:nvPr/>
              </p:nvSpPr>
              <p:spPr>
                <a:xfrm>
                  <a:off x="1765681" y="2311400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Sync Handling</a:t>
                  </a:r>
                  <a:endParaRPr lang="ko-KR" altLang="en-US" dirty="0"/>
                </a:p>
              </p:txBody>
            </p:sp>
            <p:grpSp>
              <p:nvGrpSpPr>
                <p:cNvPr id="14341" name="그룹 14340">
                  <a:extLst>
                    <a:ext uri="{FF2B5EF4-FFF2-40B4-BE49-F238E27FC236}">
                      <a16:creationId xmlns:a16="http://schemas.microsoft.com/office/drawing/2014/main" id="{4FD50BEA-16ED-EA5B-3329-3EB22345B7E5}"/>
                    </a:ext>
                  </a:extLst>
                </p:cNvPr>
                <p:cNvGrpSpPr/>
                <p:nvPr/>
              </p:nvGrpSpPr>
              <p:grpSpPr>
                <a:xfrm>
                  <a:off x="1570736" y="2680732"/>
                  <a:ext cx="2142490" cy="2597150"/>
                  <a:chOff x="1570736" y="2680732"/>
                  <a:chExt cx="2142490" cy="2597150"/>
                </a:xfrm>
              </p:grpSpPr>
              <p:grpSp>
                <p:nvGrpSpPr>
                  <p:cNvPr id="14336" name="그룹 14335">
                    <a:extLst>
                      <a:ext uri="{FF2B5EF4-FFF2-40B4-BE49-F238E27FC236}">
                        <a16:creationId xmlns:a16="http://schemas.microsoft.com/office/drawing/2014/main" id="{6AE5A2EB-A4B1-0083-BBC0-4B583A7F298D}"/>
                      </a:ext>
                    </a:extLst>
                  </p:cNvPr>
                  <p:cNvGrpSpPr/>
                  <p:nvPr/>
                </p:nvGrpSpPr>
                <p:grpSpPr>
                  <a:xfrm>
                    <a:off x="1702562" y="2680733"/>
                    <a:ext cx="2010664" cy="2597149"/>
                    <a:chOff x="1702562" y="2680733"/>
                    <a:chExt cx="2010664" cy="2597149"/>
                  </a:xfrm>
                </p:grpSpPr>
                <p:grpSp>
                  <p:nvGrpSpPr>
                    <p:cNvPr id="49" name="그룹 48">
                      <a:extLst>
                        <a:ext uri="{FF2B5EF4-FFF2-40B4-BE49-F238E27FC236}">
                          <a16:creationId xmlns:a16="http://schemas.microsoft.com/office/drawing/2014/main" id="{75E4B963-47C8-BC90-C773-0CBFFCA620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02562" y="2680733"/>
                      <a:ext cx="2010664" cy="558799"/>
                      <a:chOff x="2286000" y="2468565"/>
                      <a:chExt cx="2010664" cy="558799"/>
                    </a:xfrm>
                  </p:grpSpPr>
                  <p:sp>
                    <p:nvSpPr>
                      <p:cNvPr id="62" name="직사각형 61">
                        <a:extLst>
                          <a:ext uri="{FF2B5EF4-FFF2-40B4-BE49-F238E27FC236}">
                            <a16:creationId xmlns:a16="http://schemas.microsoft.com/office/drawing/2014/main" id="{349A9DFB-6A1E-FE35-6728-A388A95EF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6000" y="2468565"/>
                        <a:ext cx="2010664" cy="55879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1129264F-4376-3E81-7875-48300EA242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9332" y="2563298"/>
                        <a:ext cx="1524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rPr>
                          <a:t>TASK</a:t>
                        </a:r>
                        <a:r>
                          <a:rPr lang="en-US" altLang="ko-KR" dirty="0"/>
                          <a:t> A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50" name="그룹 49">
                      <a:extLst>
                        <a:ext uri="{FF2B5EF4-FFF2-40B4-BE49-F238E27FC236}">
                          <a16:creationId xmlns:a16="http://schemas.microsoft.com/office/drawing/2014/main" id="{AE286E4C-1F80-E558-6950-B3245E551A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02562" y="3360183"/>
                      <a:ext cx="2010664" cy="558799"/>
                      <a:chOff x="2286000" y="2468565"/>
                      <a:chExt cx="2010664" cy="558799"/>
                    </a:xfrm>
                  </p:grpSpPr>
                  <p:sp>
                    <p:nvSpPr>
                      <p:cNvPr id="60" name="직사각형 59">
                        <a:extLst>
                          <a:ext uri="{FF2B5EF4-FFF2-40B4-BE49-F238E27FC236}">
                            <a16:creationId xmlns:a16="http://schemas.microsoft.com/office/drawing/2014/main" id="{BD3A2041-9E71-722B-CFE1-4CBC413512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6000" y="2468565"/>
                        <a:ext cx="2010664" cy="55879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89478C8-7A22-BB54-492A-1B7E0D1C96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9332" y="2563298"/>
                        <a:ext cx="1524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rPr>
                          <a:t>TASK</a:t>
                        </a:r>
                        <a:r>
                          <a:rPr lang="en-US" altLang="ko-KR" dirty="0"/>
                          <a:t> B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51" name="그룹 50">
                      <a:extLst>
                        <a:ext uri="{FF2B5EF4-FFF2-40B4-BE49-F238E27FC236}">
                          <a16:creationId xmlns:a16="http://schemas.microsoft.com/office/drawing/2014/main" id="{B97667CD-F39B-E63F-9D67-37D71E5D26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02562" y="4039633"/>
                      <a:ext cx="2010664" cy="558799"/>
                      <a:chOff x="2286000" y="2468565"/>
                      <a:chExt cx="2010664" cy="558799"/>
                    </a:xfrm>
                  </p:grpSpPr>
                  <p:sp>
                    <p:nvSpPr>
                      <p:cNvPr id="58" name="직사각형 57">
                        <a:extLst>
                          <a:ext uri="{FF2B5EF4-FFF2-40B4-BE49-F238E27FC236}">
                            <a16:creationId xmlns:a16="http://schemas.microsoft.com/office/drawing/2014/main" id="{7DA06E1D-5056-BF00-7805-812553055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6000" y="2468565"/>
                        <a:ext cx="2010664" cy="55879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AC4B420-1880-4BC4-EFC9-FD31D63115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9332" y="2563298"/>
                        <a:ext cx="1524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rPr>
                          <a:t>TASK</a:t>
                        </a:r>
                        <a:r>
                          <a:rPr lang="en-US" altLang="ko-KR" dirty="0"/>
                          <a:t> C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743E6F29-1B94-35E2-9BB8-557C3FAAB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02562" y="4719083"/>
                      <a:ext cx="2010664" cy="558799"/>
                      <a:chOff x="2286000" y="2468565"/>
                      <a:chExt cx="2010664" cy="558799"/>
                    </a:xfrm>
                  </p:grpSpPr>
                  <p:sp>
                    <p:nvSpPr>
                      <p:cNvPr id="54" name="직사각형 53">
                        <a:extLst>
                          <a:ext uri="{FF2B5EF4-FFF2-40B4-BE49-F238E27FC236}">
                            <a16:creationId xmlns:a16="http://schemas.microsoft.com/office/drawing/2014/main" id="{DCD0E1C0-F33C-1216-4B50-25C5453D0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6000" y="2468565"/>
                        <a:ext cx="2010664" cy="55879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165453AC-0AA2-87DD-0DE3-A12EB6D496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29332" y="2563298"/>
                        <a:ext cx="1524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</a:rPr>
                          <a:t>TASK</a:t>
                        </a:r>
                        <a:r>
                          <a:rPr lang="en-US" altLang="ko-KR" dirty="0"/>
                          <a:t> D</a:t>
                        </a:r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46" name="직선 화살표 연결선 45">
                    <a:extLst>
                      <a:ext uri="{FF2B5EF4-FFF2-40B4-BE49-F238E27FC236}">
                        <a16:creationId xmlns:a16="http://schemas.microsoft.com/office/drawing/2014/main" id="{1885483E-7714-6709-D0F1-0E56357C50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0736" y="2680732"/>
                    <a:ext cx="0" cy="259715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362" name="그룹 14361">
                <a:extLst>
                  <a:ext uri="{FF2B5EF4-FFF2-40B4-BE49-F238E27FC236}">
                    <a16:creationId xmlns:a16="http://schemas.microsoft.com/office/drawing/2014/main" id="{8EECDCD7-E4A3-EFF1-7856-81063333E576}"/>
                  </a:ext>
                </a:extLst>
              </p:cNvPr>
              <p:cNvGrpSpPr/>
              <p:nvPr/>
            </p:nvGrpSpPr>
            <p:grpSpPr>
              <a:xfrm>
                <a:off x="568707" y="2851666"/>
                <a:ext cx="897381" cy="2966482"/>
                <a:chOff x="455170" y="2851666"/>
                <a:chExt cx="897381" cy="2966482"/>
              </a:xfrm>
            </p:grpSpPr>
            <p:grpSp>
              <p:nvGrpSpPr>
                <p:cNvPr id="14358" name="그룹 14357">
                  <a:extLst>
                    <a:ext uri="{FF2B5EF4-FFF2-40B4-BE49-F238E27FC236}">
                      <a16:creationId xmlns:a16="http://schemas.microsoft.com/office/drawing/2014/main" id="{354DE300-52DB-FC36-7D03-D5A27EACF8B3}"/>
                    </a:ext>
                  </a:extLst>
                </p:cNvPr>
                <p:cNvGrpSpPr/>
                <p:nvPr/>
              </p:nvGrpSpPr>
              <p:grpSpPr>
                <a:xfrm>
                  <a:off x="455170" y="2851666"/>
                  <a:ext cx="897127" cy="369332"/>
                  <a:chOff x="398273" y="2895600"/>
                  <a:chExt cx="897127" cy="369332"/>
                </a:xfrm>
              </p:grpSpPr>
              <p:cxnSp>
                <p:nvCxnSpPr>
                  <p:cNvPr id="14352" name="직선 화살표 연결선 14351">
                    <a:extLst>
                      <a:ext uri="{FF2B5EF4-FFF2-40B4-BE49-F238E27FC236}">
                        <a16:creationId xmlns:a16="http://schemas.microsoft.com/office/drawing/2014/main" id="{60B8A2D4-464C-1C09-FFDF-C2D8A67849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3625" y="3080266"/>
                    <a:ext cx="221775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55" name="TextBox 14354">
                    <a:extLst>
                      <a:ext uri="{FF2B5EF4-FFF2-40B4-BE49-F238E27FC236}">
                        <a16:creationId xmlns:a16="http://schemas.microsoft.com/office/drawing/2014/main" id="{7E293CE4-E7B4-6482-8DE4-4A8D3C61A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73" y="2895600"/>
                    <a:ext cx="6685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Start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7FD4197B-6A80-CD4A-157D-81717A997474}"/>
                    </a:ext>
                  </a:extLst>
                </p:cNvPr>
                <p:cNvGrpSpPr/>
                <p:nvPr/>
              </p:nvGrpSpPr>
              <p:grpSpPr>
                <a:xfrm>
                  <a:off x="455424" y="5448816"/>
                  <a:ext cx="897127" cy="369332"/>
                  <a:chOff x="398273" y="2895600"/>
                  <a:chExt cx="897127" cy="369332"/>
                </a:xfrm>
              </p:grpSpPr>
              <p:cxnSp>
                <p:nvCxnSpPr>
                  <p:cNvPr id="89" name="직선 화살표 연결선 88">
                    <a:extLst>
                      <a:ext uri="{FF2B5EF4-FFF2-40B4-BE49-F238E27FC236}">
                        <a16:creationId xmlns:a16="http://schemas.microsoft.com/office/drawing/2014/main" id="{52DFB233-AA73-BA89-3A70-5D409D7ABD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3625" y="3080266"/>
                    <a:ext cx="221775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19AE3D9-2487-6726-F429-05D2DBC0F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73" y="2895600"/>
                    <a:ext cx="6685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End</a:t>
                    </a:r>
                    <a:endParaRPr lang="ko-KR" altLang="en-US" dirty="0"/>
                  </a:p>
                </p:txBody>
              </p:sp>
            </p:grpSp>
          </p:grpSp>
        </p:grpSp>
        <p:grpSp>
          <p:nvGrpSpPr>
            <p:cNvPr id="14348" name="그룹 14347">
              <a:extLst>
                <a:ext uri="{FF2B5EF4-FFF2-40B4-BE49-F238E27FC236}">
                  <a16:creationId xmlns:a16="http://schemas.microsoft.com/office/drawing/2014/main" id="{EFBBBC28-840E-E5E8-65C2-C7435DE12BD6}"/>
                </a:ext>
              </a:extLst>
            </p:cNvPr>
            <p:cNvGrpSpPr/>
            <p:nvPr/>
          </p:nvGrpSpPr>
          <p:grpSpPr>
            <a:xfrm>
              <a:off x="5361051" y="3237627"/>
              <a:ext cx="5772912" cy="1825229"/>
              <a:chOff x="5504688" y="2365771"/>
              <a:chExt cx="5772912" cy="1825229"/>
            </a:xfrm>
          </p:grpSpPr>
          <p:grpSp>
            <p:nvGrpSpPr>
              <p:cNvPr id="14344" name="그룹 14343">
                <a:extLst>
                  <a:ext uri="{FF2B5EF4-FFF2-40B4-BE49-F238E27FC236}">
                    <a16:creationId xmlns:a16="http://schemas.microsoft.com/office/drawing/2014/main" id="{4FAF31A0-1253-BE61-7D5B-E26E62D5E888}"/>
                  </a:ext>
                </a:extLst>
              </p:cNvPr>
              <p:cNvGrpSpPr/>
              <p:nvPr/>
            </p:nvGrpSpPr>
            <p:grpSpPr>
              <a:xfrm>
                <a:off x="5590414" y="2365771"/>
                <a:ext cx="5687186" cy="1825229"/>
                <a:chOff x="5590414" y="2365771"/>
                <a:chExt cx="5687186" cy="1825229"/>
              </a:xfrm>
            </p:grpSpPr>
            <p:grpSp>
              <p:nvGrpSpPr>
                <p:cNvPr id="14343" name="그룹 14342">
                  <a:extLst>
                    <a:ext uri="{FF2B5EF4-FFF2-40B4-BE49-F238E27FC236}">
                      <a16:creationId xmlns:a16="http://schemas.microsoft.com/office/drawing/2014/main" id="{0DDDAB49-F9AA-C108-76C3-00D00092FADA}"/>
                    </a:ext>
                  </a:extLst>
                </p:cNvPr>
                <p:cNvGrpSpPr/>
                <p:nvPr/>
              </p:nvGrpSpPr>
              <p:grpSpPr>
                <a:xfrm>
                  <a:off x="5590414" y="2775466"/>
                  <a:ext cx="5687186" cy="1415534"/>
                  <a:chOff x="5590414" y="2775466"/>
                  <a:chExt cx="5687186" cy="1415534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C574E7ED-D5A5-030A-E562-C28387081DC0}"/>
                      </a:ext>
                    </a:extLst>
                  </p:cNvPr>
                  <p:cNvGrpSpPr/>
                  <p:nvPr/>
                </p:nvGrpSpPr>
                <p:grpSpPr>
                  <a:xfrm>
                    <a:off x="5590414" y="2775466"/>
                    <a:ext cx="1371599" cy="558799"/>
                    <a:chOff x="2286000" y="2468565"/>
                    <a:chExt cx="2010664" cy="558799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268EC896-2741-378B-63B8-F0244C82F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689EE2F3-F850-328C-9319-25ED10786F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/>
                        <a:t>A 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6874129A-BC6B-2336-9327-2B8209532201}"/>
                      </a:ext>
                    </a:extLst>
                  </p:cNvPr>
                  <p:cNvGrpSpPr/>
                  <p:nvPr/>
                </p:nvGrpSpPr>
                <p:grpSpPr>
                  <a:xfrm>
                    <a:off x="7028943" y="3022601"/>
                    <a:ext cx="1371599" cy="558799"/>
                    <a:chOff x="2286000" y="2468565"/>
                    <a:chExt cx="2010664" cy="558799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8D86D764-683C-22AB-5B1F-1E703E6A7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92EC1874-2BC0-6B5F-1A65-84A74366DB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B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A8609BCF-FD57-9F8D-AB1C-3CCCFB135BED}"/>
                      </a:ext>
                    </a:extLst>
                  </p:cNvPr>
                  <p:cNvGrpSpPr/>
                  <p:nvPr/>
                </p:nvGrpSpPr>
                <p:grpSpPr>
                  <a:xfrm>
                    <a:off x="8467472" y="3327401"/>
                    <a:ext cx="1371599" cy="558799"/>
                    <a:chOff x="2286000" y="2468565"/>
                    <a:chExt cx="2010664" cy="558799"/>
                  </a:xfrm>
                </p:grpSpPr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D0466291-3646-AC21-A12B-8046D3BF9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31AB83D7-DE0A-FFDF-EAE6-58A570A688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/>
                        <a:t> C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5CECAFEF-0312-61F6-5353-ECCCA23355B0}"/>
                      </a:ext>
                    </a:extLst>
                  </p:cNvPr>
                  <p:cNvGrpSpPr/>
                  <p:nvPr/>
                </p:nvGrpSpPr>
                <p:grpSpPr>
                  <a:xfrm>
                    <a:off x="9906001" y="3632201"/>
                    <a:ext cx="1371599" cy="558799"/>
                    <a:chOff x="2286000" y="2468565"/>
                    <a:chExt cx="2010664" cy="558799"/>
                  </a:xfrm>
                </p:grpSpPr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E4C88687-7F8D-D130-1A28-7BEF3133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2468565"/>
                      <a:ext cx="2010664" cy="558799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646992D-BA2E-BF1C-3814-AED39732BF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9332" y="2563298"/>
                      <a:ext cx="1524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  <a:r>
                        <a:rPr lang="en-US" altLang="ko-KR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/>
                        <a:t>D </a:t>
                      </a:r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2415E09-EC8B-FD4C-2873-B10A9F8B29ED}"/>
                    </a:ext>
                  </a:extLst>
                </p:cNvPr>
                <p:cNvSpPr txBox="1"/>
                <p:nvPr/>
              </p:nvSpPr>
              <p:spPr>
                <a:xfrm>
                  <a:off x="7385435" y="2365771"/>
                  <a:ext cx="2097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Non-Sync Handling</a:t>
                  </a:r>
                  <a:endParaRPr lang="ko-KR" altLang="en-US" dirty="0"/>
                </a:p>
              </p:txBody>
            </p: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C6682AE3-7D6D-253B-ABDD-1CB3B48B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4688" y="2761488"/>
                <a:ext cx="0" cy="135306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72831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Decorator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Definition &amp; Format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Decorator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29C54-96BD-CB46-E5BD-A217F0998D52}"/>
              </a:ext>
            </a:extLst>
          </p:cNvPr>
          <p:cNvSpPr txBox="1"/>
          <p:nvPr/>
        </p:nvSpPr>
        <p:spPr>
          <a:xfrm>
            <a:off x="1817116" y="4648200"/>
            <a:ext cx="855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일반적인 수준에서 많이 사용되는 </a:t>
            </a:r>
            <a:r>
              <a:rPr lang="en-US" altLang="ko-KR" sz="2800" dirty="0">
                <a:solidFill>
                  <a:srgbClr val="FF0000"/>
                </a:solidFill>
              </a:rPr>
              <a:t>Type</a:t>
            </a:r>
            <a:r>
              <a:rPr lang="ko-KR" altLang="en-US" sz="2800" dirty="0">
                <a:solidFill>
                  <a:srgbClr val="FF0000"/>
                </a:solidFill>
              </a:rPr>
              <a:t>은 아닙니다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369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Decorator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Definition &amp; Format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Decorator</a:t>
            </a:r>
          </a:p>
          <a:p>
            <a:pPr lvl="3"/>
            <a:r>
              <a:rPr lang="en-US" altLang="ko-KR" dirty="0">
                <a:ea typeface="굴림" panose="020B0600000101010101" pitchFamily="50" charset="-127"/>
              </a:rPr>
              <a:t>Insertion 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50" charset="-127"/>
              </a:rPr>
              <a:t>CERTAIN CODEBLOCKS</a:t>
            </a:r>
            <a:r>
              <a:rPr lang="en-US" altLang="ko-KR" dirty="0">
                <a:ea typeface="굴림" panose="020B0600000101010101" pitchFamily="50" charset="-127"/>
              </a:rPr>
              <a:t> into </a:t>
            </a:r>
            <a:r>
              <a:rPr lang="en-US" altLang="ko-KR" dirty="0">
                <a:solidFill>
                  <a:srgbClr val="0070C0"/>
                </a:solidFill>
                <a:ea typeface="굴림" panose="020B0600000101010101" pitchFamily="50" charset="-127"/>
              </a:rPr>
              <a:t>FUNCTION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05A4-3196-142B-3CFD-CB5284A5C2EA}"/>
              </a:ext>
            </a:extLst>
          </p:cNvPr>
          <p:cNvSpPr txBox="1"/>
          <p:nvPr/>
        </p:nvSpPr>
        <p:spPr>
          <a:xfrm>
            <a:off x="4076700" y="2997875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func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**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kwargs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wrapper(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**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kwargs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@func</a:t>
            </a: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decor():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pass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4266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Decorator example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3EFC18-D6B1-6024-ECDD-EF4EA311A3A8}"/>
              </a:ext>
            </a:extLst>
          </p:cNvPr>
          <p:cNvGrpSpPr/>
          <p:nvPr/>
        </p:nvGrpSpPr>
        <p:grpSpPr>
          <a:xfrm>
            <a:off x="1074638" y="1371600"/>
            <a:ext cx="10042725" cy="3108543"/>
            <a:chOff x="853875" y="1828800"/>
            <a:chExt cx="10042725" cy="3108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796219-6B56-F2F7-E1A6-31E1656780EB}"/>
                </a:ext>
              </a:extLst>
            </p:cNvPr>
            <p:cNvSpPr txBox="1"/>
            <p:nvPr/>
          </p:nvSpPr>
          <p:spPr>
            <a:xfrm>
              <a:off x="853875" y="1828800"/>
              <a:ext cx="497433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verify(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func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wrapper(*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**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kwargs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id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"1234"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passwd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"1234"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input(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"ID 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passwd_input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input(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 err="1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Passwprd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(id ==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id_input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and passwd ==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passwd_input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result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func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**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kwargs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else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result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"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인증 실패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accent4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return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result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>
                  <a:solidFill>
                    <a:schemeClr val="accent4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return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wrapper</a:t>
              </a:r>
            </a:p>
            <a:p>
              <a:endPara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06FD5-2B88-69A3-0C04-57991CBC3BFE}"/>
                </a:ext>
              </a:extLst>
            </p:cNvPr>
            <p:cNvSpPr txBox="1"/>
            <p:nvPr/>
          </p:nvSpPr>
          <p:spPr>
            <a:xfrm>
              <a:off x="6477000" y="1828800"/>
              <a:ext cx="4419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@verify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accent3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##Decorator</a:t>
              </a:r>
            </a:p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check_account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#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잔고 확인 함수</a:t>
              </a:r>
            </a:p>
            <a:p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accnt_num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"1002-752-864049"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accnt_balance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"100,000,000 $"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print(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 err="1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accnt_num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accnt_num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print(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 err="1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accnt_balance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accnt_balance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if __name__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"__main__":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check_account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866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Decorator example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13EFC18-D6B1-6024-ECDD-EF4EA311A3A8}"/>
              </a:ext>
            </a:extLst>
          </p:cNvPr>
          <p:cNvGrpSpPr/>
          <p:nvPr/>
        </p:nvGrpSpPr>
        <p:grpSpPr>
          <a:xfrm>
            <a:off x="1074638" y="1371600"/>
            <a:ext cx="10042725" cy="3108543"/>
            <a:chOff x="853875" y="1828800"/>
            <a:chExt cx="10042725" cy="3108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796219-6B56-F2F7-E1A6-31E1656780EB}"/>
                </a:ext>
              </a:extLst>
            </p:cNvPr>
            <p:cNvSpPr txBox="1"/>
            <p:nvPr/>
          </p:nvSpPr>
          <p:spPr>
            <a:xfrm>
              <a:off x="853875" y="1828800"/>
              <a:ext cx="497433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verify(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func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wrapper(*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**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kwargs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id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"1234"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passwd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"1234"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input(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"ID 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passwd_input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input(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 err="1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Passwprd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입력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(id ==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id_input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and passwd ==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passwd_input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result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func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**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kwargs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else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   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result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= "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인증 실패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400" dirty="0">
                  <a:solidFill>
                    <a:schemeClr val="accent4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return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result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>
                  <a:solidFill>
                    <a:schemeClr val="accent4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return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wrapper</a:t>
              </a:r>
            </a:p>
            <a:p>
              <a:endPara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06FD5-2B88-69A3-0C04-57991CBC3BFE}"/>
                </a:ext>
              </a:extLst>
            </p:cNvPr>
            <p:cNvSpPr txBox="1"/>
            <p:nvPr/>
          </p:nvSpPr>
          <p:spPr>
            <a:xfrm>
              <a:off x="6477000" y="1828800"/>
              <a:ext cx="4419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@verify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accent3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##Decorator</a:t>
              </a:r>
            </a:p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check_account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#</a:t>
              </a:r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잔고 확인 함수</a:t>
              </a:r>
            </a:p>
            <a:p>
              <a:r>
                <a: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accnt_num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"1002-752-864049"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accnt_balance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"100,000,000 $"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print(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 err="1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accnt_num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accnt_num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print(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 err="1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accnt_balance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%s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%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accnt_balance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</a:p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if __name__ 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== </a:t>
              </a:r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"__main__":</a:t>
              </a:r>
            </a:p>
            <a:p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4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check_account</a:t>
              </a:r>
              <a:r>
                <a:rPr lang="en-US" altLang="ko-KR" sz="14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()</a:t>
              </a:r>
              <a:endPara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4A17E37-A6F0-BF13-BEB6-AD8BEA85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11" y="4989561"/>
            <a:ext cx="681132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67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Recommendation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Fonts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Please download and setup “D2Coding” Font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Download Link below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https://github.com/naver/d2codingfont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Package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Regex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Coroutine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Decorator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Package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 file containing functions and classes</a:t>
            </a: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AF1690-59FD-EBD1-90D2-2CD09DDA67DE}"/>
              </a:ext>
            </a:extLst>
          </p:cNvPr>
          <p:cNvGrpSpPr/>
          <p:nvPr/>
        </p:nvGrpSpPr>
        <p:grpSpPr>
          <a:xfrm>
            <a:off x="1219200" y="2107365"/>
            <a:ext cx="9753600" cy="4182095"/>
            <a:chOff x="990600" y="2107365"/>
            <a:chExt cx="9753600" cy="41820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E956DF8-9381-7EA1-D5CE-690EF2CE1FFE}"/>
                </a:ext>
              </a:extLst>
            </p:cNvPr>
            <p:cNvGrpSpPr/>
            <p:nvPr/>
          </p:nvGrpSpPr>
          <p:grpSpPr>
            <a:xfrm>
              <a:off x="990600" y="2107365"/>
              <a:ext cx="4419600" cy="4182095"/>
              <a:chOff x="990600" y="2107365"/>
              <a:chExt cx="4419600" cy="4182095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FD8270DF-BB78-6CAB-64AE-5F4A3B4E1506}"/>
                  </a:ext>
                </a:extLst>
              </p:cNvPr>
              <p:cNvGrpSpPr/>
              <p:nvPr/>
            </p:nvGrpSpPr>
            <p:grpSpPr>
              <a:xfrm>
                <a:off x="990600" y="2107365"/>
                <a:ext cx="4419600" cy="4182095"/>
                <a:chOff x="990600" y="2107365"/>
                <a:chExt cx="4419600" cy="4182095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D4FC37E9-EF39-C870-18E5-E35B773A23C6}"/>
                    </a:ext>
                  </a:extLst>
                </p:cNvPr>
                <p:cNvSpPr/>
                <p:nvPr/>
              </p:nvSpPr>
              <p:spPr>
                <a:xfrm>
                  <a:off x="990600" y="2531898"/>
                  <a:ext cx="4419600" cy="3757562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9AE7FE3-CCD0-3770-6DF3-649D59048AE2}"/>
                    </a:ext>
                  </a:extLst>
                </p:cNvPr>
                <p:cNvSpPr txBox="1"/>
                <p:nvPr/>
              </p:nvSpPr>
              <p:spPr>
                <a:xfrm>
                  <a:off x="2255496" y="2107365"/>
                  <a:ext cx="18898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Module</a:t>
                  </a:r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BFB2F-6384-3186-26EE-FF3B243EE0D3}"/>
                  </a:ext>
                </a:extLst>
              </p:cNvPr>
              <p:cNvSpPr txBox="1"/>
              <p:nvPr/>
            </p:nvSpPr>
            <p:spPr>
              <a:xfrm>
                <a:off x="1333500" y="2853819"/>
                <a:ext cx="3733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def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print_hello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void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):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print(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“Hello, World!”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class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Class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</a:t>
                </a:r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def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__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init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__(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self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a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b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):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</a:t>
                </a:r>
                <a:r>
                  <a:rPr lang="en-US" altLang="ko-KR" dirty="0" err="1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self.a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a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</a:t>
                </a:r>
                <a:r>
                  <a:rPr lang="en-US" altLang="ko-KR" dirty="0" err="1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self.b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b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</a:t>
                </a:r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def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add(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self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):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return(</a:t>
                </a:r>
                <a:r>
                  <a:rPr lang="en-US" altLang="ko-KR" dirty="0" err="1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self.a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+ </a:t>
                </a:r>
                <a:r>
                  <a:rPr lang="en-US" altLang="ko-KR" dirty="0" err="1">
                    <a:solidFill>
                      <a:schemeClr val="accent5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self.b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95D6FD-C4BD-FCAB-4970-340BDB7DA4BF}"/>
                </a:ext>
              </a:extLst>
            </p:cNvPr>
            <p:cNvGrpSpPr/>
            <p:nvPr/>
          </p:nvGrpSpPr>
          <p:grpSpPr>
            <a:xfrm>
              <a:off x="6324600" y="2107365"/>
              <a:ext cx="4419600" cy="4182095"/>
              <a:chOff x="990600" y="2107365"/>
              <a:chExt cx="4419600" cy="41820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6889061-34E9-4648-1C93-AAB271FD301D}"/>
                  </a:ext>
                </a:extLst>
              </p:cNvPr>
              <p:cNvGrpSpPr/>
              <p:nvPr/>
            </p:nvGrpSpPr>
            <p:grpSpPr>
              <a:xfrm>
                <a:off x="990600" y="2107365"/>
                <a:ext cx="4419600" cy="4182095"/>
                <a:chOff x="990600" y="2107365"/>
                <a:chExt cx="4419600" cy="418209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C371F17-06FA-175F-16F9-42A290512EBB}"/>
                    </a:ext>
                  </a:extLst>
                </p:cNvPr>
                <p:cNvSpPr/>
                <p:nvPr/>
              </p:nvSpPr>
              <p:spPr>
                <a:xfrm>
                  <a:off x="990600" y="2531898"/>
                  <a:ext cx="4419600" cy="3757562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91ED87E-E629-2B82-9C9B-AEFFF8F231AC}"/>
                    </a:ext>
                  </a:extLst>
                </p:cNvPr>
                <p:cNvSpPr txBox="1"/>
                <p:nvPr/>
              </p:nvSpPr>
              <p:spPr>
                <a:xfrm>
                  <a:off x="2255496" y="2107365"/>
                  <a:ext cx="18898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Module Caller</a:t>
                  </a:r>
                  <a:endParaRPr lang="ko-KR" altLang="en-US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A44741-55B9-D489-44EB-9DECB97CFE40}"/>
                  </a:ext>
                </a:extLst>
              </p:cNvPr>
              <p:cNvSpPr txBox="1"/>
              <p:nvPr/>
            </p:nvSpPr>
            <p:spPr>
              <a:xfrm>
                <a:off x="1333500" y="2853819"/>
                <a:ext cx="37338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4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import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if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__name__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==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“__main__”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 err="1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.print_hello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</a:t>
                </a:r>
              </a:p>
              <a:p>
                <a:endPara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</a:t>
                </a:r>
                <a:r>
                  <a:rPr lang="en-US" altLang="ko-KR" dirty="0" err="1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= </a:t>
                </a:r>
                <a:r>
                  <a:rPr lang="en-US" altLang="ko-KR" dirty="0" err="1">
                    <a:solidFill>
                      <a:schemeClr val="accent3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Module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.Class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1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, </a:t>
                </a:r>
                <a:r>
                  <a:rPr lang="en-US" altLang="ko-KR" dirty="0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2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print(</a:t>
                </a:r>
                <a:r>
                  <a:rPr lang="en-US" altLang="ko-KR" dirty="0" err="1">
                    <a:solidFill>
                      <a:schemeClr val="accent5">
                        <a:lumMod val="50000"/>
                      </a:schemeClr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i</a:t>
                </a:r>
                <a:r>
                  <a:rPr lang="en-US" altLang="ko-KR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.add</a:t>
                </a:r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())</a:t>
                </a:r>
              </a:p>
              <a:p>
                <a:r>
                  <a:rPr lang="en-US" altLang="ko-KR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       </a:t>
                </a:r>
              </a:p>
            </p:txBody>
          </p:sp>
        </p:grp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E79858-094C-48E0-B958-872B4A2B82BE}"/>
              </a:ext>
            </a:extLst>
          </p:cNvPr>
          <p:cNvSpPr/>
          <p:nvPr/>
        </p:nvSpPr>
        <p:spPr>
          <a:xfrm rot="19104549">
            <a:off x="5049463" y="3480022"/>
            <a:ext cx="2118212" cy="609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B086AA-D222-8BAF-EE30-5361EAC1037A}"/>
              </a:ext>
            </a:extLst>
          </p:cNvPr>
          <p:cNvSpPr/>
          <p:nvPr/>
        </p:nvSpPr>
        <p:spPr>
          <a:xfrm>
            <a:off x="6896100" y="2853819"/>
            <a:ext cx="1714500" cy="346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180D6C-D2E8-A6E2-B607-952C15FC7A8C}"/>
              </a:ext>
            </a:extLst>
          </p:cNvPr>
          <p:cNvSpPr/>
          <p:nvPr/>
        </p:nvSpPr>
        <p:spPr>
          <a:xfrm>
            <a:off x="7391400" y="3896989"/>
            <a:ext cx="2590800" cy="1284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Package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Package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 collection of modules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713176-96CB-4399-CAA4-FD4A212805E7}"/>
              </a:ext>
            </a:extLst>
          </p:cNvPr>
          <p:cNvGrpSpPr/>
          <p:nvPr/>
        </p:nvGrpSpPr>
        <p:grpSpPr>
          <a:xfrm>
            <a:off x="769720" y="2612391"/>
            <a:ext cx="5461003" cy="2530129"/>
            <a:chOff x="769720" y="2612391"/>
            <a:chExt cx="5461003" cy="25301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6482ED-514C-86DF-B68A-86D04678A95F}"/>
                </a:ext>
              </a:extLst>
            </p:cNvPr>
            <p:cNvGrpSpPr/>
            <p:nvPr/>
          </p:nvGrpSpPr>
          <p:grpSpPr>
            <a:xfrm>
              <a:off x="893064" y="2612391"/>
              <a:ext cx="5202936" cy="2137961"/>
              <a:chOff x="893064" y="2612391"/>
              <a:chExt cx="5202936" cy="213796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7233DC3-97A5-295F-2FEA-1A872D27FDA0}"/>
                  </a:ext>
                </a:extLst>
              </p:cNvPr>
              <p:cNvSpPr/>
              <p:nvPr/>
            </p:nvSpPr>
            <p:spPr>
              <a:xfrm>
                <a:off x="2936847" y="2612391"/>
                <a:ext cx="1115370" cy="4231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Package</a:t>
                </a:r>
                <a:endParaRPr lang="ko-KR" altLang="en-US" dirty="0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6898779-C678-07B0-287A-0BF6CEAE77CC}"/>
                  </a:ext>
                </a:extLst>
              </p:cNvPr>
              <p:cNvGrpSpPr/>
              <p:nvPr/>
            </p:nvGrpSpPr>
            <p:grpSpPr>
              <a:xfrm>
                <a:off x="893064" y="3677584"/>
                <a:ext cx="5202936" cy="423185"/>
                <a:chOff x="1119632" y="3207940"/>
                <a:chExt cx="9952736" cy="48736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960CF803-167A-D4D9-6C5B-027D2A350296}"/>
                    </a:ext>
                  </a:extLst>
                </p:cNvPr>
                <p:cNvSpPr/>
                <p:nvPr/>
              </p:nvSpPr>
              <p:spPr>
                <a:xfrm>
                  <a:off x="1119632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1</a:t>
                  </a:r>
                  <a:endParaRPr lang="ko-KR" altLang="en-US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6DC23A2-0085-2B94-61E8-2BEB46509CD1}"/>
                    </a:ext>
                  </a:extLst>
                </p:cNvPr>
                <p:cNvSpPr/>
                <p:nvPr/>
              </p:nvSpPr>
              <p:spPr>
                <a:xfrm>
                  <a:off x="3726011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2</a:t>
                  </a:r>
                  <a:endParaRPr lang="ko-KR" altLang="en-US" dirty="0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2E68186-46CF-0A06-9577-AE78BD304607}"/>
                    </a:ext>
                  </a:extLst>
                </p:cNvPr>
                <p:cNvSpPr/>
                <p:nvPr/>
              </p:nvSpPr>
              <p:spPr>
                <a:xfrm>
                  <a:off x="6332390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3</a:t>
                  </a:r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6C0BCD2-5ED6-5536-8722-6D13AF8D71F6}"/>
                    </a:ext>
                  </a:extLst>
                </p:cNvPr>
                <p:cNvSpPr/>
                <p:nvPr/>
              </p:nvSpPr>
              <p:spPr>
                <a:xfrm>
                  <a:off x="8938768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4</a:t>
                  </a:r>
                  <a:endParaRPr lang="ko-KR" altLang="en-US" dirty="0"/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704ECB2-171C-D3FD-3C84-0370B753A2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515480" y="2979345"/>
                <a:ext cx="1406429" cy="64200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ECDBBC5C-AFC5-19BC-F021-21C7B9581D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7155" y="3002493"/>
                <a:ext cx="1406429" cy="64200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5ACE57D-2767-E9B9-3229-4E37D29BB0A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38933" y="3053494"/>
                <a:ext cx="536861" cy="60754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BE7B498-B8DC-B0DC-AB6A-F9E119555C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12595" y="3052641"/>
                <a:ext cx="536861" cy="60754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C2AA187-B0B2-CC08-48E7-B85554B999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437338" y="4094495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FE5ED86B-1EB7-5D91-D1BF-6F05995747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12595" y="4101932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954C3620-4472-E0C0-630C-C3831CD51B7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75793" y="4094495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2E6F8EB-444D-C4EC-B673-AD07D5CDC3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538315" y="4094495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44D03F-0CC9-87CB-CC2F-A8ADC8A6DB66}"/>
                </a:ext>
              </a:extLst>
            </p:cNvPr>
            <p:cNvGrpSpPr/>
            <p:nvPr/>
          </p:nvGrpSpPr>
          <p:grpSpPr>
            <a:xfrm>
              <a:off x="769720" y="4750352"/>
              <a:ext cx="5461003" cy="392168"/>
              <a:chOff x="769720" y="4750352"/>
              <a:chExt cx="5461003" cy="39216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DEEA147-3259-2AF7-8C70-3B2C544F31D4}"/>
                  </a:ext>
                </a:extLst>
              </p:cNvPr>
              <p:cNvGrpSpPr/>
              <p:nvPr/>
            </p:nvGrpSpPr>
            <p:grpSpPr>
              <a:xfrm>
                <a:off x="769720" y="4750352"/>
                <a:ext cx="2710491" cy="392168"/>
                <a:chOff x="769720" y="4750352"/>
                <a:chExt cx="2710491" cy="392168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B10E363-FD3E-F7E8-0A3A-3982269E7CFF}"/>
                    </a:ext>
                  </a:extLst>
                </p:cNvPr>
                <p:cNvSpPr/>
                <p:nvPr/>
              </p:nvSpPr>
              <p:spPr>
                <a:xfrm>
                  <a:off x="769720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98BC0C5-3E01-565F-953D-A136BD29B881}"/>
                    </a:ext>
                  </a:extLst>
                </p:cNvPr>
                <p:cNvSpPr/>
                <p:nvPr/>
              </p:nvSpPr>
              <p:spPr>
                <a:xfrm>
                  <a:off x="2144976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58CA687-80F5-DADE-24A6-3E388BB1E60A}"/>
                  </a:ext>
                </a:extLst>
              </p:cNvPr>
              <p:cNvGrpSpPr/>
              <p:nvPr/>
            </p:nvGrpSpPr>
            <p:grpSpPr>
              <a:xfrm>
                <a:off x="3520232" y="4750352"/>
                <a:ext cx="2710491" cy="392168"/>
                <a:chOff x="769720" y="4750352"/>
                <a:chExt cx="2710491" cy="392168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4688986-E245-0DA9-F5CA-AFC071C71F86}"/>
                    </a:ext>
                  </a:extLst>
                </p:cNvPr>
                <p:cNvSpPr/>
                <p:nvPr/>
              </p:nvSpPr>
              <p:spPr>
                <a:xfrm>
                  <a:off x="769720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B1D929-A99F-DB83-DA46-4039062DB4B3}"/>
                    </a:ext>
                  </a:extLst>
                </p:cNvPr>
                <p:cNvSpPr/>
                <p:nvPr/>
              </p:nvSpPr>
              <p:spPr>
                <a:xfrm>
                  <a:off x="2144976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58749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Module &amp; Package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Package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 collection of modules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713176-96CB-4399-CAA4-FD4A212805E7}"/>
              </a:ext>
            </a:extLst>
          </p:cNvPr>
          <p:cNvGrpSpPr/>
          <p:nvPr/>
        </p:nvGrpSpPr>
        <p:grpSpPr>
          <a:xfrm>
            <a:off x="769720" y="2612391"/>
            <a:ext cx="5461003" cy="2530129"/>
            <a:chOff x="769720" y="2612391"/>
            <a:chExt cx="5461003" cy="25301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6482ED-514C-86DF-B68A-86D04678A95F}"/>
                </a:ext>
              </a:extLst>
            </p:cNvPr>
            <p:cNvGrpSpPr/>
            <p:nvPr/>
          </p:nvGrpSpPr>
          <p:grpSpPr>
            <a:xfrm>
              <a:off x="893064" y="2612391"/>
              <a:ext cx="5202936" cy="2137961"/>
              <a:chOff x="893064" y="2612391"/>
              <a:chExt cx="5202936" cy="213796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7233DC3-97A5-295F-2FEA-1A872D27FDA0}"/>
                  </a:ext>
                </a:extLst>
              </p:cNvPr>
              <p:cNvSpPr/>
              <p:nvPr/>
            </p:nvSpPr>
            <p:spPr>
              <a:xfrm>
                <a:off x="2936847" y="2612391"/>
                <a:ext cx="1115370" cy="4231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Package</a:t>
                </a:r>
                <a:endParaRPr lang="ko-KR" altLang="en-US" dirty="0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6898779-C678-07B0-287A-0BF6CEAE77CC}"/>
                  </a:ext>
                </a:extLst>
              </p:cNvPr>
              <p:cNvGrpSpPr/>
              <p:nvPr/>
            </p:nvGrpSpPr>
            <p:grpSpPr>
              <a:xfrm>
                <a:off x="893064" y="3677584"/>
                <a:ext cx="5202936" cy="423185"/>
                <a:chOff x="1119632" y="3207940"/>
                <a:chExt cx="9952736" cy="487365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960CF803-167A-D4D9-6C5B-027D2A350296}"/>
                    </a:ext>
                  </a:extLst>
                </p:cNvPr>
                <p:cNvSpPr/>
                <p:nvPr/>
              </p:nvSpPr>
              <p:spPr>
                <a:xfrm>
                  <a:off x="1119632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1</a:t>
                  </a:r>
                  <a:endParaRPr lang="ko-KR" altLang="en-US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6DC23A2-0085-2B94-61E8-2BEB46509CD1}"/>
                    </a:ext>
                  </a:extLst>
                </p:cNvPr>
                <p:cNvSpPr/>
                <p:nvPr/>
              </p:nvSpPr>
              <p:spPr>
                <a:xfrm>
                  <a:off x="3726011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2</a:t>
                  </a:r>
                  <a:endParaRPr lang="ko-KR" altLang="en-US" dirty="0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2E68186-46CF-0A06-9577-AE78BD304607}"/>
                    </a:ext>
                  </a:extLst>
                </p:cNvPr>
                <p:cNvSpPr/>
                <p:nvPr/>
              </p:nvSpPr>
              <p:spPr>
                <a:xfrm>
                  <a:off x="6332390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3</a:t>
                  </a:r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6C0BCD2-5ED6-5536-8722-6D13AF8D71F6}"/>
                    </a:ext>
                  </a:extLst>
                </p:cNvPr>
                <p:cNvSpPr/>
                <p:nvPr/>
              </p:nvSpPr>
              <p:spPr>
                <a:xfrm>
                  <a:off x="8938768" y="3207940"/>
                  <a:ext cx="2133600" cy="4873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Module 4</a:t>
                  </a:r>
                  <a:endParaRPr lang="ko-KR" altLang="en-US" dirty="0"/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704ECB2-171C-D3FD-3C84-0370B753A2A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515480" y="2979345"/>
                <a:ext cx="1406429" cy="64200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ECDBBC5C-AFC5-19BC-F021-21C7B9581D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67155" y="3002493"/>
                <a:ext cx="1406429" cy="64200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5ACE57D-2767-E9B9-3229-4E37D29BB0A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38933" y="3053494"/>
                <a:ext cx="536861" cy="60754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BE7B498-B8DC-B0DC-AB6A-F9E119555C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12595" y="3052641"/>
                <a:ext cx="536861" cy="607548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C2AA187-B0B2-CC08-48E7-B85554B999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437338" y="4094495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FE5ED86B-1EB7-5D91-D1BF-6F05995747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12595" y="4101932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954C3620-4472-E0C0-630C-C3831CD51B7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75793" y="4094495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2E6F8EB-444D-C4EC-B673-AD07D5CDC3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538315" y="4094495"/>
                <a:ext cx="0" cy="648420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B44D03F-0CC9-87CB-CC2F-A8ADC8A6DB66}"/>
                </a:ext>
              </a:extLst>
            </p:cNvPr>
            <p:cNvGrpSpPr/>
            <p:nvPr/>
          </p:nvGrpSpPr>
          <p:grpSpPr>
            <a:xfrm>
              <a:off x="769720" y="4750352"/>
              <a:ext cx="5461003" cy="392168"/>
              <a:chOff x="769720" y="4750352"/>
              <a:chExt cx="5461003" cy="392168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DEEA147-3259-2AF7-8C70-3B2C544F31D4}"/>
                  </a:ext>
                </a:extLst>
              </p:cNvPr>
              <p:cNvGrpSpPr/>
              <p:nvPr/>
            </p:nvGrpSpPr>
            <p:grpSpPr>
              <a:xfrm>
                <a:off x="769720" y="4750352"/>
                <a:ext cx="2710491" cy="392168"/>
                <a:chOff x="769720" y="4750352"/>
                <a:chExt cx="2710491" cy="392168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B10E363-FD3E-F7E8-0A3A-3982269E7CFF}"/>
                    </a:ext>
                  </a:extLst>
                </p:cNvPr>
                <p:cNvSpPr/>
                <p:nvPr/>
              </p:nvSpPr>
              <p:spPr>
                <a:xfrm>
                  <a:off x="769720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98BC0C5-3E01-565F-953D-A136BD29B881}"/>
                    </a:ext>
                  </a:extLst>
                </p:cNvPr>
                <p:cNvSpPr/>
                <p:nvPr/>
              </p:nvSpPr>
              <p:spPr>
                <a:xfrm>
                  <a:off x="2144976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58CA687-80F5-DADE-24A6-3E388BB1E60A}"/>
                  </a:ext>
                </a:extLst>
              </p:cNvPr>
              <p:cNvGrpSpPr/>
              <p:nvPr/>
            </p:nvGrpSpPr>
            <p:grpSpPr>
              <a:xfrm>
                <a:off x="3520232" y="4750352"/>
                <a:ext cx="2710491" cy="392168"/>
                <a:chOff x="769720" y="4750352"/>
                <a:chExt cx="2710491" cy="392168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4688986-E245-0DA9-F5CA-AFC071C71F86}"/>
                    </a:ext>
                  </a:extLst>
                </p:cNvPr>
                <p:cNvSpPr/>
                <p:nvPr/>
              </p:nvSpPr>
              <p:spPr>
                <a:xfrm>
                  <a:off x="769720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6B1D929-A99F-DB83-DA46-4039062DB4B3}"/>
                    </a:ext>
                  </a:extLst>
                </p:cNvPr>
                <p:cNvSpPr/>
                <p:nvPr/>
              </p:nvSpPr>
              <p:spPr>
                <a:xfrm>
                  <a:off x="2144976" y="4750352"/>
                  <a:ext cx="1335235" cy="392168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__init__.py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54AA54-23A3-58A2-CCB5-BC9B48165526}"/>
              </a:ext>
            </a:extLst>
          </p:cNvPr>
          <p:cNvSpPr txBox="1"/>
          <p:nvPr/>
        </p:nvSpPr>
        <p:spPr>
          <a:xfrm>
            <a:off x="6477875" y="2596514"/>
            <a:ext cx="5351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Commonly Used Python Packages:</a:t>
            </a:r>
          </a:p>
          <a:p>
            <a:endParaRPr lang="en-US" altLang="ko-KR" dirty="0"/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scipy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pandas, matplotlib, seaborn …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etc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Third Party Python Package Installation Command:</a:t>
            </a:r>
          </a:p>
          <a:p>
            <a:endParaRPr lang="en-US" altLang="ko-KR" dirty="0"/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&gt;&gt;pip install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&lt;PACKAGE_NAME&gt;</a:t>
            </a:r>
          </a:p>
        </p:txBody>
      </p:sp>
    </p:spTree>
    <p:extLst>
      <p:ext uri="{BB962C8B-B14F-4D97-AF65-F5344CB8AC3E}">
        <p14:creationId xmlns:p14="http://schemas.microsoft.com/office/powerpoint/2010/main" val="951332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Regex(</a:t>
            </a:r>
            <a:r>
              <a:rPr lang="ko-KR" altLang="en-US" dirty="0">
                <a:ea typeface="굴림" panose="020B0600000101010101" pitchFamily="50" charset="-127"/>
              </a:rPr>
              <a:t>정규표현식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Regex = Regular Expression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List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14EE6AF-1F7C-7C47-D846-705044931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76109"/>
              </p:ext>
            </p:extLst>
          </p:nvPr>
        </p:nvGraphicFramePr>
        <p:xfrm>
          <a:off x="3243072" y="2301240"/>
          <a:ext cx="5705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056">
                  <a:extLst>
                    <a:ext uri="{9D8B030D-6E8A-4147-A177-3AD203B41FA5}">
                      <a16:colId xmlns:a16="http://schemas.microsoft.com/office/drawing/2014/main" val="4102527168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627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Meta character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8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Single Character Match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[]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Group Designation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0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[^]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Except from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^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 from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75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$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End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5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All thing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[N]</a:t>
                      </a:r>
                      <a:r>
                        <a:rPr lang="en-US" altLang="ko-KR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</a:t>
                      </a:r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Pattern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{}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{n}, {Min,}, {Min, Max}</a:t>
                      </a:r>
                      <a:endParaRPr lang="ko-KR" altLang="en-US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9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Regex(</a:t>
            </a:r>
            <a:r>
              <a:rPr lang="ko-KR" altLang="en-US" dirty="0">
                <a:ea typeface="굴림" panose="020B0600000101010101" pitchFamily="50" charset="-127"/>
              </a:rPr>
              <a:t>정규표현식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규식이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examples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E128672-9966-D4A9-879B-3FD035072D9D}"/>
              </a:ext>
            </a:extLst>
          </p:cNvPr>
          <p:cNvGrpSpPr/>
          <p:nvPr/>
        </p:nvGrpSpPr>
        <p:grpSpPr>
          <a:xfrm>
            <a:off x="1128466" y="2743200"/>
            <a:ext cx="9935068" cy="2499134"/>
            <a:chOff x="1128466" y="2743200"/>
            <a:chExt cx="9935068" cy="249913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8F26521-8B20-29D8-630F-D7AD50DE1B61}"/>
                </a:ext>
              </a:extLst>
            </p:cNvPr>
            <p:cNvGrpSpPr/>
            <p:nvPr/>
          </p:nvGrpSpPr>
          <p:grpSpPr>
            <a:xfrm>
              <a:off x="1128466" y="2743200"/>
              <a:ext cx="9935068" cy="2499134"/>
              <a:chOff x="1128466" y="2743200"/>
              <a:chExt cx="9935068" cy="249913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16738B1-67C0-0A0E-A00A-C121950A98F3}"/>
                  </a:ext>
                </a:extLst>
              </p:cNvPr>
              <p:cNvGrpSpPr/>
              <p:nvPr/>
            </p:nvGrpSpPr>
            <p:grpSpPr>
              <a:xfrm>
                <a:off x="1128466" y="2743200"/>
                <a:ext cx="9935068" cy="2499134"/>
                <a:chOff x="1128466" y="2743200"/>
                <a:chExt cx="9935068" cy="249913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BFE81E3-F75C-493F-6371-3CAC1979C266}"/>
                    </a:ext>
                  </a:extLst>
                </p:cNvPr>
                <p:cNvGrpSpPr/>
                <p:nvPr/>
              </p:nvGrpSpPr>
              <p:grpSpPr>
                <a:xfrm>
                  <a:off x="1128466" y="2743200"/>
                  <a:ext cx="9935068" cy="2499134"/>
                  <a:chOff x="685800" y="2743200"/>
                  <a:chExt cx="9935068" cy="2499134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98E53395-4829-830F-1D2F-B9C4BE74BF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5800" y="3230661"/>
                    <a:ext cx="4629796" cy="1524213"/>
                  </a:xfrm>
                  <a:prstGeom prst="rect">
                    <a:avLst/>
                  </a:prstGeom>
                </p:spPr>
              </p:pic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D99C1F78-74F7-715E-B3B4-9F86A915914A}"/>
                      </a:ext>
                    </a:extLst>
                  </p:cNvPr>
                  <p:cNvGrpSpPr/>
                  <p:nvPr/>
                </p:nvGrpSpPr>
                <p:grpSpPr>
                  <a:xfrm>
                    <a:off x="7086600" y="2743200"/>
                    <a:ext cx="3534268" cy="2499134"/>
                    <a:chOff x="7371858" y="2004952"/>
                    <a:chExt cx="3534268" cy="2499134"/>
                  </a:xfrm>
                </p:grpSpPr>
                <p:pic>
                  <p:nvPicPr>
                    <p:cNvPr id="21" name="그림 20">
                      <a:extLst>
                        <a:ext uri="{FF2B5EF4-FFF2-40B4-BE49-F238E27FC236}">
                          <a16:creationId xmlns:a16="http://schemas.microsoft.com/office/drawing/2014/main" id="{72C790B8-15DC-3F7E-AB05-BA48733AFE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7371858" y="2004952"/>
                      <a:ext cx="3524742" cy="4286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그림 22">
                      <a:extLst>
                        <a:ext uri="{FF2B5EF4-FFF2-40B4-BE49-F238E27FC236}">
                          <a16:creationId xmlns:a16="http://schemas.microsoft.com/office/drawing/2014/main" id="{37DA348A-059F-57A2-7C50-34AB28BA1F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7371858" y="3040177"/>
                      <a:ext cx="3524742" cy="4191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그림 24">
                      <a:extLst>
                        <a:ext uri="{FF2B5EF4-FFF2-40B4-BE49-F238E27FC236}">
                          <a16:creationId xmlns:a16="http://schemas.microsoft.com/office/drawing/2014/main" id="{B1A184E5-DF25-B460-13BD-D63D56EA04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371858" y="4065875"/>
                      <a:ext cx="3534268" cy="438211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E9B0689-14D0-F8D0-D03C-A93BE1BE3406}"/>
                    </a:ext>
                  </a:extLst>
                </p:cNvPr>
                <p:cNvSpPr/>
                <p:nvPr/>
              </p:nvSpPr>
              <p:spPr>
                <a:xfrm>
                  <a:off x="1128466" y="4495800"/>
                  <a:ext cx="3519734" cy="259074"/>
                </a:xfrm>
                <a:prstGeom prst="rect">
                  <a:avLst/>
                </a:prstGeom>
                <a:noFill/>
                <a:ln w="476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2E7A021E-ABC9-96A1-96B7-2625C1623960}"/>
                    </a:ext>
                  </a:extLst>
                </p:cNvPr>
                <p:cNvSpPr/>
                <p:nvPr/>
              </p:nvSpPr>
              <p:spPr>
                <a:xfrm>
                  <a:off x="3276600" y="3171885"/>
                  <a:ext cx="914400" cy="259074"/>
                </a:xfrm>
                <a:prstGeom prst="rect">
                  <a:avLst/>
                </a:prstGeom>
                <a:noFill/>
                <a:ln w="476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4D7CED6-1F8E-56CA-BA96-1B6BEBEB2B88}"/>
                  </a:ext>
                </a:extLst>
              </p:cNvPr>
              <p:cNvCxnSpPr>
                <a:stCxn id="19" idx="3"/>
                <a:endCxn id="21" idx="1"/>
              </p:cNvCxnSpPr>
              <p:nvPr/>
            </p:nvCxnSpPr>
            <p:spPr>
              <a:xfrm flipV="1">
                <a:off x="5758262" y="2957543"/>
                <a:ext cx="1771004" cy="103522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0188B37-9132-3653-B2D4-6CE5260A9A9B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758262" y="3988004"/>
                <a:ext cx="1771004" cy="476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C5FB2B01-2369-CAF7-C849-8568B8191421}"/>
                  </a:ext>
                </a:extLst>
              </p:cNvPr>
              <p:cNvCxnSpPr>
                <a:cxnSpLocks/>
                <a:stCxn id="19" idx="3"/>
                <a:endCxn id="25" idx="1"/>
              </p:cNvCxnSpPr>
              <p:nvPr/>
            </p:nvCxnSpPr>
            <p:spPr>
              <a:xfrm>
                <a:off x="5758262" y="3992768"/>
                <a:ext cx="1771004" cy="1030461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A28244-D9BE-4D7B-1077-D89C67B147C5}"/>
                </a:ext>
              </a:extLst>
            </p:cNvPr>
            <p:cNvSpPr/>
            <p:nvPr/>
          </p:nvSpPr>
          <p:spPr>
            <a:xfrm>
              <a:off x="9428480" y="2745309"/>
              <a:ext cx="685800" cy="2098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6CCC65F-AEE7-6F26-F9A7-80B24709A2B3}"/>
                </a:ext>
              </a:extLst>
            </p:cNvPr>
            <p:cNvSpPr/>
            <p:nvPr/>
          </p:nvSpPr>
          <p:spPr>
            <a:xfrm>
              <a:off x="9448800" y="3767952"/>
              <a:ext cx="510150" cy="2098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A8626E0-AA59-42E9-FC45-74D0ADF1AD82}"/>
                </a:ext>
              </a:extLst>
            </p:cNvPr>
            <p:cNvSpPr/>
            <p:nvPr/>
          </p:nvSpPr>
          <p:spPr>
            <a:xfrm>
              <a:off x="9442634" y="4819308"/>
              <a:ext cx="515252" cy="2098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6270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Coroutine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4000" dirty="0">
                <a:ea typeface="굴림" panose="020B0600000101010101" pitchFamily="50" charset="-127"/>
              </a:rPr>
              <a:t>Coroutine = Cooperative + Routine</a:t>
            </a:r>
          </a:p>
          <a:p>
            <a:pPr lvl="1"/>
            <a:r>
              <a:rPr lang="en-US" altLang="ko-KR" sz="2800" dirty="0">
                <a:ea typeface="굴림" panose="020B0600000101010101" pitchFamily="50" charset="-127"/>
              </a:rPr>
              <a:t>Benefits</a:t>
            </a:r>
          </a:p>
          <a:p>
            <a:pPr lvl="2"/>
            <a:r>
              <a:rPr lang="en-US" altLang="ko-KR" sz="2600" dirty="0">
                <a:ea typeface="굴림" panose="020B0600000101010101" pitchFamily="50" charset="-127"/>
              </a:rPr>
              <a:t>1.  Cooperative Multitasking</a:t>
            </a:r>
          </a:p>
          <a:p>
            <a:pPr lvl="2"/>
            <a:r>
              <a:rPr lang="en-US" altLang="ko-KR" sz="2600" dirty="0">
                <a:ea typeface="굴림" panose="020B0600000101010101" pitchFamily="50" charset="-127"/>
              </a:rPr>
              <a:t>2.  Concurrent Programming</a:t>
            </a:r>
          </a:p>
          <a:p>
            <a:pPr lvl="2"/>
            <a:r>
              <a:rPr lang="en-US" altLang="ko-KR" sz="2600" dirty="0">
                <a:ea typeface="굴림" panose="020B0600000101010101" pitchFamily="50" charset="-127"/>
              </a:rPr>
              <a:t>3.  Support Non-Sync Handling  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4461</TotalTime>
  <Words>1061</Words>
  <Application>Microsoft Office PowerPoint</Application>
  <PresentationFormat>와이드스크린</PresentationFormat>
  <Paragraphs>293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D2Coding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Namhun Kim (Bachelor’s course) System Semiconductor Engineering University of Sangmyung</vt:lpstr>
      <vt:lpstr>Recommendation</vt:lpstr>
      <vt:lpstr>Contents</vt:lpstr>
      <vt:lpstr>Module &amp; Package</vt:lpstr>
      <vt:lpstr>Module &amp; Package</vt:lpstr>
      <vt:lpstr>Module &amp; Package</vt:lpstr>
      <vt:lpstr>Regex(정규표현식)</vt:lpstr>
      <vt:lpstr>Regex(정규표현식)</vt:lpstr>
      <vt:lpstr>Coroutine</vt:lpstr>
      <vt:lpstr>Coroutine</vt:lpstr>
      <vt:lpstr>Coroutine</vt:lpstr>
      <vt:lpstr>Coroutine</vt:lpstr>
      <vt:lpstr>About Coroutine</vt:lpstr>
      <vt:lpstr>About Coroutine</vt:lpstr>
      <vt:lpstr>About Coroutine</vt:lpstr>
      <vt:lpstr>Decorator</vt:lpstr>
      <vt:lpstr>Decorator</vt:lpstr>
      <vt:lpstr>Decorator example</vt:lpstr>
      <vt:lpstr>Decorator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440</cp:revision>
  <dcterms:created xsi:type="dcterms:W3CDTF">2013-05-12T07:12:15Z</dcterms:created>
  <dcterms:modified xsi:type="dcterms:W3CDTF">2022-08-03T04:37:01Z</dcterms:modified>
</cp:coreProperties>
</file>