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6" r:id="rId3"/>
    <p:sldId id="478" r:id="rId4"/>
    <p:sldId id="480" r:id="rId5"/>
    <p:sldId id="476" r:id="rId6"/>
    <p:sldId id="479" r:id="rId7"/>
    <p:sldId id="468" r:id="rId8"/>
    <p:sldId id="469" r:id="rId9"/>
    <p:sldId id="470" r:id="rId10"/>
    <p:sldId id="481" r:id="rId11"/>
    <p:sldId id="488" r:id="rId12"/>
    <p:sldId id="482" r:id="rId13"/>
    <p:sldId id="483" r:id="rId14"/>
    <p:sldId id="484" r:id="rId15"/>
    <p:sldId id="486" r:id="rId16"/>
    <p:sldId id="496" r:id="rId17"/>
    <p:sldId id="489" r:id="rId18"/>
    <p:sldId id="490" r:id="rId19"/>
    <p:sldId id="491" r:id="rId20"/>
    <p:sldId id="497" r:id="rId21"/>
    <p:sldId id="498" r:id="rId22"/>
    <p:sldId id="474" r:id="rId23"/>
    <p:sldId id="500" r:id="rId24"/>
    <p:sldId id="502" r:id="rId25"/>
    <p:sldId id="501" r:id="rId26"/>
    <p:sldId id="503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6242" autoAdjust="0"/>
  </p:normalViewPr>
  <p:slideViewPr>
    <p:cSldViewPr>
      <p:cViewPr varScale="1">
        <p:scale>
          <a:sx n="105" d="100"/>
          <a:sy n="105" d="100"/>
        </p:scale>
        <p:origin x="132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4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44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4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8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2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61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0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99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5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5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467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6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1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5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8/30/2022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8/30/2022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Final Product Description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, Kim (Bachelor’s Course)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E2E09B-390D-AB67-37A3-E1F7FF474765}"/>
              </a:ext>
            </a:extLst>
          </p:cNvPr>
          <p:cNvGrpSpPr/>
          <p:nvPr/>
        </p:nvGrpSpPr>
        <p:grpSpPr>
          <a:xfrm>
            <a:off x="816864" y="1828801"/>
            <a:ext cx="4038950" cy="3802876"/>
            <a:chOff x="635000" y="1805782"/>
            <a:chExt cx="4038950" cy="38028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660243-120A-11C8-E12B-150F8376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000" y="1805782"/>
              <a:ext cx="3475021" cy="76206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E8F9AFB-EBA5-A833-1988-81C9E7B3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00" y="2667000"/>
              <a:ext cx="4038950" cy="188230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69BF98-E047-D11C-0DBF-15D650983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00" y="4648455"/>
              <a:ext cx="4038950" cy="9602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D4CECD-76A8-EC68-9822-E2C03FBC55FD}"/>
              </a:ext>
            </a:extLst>
          </p:cNvPr>
          <p:cNvSpPr txBox="1"/>
          <p:nvPr/>
        </p:nvSpPr>
        <p:spPr>
          <a:xfrm>
            <a:off x="7010400" y="2291603"/>
            <a:ext cx="2743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`timescale 1ns/1ns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testbench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inout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(clk/rst)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 Optional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309221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tb_gen()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10CB1A-B20D-0E1F-4071-0A7CF11D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28801"/>
            <a:ext cx="4115157" cy="2956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D88BB-7E9A-9225-3E1E-9487CDF7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5277588"/>
            <a:ext cx="3726503" cy="586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8F28D-EA31-997F-1190-771ABA199927}"/>
              </a:ext>
            </a:extLst>
          </p:cNvPr>
          <p:cNvSpPr txBox="1"/>
          <p:nvPr/>
        </p:nvSpPr>
        <p:spPr>
          <a:xfrm>
            <a:off x="4945084" y="252043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Testbench Contents 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9CB0-127A-3A6B-1521-BFAF66E9CA09}"/>
              </a:ext>
            </a:extLst>
          </p:cNvPr>
          <p:cNvSpPr txBox="1"/>
          <p:nvPr/>
        </p:nvSpPr>
        <p:spPr>
          <a:xfrm>
            <a:off x="4976951" y="3968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 “testbench.v”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455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file_test() &amp; print_err()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5A2F3-4E63-632F-11CD-8CB1F0D1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816396"/>
            <a:ext cx="4755292" cy="1356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441985-2454-C893-511B-8F9F57AD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4120467"/>
            <a:ext cx="4023709" cy="5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9FC7D-5D4C-66CD-AF8A-37DBB2FA06D6}"/>
              </a:ext>
            </a:extLst>
          </p:cNvPr>
          <p:cNvSpPr txBox="1"/>
          <p:nvPr/>
        </p:nvSpPr>
        <p:spPr>
          <a:xfrm>
            <a:off x="6477000" y="1591402"/>
            <a:ext cx="4703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Check File Extension.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Example)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*name</a:t>
            </a:r>
            <a:r>
              <a:rPr lang="en-US" altLang="ko-KR" dirty="0"/>
              <a:t> =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”test.v”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ext1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“test.txt”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“txt”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“txt”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ext2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“test.v”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“test”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en-US" altLang="ko-KR" dirty="0">
                <a:sym typeface="Wingdings" panose="05000000000000000000" pitchFamily="2" charset="2"/>
              </a:rPr>
              <a:t>] ==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“v”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1E6636-C61A-6512-4F93-9DBE722E1D74}"/>
              </a:ext>
            </a:extLst>
          </p:cNvPr>
          <p:cNvGrpSpPr/>
          <p:nvPr/>
        </p:nvGrpSpPr>
        <p:grpSpPr>
          <a:xfrm>
            <a:off x="6477000" y="4065600"/>
            <a:ext cx="4898136" cy="1039800"/>
            <a:chOff x="6477000" y="4075455"/>
            <a:chExt cx="4898136" cy="10398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84C16D-0F91-1B3F-B27F-D4D26B45CB9B}"/>
                </a:ext>
              </a:extLst>
            </p:cNvPr>
            <p:cNvSpPr txBox="1"/>
            <p:nvPr/>
          </p:nvSpPr>
          <p:spPr>
            <a:xfrm>
              <a:off x="6477000" y="4075455"/>
              <a:ext cx="4898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Print Error Message with Highlight.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Example)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82433B8-1D25-9E07-7AF9-CFB7AF426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65799" b="-2120"/>
            <a:stretch/>
          </p:blipFill>
          <p:spPr>
            <a:xfrm>
              <a:off x="6629400" y="4749495"/>
              <a:ext cx="3119787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3803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get_io()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EDC7A-3D98-157E-C56C-C8CDDDE4F79C}"/>
              </a:ext>
            </a:extLst>
          </p:cNvPr>
          <p:cNvGrpSpPr/>
          <p:nvPr/>
        </p:nvGrpSpPr>
        <p:grpSpPr>
          <a:xfrm>
            <a:off x="609600" y="1804226"/>
            <a:ext cx="5235394" cy="4497222"/>
            <a:chOff x="609600" y="1804226"/>
            <a:chExt cx="5235394" cy="44972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92F690-2B2F-75C0-E471-F3A84C2B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3049854"/>
              <a:ext cx="4884843" cy="11049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E25C73-1457-800F-03D7-15F2C80F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4225166"/>
              <a:ext cx="5235394" cy="7696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853C1A-C3A3-2ED4-4715-9AB2A3A6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5065169"/>
              <a:ext cx="5014395" cy="7239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CB0DD0-F2BF-C6B8-5F8D-CE653ED8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" y="5859450"/>
              <a:ext cx="1318374" cy="44199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247B832-9B00-E6BD-BD63-F83FF6222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" y="1804226"/>
              <a:ext cx="3711262" cy="54868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6C2B525-0631-8DC0-4989-B006EF21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" y="2423230"/>
              <a:ext cx="2164268" cy="5563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D193A3-4531-CD26-E73B-8D4214F7F009}"/>
              </a:ext>
            </a:extLst>
          </p:cNvPr>
          <p:cNvSpPr txBox="1"/>
          <p:nvPr/>
        </p:nvSpPr>
        <p:spPr>
          <a:xfrm>
            <a:off x="6781800" y="2898675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Redefine module data,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input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reg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reg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output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wire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Testbench formatted I/O State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592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79120" y="1213599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get_module_name()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C0C9EF-FD06-15E6-6A72-694D3A744864}"/>
              </a:ext>
            </a:extLst>
          </p:cNvPr>
          <p:cNvGrpSpPr/>
          <p:nvPr/>
        </p:nvGrpSpPr>
        <p:grpSpPr>
          <a:xfrm>
            <a:off x="639680" y="1981200"/>
            <a:ext cx="11124402" cy="1844136"/>
            <a:chOff x="639680" y="1737264"/>
            <a:chExt cx="11124402" cy="18441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D4BF07-286B-0DAD-7EA7-13AB032D2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11" y="1823199"/>
              <a:ext cx="2324301" cy="5486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4C361E-8615-D321-5E20-16858012B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680" y="2394965"/>
              <a:ext cx="3360711" cy="111261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2F8E44-B335-B748-BEDF-460D6C7E1160}"/>
                </a:ext>
              </a:extLst>
            </p:cNvPr>
            <p:cNvGrpSpPr/>
            <p:nvPr/>
          </p:nvGrpSpPr>
          <p:grpSpPr>
            <a:xfrm>
              <a:off x="4067882" y="1737264"/>
              <a:ext cx="7696200" cy="1844136"/>
              <a:chOff x="4067882" y="1737264"/>
              <a:chExt cx="7696200" cy="18441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66B8DF-012F-28D2-D764-0FA7B79208ED}"/>
                  </a:ext>
                </a:extLst>
              </p:cNvPr>
              <p:cNvSpPr txBox="1"/>
              <p:nvPr/>
            </p:nvSpPr>
            <p:spPr>
              <a:xfrm>
                <a:off x="4117848" y="173726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Module Name Extraction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5C3FB7-9DB2-4B78-D1B5-8E78CDBB77AD}"/>
                  </a:ext>
                </a:extLst>
              </p:cNvPr>
              <p:cNvGrpSpPr/>
              <p:nvPr/>
            </p:nvGrpSpPr>
            <p:grpSpPr>
              <a:xfrm>
                <a:off x="4067882" y="2011740"/>
                <a:ext cx="7696200" cy="1569660"/>
                <a:chOff x="4073978" y="2316540"/>
                <a:chExt cx="7696200" cy="1569660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CB512F-B7D8-0068-EA8E-347B778EB4D9}"/>
                    </a:ext>
                  </a:extLst>
                </p:cNvPr>
                <p:cNvSpPr txBox="1"/>
                <p:nvPr/>
              </p:nvSpPr>
              <p:spPr>
                <a:xfrm>
                  <a:off x="7198287" y="2316540"/>
                  <a:ext cx="457189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Function Processing)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 and_gate(in, out);”</a:t>
                  </a:r>
                  <a:endPara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[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“module”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, 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,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“out)”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]</a:t>
                  </a:r>
                </a:p>
                <a:p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1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name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[1] == 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“and_gate(in,”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3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#name.split(“(“)[0].strip() == </a:t>
                  </a:r>
                  <a:r>
                    <a:rPr lang="en-US" altLang="ko-KR" sz="1600" dirty="0">
                      <a:solidFill>
                        <a:srgbClr val="FF000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“and_gate“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2F02B2-A99C-ED9E-C17A-C151877A4F9C}"/>
                    </a:ext>
                  </a:extLst>
                </p:cNvPr>
                <p:cNvSpPr txBox="1"/>
                <p:nvPr/>
              </p:nvSpPr>
              <p:spPr>
                <a:xfrm>
                  <a:off x="4073978" y="2316540"/>
                  <a:ext cx="29718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(In “module.v”)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and_gate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(in, out);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input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in;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output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out;</a:t>
                  </a:r>
                  <a:r>
                    <a:rPr lang="en-US" altLang="ko-KR" sz="1600" dirty="0">
                      <a:solidFill>
                        <a:schemeClr val="accent6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\n</a:t>
                  </a:r>
                </a:p>
                <a:p>
                  <a:r>
                    <a:rPr lang="en-US" altLang="ko-KR" sz="1600" dirty="0">
                      <a:solidFill>
                        <a:schemeClr val="accent3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...</a:t>
                  </a:r>
                </a:p>
                <a:p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endmodule</a:t>
                  </a:r>
                  <a:endParaRPr lang="ko-KR" altLang="en-US" sz="1600" dirty="0"/>
                </a:p>
              </p:txBody>
            </p: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FEAD0CCF-F76C-CDBB-E3E2-77AF417C1308}"/>
                    </a:ext>
                  </a:extLst>
                </p:cNvPr>
                <p:cNvSpPr/>
                <p:nvPr/>
              </p:nvSpPr>
              <p:spPr>
                <a:xfrm>
                  <a:off x="5521778" y="2422923"/>
                  <a:ext cx="1638409" cy="167877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63922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F3F77-4B4A-9433-C91B-E9D72830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16284"/>
            <a:ext cx="4580017" cy="27663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F11428B-59C8-9D6C-5602-59795B81DF97}"/>
              </a:ext>
            </a:extLst>
          </p:cNvPr>
          <p:cNvSpPr/>
          <p:nvPr/>
        </p:nvSpPr>
        <p:spPr>
          <a:xfrm>
            <a:off x="5593361" y="2451734"/>
            <a:ext cx="1005277" cy="1295400"/>
          </a:xfrm>
          <a:prstGeom prst="rightArrow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00032-7A5B-DB70-28DE-A4BD06245543}"/>
              </a:ext>
            </a:extLst>
          </p:cNvPr>
          <p:cNvSpPr txBox="1"/>
          <p:nvPr/>
        </p:nvSpPr>
        <p:spPr>
          <a:xfrm>
            <a:off x="6926182" y="2914768"/>
            <a:ext cx="17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Declare Variables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9772FA-30AA-F95C-6BC6-4BBCBC0AD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6"/>
          <a:stretch/>
        </p:blipFill>
        <p:spPr>
          <a:xfrm>
            <a:off x="685800" y="4499567"/>
            <a:ext cx="4580017" cy="9830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737CB8-D87C-B61D-DC65-6A5318762920}"/>
              </a:ext>
            </a:extLst>
          </p:cNvPr>
          <p:cNvGrpSpPr/>
          <p:nvPr/>
        </p:nvGrpSpPr>
        <p:grpSpPr>
          <a:xfrm>
            <a:off x="5593361" y="4343399"/>
            <a:ext cx="3931639" cy="1295400"/>
            <a:chOff x="5593361" y="4343399"/>
            <a:chExt cx="3931639" cy="12954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0ACE032-FA62-3A9D-D03C-237478732A2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F0EEF-2858-AE6F-86A0-A64ABD42B156}"/>
                </a:ext>
              </a:extLst>
            </p:cNvPr>
            <p:cNvSpPr txBox="1"/>
            <p:nvPr/>
          </p:nvSpPr>
          <p:spPr>
            <a:xfrm>
              <a:off x="6926182" y="4806433"/>
              <a:ext cx="2598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Open &amp; Check Json file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9020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6C38A-1445-F29E-BF3D-5889527D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12862"/>
            <a:ext cx="4435224" cy="62489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4D3F4B3-707F-37B7-4121-EC7131F9F968}"/>
              </a:ext>
            </a:extLst>
          </p:cNvPr>
          <p:cNvGrpSpPr/>
          <p:nvPr/>
        </p:nvGrpSpPr>
        <p:grpSpPr>
          <a:xfrm>
            <a:off x="5486400" y="14732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3CABB72-5CE8-97ED-91FD-7B96714A549C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A2F25-1BD2-7D8F-A9B9-87F269DA757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Get Input Signals from </a:t>
              </a:r>
              <a:r>
                <a:rPr lang="en-US" altLang="ko-KR" dirty="0" err="1">
                  <a:solidFill>
                    <a:srgbClr val="FF0000"/>
                  </a:solidFill>
                </a:rPr>
                <a:t>json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74DF292-297E-74A0-72F9-E7212AF7BADC}"/>
              </a:ext>
            </a:extLst>
          </p:cNvPr>
          <p:cNvSpPr txBox="1"/>
          <p:nvPr/>
        </p:nvSpPr>
        <p:spPr>
          <a:xfrm>
            <a:off x="804672" y="4235579"/>
            <a:ext cx="642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BF67FF4-F076-FBC3-65BB-C2C78BB1DDFC}"/>
              </a:ext>
            </a:extLst>
          </p:cNvPr>
          <p:cNvGrpSpPr/>
          <p:nvPr/>
        </p:nvGrpSpPr>
        <p:grpSpPr>
          <a:xfrm>
            <a:off x="3538393" y="3106085"/>
            <a:ext cx="5115215" cy="2677829"/>
            <a:chOff x="777240" y="3132758"/>
            <a:chExt cx="5115215" cy="26778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323FD8-C41A-F164-79C7-15CF4FA354E6}"/>
                </a:ext>
              </a:extLst>
            </p:cNvPr>
            <p:cNvSpPr txBox="1"/>
            <p:nvPr/>
          </p:nvSpPr>
          <p:spPr>
            <a:xfrm>
              <a:off x="2344247" y="313275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7B719D2-1E2B-3D35-F7D1-458043437A35}"/>
                </a:ext>
              </a:extLst>
            </p:cNvPr>
            <p:cNvGrpSpPr/>
            <p:nvPr/>
          </p:nvGrpSpPr>
          <p:grpSpPr>
            <a:xfrm>
              <a:off x="777240" y="3594596"/>
              <a:ext cx="5115215" cy="2215991"/>
              <a:chOff x="2362201" y="3475813"/>
              <a:chExt cx="5115215" cy="2215991"/>
            </a:xfrm>
          </p:grpSpPr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2405D625-D7C8-30BD-A483-939D4952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384" y="3475813"/>
                <a:ext cx="3982032" cy="22159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"l...h..."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"l......h"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BD646B9-E4A3-C986-FD7E-8594E9CA4AE8}"/>
                  </a:ext>
                </a:extLst>
              </p:cNvPr>
              <p:cNvGrpSpPr/>
              <p:nvPr/>
            </p:nvGrpSpPr>
            <p:grpSpPr>
              <a:xfrm>
                <a:off x="2362201" y="3839531"/>
                <a:ext cx="914399" cy="1305823"/>
                <a:chOff x="2362201" y="3839531"/>
                <a:chExt cx="914399" cy="1305823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B80AEA4D-DE14-F14D-E9EF-A818B53D2275}"/>
                    </a:ext>
                  </a:extLst>
                </p:cNvPr>
                <p:cNvGrpSpPr/>
                <p:nvPr/>
              </p:nvGrpSpPr>
              <p:grpSpPr>
                <a:xfrm>
                  <a:off x="2537640" y="3839531"/>
                  <a:ext cx="738960" cy="773808"/>
                  <a:chOff x="2537640" y="3848675"/>
                  <a:chExt cx="738960" cy="773808"/>
                </a:xfrm>
              </p:grpSpPr>
              <p:cxnSp>
                <p:nvCxnSpPr>
                  <p:cNvPr id="33" name="직선 화살표 연결선 32">
                    <a:extLst>
                      <a:ext uri="{FF2B5EF4-FFF2-40B4-BE49-F238E27FC236}">
                        <a16:creationId xmlns:a16="http://schemas.microsoft.com/office/drawing/2014/main" id="{49C5733A-BEA2-9E22-AF0D-8037209AB9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76600" y="3848675"/>
                    <a:ext cx="0" cy="77380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E13599D-DCC8-F2A8-27B3-86C9D945F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537640" y="4033341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input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097C5FD-424D-C379-ED75-DF338358A925}"/>
                    </a:ext>
                  </a:extLst>
                </p:cNvPr>
                <p:cNvGrpSpPr/>
                <p:nvPr/>
              </p:nvGrpSpPr>
              <p:grpSpPr>
                <a:xfrm>
                  <a:off x="2362201" y="4776022"/>
                  <a:ext cx="914399" cy="369332"/>
                  <a:chOff x="2362201" y="4776022"/>
                  <a:chExt cx="914399" cy="369332"/>
                </a:xfrm>
              </p:grpSpPr>
              <p:cxnSp>
                <p:nvCxnSpPr>
                  <p:cNvPr id="31" name="직선 화살표 연결선 30">
                    <a:extLst>
                      <a:ext uri="{FF2B5EF4-FFF2-40B4-BE49-F238E27FC236}">
                        <a16:creationId xmlns:a16="http://schemas.microsoft.com/office/drawing/2014/main" id="{4B2E7F07-F3C7-050D-B94C-A6BB390AB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3276600" y="4780195"/>
                    <a:ext cx="0" cy="360987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17B171F-E528-CB89-EB49-43531A9CD1EF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201" y="4776022"/>
                    <a:ext cx="8612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>
                        <a:solidFill>
                          <a:srgbClr val="FF0000"/>
                        </a:solidFill>
                      </a:rPr>
                      <a:t>output</a:t>
                    </a:r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94764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07B99-5C3E-B2A8-FB5D-5B147724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235394" cy="205757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DBDFB6C-A0DD-64BB-9326-14ED8D425622}"/>
              </a:ext>
            </a:extLst>
          </p:cNvPr>
          <p:cNvGrpSpPr/>
          <p:nvPr/>
        </p:nvGrpSpPr>
        <p:grpSpPr>
          <a:xfrm>
            <a:off x="6850493" y="2186871"/>
            <a:ext cx="3314021" cy="1295400"/>
            <a:chOff x="5593361" y="4343399"/>
            <a:chExt cx="3314021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3988CD5C-F98F-E33E-A42F-8AFCA604E89A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B98C0-123D-C911-83D3-6F52607624C0}"/>
                </a:ext>
              </a:extLst>
            </p:cNvPr>
            <p:cNvSpPr txBox="1"/>
            <p:nvPr/>
          </p:nvSpPr>
          <p:spPr>
            <a:xfrm>
              <a:off x="6926181" y="4806433"/>
              <a:ext cx="198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Create Testvector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Rectangle 5">
            <a:extLst>
              <a:ext uri="{FF2B5EF4-FFF2-40B4-BE49-F238E27FC236}">
                <a16:creationId xmlns:a16="http://schemas.microsoft.com/office/drawing/2014/main" id="{37162E8E-7A02-58AB-87B6-48392A6A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256890B-E6FF-3B2C-581F-79905E6B9FEF}"/>
              </a:ext>
            </a:extLst>
          </p:cNvPr>
          <p:cNvGrpSpPr/>
          <p:nvPr/>
        </p:nvGrpSpPr>
        <p:grpSpPr>
          <a:xfrm>
            <a:off x="1771650" y="3782568"/>
            <a:ext cx="8648700" cy="2585545"/>
            <a:chOff x="1219200" y="3782568"/>
            <a:chExt cx="8648700" cy="258554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22A303-C09D-C2EC-A2AD-FFE58DF6AC24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961F3-1112-9D10-9B2E-7769089C45BA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70C4D1-8540-7500-ACEE-AC680EE76A1E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7C224E-35A4-B706-9A91-5A57D6079434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3020C-CF85-E7D7-D439-664CD2BF4815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BF0360-186C-1847-3F9D-8260864BEF7E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40" name="Rectangle 6">
            <a:extLst>
              <a:ext uri="{FF2B5EF4-FFF2-40B4-BE49-F238E27FC236}">
                <a16:creationId xmlns:a16="http://schemas.microsoft.com/office/drawing/2014/main" id="{9DE6604F-E6BD-3227-0D65-FC01D81C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006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tv_gen()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25496-6526-5C6E-2293-03CF549D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805782"/>
            <a:ext cx="5753599" cy="1265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196C488-460A-CAD2-A22F-C00923F06C89}"/>
              </a:ext>
            </a:extLst>
          </p:cNvPr>
          <p:cNvGrpSpPr/>
          <p:nvPr/>
        </p:nvGrpSpPr>
        <p:grpSpPr>
          <a:xfrm>
            <a:off x="6781800" y="1765301"/>
            <a:ext cx="4343399" cy="1295400"/>
            <a:chOff x="5593361" y="4343399"/>
            <a:chExt cx="4343399" cy="1295400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D78103EF-628A-2A26-141D-2EC4813683B9}"/>
                </a:ext>
              </a:extLst>
            </p:cNvPr>
            <p:cNvSpPr/>
            <p:nvPr/>
          </p:nvSpPr>
          <p:spPr>
            <a:xfrm>
              <a:off x="5593361" y="4343399"/>
              <a:ext cx="1005277" cy="1295400"/>
            </a:xfrm>
            <a:prstGeom prst="rightArrow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901A7E-3414-A1C7-0B3C-6C7E786CEB9F}"/>
                </a:ext>
              </a:extLst>
            </p:cNvPr>
            <p:cNvSpPr txBox="1"/>
            <p:nvPr/>
          </p:nvSpPr>
          <p:spPr>
            <a:xfrm>
              <a:off x="6926181" y="4806433"/>
              <a:ext cx="301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Set Sim Stop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E697C90-6BE1-89FC-ECFE-E422C135E990}"/>
              </a:ext>
            </a:extLst>
          </p:cNvPr>
          <p:cNvGrpSpPr/>
          <p:nvPr/>
        </p:nvGrpSpPr>
        <p:grpSpPr>
          <a:xfrm>
            <a:off x="2059622" y="4248274"/>
            <a:ext cx="8072757" cy="1382661"/>
            <a:chOff x="2432303" y="4248274"/>
            <a:chExt cx="8072757" cy="138266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74DAD08-2E89-3B8D-9E74-A534877A2A09}"/>
                </a:ext>
              </a:extLst>
            </p:cNvPr>
            <p:cNvGrpSpPr/>
            <p:nvPr/>
          </p:nvGrpSpPr>
          <p:grpSpPr>
            <a:xfrm>
              <a:off x="2432303" y="4249348"/>
              <a:ext cx="3657601" cy="1381587"/>
              <a:chOff x="2432303" y="4249348"/>
              <a:chExt cx="3657601" cy="138158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C63E6-34CE-7496-F746-53144D1201D3}"/>
                  </a:ext>
                </a:extLst>
              </p:cNvPr>
              <p:cNvSpPr txBox="1"/>
              <p:nvPr/>
            </p:nvSpPr>
            <p:spPr>
              <a:xfrm>
                <a:off x="2432303" y="4984604"/>
                <a:ext cx="3657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verilog_clk = ~clk;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F2C22B-7543-3B52-B7E4-3724A3458272}"/>
                  </a:ext>
                </a:extLst>
              </p:cNvPr>
              <p:cNvSpPr txBox="1"/>
              <p:nvPr/>
            </p:nvSpPr>
            <p:spPr>
              <a:xfrm>
                <a:off x="2432303" y="4249348"/>
                <a:ext cx="3657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{</a:t>
                </a:r>
                <a:r>
                  <a:rPr lang="en-US" altLang="ko-KR" dirty="0">
                    <a:solidFill>
                      <a:srgbClr val="007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name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 err="1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json_clk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wave: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”P...”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  <a:endPara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4BF55480-213C-37A0-620A-3D90C8E7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9800" y="4248274"/>
              <a:ext cx="4485260" cy="1265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41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wave_interpreter</a:t>
            </a:r>
            <a:r>
              <a:rPr lang="en-US" altLang="ko-KR" dirty="0">
                <a:ea typeface="굴림" panose="020B0600000101010101" pitchFamily="50" charset="-127"/>
              </a:rPr>
              <a:t>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65B32-EF5E-125F-5B9A-B087B4A5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8243"/>
            <a:ext cx="9022862" cy="181371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361594E-58ED-1E96-E363-5EA28BB99B0D}"/>
              </a:ext>
            </a:extLst>
          </p:cNvPr>
          <p:cNvGrpSpPr/>
          <p:nvPr/>
        </p:nvGrpSpPr>
        <p:grpSpPr>
          <a:xfrm>
            <a:off x="1771650" y="3657600"/>
            <a:ext cx="8648700" cy="2585545"/>
            <a:chOff x="1219200" y="3782568"/>
            <a:chExt cx="8648700" cy="25855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8719FC-4BE2-9CDB-14D2-812499305C3B}"/>
                </a:ext>
              </a:extLst>
            </p:cNvPr>
            <p:cNvGrpSpPr/>
            <p:nvPr/>
          </p:nvGrpSpPr>
          <p:grpSpPr>
            <a:xfrm>
              <a:off x="1219200" y="3782568"/>
              <a:ext cx="4419600" cy="2585545"/>
              <a:chOff x="685800" y="3782568"/>
              <a:chExt cx="4419600" cy="258554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A68C5C-94E6-4224-CEAE-7E15E97C596D}"/>
                  </a:ext>
                </a:extLst>
              </p:cNvPr>
              <p:cNvSpPr txBox="1"/>
              <p:nvPr/>
            </p:nvSpPr>
            <p:spPr>
              <a:xfrm>
                <a:off x="1890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“example1.json”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7FD45-2936-D917-70AF-696D2DC60340}"/>
                  </a:ext>
                </a:extLst>
              </p:cNvPr>
              <p:cNvSpPr txBox="1"/>
              <p:nvPr/>
            </p:nvSpPr>
            <p:spPr>
              <a:xfrm>
                <a:off x="685800" y="4059789"/>
                <a:ext cx="4419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"clk"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"P......."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"rst"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"lh......"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"hlhlhlhl"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"l.hlhlhl"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800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E5AE263-1914-6AE0-C2AE-24131B791551}"/>
                </a:ext>
              </a:extLst>
            </p:cNvPr>
            <p:cNvGrpSpPr/>
            <p:nvPr/>
          </p:nvGrpSpPr>
          <p:grpSpPr>
            <a:xfrm>
              <a:off x="6172200" y="3782568"/>
              <a:ext cx="3695700" cy="2308546"/>
              <a:chOff x="6629400" y="3782568"/>
              <a:chExt cx="3695700" cy="230854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F64783-0A26-407B-C098-A587BBB527E7}"/>
                  </a:ext>
                </a:extLst>
              </p:cNvPr>
              <p:cNvSpPr txBox="1"/>
              <p:nvPr/>
            </p:nvSpPr>
            <p:spPr>
              <a:xfrm>
                <a:off x="7224323" y="3782568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</a:rPr>
                  <a:t>“example2.json”</a:t>
                </a:r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41A2F5-8DD4-8CF4-9B3D-245878B6B6C8}"/>
                  </a:ext>
                </a:extLst>
              </p:cNvPr>
              <p:cNvSpPr txBox="1"/>
              <p:nvPr/>
            </p:nvSpPr>
            <p:spPr>
              <a:xfrm>
                <a:off x="6629400" y="4059789"/>
                <a:ext cx="36957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{signal:[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"l.h."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"lhlh"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{},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  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66DE2"/>
                    </a:solidFill>
                    <a:effectLst/>
                    <a:latin typeface="Consolas" panose="020B0609020204030204" pitchFamily="49" charset="0"/>
                  </a:rPr>
                  <a:t>name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"out"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, wave: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63A35C"/>
                    </a:solidFill>
                    <a:effectLst/>
                    <a:latin typeface="Consolas" panose="020B0609020204030204" pitchFamily="49" charset="0"/>
                  </a:rPr>
                  <a:t>"l..h"</a:t>
                </a: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>
                    <a:solidFill>
                      <a:srgbClr val="010101"/>
                    </a:solidFill>
                    <a:latin typeface="Consolas" panose="020B0609020204030204" pitchFamily="49" charset="0"/>
                  </a:rPr>
                  <a:t>  ]</a:t>
                </a:r>
                <a:endPara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b="0" i="0" u="none" strike="noStrike" cap="none" normalizeH="0" baseline="0" dirty="0">
                    <a:ln>
                      <a:noFill/>
                    </a:ln>
                    <a:solidFill>
                      <a:srgbClr val="010101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106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Function Structure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8E983A-E466-04F4-37EE-68DC539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05782"/>
            <a:ext cx="5410669" cy="292633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E002BC-F7A7-BE42-FE44-CB36B4D3F3E3}"/>
              </a:ext>
            </a:extLst>
          </p:cNvPr>
          <p:cNvGrpSpPr/>
          <p:nvPr/>
        </p:nvGrpSpPr>
        <p:grpSpPr>
          <a:xfrm>
            <a:off x="7543800" y="1565982"/>
            <a:ext cx="4267200" cy="3170898"/>
            <a:chOff x="6781800" y="1974129"/>
            <a:chExt cx="4267200" cy="31708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73C45-A95E-E85B-2797-8056E1D73BDE}"/>
                </a:ext>
              </a:extLst>
            </p:cNvPr>
            <p:cNvSpPr txBox="1"/>
            <p:nvPr/>
          </p:nvSpPr>
          <p:spPr>
            <a:xfrm>
              <a:off x="7924800" y="197412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1E4CBB-6335-6359-4458-C1B471497973}"/>
                </a:ext>
              </a:extLst>
            </p:cNvPr>
            <p:cNvSpPr txBox="1"/>
            <p:nvPr/>
          </p:nvSpPr>
          <p:spPr>
            <a:xfrm>
              <a:off x="6781800" y="2282705"/>
              <a:ext cx="426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"hl.."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"lhl."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"l.hl"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"d"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"l..h"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"===="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"10"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"11"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E53BE46E-7F55-3CD2-0ECB-0562BA4FA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635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wave_interpreter()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FCD529-61D1-EC57-09C2-C83C8A100927}"/>
              </a:ext>
            </a:extLst>
          </p:cNvPr>
          <p:cNvGrpSpPr/>
          <p:nvPr/>
        </p:nvGrpSpPr>
        <p:grpSpPr>
          <a:xfrm>
            <a:off x="7540694" y="1566003"/>
            <a:ext cx="3505200" cy="3453866"/>
            <a:chOff x="6858000" y="1676400"/>
            <a:chExt cx="3505200" cy="34538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2DCB15-9A08-ADA4-8430-7743FBA62D7C}"/>
                </a:ext>
              </a:extLst>
            </p:cNvPr>
            <p:cNvSpPr txBox="1"/>
            <p:nvPr/>
          </p:nvSpPr>
          <p:spPr>
            <a:xfrm>
              <a:off x="7620000" y="1676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“</a:t>
              </a:r>
              <a:r>
                <a:rPr lang="en-US" altLang="ko-KR" dirty="0" err="1">
                  <a:solidFill>
                    <a:schemeClr val="accent6">
                      <a:lumMod val="50000"/>
                    </a:schemeClr>
                  </a:solidFill>
                </a:rPr>
                <a:t>example.json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</a:rPr>
                <a:t>”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7F84C4-BA2F-9D89-397D-E1D2C44A51B1}"/>
                </a:ext>
              </a:extLst>
            </p:cNvPr>
            <p:cNvSpPr txBox="1"/>
            <p:nvPr/>
          </p:nvSpPr>
          <p:spPr>
            <a:xfrm>
              <a:off x="6858000" y="1990945"/>
              <a:ext cx="3505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{signal:[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"clk"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"P."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"rst"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"h."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"in"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lang="en-US" altLang="ko-KR" dirty="0">
                <a:solidFill>
                  <a:srgbClr val="01010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{},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"out"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wave: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"=="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solidFill>
                    <a:srgbClr val="010101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data:[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"0000"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anose="020B0609020204030204" pitchFamily="49" charset="0"/>
                </a:rPr>
                <a:t>"1111"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8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245C91-3CD2-8A66-323D-AE3E4A569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00110"/>
            <a:ext cx="5784081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350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Error Case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666F3A-BD6E-F58B-0BF0-AA74CD3A45C3}"/>
              </a:ext>
            </a:extLst>
          </p:cNvPr>
          <p:cNvGrpSpPr/>
          <p:nvPr/>
        </p:nvGrpSpPr>
        <p:grpSpPr>
          <a:xfrm>
            <a:off x="1331046" y="1903950"/>
            <a:ext cx="9529908" cy="3590190"/>
            <a:chOff x="640080" y="1903950"/>
            <a:chExt cx="9529908" cy="35901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E4ABE4-52E1-CDDA-3B0C-C43D723BA30B}"/>
                </a:ext>
              </a:extLst>
            </p:cNvPr>
            <p:cNvGrpSpPr/>
            <p:nvPr/>
          </p:nvGrpSpPr>
          <p:grpSpPr>
            <a:xfrm>
              <a:off x="640080" y="1903950"/>
              <a:ext cx="7085867" cy="437921"/>
              <a:chOff x="640080" y="1903950"/>
              <a:chExt cx="7085867" cy="4379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7D4C566-58A6-5F3E-C250-0812201A0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000" y="1903950"/>
                <a:ext cx="5439947" cy="43792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55890F-4663-A8B7-72AD-5C427C4C9AF0}"/>
                  </a:ext>
                </a:extLst>
              </p:cNvPr>
              <p:cNvSpPr txBox="1"/>
              <p:nvPr/>
            </p:nvSpPr>
            <p:spPr>
              <a:xfrm>
                <a:off x="640080" y="193824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File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Test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Failed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414A35-AD37-1E0D-CBE0-C8CDFE733DC7}"/>
                </a:ext>
              </a:extLst>
            </p:cNvPr>
            <p:cNvGrpSpPr/>
            <p:nvPr/>
          </p:nvGrpSpPr>
          <p:grpSpPr>
            <a:xfrm>
              <a:off x="640080" y="2525015"/>
              <a:ext cx="9529908" cy="416041"/>
              <a:chOff x="640080" y="3079583"/>
              <a:chExt cx="9529908" cy="41604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91F89B3-8F4E-C01C-0D45-AAD018D6D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0" y="3079583"/>
                <a:ext cx="7883988" cy="41604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AE0597-4964-5A10-6509-95EC110A01C2}"/>
                  </a:ext>
                </a:extLst>
              </p:cNvPr>
              <p:cNvSpPr txBox="1"/>
              <p:nvPr/>
            </p:nvSpPr>
            <p:spPr>
              <a:xfrm>
                <a:off x="640080" y="310293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Args Seq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DFD8660-BE20-BD87-AD48-354B7DDE20EB}"/>
                </a:ext>
              </a:extLst>
            </p:cNvPr>
            <p:cNvGrpSpPr/>
            <p:nvPr/>
          </p:nvGrpSpPr>
          <p:grpSpPr>
            <a:xfrm>
              <a:off x="640080" y="3124200"/>
              <a:ext cx="7695208" cy="437921"/>
              <a:chOff x="640080" y="4297953"/>
              <a:chExt cx="7695208" cy="43792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5F8DC3C-9E78-626F-86CD-24B232FF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8250" y="4297953"/>
                <a:ext cx="6047038" cy="43792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3A237E-503F-20DD-FA74-60F90D93E055}"/>
                  </a:ext>
                </a:extLst>
              </p:cNvPr>
              <p:cNvSpPr txBox="1"/>
              <p:nvPr/>
            </p:nvSpPr>
            <p:spPr>
              <a:xfrm>
                <a:off x="640080" y="4332247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Json File Error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FEBF59-C236-EA88-78D9-DE024BA6B936}"/>
                </a:ext>
              </a:extLst>
            </p:cNvPr>
            <p:cNvGrpSpPr/>
            <p:nvPr/>
          </p:nvGrpSpPr>
          <p:grpSpPr>
            <a:xfrm>
              <a:off x="1600497" y="3527826"/>
              <a:ext cx="4923001" cy="1966314"/>
              <a:chOff x="1600497" y="3527826"/>
              <a:chExt cx="4923001" cy="196631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0253C21-7EE2-6DBD-8DD3-DFC5F103A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0" y="3886200"/>
                <a:ext cx="4237498" cy="1607940"/>
              </a:xfrm>
              <a:prstGeom prst="rect">
                <a:avLst/>
              </a:prstGeom>
            </p:spPr>
          </p:pic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6D3B6F9-3E50-9974-7706-7FB94549F6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81918" y="3846405"/>
                <a:ext cx="1162345" cy="525187"/>
              </a:xfrm>
              <a:prstGeom prst="bentConnector2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85CC4D-DEEF-3489-DCC4-E20EBFACB52B}"/>
                  </a:ext>
                </a:extLst>
              </p:cNvPr>
              <p:cNvSpPr/>
              <p:nvPr/>
            </p:nvSpPr>
            <p:spPr>
              <a:xfrm>
                <a:off x="4724400" y="388620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20CEAA3-0A5C-5885-E6F3-F76AAF81FC5B}"/>
                  </a:ext>
                </a:extLst>
              </p:cNvPr>
              <p:cNvSpPr/>
              <p:nvPr/>
            </p:nvSpPr>
            <p:spPr>
              <a:xfrm>
                <a:off x="2362200" y="4282440"/>
                <a:ext cx="1600200" cy="2286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A74987-7960-C623-8754-9616BA41E30E}"/>
              </a:ext>
            </a:extLst>
          </p:cNvPr>
          <p:cNvGrpSpPr/>
          <p:nvPr/>
        </p:nvGrpSpPr>
        <p:grpSpPr>
          <a:xfrm>
            <a:off x="1502493" y="2043669"/>
            <a:ext cx="9187014" cy="3976131"/>
            <a:chOff x="780288" y="2043669"/>
            <a:chExt cx="9187014" cy="397613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320C852-3A3D-78FB-C8FE-CCAF0DF9E261}"/>
                </a:ext>
              </a:extLst>
            </p:cNvPr>
            <p:cNvGrpSpPr/>
            <p:nvPr/>
          </p:nvGrpSpPr>
          <p:grpSpPr>
            <a:xfrm>
              <a:off x="780288" y="2043669"/>
              <a:ext cx="4183743" cy="3976131"/>
              <a:chOff x="816864" y="2043669"/>
              <a:chExt cx="4183743" cy="39761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9F69298-2DB8-C106-0288-795D7D85E4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64" y="2476193"/>
                <a:ext cx="4183743" cy="354360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7F32D5-FEB9-5E60-BE29-0B75547FE54B}"/>
                  </a:ext>
                </a:extLst>
              </p:cNvPr>
              <p:cNvSpPr txBox="1"/>
              <p:nvPr/>
            </p:nvSpPr>
            <p:spPr>
              <a:xfrm>
                <a:off x="1689535" y="2043669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E3EBD67-5B49-E322-0139-9C038BBDBA5C}"/>
                </a:ext>
              </a:extLst>
            </p:cNvPr>
            <p:cNvGrpSpPr/>
            <p:nvPr/>
          </p:nvGrpSpPr>
          <p:grpSpPr>
            <a:xfrm>
              <a:off x="6019800" y="2043669"/>
              <a:ext cx="3947502" cy="3137858"/>
              <a:chOff x="6477000" y="2043669"/>
              <a:chExt cx="3947502" cy="313785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D08E5C-9F5B-D4AB-F456-D50B19186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000" y="2476193"/>
                <a:ext cx="3947502" cy="27053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5A7061-168A-FBBB-BAB8-4459DAD2A412}"/>
                  </a:ext>
                </a:extLst>
              </p:cNvPr>
              <p:cNvSpPr txBox="1"/>
              <p:nvPr/>
            </p:nvSpPr>
            <p:spPr>
              <a:xfrm>
                <a:off x="7109631" y="2043669"/>
                <a:ext cx="268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binary counter wavedrom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43930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Sequential Logic Test </a:t>
            </a:r>
            <a:r>
              <a:rPr lang="en-US" altLang="ko-KR" i="1" dirty="0">
                <a:ea typeface="굴림" panose="020B0600000101010101" pitchFamily="50" charset="-127"/>
              </a:rPr>
              <a:t>(Binary Counter)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FFD4AE-5D8F-1802-6786-FC5741DB6ACD}"/>
              </a:ext>
            </a:extLst>
          </p:cNvPr>
          <p:cNvGrpSpPr/>
          <p:nvPr/>
        </p:nvGrpSpPr>
        <p:grpSpPr>
          <a:xfrm>
            <a:off x="685264" y="1738691"/>
            <a:ext cx="10821472" cy="4204909"/>
            <a:chOff x="612648" y="1738691"/>
            <a:chExt cx="10821472" cy="42049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4C9419-5CD8-B519-3022-49C7E0127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48" y="1738691"/>
              <a:ext cx="4404629" cy="4204909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2B60FF-F901-2E2D-EB41-A3AB081CBD71}"/>
                </a:ext>
              </a:extLst>
            </p:cNvPr>
            <p:cNvGrpSpPr/>
            <p:nvPr/>
          </p:nvGrpSpPr>
          <p:grpSpPr>
            <a:xfrm>
              <a:off x="5474764" y="1805782"/>
              <a:ext cx="5959356" cy="3991392"/>
              <a:chOff x="5474764" y="1932431"/>
              <a:chExt cx="5959356" cy="3991392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65B2964-68EC-6CD9-E0B1-5F49F3687C1E}"/>
                  </a:ext>
                </a:extLst>
              </p:cNvPr>
              <p:cNvGrpSpPr/>
              <p:nvPr/>
            </p:nvGrpSpPr>
            <p:grpSpPr>
              <a:xfrm>
                <a:off x="5474764" y="4270125"/>
                <a:ext cx="5959356" cy="1653698"/>
                <a:chOff x="5486400" y="1851502"/>
                <a:chExt cx="5959356" cy="1653698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271FCF0-A962-F936-1A26-57E56DFA3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400" y="1851502"/>
                  <a:ext cx="5959356" cy="89923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263E7C08-B6ED-6034-1B25-A39C7151F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262" y="2826940"/>
                  <a:ext cx="5913632" cy="67826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E986817-F9A5-35EE-FDE9-CF964ACEE962}"/>
                  </a:ext>
                </a:extLst>
              </p:cNvPr>
              <p:cNvGrpSpPr/>
              <p:nvPr/>
            </p:nvGrpSpPr>
            <p:grpSpPr>
              <a:xfrm>
                <a:off x="5802452" y="1932431"/>
                <a:ext cx="5303980" cy="2171193"/>
                <a:chOff x="5647848" y="3663896"/>
                <a:chExt cx="5303980" cy="2388312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0C184342-43D4-368D-3F11-D81466968A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47848" y="3663896"/>
                  <a:ext cx="5303980" cy="1242168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ED046BCB-1CC0-662E-7349-03F35F4C4A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4157" y="4939592"/>
                  <a:ext cx="4747671" cy="111261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154309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7AF5C4-E61A-CEEB-5D25-AE3921D42428}"/>
              </a:ext>
            </a:extLst>
          </p:cNvPr>
          <p:cNvGrpSpPr/>
          <p:nvPr/>
        </p:nvGrpSpPr>
        <p:grpSpPr>
          <a:xfrm>
            <a:off x="1329446" y="2057400"/>
            <a:ext cx="9533109" cy="4095828"/>
            <a:chOff x="1329446" y="1916668"/>
            <a:chExt cx="9533109" cy="4095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BEEE19-FCCE-2B8A-E1B9-B7ABEAF08B9A}"/>
                </a:ext>
              </a:extLst>
            </p:cNvPr>
            <p:cNvGrpSpPr/>
            <p:nvPr/>
          </p:nvGrpSpPr>
          <p:grpSpPr>
            <a:xfrm>
              <a:off x="1329446" y="1916668"/>
              <a:ext cx="3330229" cy="1954423"/>
              <a:chOff x="1329446" y="1916668"/>
              <a:chExt cx="3330229" cy="195442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E5E5198-3B3E-D572-8AB1-AC424039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446" y="2362200"/>
                <a:ext cx="3330229" cy="150889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5E9A55-ABCD-5CE4-1A10-8E7496E58AAE}"/>
                  </a:ext>
                </a:extLst>
              </p:cNvPr>
              <p:cNvSpPr txBox="1"/>
              <p:nvPr/>
            </p:nvSpPr>
            <p:spPr>
              <a:xfrm>
                <a:off x="1775360" y="19166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module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2B2F57-E9A5-A6D3-48E9-EECBCC18483E}"/>
                </a:ext>
              </a:extLst>
            </p:cNvPr>
            <p:cNvGrpSpPr/>
            <p:nvPr/>
          </p:nvGrpSpPr>
          <p:grpSpPr>
            <a:xfrm>
              <a:off x="5215646" y="1916668"/>
              <a:ext cx="5646909" cy="4095828"/>
              <a:chOff x="5215646" y="1916668"/>
              <a:chExt cx="5646909" cy="409582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B30AB9E-CB8D-0CFC-220E-755C09599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46" y="2362200"/>
                <a:ext cx="5646909" cy="365029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790B9-7E38-1254-1965-B85084ECB9CE}"/>
                  </a:ext>
                </a:extLst>
              </p:cNvPr>
              <p:cNvSpPr txBox="1"/>
              <p:nvPr/>
            </p:nvSpPr>
            <p:spPr>
              <a:xfrm>
                <a:off x="6819900" y="1916668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wavedrom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json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4483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Implementation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Non-Clock-Dependent Logic Test </a:t>
            </a:r>
            <a:r>
              <a:rPr lang="en-US" altLang="ko-KR" i="1" dirty="0">
                <a:ea typeface="굴림" panose="020B0600000101010101" pitchFamily="50" charset="-127"/>
              </a:rPr>
              <a:t>(halfadder_4bit)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EF7F5-6623-D77F-9EFA-8407A004E39F}"/>
              </a:ext>
            </a:extLst>
          </p:cNvPr>
          <p:cNvSpPr txBox="1"/>
          <p:nvPr/>
        </p:nvSpPr>
        <p:spPr>
          <a:xfrm>
            <a:off x="8077200" y="328136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Operating System: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Ubuntu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20.04.4 LTS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Working Directory: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/home/skagns/tbgen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Python Version: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3.8.10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8D74E76-893A-9C4F-86A5-E0B35EFCCFF1}"/>
              </a:ext>
            </a:extLst>
          </p:cNvPr>
          <p:cNvGrpSpPr/>
          <p:nvPr/>
        </p:nvGrpSpPr>
        <p:grpSpPr>
          <a:xfrm>
            <a:off x="437387" y="2271158"/>
            <a:ext cx="11317226" cy="3367642"/>
            <a:chOff x="609600" y="1847120"/>
            <a:chExt cx="11317226" cy="336764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6FC6824-E0F5-402D-93AA-B81E0CB31FFC}"/>
                </a:ext>
              </a:extLst>
            </p:cNvPr>
            <p:cNvGrpSpPr/>
            <p:nvPr/>
          </p:nvGrpSpPr>
          <p:grpSpPr>
            <a:xfrm>
              <a:off x="609600" y="1847120"/>
              <a:ext cx="5257800" cy="3367642"/>
              <a:chOff x="609600" y="1847120"/>
              <a:chExt cx="5257800" cy="336764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24B22DC-7FB0-4747-0766-2BC61C3EB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" y="1847120"/>
                <a:ext cx="3629402" cy="3367642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2DE84CD-0F09-7A82-AF78-084E3AEC4C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1085"/>
              <a:stretch/>
            </p:blipFill>
            <p:spPr>
              <a:xfrm>
                <a:off x="4343400" y="2253917"/>
                <a:ext cx="1524000" cy="2960845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87071B-8912-FC18-151D-FF0241B06EFD}"/>
                </a:ext>
              </a:extLst>
            </p:cNvPr>
            <p:cNvGrpSpPr/>
            <p:nvPr/>
          </p:nvGrpSpPr>
          <p:grpSpPr>
            <a:xfrm>
              <a:off x="6336794" y="2158171"/>
              <a:ext cx="5590032" cy="2745540"/>
              <a:chOff x="6336794" y="1996574"/>
              <a:chExt cx="5590032" cy="2745540"/>
            </a:xfrm>
          </p:grpSpPr>
          <p:pic>
            <p:nvPicPr>
              <p:cNvPr id="18" name="그래픽 17">
                <a:extLst>
                  <a:ext uri="{FF2B5EF4-FFF2-40B4-BE49-F238E27FC236}">
                    <a16:creationId xmlns:a16="http://schemas.microsoft.com/office/drawing/2014/main" id="{1C9DA09D-DB95-F15E-2C31-0A2423AF1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36794" y="1996574"/>
                <a:ext cx="5590032" cy="116459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37C55FFB-E86C-8D84-F24C-B0DAB79E6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0231" y="3889646"/>
                <a:ext cx="5503158" cy="8524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15785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4478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7983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0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7AD8C4-15DB-AD6C-9C82-4B8852472CA5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629EA30-B6D5-94D1-FAC9-AF0B051752FB}"/>
                </a:ext>
              </a:extLst>
            </p:cNvPr>
            <p:cNvGrpSpPr/>
            <p:nvPr/>
          </p:nvGrpSpPr>
          <p:grpSpPr>
            <a:xfrm>
              <a:off x="1028700" y="1752601"/>
              <a:ext cx="10134600" cy="4524315"/>
              <a:chOff x="1447800" y="1752601"/>
              <a:chExt cx="10134600" cy="452431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14478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 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4061E67-C857-1408-C435-F61937E42139}"/>
                </a:ext>
              </a:extLst>
            </p:cNvPr>
            <p:cNvSpPr/>
            <p:nvPr/>
          </p:nvSpPr>
          <p:spPr>
            <a:xfrm>
              <a:off x="1526861" y="2074384"/>
              <a:ext cx="2803392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EB6005-5481-DCEB-3DC3-7829093408D4}"/>
                </a:ext>
              </a:extLst>
            </p:cNvPr>
            <p:cNvSpPr/>
            <p:nvPr/>
          </p:nvSpPr>
          <p:spPr>
            <a:xfrm>
              <a:off x="6858000" y="2074384"/>
              <a:ext cx="2748154" cy="80146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255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29EA30-B6D5-94D1-FAC9-AF0B051752FB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447800" y="1752601"/>
            <a:chExt cx="10134600" cy="452431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29609E7-CFDF-AA95-6622-C23A8A360935}"/>
                </a:ext>
              </a:extLst>
            </p:cNvPr>
            <p:cNvGrpSpPr/>
            <p:nvPr/>
          </p:nvGrpSpPr>
          <p:grpSpPr>
            <a:xfrm>
              <a:off x="1447800" y="1752601"/>
              <a:ext cx="4419600" cy="2585323"/>
              <a:chOff x="762000" y="1752601"/>
              <a:chExt cx="4419600" cy="258532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08179C-DA7B-4BFE-1E50-9376E6627F63}"/>
                  </a:ext>
                </a:extLst>
              </p:cNvPr>
              <p:cNvSpPr txBox="1"/>
              <p:nvPr/>
            </p:nvSpPr>
            <p:spPr>
              <a:xfrm>
                <a:off x="762000" y="1752601"/>
                <a:ext cx="44196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posedge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output &lt;= in;</a:t>
                </a:r>
              </a:p>
              <a:p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F9B15CE-BCC7-0C58-74F1-643835EC4D9A}"/>
                  </a:ext>
                </a:extLst>
              </p:cNvPr>
              <p:cNvSpPr/>
              <p:nvPr/>
            </p:nvSpPr>
            <p:spPr>
              <a:xfrm>
                <a:off x="816864" y="1796935"/>
                <a:ext cx="3983736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B06AEB9-AC01-67D9-AF8F-980798345FA9}"/>
                </a:ext>
              </a:extLst>
            </p:cNvPr>
            <p:cNvGrpSpPr/>
            <p:nvPr/>
          </p:nvGrpSpPr>
          <p:grpSpPr>
            <a:xfrm>
              <a:off x="6798360" y="1752601"/>
              <a:ext cx="4784040" cy="4524315"/>
              <a:chOff x="6798360" y="1752601"/>
              <a:chExt cx="4784040" cy="45243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50A0F-2066-0286-EB82-3166E6C3286C}"/>
                  </a:ext>
                </a:extLst>
              </p:cNvPr>
              <p:cNvSpPr txBox="1"/>
              <p:nvPr/>
            </p:nvSpPr>
            <p:spPr>
              <a:xfrm>
                <a:off x="6798360" y="1752601"/>
                <a:ext cx="47840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testbench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[3:0] in;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reg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wire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[3:0] output;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buffer_4bit test_unit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(clk, in, out);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clk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1’b0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always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#1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clk = ~clk;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initial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begin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4’b1010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	in =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4’b1111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 @(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negedge clk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$stop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 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</a:p>
              <a:p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endmodule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4752AAE-44FB-BD54-28DE-8295CD142E57}"/>
                  </a:ext>
                </a:extLst>
              </p:cNvPr>
              <p:cNvSpPr/>
              <p:nvPr/>
            </p:nvSpPr>
            <p:spPr>
              <a:xfrm>
                <a:off x="7315200" y="3162070"/>
                <a:ext cx="4267200" cy="277090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2042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Idea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Testbench format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002633-B02E-84E0-417C-97752A41F2E6}"/>
              </a:ext>
            </a:extLst>
          </p:cNvPr>
          <p:cNvGrpSpPr/>
          <p:nvPr/>
        </p:nvGrpSpPr>
        <p:grpSpPr>
          <a:xfrm>
            <a:off x="1028700" y="1752601"/>
            <a:ext cx="10134600" cy="4524315"/>
            <a:chOff x="1028700" y="1752601"/>
            <a:chExt cx="10134600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8179C-DA7B-4BFE-1E50-9376E6627F63}"/>
                </a:ext>
              </a:extLst>
            </p:cNvPr>
            <p:cNvSpPr txBox="1"/>
            <p:nvPr/>
          </p:nvSpPr>
          <p:spPr>
            <a:xfrm>
              <a:off x="1028700" y="1752601"/>
              <a:ext cx="441960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output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posedge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output &lt;= in;</a:t>
              </a:r>
            </a:p>
            <a:p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50A0F-2066-0286-EB82-3166E6C3286C}"/>
                </a:ext>
              </a:extLst>
            </p:cNvPr>
            <p:cNvSpPr txBox="1"/>
            <p:nvPr/>
          </p:nvSpPr>
          <p:spPr>
            <a:xfrm>
              <a:off x="6379260" y="1752601"/>
              <a:ext cx="478404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module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testbench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[3:0] in;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reg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wire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[3:0] output;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buffer_4bit test_unit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(clk, in, out);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clk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1’b0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always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#1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clk = ~clk;</a:t>
              </a:r>
            </a:p>
            <a:p>
              <a:endParaRPr lang="en-US" altLang="ko-KR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initial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begin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4’b1010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	in = </a:t>
              </a:r>
              <a:r>
                <a:rPr lang="en-US" altLang="ko-KR" dirty="0">
                  <a:solidFill>
                    <a:schemeClr val="accent3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4’b1111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 @(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negedge clk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$stop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</a:p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endmodule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61E67-C857-1408-C435-F61937E42139}"/>
              </a:ext>
            </a:extLst>
          </p:cNvPr>
          <p:cNvSpPr/>
          <p:nvPr/>
        </p:nvSpPr>
        <p:spPr>
          <a:xfrm>
            <a:off x="2208327" y="2344112"/>
            <a:ext cx="530765" cy="2620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B6005-5481-DCEB-3DC3-7829093408D4}"/>
              </a:ext>
            </a:extLst>
          </p:cNvPr>
          <p:cNvSpPr/>
          <p:nvPr/>
        </p:nvSpPr>
        <p:spPr>
          <a:xfrm>
            <a:off x="6902934" y="3705391"/>
            <a:ext cx="2449095" cy="5474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711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Code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E5DFA-B5AF-4888-F2E4-3840A166371A}"/>
              </a:ext>
            </a:extLst>
          </p:cNvPr>
          <p:cNvSpPr txBox="1"/>
          <p:nvPr/>
        </p:nvSpPr>
        <p:spPr>
          <a:xfrm>
            <a:off x="609600" y="12192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Replace keyword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 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wire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(Example)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in;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reg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in;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   </a:t>
            </a:r>
            <a:r>
              <a:rPr lang="en-US" altLang="ko-KR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output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 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wire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 out;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 Instance String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(Example)</a:t>
            </a:r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module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not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not test_unit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(in, out);</a:t>
            </a: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3. If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“Clock”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Exist,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clk/rst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State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4. Create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TestVector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via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Wavedrom JSON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5. Write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“testbench.v”</a:t>
            </a:r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4631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Functions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440" name="그룹 14439">
            <a:extLst>
              <a:ext uri="{FF2B5EF4-FFF2-40B4-BE49-F238E27FC236}">
                <a16:creationId xmlns:a16="http://schemas.microsoft.com/office/drawing/2014/main" id="{9EBB9D2A-CDC1-9ED6-A726-B8F968A76242}"/>
              </a:ext>
            </a:extLst>
          </p:cNvPr>
          <p:cNvGrpSpPr/>
          <p:nvPr/>
        </p:nvGrpSpPr>
        <p:grpSpPr>
          <a:xfrm>
            <a:off x="881128" y="1905000"/>
            <a:ext cx="10429744" cy="3380841"/>
            <a:chOff x="878742" y="1821080"/>
            <a:chExt cx="10429744" cy="33808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15D7EB-4537-C39B-3D53-F5E3805BE766}"/>
                </a:ext>
              </a:extLst>
            </p:cNvPr>
            <p:cNvSpPr/>
            <p:nvPr/>
          </p:nvSpPr>
          <p:spPr>
            <a:xfrm>
              <a:off x="5524165" y="1821080"/>
              <a:ext cx="1149766" cy="3379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__main__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DE63D40-687E-AD4F-9611-9E106611CB40}"/>
                </a:ext>
              </a:extLst>
            </p:cNvPr>
            <p:cNvSpPr/>
            <p:nvPr/>
          </p:nvSpPr>
          <p:spPr>
            <a:xfrm>
              <a:off x="5402721" y="2648073"/>
              <a:ext cx="1381786" cy="4318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tb_gen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4383" name="직선 화살표 연결선 14382">
              <a:extLst>
                <a:ext uri="{FF2B5EF4-FFF2-40B4-BE49-F238E27FC236}">
                  <a16:creationId xmlns:a16="http://schemas.microsoft.com/office/drawing/2014/main" id="{371AEF26-0B20-C8D3-FA9D-89AC9D39E0BC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 flipH="1">
              <a:off x="6094288" y="2236514"/>
              <a:ext cx="4087" cy="33404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14" name="그룹 14413">
              <a:extLst>
                <a:ext uri="{FF2B5EF4-FFF2-40B4-BE49-F238E27FC236}">
                  <a16:creationId xmlns:a16="http://schemas.microsoft.com/office/drawing/2014/main" id="{1964172D-DB1D-D26C-1E89-C87612ACB158}"/>
                </a:ext>
              </a:extLst>
            </p:cNvPr>
            <p:cNvGrpSpPr/>
            <p:nvPr/>
          </p:nvGrpSpPr>
          <p:grpSpPr>
            <a:xfrm>
              <a:off x="878742" y="3798444"/>
              <a:ext cx="10429744" cy="1403477"/>
              <a:chOff x="924056" y="4038600"/>
              <a:chExt cx="10343888" cy="930295"/>
            </a:xfrm>
          </p:grpSpPr>
          <p:grpSp>
            <p:nvGrpSpPr>
              <p:cNvPr id="14409" name="그룹 14408">
                <a:extLst>
                  <a:ext uri="{FF2B5EF4-FFF2-40B4-BE49-F238E27FC236}">
                    <a16:creationId xmlns:a16="http://schemas.microsoft.com/office/drawing/2014/main" id="{42544403-983F-747E-4358-763D8861207C}"/>
                  </a:ext>
                </a:extLst>
              </p:cNvPr>
              <p:cNvGrpSpPr/>
              <p:nvPr/>
            </p:nvGrpSpPr>
            <p:grpSpPr>
              <a:xfrm>
                <a:off x="2974399" y="4649683"/>
                <a:ext cx="4127434" cy="319212"/>
                <a:chOff x="2976785" y="3902862"/>
                <a:chExt cx="4127434" cy="319212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7C74403-FD41-C103-9BFC-F7B89D6B7306}"/>
                    </a:ext>
                  </a:extLst>
                </p:cNvPr>
                <p:cNvSpPr/>
                <p:nvPr/>
              </p:nvSpPr>
              <p:spPr>
                <a:xfrm>
                  <a:off x="2976785" y="3902862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get_module_name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B3C6275-31E2-ECC0-5DFC-F3EBA13FDCC5}"/>
                    </a:ext>
                  </a:extLst>
                </p:cNvPr>
                <p:cNvSpPr/>
                <p:nvPr/>
              </p:nvSpPr>
              <p:spPr>
                <a:xfrm>
                  <a:off x="5087781" y="3905933"/>
                  <a:ext cx="2016438" cy="3161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wave_interpreter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grpSp>
            <p:nvGrpSpPr>
              <p:cNvPr id="14381" name="그룹 14380">
                <a:extLst>
                  <a:ext uri="{FF2B5EF4-FFF2-40B4-BE49-F238E27FC236}">
                    <a16:creationId xmlns:a16="http://schemas.microsoft.com/office/drawing/2014/main" id="{EED833A4-CE33-F9B6-5189-41BB6DFBFCCC}"/>
                  </a:ext>
                </a:extLst>
              </p:cNvPr>
              <p:cNvGrpSpPr/>
              <p:nvPr/>
            </p:nvGrpSpPr>
            <p:grpSpPr>
              <a:xfrm>
                <a:off x="924056" y="4038600"/>
                <a:ext cx="10343888" cy="316140"/>
                <a:chOff x="816864" y="3429000"/>
                <a:chExt cx="10343888" cy="31614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A272F84-CFCD-4FB4-38E1-16BB129B12F1}"/>
                    </a:ext>
                  </a:extLst>
                </p:cNvPr>
                <p:cNvSpPr/>
                <p:nvPr/>
              </p:nvSpPr>
              <p:spPr>
                <a:xfrm>
                  <a:off x="9260847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print_err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1C42F83-FAD1-83B4-6C8A-5B89C7FB6256}"/>
                    </a:ext>
                  </a:extLst>
                </p:cNvPr>
                <p:cNvSpPr/>
                <p:nvPr/>
              </p:nvSpPr>
              <p:spPr>
                <a:xfrm>
                  <a:off x="7149852" y="3429000"/>
                  <a:ext cx="1899905" cy="31349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file_test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6" name="직사각형 14335">
                  <a:extLst>
                    <a:ext uri="{FF2B5EF4-FFF2-40B4-BE49-F238E27FC236}">
                      <a16:creationId xmlns:a16="http://schemas.microsoft.com/office/drawing/2014/main" id="{F6DD6035-9A3C-3A77-544C-3D3D6BE8B27C}"/>
                    </a:ext>
                  </a:extLst>
                </p:cNvPr>
                <p:cNvSpPr/>
                <p:nvPr/>
              </p:nvSpPr>
              <p:spPr>
                <a:xfrm>
                  <a:off x="816864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get_io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37" name="직사각형 14336">
                  <a:extLst>
                    <a:ext uri="{FF2B5EF4-FFF2-40B4-BE49-F238E27FC236}">
                      <a16:creationId xmlns:a16="http://schemas.microsoft.com/office/drawing/2014/main" id="{A5462295-142C-6A0D-E147-366B2CCD3004}"/>
                    </a:ext>
                  </a:extLst>
                </p:cNvPr>
                <p:cNvSpPr/>
                <p:nvPr/>
              </p:nvSpPr>
              <p:spPr>
                <a:xfrm>
                  <a:off x="2927860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module_instance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  <p:sp>
              <p:nvSpPr>
                <p:cNvPr id="14341" name="직사각형 14340">
                  <a:extLst>
                    <a:ext uri="{FF2B5EF4-FFF2-40B4-BE49-F238E27FC236}">
                      <a16:creationId xmlns:a16="http://schemas.microsoft.com/office/drawing/2014/main" id="{9D554F54-3165-A9BF-D7BD-8BD04AC87FB3}"/>
                    </a:ext>
                  </a:extLst>
                </p:cNvPr>
                <p:cNvSpPr/>
                <p:nvPr/>
              </p:nvSpPr>
              <p:spPr>
                <a:xfrm>
                  <a:off x="5038856" y="3429000"/>
                  <a:ext cx="1899905" cy="31614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tv_gen</a:t>
                  </a:r>
                  <a:endParaRPr lang="ko-KR" altLang="en-US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</p:txBody>
            </p:sp>
          </p:grpSp>
          <p:cxnSp>
            <p:nvCxnSpPr>
              <p:cNvPr id="14410" name="직선 화살표 연결선 14409">
                <a:extLst>
                  <a:ext uri="{FF2B5EF4-FFF2-40B4-BE49-F238E27FC236}">
                    <a16:creationId xmlns:a16="http://schemas.microsoft.com/office/drawing/2014/main" id="{D0C67F89-9FAA-254D-955E-ABCC44E4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82737" y="4378923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3" name="직선 화살표 연결선 14412">
                <a:extLst>
                  <a:ext uri="{FF2B5EF4-FFF2-40B4-BE49-F238E27FC236}">
                    <a16:creationId xmlns:a16="http://schemas.microsoft.com/office/drawing/2014/main" id="{CB3911C4-F3E1-894D-0CB0-6E6130F64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3733" y="4376284"/>
                <a:ext cx="2148" cy="246579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18" name="직선 화살표 연결선 14417">
              <a:extLst>
                <a:ext uri="{FF2B5EF4-FFF2-40B4-BE49-F238E27FC236}">
                  <a16:creationId xmlns:a16="http://schemas.microsoft.com/office/drawing/2014/main" id="{D4D5DB75-A609-F2C4-D726-09C1ABC5D464}"/>
                </a:ext>
              </a:extLst>
            </p:cNvPr>
            <p:cNvCxnSpPr>
              <a:cxnSpLocks/>
              <a:endCxn id="14336" idx="0"/>
            </p:cNvCxnSpPr>
            <p:nvPr/>
          </p:nvCxnSpPr>
          <p:spPr>
            <a:xfrm flipH="1">
              <a:off x="2276531" y="3193765"/>
              <a:ext cx="265832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1" name="직선 화살표 연결선 14420">
              <a:extLst>
                <a:ext uri="{FF2B5EF4-FFF2-40B4-BE49-F238E27FC236}">
                  <a16:creationId xmlns:a16="http://schemas.microsoft.com/office/drawing/2014/main" id="{5B613963-A090-CAE7-8339-47AB23B43CCE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227929" y="3201017"/>
              <a:ext cx="2679298" cy="484905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5" name="직선 화살표 연결선 14424">
              <a:extLst>
                <a:ext uri="{FF2B5EF4-FFF2-40B4-BE49-F238E27FC236}">
                  <a16:creationId xmlns:a16="http://schemas.microsoft.com/office/drawing/2014/main" id="{2A26ABDB-7D68-7AFA-8DBB-E3AC344AE2CA}"/>
                </a:ext>
              </a:extLst>
            </p:cNvPr>
            <p:cNvCxnSpPr>
              <a:cxnSpLocks/>
              <a:stCxn id="63" idx="2"/>
              <a:endCxn id="14341" idx="0"/>
            </p:cNvCxnSpPr>
            <p:nvPr/>
          </p:nvCxnSpPr>
          <p:spPr>
            <a:xfrm>
              <a:off x="6093614" y="3193765"/>
              <a:ext cx="1" cy="49079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9" name="직선 화살표 연결선 14428">
              <a:extLst>
                <a:ext uri="{FF2B5EF4-FFF2-40B4-BE49-F238E27FC236}">
                  <a16:creationId xmlns:a16="http://schemas.microsoft.com/office/drawing/2014/main" id="{101F8399-2B6E-30EA-D8B2-51F505BE1A2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544656" y="3198526"/>
              <a:ext cx="1439277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6" name="직선 화살표 연결선 14435">
              <a:extLst>
                <a:ext uri="{FF2B5EF4-FFF2-40B4-BE49-F238E27FC236}">
                  <a16:creationId xmlns:a16="http://schemas.microsoft.com/office/drawing/2014/main" id="{CE6F6D67-8459-9D20-7C4F-4DA2629C21C1}"/>
                </a:ext>
              </a:extLst>
            </p:cNvPr>
            <p:cNvCxnSpPr>
              <a:cxnSpLocks/>
              <a:endCxn id="14337" idx="0"/>
            </p:cNvCxnSpPr>
            <p:nvPr/>
          </p:nvCxnSpPr>
          <p:spPr>
            <a:xfrm flipH="1">
              <a:off x="4203297" y="3198526"/>
              <a:ext cx="1439274" cy="48692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Structure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609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__main__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EE3CFF-756E-ACE4-CD2C-966B73399C13}"/>
              </a:ext>
            </a:extLst>
          </p:cNvPr>
          <p:cNvGrpSpPr/>
          <p:nvPr/>
        </p:nvGrpSpPr>
        <p:grpSpPr>
          <a:xfrm>
            <a:off x="816864" y="1884998"/>
            <a:ext cx="7292972" cy="4023709"/>
            <a:chOff x="816864" y="1884998"/>
            <a:chExt cx="7292972" cy="402370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4759B0-50D5-FBF2-EC59-2E677C3B3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864" y="1884998"/>
              <a:ext cx="7292972" cy="40237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69B393-B3C4-5930-5798-4916E974C9FB}"/>
                </a:ext>
              </a:extLst>
            </p:cNvPr>
            <p:cNvSpPr/>
            <p:nvPr/>
          </p:nvSpPr>
          <p:spPr>
            <a:xfrm>
              <a:off x="1097597" y="3545163"/>
              <a:ext cx="3421734" cy="54741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4617</TotalTime>
  <Words>1623</Words>
  <Application>Microsoft Office PowerPoint</Application>
  <PresentationFormat>와이드스크린</PresentationFormat>
  <Paragraphs>367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D2Coding</vt:lpstr>
      <vt:lpstr>맑은 고딕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Namhun, Kim (Bachelor’s Course) System Semiconductor Engineering University of Sangmyung</vt:lpstr>
      <vt:lpstr>Contents</vt:lpstr>
      <vt:lpstr>Idea</vt:lpstr>
      <vt:lpstr>Idea</vt:lpstr>
      <vt:lpstr>Idea</vt:lpstr>
      <vt:lpstr>Idea</vt:lpstr>
      <vt:lpstr>Pseudo Code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Structure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439</cp:revision>
  <dcterms:created xsi:type="dcterms:W3CDTF">2013-05-12T07:12:15Z</dcterms:created>
  <dcterms:modified xsi:type="dcterms:W3CDTF">2022-08-30T06:27:14Z</dcterms:modified>
</cp:coreProperties>
</file>