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0" autoAdjust="0"/>
    <p:restoredTop sz="94660"/>
  </p:normalViewPr>
  <p:slideViewPr>
    <p:cSldViewPr snapToGrid="0" showGuides="1">
      <p:cViewPr varScale="1">
        <p:scale>
          <a:sx n="97" d="100"/>
          <a:sy n="97" d="100"/>
        </p:scale>
        <p:origin x="266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814B84-F87A-0ECA-75D4-894D5CA04A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D9B4270-96C6-DE00-3655-436F90D67E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D6D6F3-3F21-DA77-0B39-C57658B96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8EB67-988E-45DA-922E-5C805B87CEEB}" type="datetimeFigureOut">
              <a:rPr lang="ko-KR" altLang="en-US" smtClean="0"/>
              <a:t>2025-08-17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5BC9EA-1CED-EED7-B440-C00416FB1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20E1A8-29F3-B251-D05D-28DBFDE51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9DAA7-DF5C-4AF9-8B00-B591C84BAE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6320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6B81D6-4103-82A5-C312-6E8B4B71F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D20B146-BAA6-0BA9-B575-EE26295997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8E8ABE-550E-8D40-4DC1-E0EFFA113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8EB67-988E-45DA-922E-5C805B87CEEB}" type="datetimeFigureOut">
              <a:rPr lang="ko-KR" altLang="en-US" smtClean="0"/>
              <a:t>2025-08-17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28D9B0-0241-DEE9-0C84-ACF87BD70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2742AD-F554-796A-729B-AC3155E7B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9DAA7-DF5C-4AF9-8B00-B591C84BAE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2014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8D05C06-B3AD-82BE-3269-9CB93CF316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9EF518A-C84E-4C27-4062-F21A61E8EE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7E6E8A-CF87-68B5-6503-078799262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8EB67-988E-45DA-922E-5C805B87CEEB}" type="datetimeFigureOut">
              <a:rPr lang="ko-KR" altLang="en-US" smtClean="0"/>
              <a:t>2025-08-17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EA623D-544C-05F4-FF11-F45E8B71E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817678-9C4D-3D6B-1964-F2866CA0C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9DAA7-DF5C-4AF9-8B00-B591C84BAE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520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273617-0B00-6ADE-6905-4610AE160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7B0F3D-8C2A-CC39-A179-AB28A8DE5D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9880B0-7BA7-912B-424D-68124C3C9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8EB67-988E-45DA-922E-5C805B87CEEB}" type="datetimeFigureOut">
              <a:rPr lang="ko-KR" altLang="en-US" smtClean="0"/>
              <a:t>2025-08-17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1AA60F-C535-3554-F693-CDA3D9359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FE6FA8-964E-F6FE-158E-EF87C667E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9DAA7-DF5C-4AF9-8B00-B591C84BAE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2239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CDE40D-4D7B-0A6A-536D-FCF042F07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999607-F27E-C192-8F1F-B1A7621F46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9F726D-97A9-92FD-978D-F720C443F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8EB67-988E-45DA-922E-5C805B87CEEB}" type="datetimeFigureOut">
              <a:rPr lang="ko-KR" altLang="en-US" smtClean="0"/>
              <a:t>2025-08-17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A4C899-CDC2-5FE8-E00B-8DFB13C8D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890A33-BD71-CEDB-4C43-F6310E685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9DAA7-DF5C-4AF9-8B00-B591C84BAE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7690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3BF6B5-A298-5911-B0E4-CC0049A38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FE57BB-76AE-09CE-2986-9898B0D8AF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D7AD8CD-9DDF-8210-8327-5720074D33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AB662A-20B9-BE06-295A-892309AD8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8EB67-988E-45DA-922E-5C805B87CEEB}" type="datetimeFigureOut">
              <a:rPr lang="ko-KR" altLang="en-US" smtClean="0"/>
              <a:t>2025-08-17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91E30F-74BB-6AE3-5310-B6C0175F6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70D266C-E889-7B75-E9F6-73A29ED66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9DAA7-DF5C-4AF9-8B00-B591C84BAE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0912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DF3A73-AEA5-8FCD-1952-B002A5157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25BA38D-95C4-5CFF-E55D-1FE971A836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B62413C-8A09-18B2-AB04-1BAD0309D5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FCAFBFC-A7D0-3EA9-7950-CFF36BF2B0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0EE0882-4D8E-901D-AF99-A9C7AC9235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F0C0E36-1A12-2CA3-885C-DE066C523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8EB67-988E-45DA-922E-5C805B87CEEB}" type="datetimeFigureOut">
              <a:rPr lang="ko-KR" altLang="en-US" smtClean="0"/>
              <a:t>2025-08-17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836D835-47CD-1279-FF77-3F618ED3A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5EE0EB2-AACF-B8E1-BD32-93D703279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9DAA7-DF5C-4AF9-8B00-B591C84BAE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4282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416518-93F4-9377-F07E-200336A5A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91D8771-357F-A1ED-4151-449FA91AA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8EB67-988E-45DA-922E-5C805B87CEEB}" type="datetimeFigureOut">
              <a:rPr lang="ko-KR" altLang="en-US" smtClean="0"/>
              <a:t>2025-08-17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380EBFE-B36E-4149-F1EF-0E6232B0E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078ECA5-EA0A-087F-F07E-00765CDFD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9DAA7-DF5C-4AF9-8B00-B591C84BAE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2512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F8EFD8B-3C49-81C4-1B5F-57ACF5AEA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8EB67-988E-45DA-922E-5C805B87CEEB}" type="datetimeFigureOut">
              <a:rPr lang="ko-KR" altLang="en-US" smtClean="0"/>
              <a:t>2025-08-17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C1D8478-424B-64F5-22B2-7240529C0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A24D23B-E516-7A4D-65BB-FF52584B0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9DAA7-DF5C-4AF9-8B00-B591C84BAE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823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6F7013-55E8-6D58-232F-D9C3B972B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825EF8-E40F-9069-6CAC-19CB4D03B1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1BCCB79-6413-7822-3A09-5401AA3163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2805BA3-EDC0-061C-A92A-7F606DFF1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8EB67-988E-45DA-922E-5C805B87CEEB}" type="datetimeFigureOut">
              <a:rPr lang="ko-KR" altLang="en-US" smtClean="0"/>
              <a:t>2025-08-17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A1D0B5D-C76E-54DF-7101-F08A5B20A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616FAB-344A-16D9-8FD9-CF4232D95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9DAA7-DF5C-4AF9-8B00-B591C84BAE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503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E009DE-46B0-94B7-BDBA-264A66976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2329C8E-0980-6C87-B892-095BCF03D2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7ADAAA7-DC29-3B54-2B50-E2F487928D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4E5A541-ABDB-D320-6214-E6FC26718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8EB67-988E-45DA-922E-5C805B87CEEB}" type="datetimeFigureOut">
              <a:rPr lang="ko-KR" altLang="en-US" smtClean="0"/>
              <a:t>2025-08-17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E1BF4B0-BC6D-2A53-B957-DB6AAE4CC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162F17F-5DC9-E1E3-5383-70D71885A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9DAA7-DF5C-4AF9-8B00-B591C84BAE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6563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93B7896-D2D6-91C9-6939-6C66F8E82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CFDAE20-9F8C-5694-6FAF-E1C55B3A0F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6091B6-4709-6A26-07BA-6EDACB0B51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2A8EB67-988E-45DA-922E-5C805B87CEEB}" type="datetimeFigureOut">
              <a:rPr lang="ko-KR" altLang="en-US" smtClean="0"/>
              <a:t>2025-08-17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D01FBE-907A-9F49-84D0-752C8984E3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DFDBFA-F2DD-7E54-32F8-C11760BE8E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99DAA7-DF5C-4AF9-8B00-B591C84BAE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9106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D17865-5ECC-7F07-F9D6-B1E30D525B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4BD22C-0E85-0E6B-95FA-78D722756F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LOGIN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4F083BF-698F-CFAA-EBA6-BD629A76D7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3626" y="3602038"/>
            <a:ext cx="11375922" cy="1655762"/>
          </a:xfrm>
        </p:spPr>
        <p:txBody>
          <a:bodyPr/>
          <a:lstStyle/>
          <a:p>
            <a:r>
              <a:rPr lang="en-US" altLang="ko-KR" dirty="0"/>
              <a:t>&lt;meta name="google-site-verification" content="Hxht2P4eBnSy72AGRPu7h4inenbzhJvARm7oHP7aK74"&gt;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03718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0B1807F-72E0-9AFE-BE93-48FA726680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768" y="212899"/>
            <a:ext cx="7118527" cy="3389139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CC4AA0A0-8BD5-92B0-33BB-DEE0974BFBA7}"/>
              </a:ext>
            </a:extLst>
          </p:cNvPr>
          <p:cNvSpPr/>
          <p:nvPr/>
        </p:nvSpPr>
        <p:spPr>
          <a:xfrm>
            <a:off x="530942" y="1327355"/>
            <a:ext cx="3677264" cy="914400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542243-162E-126F-0EFF-A495F7ADA499}"/>
              </a:ext>
            </a:extLst>
          </p:cNvPr>
          <p:cNvSpPr txBox="1"/>
          <p:nvPr/>
        </p:nvSpPr>
        <p:spPr>
          <a:xfrm>
            <a:off x="1976284" y="979834"/>
            <a:ext cx="5211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dirty="0">
                <a:solidFill>
                  <a:srgbClr val="FF0000"/>
                </a:solidFill>
                <a:latin typeface="+mn-ea"/>
              </a:rPr>
              <a:t>①</a:t>
            </a:r>
            <a:endParaRPr lang="ko-KR" altLang="en-US" dirty="0">
              <a:latin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2583CC-8E4F-E086-DC92-8159456A0CB5}"/>
              </a:ext>
            </a:extLst>
          </p:cNvPr>
          <p:cNvSpPr txBox="1"/>
          <p:nvPr/>
        </p:nvSpPr>
        <p:spPr>
          <a:xfrm>
            <a:off x="8039300" y="468557"/>
            <a:ext cx="398555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sz="1100">
                <a:solidFill>
                  <a:srgbClr val="FF0000"/>
                </a:solidFill>
                <a:latin typeface="+mn-ea"/>
              </a:defRPr>
            </a:lvl1pPr>
          </a:lstStyle>
          <a:p>
            <a:r>
              <a:rPr lang="ko-KR" altLang="en-US" dirty="0"/>
              <a:t>① </a:t>
            </a:r>
            <a:r>
              <a:rPr lang="en-US" altLang="ko-KR" b="1" dirty="0">
                <a:solidFill>
                  <a:schemeClr val="tx1"/>
                </a:solidFill>
              </a:rPr>
              <a:t>Navigate to Trading Page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Action: When a user selects an exchange, they should be directed to the main trading page (the one with the charts) for that specific exchange.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FFA280-1B5D-460A-7B00-9DF607A68BCD}"/>
              </a:ext>
            </a:extLst>
          </p:cNvPr>
          <p:cNvSpPr txBox="1"/>
          <p:nvPr/>
        </p:nvSpPr>
        <p:spPr>
          <a:xfrm>
            <a:off x="2497394" y="2589276"/>
            <a:ext cx="5211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  <a:latin typeface="+mn-ea"/>
              </a:rPr>
              <a:t>②</a:t>
            </a:r>
            <a:endParaRPr lang="ko-KR" altLang="en-US" dirty="0">
              <a:latin typeface="+mn-ea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D070A08-CBF2-565F-8CA9-DFEE847BC284}"/>
              </a:ext>
            </a:extLst>
          </p:cNvPr>
          <p:cNvSpPr/>
          <p:nvPr/>
        </p:nvSpPr>
        <p:spPr>
          <a:xfrm>
            <a:off x="530942" y="2737230"/>
            <a:ext cx="3549445" cy="618981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43C098-108C-22C2-00CF-F147F04849BE}"/>
              </a:ext>
            </a:extLst>
          </p:cNvPr>
          <p:cNvSpPr txBox="1"/>
          <p:nvPr/>
        </p:nvSpPr>
        <p:spPr>
          <a:xfrm>
            <a:off x="7950810" y="1406014"/>
            <a:ext cx="3985552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sz="1100">
                <a:solidFill>
                  <a:srgbClr val="FF0000"/>
                </a:solidFill>
                <a:latin typeface="+mn-ea"/>
              </a:defRPr>
            </a:lvl1pPr>
          </a:lstStyle>
          <a:p>
            <a:r>
              <a:rPr lang="ko-KR" altLang="en-US" dirty="0"/>
              <a:t>② </a:t>
            </a:r>
            <a:r>
              <a:rPr lang="en-US" altLang="ko-KR" b="1" dirty="0">
                <a:solidFill>
                  <a:schemeClr val="tx1"/>
                </a:solidFill>
              </a:rPr>
              <a:t>Symbol Search Functionality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en-US" altLang="ko-KR" dirty="0">
                <a:solidFill>
                  <a:schemeClr val="tx1"/>
                </a:solidFill>
              </a:rPr>
              <a:t>This section describes the behavior of the search bar.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Search Execution: When a user types a symbol (e.g., BTC, ETH) and clicks the "Search" button, the system will display the corresponding results.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Search Triggers: The search should be initiated in two ways:</a:t>
            </a:r>
          </a:p>
          <a:p>
            <a:pPr marL="171450" indent="-171450">
              <a:buFontTx/>
              <a:buChar char="-"/>
            </a:pPr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By clicking the "Search" button.</a:t>
            </a:r>
          </a:p>
          <a:p>
            <a:pPr marL="171450" indent="-171450">
              <a:buFontTx/>
              <a:buChar char="-"/>
            </a:pPr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By pressing the Enter key after typing in the search field.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Reset: A "Reset" button should be available. When clicked, it will clear the search results and reset the view to its default state.</a:t>
            </a:r>
          </a:p>
          <a:p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3BEE9B1-0459-2DDD-5581-39AED4AE7427}"/>
              </a:ext>
            </a:extLst>
          </p:cNvPr>
          <p:cNvSpPr txBox="1"/>
          <p:nvPr/>
        </p:nvSpPr>
        <p:spPr>
          <a:xfrm>
            <a:off x="7950810" y="3965267"/>
            <a:ext cx="3985552" cy="195438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sz="1100">
                <a:solidFill>
                  <a:srgbClr val="FF0000"/>
                </a:solidFill>
                <a:latin typeface="+mn-ea"/>
              </a:defRPr>
            </a:lvl1pPr>
            <a:lvl2pPr lvl="1">
              <a:defRPr sz="1100">
                <a:solidFill>
                  <a:srgbClr val="FF0000"/>
                </a:solidFill>
                <a:latin typeface="+mn-ea"/>
              </a:defRPr>
            </a:lvl2pPr>
          </a:lstStyle>
          <a:p>
            <a:r>
              <a:rPr lang="ko-KR" altLang="en-US" dirty="0"/>
              <a:t>③ </a:t>
            </a:r>
            <a:r>
              <a:rPr lang="en-US" altLang="ko-KR" b="1" dirty="0">
                <a:solidFill>
                  <a:schemeClr val="tx1"/>
                </a:solidFill>
              </a:rPr>
              <a:t>Extended Navigation to Namubit.com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This feature expands upon the existing functionality of www.namubit.com. Two new navigation links should be added: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- Go to Wallet: Clicking the "Go to Wallet" button should navigate the user to: https://www.namubit.com/wallet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- Account &amp; Security: Clicking the "Account &amp; Security" button should navigate the user to: https://www.namubit.com/dashboard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44E2559-6079-BB7A-F665-874E32C3976E}"/>
              </a:ext>
            </a:extLst>
          </p:cNvPr>
          <p:cNvSpPr txBox="1"/>
          <p:nvPr/>
        </p:nvSpPr>
        <p:spPr>
          <a:xfrm>
            <a:off x="5451986" y="422390"/>
            <a:ext cx="5211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  <a:latin typeface="+mn-ea"/>
              </a:rPr>
              <a:t>③</a:t>
            </a:r>
            <a:endParaRPr lang="ko-KR" altLang="en-US" dirty="0">
              <a:latin typeface="+mn-ea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54B9119-98D9-CBD4-8E30-063127A58E79}"/>
              </a:ext>
            </a:extLst>
          </p:cNvPr>
          <p:cNvSpPr/>
          <p:nvPr/>
        </p:nvSpPr>
        <p:spPr>
          <a:xfrm>
            <a:off x="4315380" y="668595"/>
            <a:ext cx="3540594" cy="1474838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77132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AD2A6DD-BFB0-26AD-C99E-1A54E0DB2F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193" y="1336564"/>
            <a:ext cx="6067022" cy="4980039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C1AFFC66-9637-0D14-7876-236AAC9B4C68}"/>
              </a:ext>
            </a:extLst>
          </p:cNvPr>
          <p:cNvSpPr/>
          <p:nvPr/>
        </p:nvSpPr>
        <p:spPr>
          <a:xfrm>
            <a:off x="0" y="3101595"/>
            <a:ext cx="3333135" cy="3342968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39B4D0-F213-C913-93B5-823EBD317EC3}"/>
              </a:ext>
            </a:extLst>
          </p:cNvPr>
          <p:cNvSpPr txBox="1"/>
          <p:nvPr/>
        </p:nvSpPr>
        <p:spPr>
          <a:xfrm>
            <a:off x="1356852" y="2837509"/>
            <a:ext cx="5071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dirty="0">
                <a:solidFill>
                  <a:srgbClr val="FF0000"/>
                </a:solidFill>
                <a:latin typeface="+mn-ea"/>
              </a:rPr>
              <a:t>①</a:t>
            </a:r>
            <a:endParaRPr lang="ko-KR" altLang="en-US" dirty="0">
              <a:latin typeface="+mn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4143C14-8B86-85EC-A9DC-098053CD3950}"/>
              </a:ext>
            </a:extLst>
          </p:cNvPr>
          <p:cNvSpPr txBox="1"/>
          <p:nvPr/>
        </p:nvSpPr>
        <p:spPr>
          <a:xfrm>
            <a:off x="6242216" y="361127"/>
            <a:ext cx="5605656" cy="56477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 dirty="0">
                <a:solidFill>
                  <a:srgbClr val="FF0000"/>
                </a:solidFill>
                <a:latin typeface="+mn-ea"/>
              </a:rPr>
              <a:t>① </a:t>
            </a:r>
            <a:br>
              <a:rPr lang="en-US" altLang="ko-KR" sz="1100" dirty="0">
                <a:solidFill>
                  <a:srgbClr val="FF0000"/>
                </a:solidFill>
                <a:latin typeface="+mn-ea"/>
              </a:rPr>
            </a:br>
            <a:r>
              <a:rPr lang="en-US" altLang="ko-KR" sz="1000" b="1" dirty="0">
                <a:latin typeface="+mn-ea"/>
              </a:rPr>
              <a:t>1. Grid Display &amp; Navigation</a:t>
            </a:r>
          </a:p>
          <a:p>
            <a:endParaRPr lang="en-US" altLang="ko-KR" sz="1000" dirty="0">
              <a:latin typeface="+mn-ea"/>
            </a:endParaRPr>
          </a:p>
          <a:p>
            <a:r>
              <a:rPr lang="en-US" altLang="ko-KR" sz="1000" dirty="0">
                <a:latin typeface="+mn-ea"/>
              </a:rPr>
              <a:t>- What to do: Display the trade types (e.g., SPOT, FUTURES) for each exchange in a grid layout.</a:t>
            </a:r>
          </a:p>
          <a:p>
            <a:r>
              <a:rPr lang="en-US" altLang="ko-KR" sz="1000" dirty="0">
                <a:latin typeface="+mn-ea"/>
              </a:rPr>
              <a:t>- How it works: When a user clicks on a specific trade type (like "Binance SPOT"), the application should navigate directly to that trading window.</a:t>
            </a:r>
          </a:p>
          <a:p>
            <a:r>
              <a:rPr lang="en-US" altLang="ko-KR" sz="1000" dirty="0">
                <a:latin typeface="+mn-ea"/>
              </a:rPr>
              <a:t>	- Example: A user sees a grid with "Binance SPOT" and "OKX SPOT". Clicking "Binance SPOT" opens the trading screen for Binance Spot.</a:t>
            </a:r>
          </a:p>
          <a:p>
            <a:endParaRPr lang="en-US" altLang="ko-KR" sz="1000" dirty="0">
              <a:latin typeface="+mn-ea"/>
            </a:endParaRPr>
          </a:p>
          <a:p>
            <a:r>
              <a:rPr lang="en-US" altLang="ko-KR" sz="1000" b="1" dirty="0">
                <a:latin typeface="+mn-ea"/>
              </a:rPr>
              <a:t>2. Reset Functionality</a:t>
            </a:r>
          </a:p>
          <a:p>
            <a:r>
              <a:rPr lang="en-US" altLang="ko-KR" sz="1000" dirty="0">
                <a:latin typeface="+mn-ea"/>
              </a:rPr>
              <a:t>- What to do: Add a "Reset" button to the interface.</a:t>
            </a:r>
          </a:p>
          <a:p>
            <a:r>
              <a:rPr lang="en-US" altLang="ko-KR" sz="1000" dirty="0">
                <a:latin typeface="+mn-ea"/>
              </a:rPr>
              <a:t>- How it works: When a user clicks this button, all settings, filters, and views on the screen should return to their original, default state.</a:t>
            </a:r>
          </a:p>
          <a:p>
            <a:endParaRPr lang="en-US" altLang="ko-KR" sz="1000" dirty="0">
              <a:latin typeface="+mn-ea"/>
            </a:endParaRPr>
          </a:p>
          <a:p>
            <a:r>
              <a:rPr lang="en-US" altLang="ko-KR" sz="1000" b="1" dirty="0">
                <a:latin typeface="+mn-ea"/>
              </a:rPr>
              <a:t>3. Handling Unavailable Symbols</a:t>
            </a:r>
          </a:p>
          <a:p>
            <a:r>
              <a:rPr lang="en-US" altLang="ko-KR" sz="1000" dirty="0">
                <a:latin typeface="+mn-ea"/>
              </a:rPr>
              <a:t>- What to do: If a trading symbol does not exist on a particular exchange, display "N/A" in the price field.</a:t>
            </a:r>
          </a:p>
          <a:p>
            <a:r>
              <a:rPr lang="en-US" altLang="ko-KR" sz="1000" dirty="0">
                <a:latin typeface="+mn-ea"/>
              </a:rPr>
              <a:t>- How it works: This prevents showing '0' or an error message, making it clear to the user that the symbol is simply not available on that platform.</a:t>
            </a:r>
          </a:p>
          <a:p>
            <a:endParaRPr lang="en-US" altLang="ko-KR" sz="1000" dirty="0">
              <a:latin typeface="+mn-ea"/>
            </a:endParaRPr>
          </a:p>
          <a:p>
            <a:r>
              <a:rPr lang="en-US" altLang="ko-KR" sz="1000" b="1" dirty="0">
                <a:latin typeface="+mn-ea"/>
              </a:rPr>
              <a:t>4. Price Difference Calculation</a:t>
            </a:r>
          </a:p>
          <a:p>
            <a:r>
              <a:rPr lang="en-US" altLang="ko-KR" sz="1000" dirty="0">
                <a:latin typeface="+mn-ea"/>
              </a:rPr>
              <a:t>- What to do: The formula for calculating the price difference is fixed.</a:t>
            </a:r>
          </a:p>
          <a:p>
            <a:r>
              <a:rPr lang="en-US" altLang="ko-KR" sz="1000" dirty="0">
                <a:latin typeface="+mn-ea"/>
              </a:rPr>
              <a:t>- How it works: Always calculate the difference as Binance Price - OKX Price. This calculation logic should not be changed.</a:t>
            </a:r>
          </a:p>
          <a:p>
            <a:endParaRPr lang="en-US" altLang="ko-KR" sz="1000" dirty="0">
              <a:latin typeface="+mn-ea"/>
            </a:endParaRPr>
          </a:p>
          <a:p>
            <a:r>
              <a:rPr lang="en-US" altLang="ko-KR" sz="1000" b="1" dirty="0">
                <a:latin typeface="+mn-ea"/>
              </a:rPr>
              <a:t>5. UI Layout Adjustment</a:t>
            </a:r>
          </a:p>
          <a:p>
            <a:r>
              <a:rPr lang="en-US" altLang="ko-KR" sz="1000" dirty="0">
                <a:latin typeface="+mn-ea"/>
              </a:rPr>
              <a:t>- What to do: Swap the positions of "OKX SPOT" and "Binance SPOT" in the grid display.</a:t>
            </a:r>
          </a:p>
          <a:p>
            <a:r>
              <a:rPr lang="en-US" altLang="ko-KR" sz="1000" dirty="0">
                <a:latin typeface="+mn-ea"/>
              </a:rPr>
              <a:t>- How it works: The goal is to change the visual order in which they appear on the screen.</a:t>
            </a:r>
          </a:p>
          <a:p>
            <a:endParaRPr lang="en-US" altLang="ko-KR" sz="1000" dirty="0">
              <a:latin typeface="+mn-ea"/>
            </a:endParaRPr>
          </a:p>
          <a:p>
            <a:r>
              <a:rPr lang="en-US" altLang="ko-KR" sz="1000" b="1" dirty="0">
                <a:solidFill>
                  <a:srgbClr val="FF0000"/>
                </a:solidFill>
                <a:latin typeface="+mn-ea"/>
              </a:rPr>
              <a:t>Important Technical Note - </a:t>
            </a:r>
            <a:r>
              <a:rPr lang="en-US" altLang="ko-KR" sz="1000" dirty="0">
                <a:solidFill>
                  <a:srgbClr val="FF0000"/>
                </a:solidFill>
                <a:latin typeface="+mn-ea"/>
              </a:rPr>
              <a:t>API Source Update Required</a:t>
            </a:r>
          </a:p>
          <a:p>
            <a:r>
              <a:rPr lang="en-US" altLang="ko-KR" sz="1000" dirty="0">
                <a:latin typeface="+mn-ea"/>
              </a:rPr>
              <a:t>- Current Status: The dashboard is currently pulling data directly from the </a:t>
            </a:r>
            <a:r>
              <a:rPr lang="en-US" altLang="ko-KR" sz="1000" dirty="0">
                <a:solidFill>
                  <a:srgbClr val="FF0000"/>
                </a:solidFill>
                <a:latin typeface="+mn-ea"/>
              </a:rPr>
              <a:t>native Binance and OKX APIs</a:t>
            </a:r>
            <a:r>
              <a:rPr lang="en-US" altLang="ko-KR" sz="1000" dirty="0">
                <a:latin typeface="+mn-ea"/>
              </a:rPr>
              <a:t>.</a:t>
            </a:r>
          </a:p>
          <a:p>
            <a:r>
              <a:rPr lang="en-US" altLang="ko-KR" sz="1000" dirty="0">
                <a:latin typeface="+mn-ea"/>
              </a:rPr>
              <a:t>Action Needed: Please update the implementation to fetch </a:t>
            </a:r>
            <a:r>
              <a:rPr lang="en-US" altLang="ko-KR" sz="1000" dirty="0">
                <a:solidFill>
                  <a:srgbClr val="FF0000"/>
                </a:solidFill>
                <a:latin typeface="+mn-ea"/>
              </a:rPr>
              <a:t>all data from the Connex API instead</a:t>
            </a:r>
            <a:r>
              <a:rPr lang="en-US" altLang="ko-KR" sz="1000" dirty="0">
                <a:latin typeface="+mn-ea"/>
              </a:rPr>
              <a:t>. All direct calls to the Binance and OKX APIs should be removed and replaced with the appropriate Connex API endpoints.</a:t>
            </a:r>
          </a:p>
        </p:txBody>
      </p:sp>
    </p:spTree>
    <p:extLst>
      <p:ext uri="{BB962C8B-B14F-4D97-AF65-F5344CB8AC3E}">
        <p14:creationId xmlns:p14="http://schemas.microsoft.com/office/powerpoint/2010/main" val="4278706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E39967-C143-E1DF-A78F-76CA9F03A9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LOGOUT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639611A-F2EB-44FA-63FE-1A86EB8B41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1612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9F988DF-29F0-25DB-E86E-FA9383A2CD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2362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7065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615</Words>
  <Application>Microsoft Office PowerPoint</Application>
  <PresentationFormat>와이드스크린</PresentationFormat>
  <Paragraphs>46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LOGIN</vt:lpstr>
      <vt:lpstr>PowerPoint 프레젠테이션</vt:lpstr>
      <vt:lpstr>PowerPoint 프레젠테이션</vt:lpstr>
      <vt:lpstr>LOGOUT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Kitae Kwon</dc:creator>
  <cp:lastModifiedBy>Kitae Kwon</cp:lastModifiedBy>
  <cp:revision>4</cp:revision>
  <dcterms:created xsi:type="dcterms:W3CDTF">2025-08-17T05:36:56Z</dcterms:created>
  <dcterms:modified xsi:type="dcterms:W3CDTF">2025-08-17T07:31:18Z</dcterms:modified>
</cp:coreProperties>
</file>