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8" r:id="rId4"/>
    <p:sldId id="272" r:id="rId5"/>
    <p:sldId id="269" r:id="rId6"/>
    <p:sldId id="280" r:id="rId7"/>
    <p:sldId id="270" r:id="rId8"/>
    <p:sldId id="283" r:id="rId9"/>
    <p:sldId id="276" r:id="rId10"/>
    <p:sldId id="257" r:id="rId11"/>
    <p:sldId id="268" r:id="rId12"/>
    <p:sldId id="274" r:id="rId13"/>
    <p:sldId id="284" r:id="rId14"/>
    <p:sldId id="263" r:id="rId15"/>
    <p:sldId id="275" r:id="rId16"/>
    <p:sldId id="279" r:id="rId17"/>
    <p:sldId id="277" r:id="rId18"/>
    <p:sldId id="282" r:id="rId19"/>
    <p:sldId id="278" r:id="rId20"/>
    <p:sldId id="285" r:id="rId21"/>
    <p:sldId id="286" r:id="rId22"/>
    <p:sldId id="287" r:id="rId23"/>
    <p:sldId id="288" r:id="rId24"/>
    <p:sldId id="267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comat Pro Heavy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Classic Bold" panose="020B0604020202020204" charset="0"/>
      <p:regular r:id="rId35"/>
    </p:embeddedFont>
    <p:embeddedFont>
      <p:font typeface="Montserrat Medium" panose="00000600000000000000" pitchFamily="2" charset="0"/>
      <p:regular r:id="rId36"/>
      <p:italic r:id="rId37"/>
    </p:embeddedFont>
    <p:embeddedFont>
      <p:font typeface="Montserrat Medium Italics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.svg"/><Relationship Id="rId5" Type="http://schemas.openxmlformats.org/officeDocument/2006/relationships/image" Target="../media/image36.svg"/><Relationship Id="rId10" Type="http://schemas.openxmlformats.org/officeDocument/2006/relationships/image" Target="../media/image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svg"/><Relationship Id="rId7" Type="http://schemas.openxmlformats.org/officeDocument/2006/relationships/image" Target="../media/image5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0112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179" r="-211836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627094" y="534271"/>
            <a:ext cx="7726011" cy="9752729"/>
          </a:xfrm>
          <a:custGeom>
            <a:avLst/>
            <a:gdLst/>
            <a:ahLst/>
            <a:cxnLst/>
            <a:rect l="l" t="t" r="r" b="b"/>
            <a:pathLst>
              <a:path w="7726011" h="9752729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703698" y="5086350"/>
            <a:ext cx="8555602" cy="1592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69"/>
              </a:lnSpc>
            </a:pPr>
            <a:r>
              <a:rPr lang="en-US" sz="3049">
                <a:solidFill>
                  <a:srgbClr val="05066D"/>
                </a:solidFill>
                <a:latin typeface="Montserrat Medium Italics"/>
              </a:rPr>
              <a:t>CRISTIANE PEREIRA</a:t>
            </a:r>
          </a:p>
          <a:p>
            <a:pPr>
              <a:lnSpc>
                <a:spcPts val="4269"/>
              </a:lnSpc>
            </a:pPr>
            <a:r>
              <a:rPr lang="en-US" sz="3049">
                <a:solidFill>
                  <a:srgbClr val="05066D"/>
                </a:solidFill>
                <a:latin typeface="Montserrat Medium Italics"/>
              </a:rPr>
              <a:t>PROJETO LIVRE REPROGRAMA </a:t>
            </a:r>
          </a:p>
          <a:p>
            <a:pPr marL="0" lvl="0" indent="0">
              <a:lnSpc>
                <a:spcPts val="4269"/>
              </a:lnSpc>
              <a:spcBef>
                <a:spcPct val="0"/>
              </a:spcBef>
            </a:pPr>
            <a:r>
              <a:rPr lang="en-US" sz="3049">
                <a:solidFill>
                  <a:srgbClr val="05066D"/>
                </a:solidFill>
                <a:latin typeface="Montserrat Medium Italics"/>
              </a:rPr>
              <a:t>ANÁLISE DE DADOS COM PYTHON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03698" y="2122223"/>
            <a:ext cx="8555602" cy="289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en-US" sz="3700">
                <a:solidFill>
                  <a:srgbClr val="05066D"/>
                </a:solidFill>
                <a:latin typeface="Cocomat Pro Heavy"/>
              </a:rPr>
              <a:t>OPORTUNIDADES DE COOPERAÇÃO INTERNACIONAL NO CEIS (COMPLEXO ECONÔMICO E INDUSTRIAL DA SAÚDE) BRASILEIRO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006557"/>
            <a:ext cx="18288000" cy="6906869"/>
          </a:xfrm>
          <a:custGeom>
            <a:avLst/>
            <a:gdLst/>
            <a:ahLst/>
            <a:cxnLst/>
            <a:rect l="l" t="t" r="r" b="b"/>
            <a:pathLst>
              <a:path w="18288000" h="6906869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01654" y="2085943"/>
            <a:ext cx="1569439" cy="1838289"/>
          </a:xfrm>
          <a:custGeom>
            <a:avLst/>
            <a:gdLst/>
            <a:ahLst/>
            <a:cxnLst/>
            <a:rect l="l" t="t" r="r" b="b"/>
            <a:pathLst>
              <a:path w="1569439" h="1838289">
                <a:moveTo>
                  <a:pt x="0" y="0"/>
                </a:moveTo>
                <a:lnTo>
                  <a:pt x="1569439" y="0"/>
                </a:lnTo>
                <a:lnTo>
                  <a:pt x="1569439" y="1838289"/>
                </a:lnTo>
                <a:lnTo>
                  <a:pt x="0" y="18382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6383" y="1028700"/>
            <a:ext cx="5352917" cy="4447381"/>
          </a:xfrm>
          <a:custGeom>
            <a:avLst/>
            <a:gdLst/>
            <a:ahLst/>
            <a:cxnLst/>
            <a:rect l="l" t="t" r="r" b="b"/>
            <a:pathLst>
              <a:path w="5352917" h="4447381">
                <a:moveTo>
                  <a:pt x="0" y="0"/>
                </a:moveTo>
                <a:lnTo>
                  <a:pt x="5352917" y="0"/>
                </a:lnTo>
                <a:lnTo>
                  <a:pt x="5352917" y="4447381"/>
                </a:lnTo>
                <a:lnTo>
                  <a:pt x="0" y="444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60303" y="4560860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303" y="6714964"/>
            <a:ext cx="2811895" cy="203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Valores de exportações/ importações na área da saúde de cada país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45123" y="4606509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30982" y="4606509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55877" y="1094918"/>
            <a:ext cx="8550780" cy="136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>
                <a:solidFill>
                  <a:srgbClr val="05066D"/>
                </a:solidFill>
                <a:latin typeface="Cocomat Pro Heavy"/>
              </a:rPr>
              <a:t>INDICADORES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19373" y="6714964"/>
            <a:ext cx="2811895" cy="244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Capacidade produtiva de IFA (Ingrediente Farmacêutico Ativo, utilizado nas vacinas)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85381" y="6714964"/>
            <a:ext cx="2811895" cy="162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Demanda e oferta de produtos essenciais em cada país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55877" y="2440244"/>
            <a:ext cx="8550780" cy="222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r>
              <a:rPr lang="en-US" sz="2545">
                <a:solidFill>
                  <a:srgbClr val="000000"/>
                </a:solidFill>
                <a:latin typeface="Montserrat"/>
              </a:rPr>
              <a:t>Índices coletados em relatórios oficiais dos Ministérios da Economia, Relações Exteriores, Saúde e outros órgãos governamentais de cada país e armazenados em base de dados tratada com Python/Jupyter.</a:t>
            </a:r>
          </a:p>
        </p:txBody>
      </p:sp>
    </p:spTree>
    <p:extLst>
      <p:ext uri="{BB962C8B-B14F-4D97-AF65-F5344CB8AC3E}">
        <p14:creationId xmlns:p14="http://schemas.microsoft.com/office/powerpoint/2010/main" val="22830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0"/>
            <a:ext cx="13868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Situação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da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balança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comercial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brasileira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em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produtos</a:t>
            </a:r>
            <a:r>
              <a:rPr lang="en-US" sz="48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800" dirty="0" err="1">
                <a:solidFill>
                  <a:srgbClr val="05066D"/>
                </a:solidFill>
                <a:latin typeface="Cocomat Pro Heavy"/>
              </a:rPr>
              <a:t>farmacêuticos</a:t>
            </a:r>
            <a:endParaRPr lang="en-US" sz="48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C44DB1-30CC-4271-85D5-202A2C51D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2209800" y="1866900"/>
            <a:ext cx="5205590" cy="7772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99F0BC-5425-4BE2-AED5-4BCBE58E50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74" b="6617"/>
          <a:stretch/>
        </p:blipFill>
        <p:spPr>
          <a:xfrm>
            <a:off x="8305800" y="2258020"/>
            <a:ext cx="7115064" cy="69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509707"/>
            <a:ext cx="136017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Situação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da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balança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comercial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México e Argentina</a:t>
            </a: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1E0871-3427-427F-AA7B-79803D2DF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97" b="71055"/>
          <a:stretch/>
        </p:blipFill>
        <p:spPr>
          <a:xfrm>
            <a:off x="3429000" y="2476500"/>
            <a:ext cx="11712721" cy="22666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8161B3-FFD3-4580-84EA-A803244C35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97" b="71781"/>
          <a:stretch/>
        </p:blipFill>
        <p:spPr>
          <a:xfrm>
            <a:off x="3505202" y="5244056"/>
            <a:ext cx="1163652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3150" y="952500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Situação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da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balança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comercial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India</a:t>
            </a: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35B6E7-5CEC-4BBA-A438-8DB60183C8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9"/>
          <a:stretch/>
        </p:blipFill>
        <p:spPr>
          <a:xfrm>
            <a:off x="1954542" y="2171700"/>
            <a:ext cx="1485294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4521" y="4495844"/>
            <a:ext cx="2825807" cy="28258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16401" y="4495844"/>
            <a:ext cx="2825807" cy="28258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45792" y="4495844"/>
            <a:ext cx="2825807" cy="28258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77672" y="4495844"/>
            <a:ext cx="2825807" cy="28258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667815" y="5062227"/>
            <a:ext cx="859218" cy="1693041"/>
          </a:xfrm>
          <a:custGeom>
            <a:avLst/>
            <a:gdLst/>
            <a:ahLst/>
            <a:cxnLst/>
            <a:rect l="l" t="t" r="r" b="b"/>
            <a:pathLst>
              <a:path w="859218" h="1693041">
                <a:moveTo>
                  <a:pt x="0" y="0"/>
                </a:moveTo>
                <a:lnTo>
                  <a:pt x="859218" y="0"/>
                </a:lnTo>
                <a:lnTo>
                  <a:pt x="859218" y="1693040"/>
                </a:lnTo>
                <a:lnTo>
                  <a:pt x="0" y="169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400411" y="5327841"/>
            <a:ext cx="1455298" cy="1161813"/>
          </a:xfrm>
          <a:custGeom>
            <a:avLst/>
            <a:gdLst/>
            <a:ahLst/>
            <a:cxnLst/>
            <a:rect l="l" t="t" r="r" b="b"/>
            <a:pathLst>
              <a:path w="1455298" h="1161813">
                <a:moveTo>
                  <a:pt x="0" y="0"/>
                </a:moveTo>
                <a:lnTo>
                  <a:pt x="1455298" y="0"/>
                </a:lnTo>
                <a:lnTo>
                  <a:pt x="1455298" y="1161812"/>
                </a:lnTo>
                <a:lnTo>
                  <a:pt x="0" y="116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428158" y="5062227"/>
            <a:ext cx="1628141" cy="1693041"/>
          </a:xfrm>
          <a:custGeom>
            <a:avLst/>
            <a:gdLst/>
            <a:ahLst/>
            <a:cxnLst/>
            <a:rect l="l" t="t" r="r" b="b"/>
            <a:pathLst>
              <a:path w="1628141" h="1693041">
                <a:moveTo>
                  <a:pt x="0" y="0"/>
                </a:moveTo>
                <a:lnTo>
                  <a:pt x="1628141" y="0"/>
                </a:lnTo>
                <a:lnTo>
                  <a:pt x="1628141" y="1693040"/>
                </a:lnTo>
                <a:lnTo>
                  <a:pt x="0" y="1693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587683" y="5110080"/>
            <a:ext cx="1205785" cy="1645187"/>
          </a:xfrm>
          <a:custGeom>
            <a:avLst/>
            <a:gdLst/>
            <a:ahLst/>
            <a:cxnLst/>
            <a:rect l="l" t="t" r="r" b="b"/>
            <a:pathLst>
              <a:path w="1205785" h="1645187">
                <a:moveTo>
                  <a:pt x="0" y="0"/>
                </a:moveTo>
                <a:lnTo>
                  <a:pt x="1205785" y="0"/>
                </a:lnTo>
                <a:lnTo>
                  <a:pt x="1205785" y="1645187"/>
                </a:lnTo>
                <a:lnTo>
                  <a:pt x="0" y="1645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973818" y="-6635355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3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949440" y="1943100"/>
            <a:ext cx="14916747" cy="2434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6"/>
              </a:lnSpc>
              <a:spcBef>
                <a:spcPct val="0"/>
              </a:spcBef>
            </a:pPr>
            <a:r>
              <a:rPr lang="en-US" sz="6997" dirty="0">
                <a:solidFill>
                  <a:srgbClr val="05066D"/>
                </a:solidFill>
                <a:latin typeface="Cocomat Pro Heavy"/>
              </a:rPr>
              <a:t>DEMANDA E OFERTA DE PRODUTOS ESSENCIAIS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684521" y="7353302"/>
            <a:ext cx="2825807" cy="1033681"/>
            <a:chOff x="0" y="-33639"/>
            <a:chExt cx="404418" cy="14793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3639"/>
              <a:ext cx="404418" cy="14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16"/>
                </a:lnSpc>
              </a:pPr>
              <a:r>
                <a:rPr lang="en-US" sz="2693" spc="263" dirty="0" err="1">
                  <a:solidFill>
                    <a:srgbClr val="FBFAF8"/>
                  </a:solidFill>
                  <a:latin typeface="Montserrat"/>
                </a:rPr>
                <a:t>Insumos</a:t>
              </a:r>
              <a:endParaRPr lang="en-US" sz="2693" spc="263" dirty="0">
                <a:solidFill>
                  <a:srgbClr val="FBFAF8"/>
                </a:solidFill>
                <a:latin typeface="Montserrat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715156" y="7353297"/>
            <a:ext cx="2825807" cy="1033681"/>
            <a:chOff x="0" y="-29386"/>
            <a:chExt cx="404418" cy="1479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29386"/>
              <a:ext cx="404418" cy="14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16"/>
                </a:lnSpc>
              </a:pPr>
              <a:r>
                <a:rPr lang="en-US" sz="2693" spc="263" dirty="0" err="1">
                  <a:solidFill>
                    <a:srgbClr val="FBFAF8"/>
                  </a:solidFill>
                  <a:latin typeface="Montserrat Medium"/>
                </a:rPr>
                <a:t>Tecnologia</a:t>
              </a:r>
              <a:endParaRPr lang="en-US" sz="2693" spc="263" dirty="0">
                <a:solidFill>
                  <a:srgbClr val="FBFAF8"/>
                </a:solidFill>
                <a:latin typeface="Montserrat Medium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19481" y="7353297"/>
            <a:ext cx="2825807" cy="1033681"/>
            <a:chOff x="0" y="-29386"/>
            <a:chExt cx="404418" cy="14793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29386"/>
              <a:ext cx="404418" cy="14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16"/>
                </a:lnSpc>
              </a:pPr>
              <a:r>
                <a:rPr lang="en-US" sz="2693" spc="263" dirty="0" err="1">
                  <a:solidFill>
                    <a:srgbClr val="FBFAF8"/>
                  </a:solidFill>
                  <a:latin typeface="Montserrat Medium"/>
                </a:rPr>
                <a:t>Moléculas</a:t>
              </a:r>
              <a:endParaRPr lang="en-US" sz="2693" spc="263" dirty="0">
                <a:solidFill>
                  <a:srgbClr val="FBFAF8"/>
                </a:solidFill>
                <a:latin typeface="Montserrat Medium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50117" y="7310221"/>
            <a:ext cx="2825807" cy="1033680"/>
            <a:chOff x="0" y="-31297"/>
            <a:chExt cx="404418" cy="1479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1297"/>
              <a:ext cx="404418" cy="14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16"/>
                </a:lnSpc>
              </a:pPr>
              <a:r>
                <a:rPr lang="en-US" sz="2693" spc="263" dirty="0" err="1">
                  <a:solidFill>
                    <a:srgbClr val="FBFAF8"/>
                  </a:solidFill>
                  <a:latin typeface="Montserrat Medium"/>
                </a:rPr>
                <a:t>Agentes</a:t>
              </a:r>
              <a:r>
                <a:rPr lang="en-US" sz="2693" spc="263" dirty="0">
                  <a:solidFill>
                    <a:srgbClr val="FBFAF8"/>
                  </a:solidFill>
                  <a:latin typeface="Montserrat Medium"/>
                </a:rPr>
                <a:t> bio.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1"/>
            <a:ext cx="136017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Comparação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intra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países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na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produção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de IFA (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Insumo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Farmacêutico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Ativo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)</a:t>
            </a: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8417847-C21B-4E0E-B341-E58EF8603EDF}"/>
              </a:ext>
            </a:extLst>
          </p:cNvPr>
          <p:cNvGrpSpPr/>
          <p:nvPr/>
        </p:nvGrpSpPr>
        <p:grpSpPr>
          <a:xfrm>
            <a:off x="10363200" y="4076700"/>
            <a:ext cx="7325409" cy="2590800"/>
            <a:chOff x="9525000" y="2530389"/>
            <a:chExt cx="8102351" cy="2121866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CA3B14C9-F357-4821-B14C-A7B474D97BE5}"/>
                </a:ext>
              </a:extLst>
            </p:cNvPr>
            <p:cNvGrpSpPr/>
            <p:nvPr/>
          </p:nvGrpSpPr>
          <p:grpSpPr>
            <a:xfrm>
              <a:off x="9525000" y="2530389"/>
              <a:ext cx="8102351" cy="2121866"/>
              <a:chOff x="0" y="0"/>
              <a:chExt cx="1118886" cy="335528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E6B145C6-A6E3-4239-9115-169E78ECF6FC}"/>
                  </a:ext>
                </a:extLst>
              </p:cNvPr>
              <p:cNvSpPr/>
              <p:nvPr/>
            </p:nvSpPr>
            <p:spPr>
              <a:xfrm>
                <a:off x="0" y="0"/>
                <a:ext cx="1118886" cy="335528"/>
              </a:xfrm>
              <a:custGeom>
                <a:avLst/>
                <a:gdLst/>
                <a:ahLst/>
                <a:cxnLst/>
                <a:rect l="l" t="t" r="r" b="b"/>
                <a:pathLst>
                  <a:path w="1118886" h="335528">
                    <a:moveTo>
                      <a:pt x="16244" y="0"/>
                    </a:moveTo>
                    <a:lnTo>
                      <a:pt x="1102643" y="0"/>
                    </a:lnTo>
                    <a:cubicBezTo>
                      <a:pt x="1111614" y="0"/>
                      <a:pt x="1118886" y="7273"/>
                      <a:pt x="1118886" y="16244"/>
                    </a:cubicBezTo>
                    <a:lnTo>
                      <a:pt x="1118886" y="319285"/>
                    </a:lnTo>
                    <a:cubicBezTo>
                      <a:pt x="1118886" y="323593"/>
                      <a:pt x="1117175" y="327724"/>
                      <a:pt x="1114129" y="330771"/>
                    </a:cubicBezTo>
                    <a:cubicBezTo>
                      <a:pt x="1111082" y="333817"/>
                      <a:pt x="1106951" y="335528"/>
                      <a:pt x="1102643" y="335528"/>
                    </a:cubicBezTo>
                    <a:lnTo>
                      <a:pt x="16244" y="335528"/>
                    </a:lnTo>
                    <a:cubicBezTo>
                      <a:pt x="11936" y="335528"/>
                      <a:pt x="7804" y="333817"/>
                      <a:pt x="4758" y="330771"/>
                    </a:cubicBezTo>
                    <a:cubicBezTo>
                      <a:pt x="1711" y="327724"/>
                      <a:pt x="0" y="323593"/>
                      <a:pt x="0" y="319285"/>
                    </a:cubicBezTo>
                    <a:lnTo>
                      <a:pt x="0" y="16244"/>
                    </a:lnTo>
                    <a:cubicBezTo>
                      <a:pt x="0" y="11936"/>
                      <a:pt x="1711" y="7804"/>
                      <a:pt x="4758" y="4758"/>
                    </a:cubicBezTo>
                    <a:cubicBezTo>
                      <a:pt x="7804" y="1711"/>
                      <a:pt x="11936" y="0"/>
                      <a:pt x="16244" y="0"/>
                    </a:cubicBezTo>
                    <a:close/>
                  </a:path>
                </a:pathLst>
              </a:custGeom>
              <a:solidFill>
                <a:srgbClr val="E4EEFF">
                  <a:alpha val="56863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E5B81489-42DC-40FB-A34C-29C77D2EF15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118886" cy="3926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82"/>
                  </a:lnSpc>
                </a:pPr>
                <a:endParaRPr/>
              </a:p>
            </p:txBody>
          </p:sp>
        </p:grp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4727D63A-6082-4280-8568-03D740B10127}"/>
                </a:ext>
              </a:extLst>
            </p:cNvPr>
            <p:cNvSpPr txBox="1"/>
            <p:nvPr/>
          </p:nvSpPr>
          <p:spPr>
            <a:xfrm>
              <a:off x="9808464" y="3259746"/>
              <a:ext cx="7547341" cy="11639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21"/>
                </a:lnSpc>
                <a:spcBef>
                  <a:spcPct val="0"/>
                </a:spcBef>
              </a:pPr>
              <a:r>
                <a:rPr lang="pt-BR" sz="2229" dirty="0">
                  <a:solidFill>
                    <a:srgbClr val="000000"/>
                  </a:solidFill>
                  <a:latin typeface="Montserrat"/>
                </a:rPr>
                <a:t>É a substância que dá ao medicamento a sua característica farmacêutica, ou seja, aquilo que faz com que um determinado medicamento funcione.</a:t>
              </a:r>
              <a:endParaRPr lang="en-US" sz="2229" dirty="0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82C924E2-3F4E-4604-9F8A-099C4EDD2024}"/>
                </a:ext>
              </a:extLst>
            </p:cNvPr>
            <p:cNvSpPr txBox="1"/>
            <p:nvPr/>
          </p:nvSpPr>
          <p:spPr>
            <a:xfrm>
              <a:off x="9808464" y="2664795"/>
              <a:ext cx="7547341" cy="4634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  <a:spcBef>
                  <a:spcPct val="0"/>
                </a:spcBef>
              </a:pPr>
              <a:r>
                <a:rPr lang="en-US" sz="2946" dirty="0" err="1">
                  <a:solidFill>
                    <a:srgbClr val="1F2B5B"/>
                  </a:solidFill>
                  <a:latin typeface="Montserrat Classic Bold"/>
                </a:rPr>
                <a:t>Insumo</a:t>
              </a:r>
              <a:r>
                <a:rPr lang="en-US" sz="2946" dirty="0">
                  <a:solidFill>
                    <a:srgbClr val="1F2B5B"/>
                  </a:solidFill>
                  <a:latin typeface="Montserrat Classic Bold"/>
                </a:rPr>
                <a:t> </a:t>
              </a:r>
              <a:r>
                <a:rPr lang="en-US" sz="2946" dirty="0" err="1">
                  <a:solidFill>
                    <a:srgbClr val="1F2B5B"/>
                  </a:solidFill>
                  <a:latin typeface="Montserrat Classic Bold"/>
                </a:rPr>
                <a:t>Farmacêutico</a:t>
              </a:r>
              <a:r>
                <a:rPr lang="en-US" sz="2946" dirty="0">
                  <a:solidFill>
                    <a:srgbClr val="1F2B5B"/>
                  </a:solidFill>
                  <a:latin typeface="Montserrat Classic Bold"/>
                </a:rPr>
                <a:t> </a:t>
              </a:r>
              <a:r>
                <a:rPr lang="en-US" sz="2946" dirty="0" err="1">
                  <a:solidFill>
                    <a:srgbClr val="1F2B5B"/>
                  </a:solidFill>
                  <a:latin typeface="Montserrat Classic Bold"/>
                </a:rPr>
                <a:t>Ativo</a:t>
              </a:r>
              <a:endParaRPr lang="en-US" sz="2946" dirty="0">
                <a:solidFill>
                  <a:srgbClr val="1F2B5B"/>
                </a:solidFill>
                <a:latin typeface="Montserrat Classic Bold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75C590C-D615-4A37-8FA4-4C03C36A3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8" r="22100" b="11709"/>
          <a:stretch/>
        </p:blipFill>
        <p:spPr>
          <a:xfrm>
            <a:off x="1371600" y="2400300"/>
            <a:ext cx="8733496" cy="63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1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Importações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Brasileiras</a:t>
            </a:r>
            <a:endParaRPr lang="en-US" sz="54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668C2-1650-401B-9699-F505ECAA8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2"/>
          <a:stretch/>
        </p:blipFill>
        <p:spPr>
          <a:xfrm>
            <a:off x="2749239" y="1156038"/>
            <a:ext cx="12980021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1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Exportações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Indianas</a:t>
            </a:r>
            <a:endParaRPr lang="en-US" sz="54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7EB0B5-183A-4CE2-9FD8-BD33F0718B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1"/>
          <a:stretch/>
        </p:blipFill>
        <p:spPr>
          <a:xfrm>
            <a:off x="2623826" y="1333500"/>
            <a:ext cx="13040347" cy="86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1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Exportações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Brasileiras</a:t>
            </a:r>
            <a:endParaRPr lang="en-US" sz="54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CCDA18-A4CF-44E9-80F1-B9B3B60D5B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2999753" y="1181100"/>
            <a:ext cx="13040347" cy="87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325041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Importações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vs.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Exportações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Africanas</a:t>
            </a:r>
            <a:endParaRPr lang="en-US" sz="54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C7C922-B399-469B-8BB0-DCDF35EEAB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9"/>
          <a:stretch/>
        </p:blipFill>
        <p:spPr>
          <a:xfrm>
            <a:off x="3200400" y="1333500"/>
            <a:ext cx="12573001" cy="83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5400" y="6984263"/>
            <a:ext cx="3544228" cy="826237"/>
            <a:chOff x="0" y="-38100"/>
            <a:chExt cx="780800" cy="182021"/>
          </a:xfrm>
        </p:grpSpPr>
        <p:sp>
          <p:nvSpPr>
            <p:cNvPr id="4" name="Freeform 4"/>
            <p:cNvSpPr/>
            <p:nvPr/>
          </p:nvSpPr>
          <p:spPr>
            <a:xfrm>
              <a:off x="0" y="-12203"/>
              <a:ext cx="780800" cy="143921"/>
            </a:xfrm>
            <a:custGeom>
              <a:avLst/>
              <a:gdLst/>
              <a:ahLst/>
              <a:cxnLst/>
              <a:rect l="l" t="t" r="r" b="b"/>
              <a:pathLst>
                <a:path w="780800" h="143921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780800" cy="18202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41"/>
                </a:lnSpc>
              </a:pPr>
              <a:r>
                <a:rPr lang="en-US" sz="2203" dirty="0">
                  <a:solidFill>
                    <a:srgbClr val="FFFFFF"/>
                  </a:solidFill>
                  <a:latin typeface="Montserrat"/>
                </a:rPr>
                <a:t>Cristiane Pereira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037309" y="1289183"/>
            <a:ext cx="10267019" cy="129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 dirty="0">
                <a:solidFill>
                  <a:srgbClr val="1F4A7A"/>
                </a:solidFill>
                <a:latin typeface="Cocomat Pro Heavy"/>
              </a:rPr>
              <a:t>SOBRE MIM</a:t>
            </a:r>
          </a:p>
        </p:txBody>
      </p:sp>
      <p:sp>
        <p:nvSpPr>
          <p:cNvPr id="25" name="Freeform 25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4C1460D3-F77E-431C-B771-00D6A9D39C62}"/>
              </a:ext>
            </a:extLst>
          </p:cNvPr>
          <p:cNvSpPr txBox="1"/>
          <p:nvPr/>
        </p:nvSpPr>
        <p:spPr>
          <a:xfrm>
            <a:off x="5376787" y="3555263"/>
            <a:ext cx="11463413" cy="273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Pesquisadora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em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Relações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Internacionais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Saúde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Global,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tenho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interesse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em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temas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relacionados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a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direitos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humanos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desigualdades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raça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gênero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classe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Há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alguns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anos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desenvolvo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pesquisas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sobre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as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consequências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emergências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sanitárias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sobre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mulheres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e,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atualmente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tenho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pesquisado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sobre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desigualdades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na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distribuição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global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insumos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medicos.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4D2FB12-8D63-48DD-919D-53161B080A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3" b="9259"/>
          <a:stretch/>
        </p:blipFill>
        <p:spPr>
          <a:xfrm>
            <a:off x="1675089" y="2793639"/>
            <a:ext cx="2784850" cy="4098531"/>
          </a:xfrm>
          <a:prstGeom prst="roundRect">
            <a:avLst>
              <a:gd name="adj" fmla="val 11111"/>
            </a:avLst>
          </a:prstGeom>
          <a:ln w="190500" cap="rnd">
            <a:solidFill>
              <a:srgbClr val="83A1C0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654903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Coincidências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Brasil</a:t>
            </a:r>
            <a:r>
              <a:rPr lang="en-US" sz="5400" dirty="0">
                <a:solidFill>
                  <a:srgbClr val="05066D"/>
                </a:solidFill>
                <a:latin typeface="Cocomat Pro Heavy"/>
              </a:rPr>
              <a:t> e India</a:t>
            </a: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E102A-A131-4FD4-9924-6B317C881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1"/>
          <a:stretch/>
        </p:blipFill>
        <p:spPr>
          <a:xfrm>
            <a:off x="4736143" y="1790700"/>
            <a:ext cx="4572000" cy="79361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74576C-818B-4034-9B0B-95F33712FE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0"/>
          <a:stretch/>
        </p:blipFill>
        <p:spPr>
          <a:xfrm>
            <a:off x="9777086" y="1825667"/>
            <a:ext cx="4015114" cy="78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654903"/>
            <a:ext cx="136017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5400" dirty="0" err="1">
                <a:solidFill>
                  <a:srgbClr val="05066D"/>
                </a:solidFill>
                <a:latin typeface="Cocomat Pro Heavy"/>
              </a:rPr>
              <a:t>Conclusões</a:t>
            </a:r>
            <a:endParaRPr lang="en-US" sz="54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E1F9A00-5FFF-4FE1-B623-D58D2BEA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09800"/>
            <a:ext cx="7848600" cy="6972300"/>
          </a:xfrm>
        </p:spPr>
        <p:txBody>
          <a:bodyPr>
            <a:normAutofit/>
          </a:bodyPr>
          <a:lstStyle/>
          <a:p>
            <a:r>
              <a:rPr lang="pt-BR" dirty="0"/>
              <a:t>É possível estabelecer acordos de cooperação com países da América Latina para a obtenção de insumos</a:t>
            </a:r>
          </a:p>
          <a:p>
            <a:r>
              <a:rPr lang="pt-BR" dirty="0"/>
              <a:t>Índia é um parceiro estratégico para buscar acordos de transferência de tecnologia para produção de equipamentos e IFA</a:t>
            </a:r>
          </a:p>
          <a:p>
            <a:r>
              <a:rPr lang="pt-BR" dirty="0"/>
              <a:t>Países África, especialmente a África do Sul, são parceiros estratégicos para acordos de compartilhamento de insumos e para o estabelecimento de redes internacionais de pesquisa</a:t>
            </a:r>
          </a:p>
          <a:p>
            <a:r>
              <a:rPr lang="pt-BR" dirty="0"/>
              <a:t>BRICS e Mercosul são importante </a:t>
            </a:r>
            <a:r>
              <a:rPr lang="pt-BR" dirty="0" err="1"/>
              <a:t>forúns</a:t>
            </a:r>
            <a:r>
              <a:rPr lang="pt-BR" dirty="0"/>
              <a:t> para o estabelecimento de parcerias</a:t>
            </a:r>
          </a:p>
        </p:txBody>
      </p:sp>
      <p:pic>
        <p:nvPicPr>
          <p:cNvPr id="1026" name="Picture 2" descr="Como montar um laboratório de parasitologia? - SPLABOR - Equipamentos para  Laboratórios">
            <a:extLst>
              <a:ext uri="{FF2B5EF4-FFF2-40B4-BE49-F238E27FC236}">
                <a16:creationId xmlns:a16="http://schemas.microsoft.com/office/drawing/2014/main" id="{782E3837-0725-4305-94E3-35967DF6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809375"/>
            <a:ext cx="7418128" cy="46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4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0CDB913-7792-4CD4-AF27-A4270BF30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0"/>
          <a:stretch/>
        </p:blipFill>
        <p:spPr>
          <a:xfrm>
            <a:off x="16565" y="0"/>
            <a:ext cx="14720914" cy="102870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4630400" y="654903"/>
            <a:ext cx="3429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400" dirty="0" err="1">
                <a:solidFill>
                  <a:srgbClr val="05066D"/>
                </a:solidFill>
                <a:latin typeface="Cocomat Pro Heavy"/>
              </a:rPr>
              <a:t>Diagnóstico</a:t>
            </a:r>
            <a:r>
              <a:rPr lang="en-US" sz="44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4400" dirty="0" err="1">
                <a:solidFill>
                  <a:srgbClr val="05066D"/>
                </a:solidFill>
                <a:latin typeface="Cocomat Pro Heavy"/>
              </a:rPr>
              <a:t>Comercial</a:t>
            </a:r>
            <a:endParaRPr lang="en-US" sz="4400" dirty="0">
              <a:solidFill>
                <a:srgbClr val="05066D"/>
              </a:solidFill>
              <a:latin typeface="Cocomat Pro Heavy"/>
            </a:endParaRPr>
          </a:p>
        </p:txBody>
      </p:sp>
    </p:spTree>
    <p:extLst>
      <p:ext uri="{BB962C8B-B14F-4D97-AF65-F5344CB8AC3E}">
        <p14:creationId xmlns:p14="http://schemas.microsoft.com/office/powerpoint/2010/main" val="3213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F31506-A78B-4205-BCB6-905DE101B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87400" cy="1078752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3411200" y="1037392"/>
            <a:ext cx="43434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400" dirty="0" err="1">
                <a:solidFill>
                  <a:srgbClr val="05066D"/>
                </a:solidFill>
                <a:latin typeface="Cocomat Pro Heavy"/>
              </a:rPr>
              <a:t>Oportunidades</a:t>
            </a:r>
            <a:endParaRPr lang="en-US" sz="4400" dirty="0">
              <a:solidFill>
                <a:srgbClr val="05066D"/>
              </a:solidFill>
              <a:latin typeface="Cocomat Pro Heavy"/>
            </a:endParaRPr>
          </a:p>
        </p:txBody>
      </p:sp>
    </p:spTree>
    <p:extLst>
      <p:ext uri="{BB962C8B-B14F-4D97-AF65-F5344CB8AC3E}">
        <p14:creationId xmlns:p14="http://schemas.microsoft.com/office/powerpoint/2010/main" val="105913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24179" y="4946989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233181"/>
            <a:ext cx="7599093" cy="8030247"/>
          </a:xfrm>
          <a:custGeom>
            <a:avLst/>
            <a:gdLst/>
            <a:ahLst/>
            <a:cxnLst/>
            <a:rect l="l" t="t" r="r" b="b"/>
            <a:pathLst>
              <a:path w="7599093" h="8030247">
                <a:moveTo>
                  <a:pt x="0" y="0"/>
                </a:moveTo>
                <a:lnTo>
                  <a:pt x="7599093" y="0"/>
                </a:lnTo>
                <a:lnTo>
                  <a:pt x="7599093" y="8030248"/>
                </a:lnTo>
                <a:lnTo>
                  <a:pt x="0" y="803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4263831"/>
            <a:ext cx="507797" cy="431628"/>
          </a:xfrm>
          <a:custGeom>
            <a:avLst/>
            <a:gdLst/>
            <a:ahLst/>
            <a:cxnLst/>
            <a:rect l="l" t="t" r="r" b="b"/>
            <a:pathLst>
              <a:path w="507797" h="431628">
                <a:moveTo>
                  <a:pt x="0" y="0"/>
                </a:moveTo>
                <a:lnTo>
                  <a:pt x="507797" y="0"/>
                </a:lnTo>
                <a:lnTo>
                  <a:pt x="507797" y="431628"/>
                </a:lnTo>
                <a:lnTo>
                  <a:pt x="0" y="431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1697" y="2949560"/>
            <a:ext cx="402941" cy="402941"/>
          </a:xfrm>
          <a:custGeom>
            <a:avLst/>
            <a:gdLst/>
            <a:ahLst/>
            <a:cxnLst/>
            <a:rect l="l" t="t" r="r" b="b"/>
            <a:pathLst>
              <a:path w="402941" h="402941">
                <a:moveTo>
                  <a:pt x="0" y="0"/>
                </a:moveTo>
                <a:lnTo>
                  <a:pt x="402942" y="0"/>
                </a:lnTo>
                <a:lnTo>
                  <a:pt x="402942" y="402942"/>
                </a:lnTo>
                <a:lnTo>
                  <a:pt x="0" y="4029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3636648"/>
            <a:ext cx="441795" cy="315331"/>
          </a:xfrm>
          <a:custGeom>
            <a:avLst/>
            <a:gdLst/>
            <a:ahLst/>
            <a:cxnLst/>
            <a:rect l="l" t="t" r="r" b="b"/>
            <a:pathLst>
              <a:path w="441795" h="315331">
                <a:moveTo>
                  <a:pt x="0" y="0"/>
                </a:moveTo>
                <a:lnTo>
                  <a:pt x="441795" y="0"/>
                </a:lnTo>
                <a:lnTo>
                  <a:pt x="441795" y="315332"/>
                </a:lnTo>
                <a:lnTo>
                  <a:pt x="0" y="315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750998" y="3483295"/>
            <a:ext cx="8026983" cy="58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3"/>
              </a:lnSpc>
            </a:pPr>
            <a:r>
              <a:rPr lang="en-US" sz="3395" dirty="0">
                <a:solidFill>
                  <a:srgbClr val="000000"/>
                </a:solidFill>
                <a:latin typeface="Montserrat"/>
              </a:rPr>
              <a:t>crisribeiro.crp@gmail.com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50998" y="4197156"/>
            <a:ext cx="4463607" cy="569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3"/>
              </a:lnSpc>
            </a:pPr>
            <a:r>
              <a:rPr lang="en-US" sz="3395" dirty="0">
                <a:solidFill>
                  <a:srgbClr val="000000"/>
                </a:solidFill>
                <a:latin typeface="Montserrat"/>
              </a:rPr>
              <a:t>São Paulo - BR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50998" y="2840012"/>
            <a:ext cx="4013492" cy="58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3"/>
              </a:lnSpc>
            </a:pPr>
            <a:r>
              <a:rPr lang="en-US" sz="3395" dirty="0">
                <a:solidFill>
                  <a:srgbClr val="000000"/>
                </a:solidFill>
                <a:latin typeface="Montserrat"/>
              </a:rPr>
              <a:t>(11) 9911-79186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0165" y="1074248"/>
            <a:ext cx="10704163" cy="121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898"/>
              </a:lnSpc>
              <a:spcBef>
                <a:spcPct val="0"/>
              </a:spcBef>
            </a:pPr>
            <a:r>
              <a:rPr lang="en-US" sz="7070" dirty="0">
                <a:solidFill>
                  <a:srgbClr val="45467E"/>
                </a:solidFill>
                <a:latin typeface="Cocomat Pro Heavy"/>
              </a:rPr>
              <a:t>OBRIGADA!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5625717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39527" y="3411023"/>
            <a:ext cx="1953145" cy="19531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834756" y="3847914"/>
            <a:ext cx="1362686" cy="1079361"/>
          </a:xfrm>
          <a:custGeom>
            <a:avLst/>
            <a:gdLst/>
            <a:ahLst/>
            <a:cxnLst/>
            <a:rect l="l" t="t" r="r" b="b"/>
            <a:pathLst>
              <a:path w="1362686" h="1079361">
                <a:moveTo>
                  <a:pt x="0" y="0"/>
                </a:moveTo>
                <a:lnTo>
                  <a:pt x="1362686" y="0"/>
                </a:lnTo>
                <a:lnTo>
                  <a:pt x="1362686" y="1079362"/>
                </a:lnTo>
                <a:lnTo>
                  <a:pt x="0" y="1079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39527" y="5786120"/>
            <a:ext cx="1953145" cy="195314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12219" y="6354767"/>
            <a:ext cx="1185223" cy="963487"/>
          </a:xfrm>
          <a:custGeom>
            <a:avLst/>
            <a:gdLst/>
            <a:ahLst/>
            <a:cxnLst/>
            <a:rect l="l" t="t" r="r" b="b"/>
            <a:pathLst>
              <a:path w="1185223" h="963487">
                <a:moveTo>
                  <a:pt x="0" y="0"/>
                </a:moveTo>
                <a:lnTo>
                  <a:pt x="1185223" y="0"/>
                </a:lnTo>
                <a:lnTo>
                  <a:pt x="1185223" y="963488"/>
                </a:lnTo>
                <a:lnTo>
                  <a:pt x="0" y="96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10938" y="1560954"/>
            <a:ext cx="11235803" cy="1311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APRESENTAÇÃO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7319" y="3800289"/>
            <a:ext cx="11463413" cy="177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r>
              <a:rPr lang="en-US" sz="2545" dirty="0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dependência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insumos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produtos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externos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fragiliza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a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capacidade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do SUS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atender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a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demanda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dos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seus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usuários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por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tratamentos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exames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medicamentos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Objetivo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3 dos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Objetivos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de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Desenvolvimento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545" dirty="0" err="1">
                <a:solidFill>
                  <a:srgbClr val="000000"/>
                </a:solidFill>
                <a:latin typeface="Montserrat"/>
              </a:rPr>
              <a:t>Sustentável</a:t>
            </a:r>
            <a:r>
              <a:rPr lang="en-US" sz="2545" dirty="0">
                <a:solidFill>
                  <a:srgbClr val="000000"/>
                </a:solidFill>
                <a:latin typeface="Montserrat"/>
              </a:rPr>
              <a:t> da OMS.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222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</a:pPr>
            <a:r>
              <a:rPr lang="en-US" sz="2545">
                <a:solidFill>
                  <a:srgbClr val="000000"/>
                </a:solidFill>
                <a:latin typeface="Montserrat"/>
              </a:rPr>
              <a:t>Investigar qual é a capacidade produtiva de alguns países considerados parceiros estratégicos do Brasil, sendo esses Argentina, México, África do Sul e Índia, a fim de identificar áreas estratégicas de incidência do Brasil na Diplomacia da Saúde.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757319" y="3268039"/>
            <a:ext cx="4283072" cy="52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JUSTIFICATIVA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57319" y="5719445"/>
            <a:ext cx="4283072" cy="52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OBJETIVO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704061" flipH="1" flipV="1">
            <a:off x="11603194" y="525483"/>
            <a:ext cx="8220239" cy="12420690"/>
          </a:xfrm>
          <a:custGeom>
            <a:avLst/>
            <a:gdLst/>
            <a:ahLst/>
            <a:cxnLst/>
            <a:rect l="l" t="t" r="r" b="b"/>
            <a:pathLst>
              <a:path w="8220239" h="12420690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96495" y="1439448"/>
            <a:ext cx="9846501" cy="355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330"/>
              </a:lnSpc>
              <a:spcBef>
                <a:spcPct val="0"/>
              </a:spcBef>
            </a:pPr>
            <a:r>
              <a:rPr lang="en-US" sz="10236" dirty="0" err="1">
                <a:solidFill>
                  <a:srgbClr val="FFFFFF"/>
                </a:solidFill>
                <a:latin typeface="Cocomat Pro Heavy"/>
              </a:rPr>
              <a:t>Introdução</a:t>
            </a:r>
            <a:r>
              <a:rPr lang="en-US" sz="10236" dirty="0">
                <a:solidFill>
                  <a:srgbClr val="FFFFFF"/>
                </a:solidFill>
                <a:latin typeface="Cocomat Pro Heavy"/>
              </a:rPr>
              <a:t> e </a:t>
            </a:r>
            <a:r>
              <a:rPr lang="en-US" sz="10236" dirty="0" err="1">
                <a:solidFill>
                  <a:srgbClr val="FFFFFF"/>
                </a:solidFill>
                <a:latin typeface="Cocomat Pro Heavy"/>
              </a:rPr>
              <a:t>justificativa</a:t>
            </a:r>
            <a:endParaRPr lang="en-US" sz="10236" dirty="0">
              <a:solidFill>
                <a:srgbClr val="FFFFFF"/>
              </a:solidFill>
              <a:latin typeface="Cocomat Pro Heavy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9872579" y="2195012"/>
            <a:ext cx="7145265" cy="8091988"/>
          </a:xfrm>
          <a:custGeom>
            <a:avLst/>
            <a:gdLst/>
            <a:ahLst/>
            <a:cxnLst/>
            <a:rect l="l" t="t" r="r" b="b"/>
            <a:pathLst>
              <a:path w="7145265" h="8091988">
                <a:moveTo>
                  <a:pt x="7145265" y="0"/>
                </a:moveTo>
                <a:lnTo>
                  <a:pt x="0" y="0"/>
                </a:lnTo>
                <a:lnTo>
                  <a:pt x="0" y="8091988"/>
                </a:lnTo>
                <a:lnTo>
                  <a:pt x="7145265" y="8091988"/>
                </a:lnTo>
                <a:lnTo>
                  <a:pt x="71452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6350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714970"/>
            <a:ext cx="136017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Desigualdade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 no </a:t>
            </a: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acesso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às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vacinas</a:t>
            </a:r>
            <a:endParaRPr lang="en-US" sz="60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97FED6-AE10-4C3C-9F84-13AA1D5C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66900"/>
            <a:ext cx="16363700" cy="69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647A6A-8C05-4249-84F9-4615EC6A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9366"/>
            <a:ext cx="13335000" cy="96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638770"/>
            <a:ext cx="136017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Vacinas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salvam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 </a:t>
            </a: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vidas</a:t>
            </a:r>
            <a:endParaRPr lang="en-US" sz="6000" dirty="0">
              <a:solidFill>
                <a:srgbClr val="05066D"/>
              </a:solidFill>
              <a:latin typeface="Cocomat Pro Heavy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B29E26-058D-4CE9-A140-B05C71CFB121}"/>
              </a:ext>
            </a:extLst>
          </p:cNvPr>
          <p:cNvSpPr/>
          <p:nvPr/>
        </p:nvSpPr>
        <p:spPr>
          <a:xfrm>
            <a:off x="4495800" y="2019300"/>
            <a:ext cx="8382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EC8EC4-A3EE-497B-A955-A660253F5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60" y="1943100"/>
            <a:ext cx="13702340" cy="69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0" y="3728925"/>
            <a:ext cx="62103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000" dirty="0" err="1">
                <a:solidFill>
                  <a:srgbClr val="05066D"/>
                </a:solidFill>
                <a:latin typeface="Cocomat Pro Heavy"/>
              </a:rPr>
              <a:t>Atualidade</a:t>
            </a:r>
            <a:r>
              <a:rPr lang="en-US" sz="6000" dirty="0">
                <a:solidFill>
                  <a:srgbClr val="05066D"/>
                </a:solidFill>
                <a:latin typeface="Cocomat Pro Heavy"/>
              </a:rPr>
              <a:t>: Covid-Longa</a:t>
            </a:r>
          </a:p>
        </p:txBody>
      </p:sp>
      <p:sp>
        <p:nvSpPr>
          <p:cNvPr id="14" name="Freeform 14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B29E26-058D-4CE9-A140-B05C71CFB121}"/>
              </a:ext>
            </a:extLst>
          </p:cNvPr>
          <p:cNvSpPr/>
          <p:nvPr/>
        </p:nvSpPr>
        <p:spPr>
          <a:xfrm>
            <a:off x="4495800" y="2019300"/>
            <a:ext cx="8382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069D9F-8B4D-4970-8B9C-F9BBE669D7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89"/>
          <a:stretch/>
        </p:blipFill>
        <p:spPr>
          <a:xfrm>
            <a:off x="609600" y="190500"/>
            <a:ext cx="8968406" cy="96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8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704061" flipH="1" flipV="1">
            <a:off x="11603194" y="525483"/>
            <a:ext cx="8220239" cy="12420690"/>
          </a:xfrm>
          <a:custGeom>
            <a:avLst/>
            <a:gdLst/>
            <a:ahLst/>
            <a:cxnLst/>
            <a:rect l="l" t="t" r="r" b="b"/>
            <a:pathLst>
              <a:path w="8220239" h="12420690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96495" y="1439448"/>
            <a:ext cx="9846501" cy="355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330"/>
              </a:lnSpc>
              <a:spcBef>
                <a:spcPct val="0"/>
              </a:spcBef>
            </a:pPr>
            <a:r>
              <a:rPr lang="en-US" sz="10236" dirty="0" err="1">
                <a:solidFill>
                  <a:srgbClr val="FFFFFF"/>
                </a:solidFill>
                <a:latin typeface="Cocomat Pro Heavy"/>
              </a:rPr>
              <a:t>Diagnóstico</a:t>
            </a:r>
            <a:r>
              <a:rPr lang="en-US" sz="10236" dirty="0">
                <a:solidFill>
                  <a:srgbClr val="FFFFFF"/>
                </a:solidFill>
                <a:latin typeface="Cocomat Pro Heavy"/>
              </a:rPr>
              <a:t> commercial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A514105-854D-498F-A194-E0902777C154}"/>
              </a:ext>
            </a:extLst>
          </p:cNvPr>
          <p:cNvSpPr/>
          <p:nvPr/>
        </p:nvSpPr>
        <p:spPr>
          <a:xfrm>
            <a:off x="10744200" y="1638300"/>
            <a:ext cx="6515100" cy="8648700"/>
          </a:xfrm>
          <a:custGeom>
            <a:avLst/>
            <a:gdLst/>
            <a:ahLst/>
            <a:cxnLst/>
            <a:rect l="l" t="t" r="r" b="b"/>
            <a:pathLst>
              <a:path w="5188226" h="7200900">
                <a:moveTo>
                  <a:pt x="0" y="0"/>
                </a:moveTo>
                <a:lnTo>
                  <a:pt x="5188226" y="0"/>
                </a:lnTo>
                <a:lnTo>
                  <a:pt x="5188226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5665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430</Words>
  <Application>Microsoft Office PowerPoint</Application>
  <PresentationFormat>Personalizar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Cocomat Pro Heavy</vt:lpstr>
      <vt:lpstr>Montserrat Medium</vt:lpstr>
      <vt:lpstr>Calibri</vt:lpstr>
      <vt:lpstr>Montserrat</vt:lpstr>
      <vt:lpstr>Montserrat Medium Italics</vt:lpstr>
      <vt:lpstr>Montserrat Classic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Oportunidades de Cooperação Internacional para fortalecimento do CEIS Brasileiro</dc:title>
  <cp:lastModifiedBy>TAP do B CEPEDISA</cp:lastModifiedBy>
  <cp:revision>25</cp:revision>
  <dcterms:created xsi:type="dcterms:W3CDTF">2006-08-16T00:00:00Z</dcterms:created>
  <dcterms:modified xsi:type="dcterms:W3CDTF">2023-12-09T15:30:41Z</dcterms:modified>
  <dc:identifier>DAF2acGQ94I</dc:identifier>
</cp:coreProperties>
</file>