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7" r:id="rId5"/>
    <p:sldId id="263" r:id="rId6"/>
    <p:sldId id="264" r:id="rId7"/>
    <p:sldId id="257" r:id="rId8"/>
    <p:sldId id="268" r:id="rId9"/>
    <p:sldId id="265" r:id="rId10"/>
    <p:sldId id="266" r:id="rId11"/>
    <p:sldId id="270" r:id="rId12"/>
    <p:sldId id="260" r:id="rId13"/>
    <p:sldId id="269" r:id="rId14"/>
    <p:sldId id="261" r:id="rId15"/>
    <p:sldId id="271" r:id="rId16"/>
    <p:sldId id="272" r:id="rId17"/>
    <p:sldId id="273" r:id="rId18"/>
    <p:sldId id="275" r:id="rId19"/>
    <p:sldId id="277" r:id="rId20"/>
    <p:sldId id="276" r:id="rId21"/>
    <p:sldId id="278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090E-9063-4608-98B4-9186A493F6C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FD-972A-4D27-9AEE-D7277ACF3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090E-9063-4608-98B4-9186A493F6C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FD-972A-4D27-9AEE-D7277ACF3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090E-9063-4608-98B4-9186A493F6C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FD-972A-4D27-9AEE-D7277ACF3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090E-9063-4608-98B4-9186A493F6C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FD-972A-4D27-9AEE-D7277ACF3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090E-9063-4608-98B4-9186A493F6C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FD-972A-4D27-9AEE-D7277ACF3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090E-9063-4608-98B4-9186A493F6C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FD-972A-4D27-9AEE-D7277ACF3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090E-9063-4608-98B4-9186A493F6C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FD-972A-4D27-9AEE-D7277ACF33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090E-9063-4608-98B4-9186A493F6C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FD-972A-4D27-9AEE-D7277ACF3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090E-9063-4608-98B4-9186A493F6C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FD-972A-4D27-9AEE-D7277ACF3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090E-9063-4608-98B4-9186A493F6C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FD-972A-4D27-9AEE-D7277ACF3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090E-9063-4608-98B4-9186A493F6C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8BFD-972A-4D27-9AEE-D7277ACF3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090E-9063-4608-98B4-9186A493F6C2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38BFD-972A-4D27-9AEE-D7277ACF33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A2%9C%E8%89%B2" TargetMode="External"/><Relationship Id="rId7" Type="http://schemas.openxmlformats.org/officeDocument/2006/relationships/hyperlink" Target="https://zh.wikipedia.org/wiki/%E6%98%8E%E5%BA%A6" TargetMode="External"/><Relationship Id="rId2" Type="http://schemas.openxmlformats.org/officeDocument/2006/relationships/hyperlink" Target="https://zh.wikipedia.org/wiki/%E8%89%B2%E7%9B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8%89%B2%E5%BA%A6_(%E8%89%B2%E5%BD%A9%E5%AD%A6)" TargetMode="External"/><Relationship Id="rId5" Type="http://schemas.openxmlformats.org/officeDocument/2006/relationships/hyperlink" Target="https://zh.wikipedia.org/wiki/%E9%BB%84%E8%89%B2" TargetMode="External"/><Relationship Id="rId4" Type="http://schemas.openxmlformats.org/officeDocument/2006/relationships/hyperlink" Target="https://zh.wikipedia.org/wiki/%E7%BA%A2%E8%89%B2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9%BB%84%E8%89%B2" TargetMode="External"/><Relationship Id="rId13" Type="http://schemas.openxmlformats.org/officeDocument/2006/relationships/hyperlink" Target="https://zh.wikipedia.org/wiki/%E6%A0%97%E8%89%B2" TargetMode="External"/><Relationship Id="rId18" Type="http://schemas.openxmlformats.org/officeDocument/2006/relationships/hyperlink" Target="https://zh.wikipedia.org/wiki/%E7%B4%AB%E8%89%B2" TargetMode="External"/><Relationship Id="rId3" Type="http://schemas.openxmlformats.org/officeDocument/2006/relationships/hyperlink" Target="https://zh.wikipedia.org/wiki/RGB" TargetMode="External"/><Relationship Id="rId21" Type="http://schemas.openxmlformats.org/officeDocument/2006/relationships/hyperlink" Target="https://zh.wikipedia.org/wiki/%E7%81%B0%E8%89%B2" TargetMode="External"/><Relationship Id="rId7" Type="http://schemas.openxmlformats.org/officeDocument/2006/relationships/hyperlink" Target="https://zh.wikipedia.org/wiki/%E7%BA%A2%E8%89%B2" TargetMode="External"/><Relationship Id="rId12" Type="http://schemas.openxmlformats.org/officeDocument/2006/relationships/hyperlink" Target="https://zh.wikipedia.org/wiki/%E5%93%81%E7%B4%85%E8%89%B2" TargetMode="External"/><Relationship Id="rId17" Type="http://schemas.openxmlformats.org/officeDocument/2006/relationships/hyperlink" Target="https://zh.wikipedia.org/wiki/%E6%B7%B1%E8%97%8D%E8%89%B2" TargetMode="External"/><Relationship Id="rId2" Type="http://schemas.openxmlformats.org/officeDocument/2006/relationships/hyperlink" Target="https://zh.wikipedia.org/wiki/%E9%A2%9C%E8%89%B2" TargetMode="External"/><Relationship Id="rId16" Type="http://schemas.openxmlformats.org/officeDocument/2006/relationships/hyperlink" Target="https://zh.wikipedia.org/wiki/%E9%B8%AD%E7%BB%BF%E8%89%B2" TargetMode="External"/><Relationship Id="rId20" Type="http://schemas.openxmlformats.org/officeDocument/2006/relationships/hyperlink" Target="https://zh.wikipedia.org/wiki/%E9%93%B6%E8%89%B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MS-DOS" TargetMode="External"/><Relationship Id="rId11" Type="http://schemas.openxmlformats.org/officeDocument/2006/relationships/hyperlink" Target="https://zh.wikipedia.org/wiki/%E8%93%9D%E8%89%B2" TargetMode="External"/><Relationship Id="rId5" Type="http://schemas.openxmlformats.org/officeDocument/2006/relationships/hyperlink" Target="https://zh.wikipedia.org/wiki/HSV%E8%89%B2%E5%BD%A9%E5%B1%9E%E6%80%A7%E6%A8%A1%E5%BC%8F" TargetMode="External"/><Relationship Id="rId15" Type="http://schemas.openxmlformats.org/officeDocument/2006/relationships/hyperlink" Target="https://zh.wikipedia.org/w/index.php?title=%E6%B7%B1%E7%BB%BF%E8%89%B2&amp;action=edit&amp;redlink=1" TargetMode="External"/><Relationship Id="rId10" Type="http://schemas.openxmlformats.org/officeDocument/2006/relationships/hyperlink" Target="https://zh.wikipedia.org/wiki/%E9%9D%92%E8%89%B2" TargetMode="External"/><Relationship Id="rId19" Type="http://schemas.openxmlformats.org/officeDocument/2006/relationships/hyperlink" Target="https://zh.wikipedia.org/wiki/%E7%99%BD%E8%89%B2" TargetMode="External"/><Relationship Id="rId4" Type="http://schemas.openxmlformats.org/officeDocument/2006/relationships/hyperlink" Target="https://zh.wikipedia.org/wiki/CMYK" TargetMode="External"/><Relationship Id="rId9" Type="http://schemas.openxmlformats.org/officeDocument/2006/relationships/hyperlink" Target="https://zh.wikipedia.org/wiki/%E7%BB%BF%E8%89%B2" TargetMode="External"/><Relationship Id="rId14" Type="http://schemas.openxmlformats.org/officeDocument/2006/relationships/hyperlink" Target="https://zh.wikipedia.org/wiki/%E6%A9%84%E6%AC%96%E8%89%B2" TargetMode="External"/><Relationship Id="rId22" Type="http://schemas.openxmlformats.org/officeDocument/2006/relationships/hyperlink" Target="https://zh.wikipedia.org/wiki/%E9%BB%91%E8%89%B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Matplotlib</a:t>
            </a:r>
            <a:r>
              <a:rPr lang="en-US" altLang="zh-TW" dirty="0" smtClean="0"/>
              <a:t>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COLOR FILTER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68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CHART ANALYSIS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range(1,10):</a:t>
            </a:r>
          </a:p>
          <a:p>
            <a:r>
              <a:rPr lang="en-US" altLang="zh-TW" dirty="0"/>
              <a:t>    for j in range(2,8):</a:t>
            </a:r>
          </a:p>
          <a:p>
            <a:r>
              <a:rPr lang="en-US" altLang="zh-TW" dirty="0"/>
              <a:t>        x=[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       y=[j]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plt.bar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, label ='Example1',color='g')</a:t>
            </a:r>
          </a:p>
          <a:p>
            <a:endParaRPr lang="en-US" altLang="zh-TW" dirty="0"/>
          </a:p>
          <a:p>
            <a:r>
              <a:rPr lang="en-US" altLang="zh-TW" dirty="0" err="1"/>
              <a:t>plt.bar</a:t>
            </a:r>
            <a:r>
              <a:rPr lang="en-US" altLang="zh-TW" dirty="0"/>
              <a:t>([3,3,5,7,5],[1,2,4,6,5], label = 'Example2',color='b')</a:t>
            </a:r>
          </a:p>
          <a:p>
            <a:r>
              <a:rPr lang="en-US" altLang="zh-TW" dirty="0" err="1"/>
              <a:t>plt.xlabel</a:t>
            </a:r>
            <a:r>
              <a:rPr lang="en-US" altLang="zh-TW" dirty="0"/>
              <a:t>('bar number')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('bar height')</a:t>
            </a:r>
          </a:p>
          <a:p>
            <a:r>
              <a:rPr lang="en-US" altLang="zh-TW" dirty="0" err="1"/>
              <a:t>plt.title</a:t>
            </a:r>
            <a:r>
              <a:rPr lang="en-US" altLang="zh-TW" dirty="0"/>
              <a:t>('info')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696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CHART ANALYSIS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population_ages</a:t>
            </a:r>
            <a:r>
              <a:rPr lang="en-US" altLang="zh-TW" dirty="0"/>
              <a:t> = [22,55,62,45,21,54,87,52,33,21,54,87,21,54,23,56,45,75,78,25]</a:t>
            </a:r>
          </a:p>
          <a:p>
            <a:endParaRPr lang="en-US" altLang="zh-TW" dirty="0"/>
          </a:p>
          <a:p>
            <a:r>
              <a:rPr lang="en-US" altLang="zh-TW" dirty="0"/>
              <a:t>ids = [x for x in range(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population_ages</a:t>
            </a:r>
            <a:r>
              <a:rPr lang="en-US" altLang="zh-TW" dirty="0"/>
              <a:t>))]</a:t>
            </a:r>
          </a:p>
          <a:p>
            <a:r>
              <a:rPr lang="en-US" altLang="zh-TW" dirty="0" err="1"/>
              <a:t>plt.bar</a:t>
            </a:r>
            <a:r>
              <a:rPr lang="en-US" altLang="zh-TW" dirty="0"/>
              <a:t> (ids, </a:t>
            </a:r>
            <a:r>
              <a:rPr lang="en-US" altLang="zh-TW" dirty="0" err="1"/>
              <a:t>population_ages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82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plt.scatter</a:t>
            </a:r>
            <a:r>
              <a:rPr lang="en-US" altLang="zh-TW" dirty="0"/>
              <a:t>([1,2,3,4,5],[2,2,2,2,2], label ='Example1',color='g', s=25, marker="o")</a:t>
            </a:r>
          </a:p>
          <a:p>
            <a:endParaRPr lang="en-US" altLang="zh-TW" dirty="0"/>
          </a:p>
          <a:p>
            <a:r>
              <a:rPr lang="en-US" altLang="zh-TW" dirty="0" err="1"/>
              <a:t>plt.xlabel</a:t>
            </a:r>
            <a:r>
              <a:rPr lang="en-US" altLang="zh-TW" dirty="0"/>
              <a:t>('bar number')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('bar height')</a:t>
            </a:r>
          </a:p>
          <a:p>
            <a:r>
              <a:rPr lang="en-US" altLang="zh-TW" dirty="0" err="1"/>
              <a:t>plt.title</a:t>
            </a:r>
            <a:r>
              <a:rPr lang="en-US" altLang="zh-TW" dirty="0"/>
              <a:t>('info')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057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EXERCIESE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A class with 45 classmates, 20 boys and 25 girls. Please Show me the Chart with 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Heights (Boys):</a:t>
            </a:r>
          </a:p>
          <a:p>
            <a:r>
              <a:rPr lang="en-US" altLang="zh-TW" dirty="0" smtClean="0"/>
              <a:t>150 cm  , 8 people</a:t>
            </a:r>
          </a:p>
          <a:p>
            <a:r>
              <a:rPr lang="en-US" altLang="zh-TW" dirty="0" smtClean="0"/>
              <a:t>170 cm , 6 people</a:t>
            </a:r>
          </a:p>
          <a:p>
            <a:r>
              <a:rPr lang="en-US" altLang="zh-TW" dirty="0" smtClean="0"/>
              <a:t>175cm , 3 people</a:t>
            </a:r>
          </a:p>
          <a:p>
            <a:r>
              <a:rPr lang="en-US" altLang="zh-TW" dirty="0" smtClean="0"/>
              <a:t>180cm , 3 people</a:t>
            </a:r>
          </a:p>
          <a:p>
            <a:r>
              <a:rPr lang="en-US" altLang="zh-TW" dirty="0" smtClean="0"/>
              <a:t>Heights (Girls):</a:t>
            </a:r>
          </a:p>
          <a:p>
            <a:r>
              <a:rPr lang="en-US" altLang="zh-TW" dirty="0" smtClean="0"/>
              <a:t>140 cm , 1 people</a:t>
            </a:r>
          </a:p>
          <a:p>
            <a:r>
              <a:rPr lang="en-US" altLang="zh-TW" dirty="0" smtClean="0"/>
              <a:t>145 cm , 3 people</a:t>
            </a:r>
          </a:p>
          <a:p>
            <a:r>
              <a:rPr lang="en-US" altLang="zh-TW" dirty="0" smtClean="0"/>
              <a:t>150 cm , 5 people</a:t>
            </a:r>
          </a:p>
          <a:p>
            <a:r>
              <a:rPr lang="en-US" altLang="zh-TW" dirty="0" smtClean="0"/>
              <a:t>155 cm , 7 people</a:t>
            </a:r>
          </a:p>
          <a:p>
            <a:r>
              <a:rPr lang="en-US" altLang="zh-TW" dirty="0" smtClean="0"/>
              <a:t>160 cm , 9 people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386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Percent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days = [1,2,3,4,5]</a:t>
            </a:r>
          </a:p>
          <a:p>
            <a:endParaRPr lang="en-US" altLang="zh-TW" dirty="0"/>
          </a:p>
          <a:p>
            <a:r>
              <a:rPr lang="en-US" altLang="zh-TW" dirty="0"/>
              <a:t>sleeping = [7,8,9,10,11]</a:t>
            </a:r>
          </a:p>
          <a:p>
            <a:r>
              <a:rPr lang="en-US" altLang="zh-TW" dirty="0"/>
              <a:t>eating = [5,4,6,2,8]</a:t>
            </a:r>
          </a:p>
          <a:p>
            <a:r>
              <a:rPr lang="en-US" altLang="zh-TW" dirty="0"/>
              <a:t>working = [2,2,3,4,5]</a:t>
            </a:r>
          </a:p>
          <a:p>
            <a:r>
              <a:rPr lang="en-US" altLang="zh-TW" dirty="0"/>
              <a:t>playing = [8,4,5,6,1]</a:t>
            </a:r>
          </a:p>
          <a:p>
            <a:endParaRPr lang="en-US" altLang="zh-TW" dirty="0"/>
          </a:p>
          <a:p>
            <a:r>
              <a:rPr lang="en-US" altLang="zh-TW" dirty="0" err="1"/>
              <a:t>plt.stackplot</a:t>
            </a:r>
            <a:r>
              <a:rPr lang="en-US" altLang="zh-TW" dirty="0"/>
              <a:t>(days, </a:t>
            </a:r>
            <a:r>
              <a:rPr lang="en-US" altLang="zh-TW" dirty="0" err="1"/>
              <a:t>sleeping,eating,working,playing</a:t>
            </a:r>
            <a:r>
              <a:rPr lang="en-US" altLang="zh-TW" dirty="0"/>
              <a:t>, colors=['</a:t>
            </a:r>
            <a:r>
              <a:rPr lang="en-US" altLang="zh-TW" dirty="0" err="1"/>
              <a:t>m','g','b','r</a:t>
            </a:r>
            <a:r>
              <a:rPr lang="en-US" altLang="zh-TW" dirty="0"/>
              <a:t>'])</a:t>
            </a:r>
          </a:p>
          <a:p>
            <a:endParaRPr lang="en-US" altLang="zh-TW" dirty="0"/>
          </a:p>
          <a:p>
            <a:r>
              <a:rPr lang="en-US" altLang="zh-TW" dirty="0" err="1"/>
              <a:t>plt.plot</a:t>
            </a:r>
            <a:r>
              <a:rPr lang="en-US" altLang="zh-TW" dirty="0"/>
              <a:t>([],[],color = 'm', label='Sleeping', </a:t>
            </a:r>
            <a:r>
              <a:rPr lang="en-US" altLang="zh-TW" dirty="0" err="1"/>
              <a:t>linewidth</a:t>
            </a:r>
            <a:r>
              <a:rPr lang="en-US" altLang="zh-TW" dirty="0"/>
              <a:t>=5)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([],[],color = 'g', label='eating')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([],[],color = 'b', label='Working')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([],[],color = 'r', label='Playing')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plt.title</a:t>
            </a:r>
            <a:r>
              <a:rPr lang="en-US" altLang="zh-TW" dirty="0"/>
              <a:t>('Interesting Graph \</a:t>
            </a:r>
            <a:r>
              <a:rPr lang="en-US" altLang="zh-TW" dirty="0" err="1"/>
              <a:t>nCheck</a:t>
            </a:r>
            <a:r>
              <a:rPr lang="en-US" altLang="zh-TW" dirty="0"/>
              <a:t> it out!')</a:t>
            </a:r>
          </a:p>
          <a:p>
            <a:r>
              <a:rPr lang="en-US" altLang="zh-TW" dirty="0" err="1"/>
              <a:t>plt.xlabel</a:t>
            </a:r>
            <a:r>
              <a:rPr lang="en-US" altLang="zh-TW" dirty="0"/>
              <a:t>('x')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('y')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9057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circle analysis chart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days = [1,2,3,4,5]</a:t>
            </a:r>
          </a:p>
          <a:p>
            <a:endParaRPr lang="en-US" altLang="zh-TW" dirty="0"/>
          </a:p>
          <a:p>
            <a:r>
              <a:rPr lang="en-US" altLang="zh-TW" dirty="0"/>
              <a:t>sleeping = [7,8,9,10,11]</a:t>
            </a:r>
          </a:p>
          <a:p>
            <a:r>
              <a:rPr lang="en-US" altLang="zh-TW" dirty="0"/>
              <a:t>eating = [5,4,6,2,8]</a:t>
            </a:r>
          </a:p>
          <a:p>
            <a:r>
              <a:rPr lang="en-US" altLang="zh-TW" dirty="0"/>
              <a:t>working = [2,2,3,4,5]</a:t>
            </a:r>
          </a:p>
          <a:p>
            <a:r>
              <a:rPr lang="en-US" altLang="zh-TW" dirty="0"/>
              <a:t>playing = [8,4,5,6,1]</a:t>
            </a:r>
          </a:p>
          <a:p>
            <a:endParaRPr lang="en-US" altLang="zh-TW" dirty="0"/>
          </a:p>
          <a:p>
            <a:r>
              <a:rPr lang="en-US" altLang="zh-TW" dirty="0"/>
              <a:t>slices = [7,2,7,13]</a:t>
            </a:r>
          </a:p>
          <a:p>
            <a:r>
              <a:rPr lang="en-US" altLang="zh-TW" dirty="0"/>
              <a:t>activities = ['</a:t>
            </a:r>
            <a:r>
              <a:rPr lang="en-US" altLang="zh-TW" dirty="0" err="1"/>
              <a:t>sleeping','eating','working','playing</a:t>
            </a:r>
            <a:r>
              <a:rPr lang="en-US" altLang="zh-TW" dirty="0"/>
              <a:t>']</a:t>
            </a:r>
          </a:p>
          <a:p>
            <a:r>
              <a:rPr lang="en-US" altLang="zh-TW" dirty="0"/>
              <a:t>cols = ['</a:t>
            </a:r>
            <a:r>
              <a:rPr lang="en-US" altLang="zh-TW" dirty="0" err="1"/>
              <a:t>c','m','r','k</a:t>
            </a:r>
            <a:r>
              <a:rPr lang="en-US" altLang="zh-TW" dirty="0"/>
              <a:t>']</a:t>
            </a:r>
          </a:p>
          <a:p>
            <a:endParaRPr lang="en-US" altLang="zh-TW" dirty="0"/>
          </a:p>
          <a:p>
            <a:r>
              <a:rPr lang="en-US" altLang="zh-TW" dirty="0" err="1"/>
              <a:t>plt.pie</a:t>
            </a:r>
            <a:r>
              <a:rPr lang="en-US" altLang="zh-TW" dirty="0"/>
              <a:t>(slices, labels = activities, colors=cols)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plt.title</a:t>
            </a:r>
            <a:r>
              <a:rPr lang="en-US" altLang="zh-TW" dirty="0"/>
              <a:t>('Interesting Graph \</a:t>
            </a:r>
            <a:r>
              <a:rPr lang="en-US" altLang="zh-TW" dirty="0" err="1"/>
              <a:t>nCheck</a:t>
            </a:r>
            <a:r>
              <a:rPr lang="en-US" altLang="zh-TW" dirty="0"/>
              <a:t> it out!')</a:t>
            </a:r>
          </a:p>
          <a:p>
            <a:r>
              <a:rPr lang="en-US" altLang="zh-TW" dirty="0" err="1"/>
              <a:t>plt.xlabel</a:t>
            </a:r>
            <a:r>
              <a:rPr lang="en-US" altLang="zh-TW" dirty="0"/>
              <a:t>('x')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('y')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5306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Loading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csv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x = []</a:t>
            </a:r>
          </a:p>
          <a:p>
            <a:r>
              <a:rPr lang="en-US" altLang="zh-TW" dirty="0"/>
              <a:t>y = []</a:t>
            </a:r>
          </a:p>
          <a:p>
            <a:endParaRPr lang="en-US" altLang="zh-TW" dirty="0"/>
          </a:p>
          <a:p>
            <a:r>
              <a:rPr lang="en-US" altLang="zh-TW" dirty="0"/>
              <a:t>with open ('</a:t>
            </a:r>
            <a:r>
              <a:rPr lang="en-US" altLang="zh-TW" dirty="0" err="1"/>
              <a:t>example.txt','r</a:t>
            </a:r>
            <a:r>
              <a:rPr lang="en-US" altLang="zh-TW" dirty="0"/>
              <a:t>') as </a:t>
            </a:r>
            <a:r>
              <a:rPr lang="en-US" altLang="zh-TW" dirty="0" err="1"/>
              <a:t>csvfile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plots = </a:t>
            </a:r>
            <a:r>
              <a:rPr lang="en-US" altLang="zh-TW" dirty="0" err="1"/>
              <a:t>csv.reader</a:t>
            </a:r>
            <a:r>
              <a:rPr lang="en-US" altLang="zh-TW" dirty="0"/>
              <a:t>(</a:t>
            </a:r>
            <a:r>
              <a:rPr lang="en-US" altLang="zh-TW" dirty="0" err="1"/>
              <a:t>csvfile</a:t>
            </a:r>
            <a:r>
              <a:rPr lang="en-US" altLang="zh-TW" dirty="0"/>
              <a:t>, delimiter=',')</a:t>
            </a:r>
          </a:p>
          <a:p>
            <a:r>
              <a:rPr lang="en-US" altLang="zh-TW" dirty="0"/>
              <a:t>    for row in plots: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x.append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(row[0]))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y.append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(row[1]))</a:t>
            </a:r>
          </a:p>
          <a:p>
            <a:endParaRPr lang="en-US" altLang="zh-TW" dirty="0"/>
          </a:p>
          <a:p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, label = 'Loaded from file!')</a:t>
            </a:r>
          </a:p>
          <a:p>
            <a:endParaRPr lang="en-US" altLang="zh-TW" dirty="0"/>
          </a:p>
          <a:p>
            <a:r>
              <a:rPr lang="en-US" altLang="zh-TW" dirty="0" err="1"/>
              <a:t>plt.xlabel</a:t>
            </a:r>
            <a:r>
              <a:rPr lang="en-US" altLang="zh-TW" dirty="0"/>
              <a:t>('x')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('y')</a:t>
            </a:r>
          </a:p>
          <a:p>
            <a:r>
              <a:rPr lang="en-US" altLang="zh-TW" dirty="0" err="1"/>
              <a:t>plt.title</a:t>
            </a:r>
            <a:r>
              <a:rPr lang="en-US" altLang="zh-TW" dirty="0"/>
              <a:t>('Interesting Graph \</a:t>
            </a:r>
            <a:r>
              <a:rPr lang="en-US" altLang="zh-TW" dirty="0" err="1"/>
              <a:t>nCheck</a:t>
            </a:r>
            <a:r>
              <a:rPr lang="en-US" altLang="zh-TW" dirty="0"/>
              <a:t> it out!')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805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Loading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csv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x = []</a:t>
            </a:r>
          </a:p>
          <a:p>
            <a:r>
              <a:rPr lang="en-US" altLang="zh-TW" dirty="0"/>
              <a:t>y = []</a:t>
            </a:r>
          </a:p>
          <a:p>
            <a:endParaRPr lang="en-US" altLang="zh-TW" dirty="0"/>
          </a:p>
          <a:p>
            <a:r>
              <a:rPr lang="en-US" altLang="zh-TW" dirty="0"/>
              <a:t>with open ('</a:t>
            </a:r>
            <a:r>
              <a:rPr lang="en-US" altLang="zh-TW" dirty="0" err="1"/>
              <a:t>example.txt','r</a:t>
            </a:r>
            <a:r>
              <a:rPr lang="en-US" altLang="zh-TW" dirty="0"/>
              <a:t>') as </a:t>
            </a:r>
            <a:r>
              <a:rPr lang="en-US" altLang="zh-TW" dirty="0" err="1"/>
              <a:t>csvfile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plots = </a:t>
            </a:r>
            <a:r>
              <a:rPr lang="en-US" altLang="zh-TW" dirty="0" err="1"/>
              <a:t>csv.reader</a:t>
            </a:r>
            <a:r>
              <a:rPr lang="en-US" altLang="zh-TW" dirty="0"/>
              <a:t>(</a:t>
            </a:r>
            <a:r>
              <a:rPr lang="en-US" altLang="zh-TW" dirty="0" err="1"/>
              <a:t>csvfile</a:t>
            </a:r>
            <a:r>
              <a:rPr lang="en-US" altLang="zh-TW" dirty="0"/>
              <a:t>, delimiter=',')</a:t>
            </a:r>
          </a:p>
          <a:p>
            <a:r>
              <a:rPr lang="en-US" altLang="zh-TW" dirty="0"/>
              <a:t>    for row in plots: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x.append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(row[0]))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y.append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(row[1]))</a:t>
            </a:r>
          </a:p>
          <a:p>
            <a:endParaRPr lang="en-US" altLang="zh-TW" dirty="0"/>
          </a:p>
          <a:p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, label = 'Loaded from file!')</a:t>
            </a:r>
          </a:p>
          <a:p>
            <a:endParaRPr lang="en-US" altLang="zh-TW" dirty="0"/>
          </a:p>
          <a:p>
            <a:r>
              <a:rPr lang="en-US" altLang="zh-TW" dirty="0" err="1"/>
              <a:t>plt.xlabel</a:t>
            </a:r>
            <a:r>
              <a:rPr lang="en-US" altLang="zh-TW" dirty="0"/>
              <a:t>('x')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('y')</a:t>
            </a:r>
          </a:p>
          <a:p>
            <a:r>
              <a:rPr lang="en-US" altLang="zh-TW" dirty="0" err="1"/>
              <a:t>plt.title</a:t>
            </a:r>
            <a:r>
              <a:rPr lang="en-US" altLang="zh-TW" dirty="0"/>
              <a:t>('Interesting Graph \</a:t>
            </a:r>
            <a:r>
              <a:rPr lang="en-US" altLang="zh-TW" dirty="0" err="1"/>
              <a:t>nCheck</a:t>
            </a:r>
            <a:r>
              <a:rPr lang="en-US" altLang="zh-TW" dirty="0"/>
              <a:t> it out!')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plt.show</a:t>
            </a:r>
            <a:r>
              <a:rPr lang="en-US" altLang="zh-TW"/>
              <a:t>()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429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err="1" smtClean="0"/>
              <a:t>hsv</a:t>
            </a:r>
            <a:r>
              <a:rPr lang="en-US" altLang="zh-TW" dirty="0" smtClean="0"/>
              <a:t>? </a:t>
            </a:r>
            <a:r>
              <a:rPr lang="en-US" altLang="zh-TW" dirty="0" err="1" smtClean="0"/>
              <a:t>Rgb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  <a:hlinkClick r:id="rId2" tooltip="色相"/>
              </a:rPr>
              <a:t>色相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）是色彩的基本屬性，就是平常所說的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  <a:hlinkClick r:id="rId3" tooltip="顏色"/>
              </a:rPr>
              <a:t>顏色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名稱，如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  <a:hlinkClick r:id="rId4" tooltip="紅色"/>
              </a:rPr>
              <a:t>紅色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  <a:hlinkClick r:id="rId5" tooltip="黃色"/>
              </a:rPr>
              <a:t>黃色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等。</a:t>
            </a: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  <a:hlinkClick r:id="rId6" tooltip="色度 (色彩學)"/>
              </a:rPr>
              <a:t>飽和度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）是指色彩的純度，越高色彩越純，低則逐漸變灰，取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0-100%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的數值。</a:t>
            </a: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  <a:hlinkClick r:id="rId7" tooltip="明度"/>
              </a:rPr>
              <a:t>明度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V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），亮度（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），取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0-100%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</a:p>
          <a:p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4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RGB FORM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</p:nvPr>
        </p:nvGraphicFramePr>
        <p:xfrm>
          <a:off x="1197426" y="1600201"/>
          <a:ext cx="6749148" cy="4724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2082"/>
                <a:gridCol w="482082"/>
                <a:gridCol w="482082"/>
                <a:gridCol w="482082"/>
                <a:gridCol w="482082"/>
                <a:gridCol w="482082"/>
                <a:gridCol w="482082"/>
                <a:gridCol w="482082"/>
                <a:gridCol w="482082"/>
                <a:gridCol w="482082"/>
                <a:gridCol w="482082"/>
                <a:gridCol w="482082"/>
                <a:gridCol w="482082"/>
                <a:gridCol w="482082"/>
              </a:tblGrid>
              <a:tr h="162479">
                <a:tc row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2" tooltip="顏色"/>
                        </a:rPr>
                        <a:t>名稱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2" tooltip="顏色"/>
                        </a:rPr>
                        <a:t>顏色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3" tooltip="RGB"/>
                        </a:rPr>
                        <a:t>色光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4" tooltip="CMYK"/>
                        </a:rPr>
                        <a:t>色料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5" tooltip="HSV色彩屬性模式"/>
                        </a:rPr>
                        <a:t>色相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3" tooltip="RGB"/>
                        </a:rPr>
                        <a:t>代碼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6" tooltip="MS-DOS"/>
                        </a:rPr>
                        <a:t>MS-DOS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</a:tr>
              <a:tr h="16247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700" kern="0">
                          <a:effectLst/>
                        </a:rPr>
                        <a:t>Ｒ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700" kern="0">
                          <a:effectLst/>
                        </a:rPr>
                        <a:t>Ｇ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700" kern="0">
                          <a:effectLst/>
                        </a:rPr>
                        <a:t>Ｂ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700" kern="0">
                          <a:effectLst/>
                        </a:rPr>
                        <a:t>Ｃ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700" kern="0">
                          <a:effectLst/>
                        </a:rPr>
                        <a:t>Ｍ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700" kern="0">
                          <a:effectLst/>
                        </a:rPr>
                        <a:t>Ｙ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700" kern="0">
                          <a:effectLst/>
                        </a:rPr>
                        <a:t>Ｋ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700" kern="0">
                          <a:effectLst/>
                        </a:rPr>
                        <a:t>角度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700" kern="0">
                          <a:effectLst/>
                        </a:rPr>
                        <a:t>飽和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700" kern="0">
                          <a:effectLst/>
                        </a:rPr>
                        <a:t>明度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4965"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7" tooltip="紅色"/>
                        </a:rPr>
                        <a:t>紅色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endParaRPr lang="zh-TW" sz="10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0°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#FF0000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</a:tr>
              <a:tr h="274965"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8" tooltip="黃色"/>
                        </a:rPr>
                        <a:t>黃色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endParaRPr lang="zh-TW" sz="10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60°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#FFFF00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14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</a:tr>
              <a:tr h="274965"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9" tooltip="綠色"/>
                        </a:rPr>
                        <a:t>綠色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endParaRPr lang="zh-TW" sz="10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120°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#00FF00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</a:tr>
              <a:tr h="274965"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10" tooltip="青色"/>
                        </a:rPr>
                        <a:t>青色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endParaRPr lang="zh-TW" sz="10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180°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#00FFFF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11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</a:tr>
              <a:tr h="274965"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11" tooltip="藍色"/>
                        </a:rPr>
                        <a:t>藍色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endParaRPr lang="zh-TW" sz="10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240°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#0000FF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9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</a:tr>
              <a:tr h="274965"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12" tooltip="品紅色"/>
                        </a:rPr>
                        <a:t>品紅色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endParaRPr lang="zh-TW" sz="10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300°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#FF00FF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13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</a:tr>
              <a:tr h="274965"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13" tooltip="栗色"/>
                        </a:rPr>
                        <a:t>栗色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endParaRPr lang="zh-TW" sz="10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128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127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0°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50%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#800000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4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</a:tr>
              <a:tr h="274965"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14" tooltip="橄欖色"/>
                        </a:rPr>
                        <a:t>橄欖色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endParaRPr lang="zh-TW" sz="10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128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128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127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60°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50%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#808000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6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</a:tr>
              <a:tr h="274965"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15" tooltip="深綠色（頁面不存在）"/>
                        </a:rPr>
                        <a:t>深綠色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endParaRPr lang="zh-TW" sz="10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128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127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120°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50%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#008000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</a:tr>
              <a:tr h="274965"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16" tooltip="鴨綠色"/>
                        </a:rPr>
                        <a:t>鴨綠色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endParaRPr lang="zh-TW" sz="10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128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128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127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180°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50%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#008080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3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</a:tr>
              <a:tr h="274965"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17" tooltip="深藍色"/>
                        </a:rPr>
                        <a:t>深藍色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endParaRPr lang="zh-TW" sz="10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128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127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240°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50%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#000080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</a:tr>
              <a:tr h="274965"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18" tooltip="紫色"/>
                        </a:rPr>
                        <a:t>紫色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endParaRPr lang="zh-TW" sz="10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128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128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127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300°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50%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#800080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</a:tr>
              <a:tr h="274965"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19" tooltip="白色"/>
                        </a:rPr>
                        <a:t>白色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endParaRPr lang="zh-TW" sz="10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0°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100%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#FFFFFF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</a:tr>
              <a:tr h="274965"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20" tooltip="銀色"/>
                        </a:rPr>
                        <a:t>銀色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endParaRPr lang="zh-TW" sz="10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192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192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192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63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0°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75%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#C0C0C0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7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</a:tr>
              <a:tr h="274965"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21" tooltip="灰色"/>
                        </a:rPr>
                        <a:t>灰色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endParaRPr lang="zh-TW" sz="10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128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128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128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127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0°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50%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#808080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8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</a:tr>
              <a:tr h="274965"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u="none" strike="noStrike" kern="0">
                          <a:effectLst/>
                          <a:hlinkClick r:id="rId22" tooltip="黑色"/>
                        </a:rPr>
                        <a:t>黑色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endParaRPr lang="zh-TW" sz="10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255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0°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0%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>
                          <a:effectLst/>
                        </a:rPr>
                        <a:t>#000000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700" kern="0" dirty="0">
                          <a:effectLst/>
                        </a:rPr>
                        <a:t>0</a:t>
                      </a:r>
                      <a:endParaRPr lang="zh-TW" sz="1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49994" marR="49994" marT="24997" marB="2499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01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2D</a:t>
            </a:r>
            <a:r>
              <a:rPr lang="zh-TW" altLang="en-US" dirty="0"/>
              <a:t> </a:t>
            </a:r>
            <a:r>
              <a:rPr lang="zh-TW" altLang="en-US" dirty="0" smtClean="0"/>
              <a:t>繪圖領域最廣的</a:t>
            </a:r>
            <a:r>
              <a:rPr lang="en-US" altLang="zh-TW" dirty="0" smtClean="0"/>
              <a:t>API</a:t>
            </a:r>
          </a:p>
          <a:p>
            <a:r>
              <a:rPr lang="zh-TW" altLang="en-US" dirty="0" smtClean="0"/>
              <a:t>數學</a:t>
            </a:r>
            <a:r>
              <a:rPr lang="zh-TW" altLang="en-US" dirty="0"/>
              <a:t>模型</a:t>
            </a:r>
            <a:r>
              <a:rPr lang="zh-TW" altLang="en-US" dirty="0" smtClean="0"/>
              <a:t>函數表示</a:t>
            </a:r>
            <a:endParaRPr lang="en-US" altLang="zh-TW" dirty="0" smtClean="0"/>
          </a:p>
          <a:p>
            <a:r>
              <a:rPr lang="en-US" altLang="zh-TW" dirty="0" smtClean="0"/>
              <a:t>Furious Transform</a:t>
            </a:r>
            <a:r>
              <a:rPr lang="zh-TW" altLang="en-US" dirty="0" smtClean="0"/>
              <a:t> 波型表示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0575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Color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import cv2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</a:t>
            </a:r>
            <a:r>
              <a:rPr lang="en-US" altLang="zh-TW" dirty="0" err="1"/>
              <a:t>np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cap = cv2.VideoCapture(0)</a:t>
            </a:r>
          </a:p>
          <a:p>
            <a:endParaRPr lang="en-US" altLang="zh-TW" dirty="0"/>
          </a:p>
          <a:p>
            <a:r>
              <a:rPr lang="en-US" altLang="zh-TW" dirty="0"/>
              <a:t>while(1):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ret, </a:t>
            </a:r>
            <a:r>
              <a:rPr lang="en-US" altLang="zh-TW" dirty="0"/>
              <a:t>frame = </a:t>
            </a:r>
            <a:r>
              <a:rPr lang="en-US" altLang="zh-TW" dirty="0" err="1"/>
              <a:t>cap.read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hsv</a:t>
            </a:r>
            <a:r>
              <a:rPr lang="en-US" altLang="zh-TW" dirty="0"/>
              <a:t> = cv2.cvtColor(frame, cv2.COLOR_BGR2HSV)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lower_red</a:t>
            </a:r>
            <a:r>
              <a:rPr lang="en-US" altLang="zh-TW" dirty="0"/>
              <a:t> = </a:t>
            </a:r>
            <a:r>
              <a:rPr lang="en-US" altLang="zh-TW" dirty="0" err="1"/>
              <a:t>np.array</a:t>
            </a:r>
            <a:r>
              <a:rPr lang="en-US" altLang="zh-TW" dirty="0"/>
              <a:t>([30,150,50])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upper_red</a:t>
            </a:r>
            <a:r>
              <a:rPr lang="en-US" altLang="zh-TW" dirty="0"/>
              <a:t> = </a:t>
            </a:r>
            <a:r>
              <a:rPr lang="en-US" altLang="zh-TW" dirty="0" err="1"/>
              <a:t>np.array</a:t>
            </a:r>
            <a:r>
              <a:rPr lang="en-US" altLang="zh-TW" dirty="0"/>
              <a:t>([255,255,180])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mask = cv2.inRange(</a:t>
            </a:r>
            <a:r>
              <a:rPr lang="en-US" altLang="zh-TW" dirty="0" err="1"/>
              <a:t>hsv</a:t>
            </a:r>
            <a:r>
              <a:rPr lang="en-US" altLang="zh-TW" dirty="0"/>
              <a:t>, </a:t>
            </a:r>
            <a:r>
              <a:rPr lang="en-US" altLang="zh-TW" dirty="0" err="1"/>
              <a:t>lower_red</a:t>
            </a:r>
            <a:r>
              <a:rPr lang="en-US" altLang="zh-TW" dirty="0"/>
              <a:t>, </a:t>
            </a:r>
            <a:r>
              <a:rPr lang="en-US" altLang="zh-TW" dirty="0" err="1"/>
              <a:t>upper_red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    cv2.imshow('</a:t>
            </a:r>
            <a:r>
              <a:rPr lang="en-US" altLang="zh-TW" dirty="0" err="1"/>
              <a:t>frame',frame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cv2.imshow('</a:t>
            </a:r>
            <a:r>
              <a:rPr lang="en-US" altLang="zh-TW" dirty="0" err="1"/>
              <a:t>mask',mask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    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smtClean="0"/>
              <a:t>if cv2.waitKey(10) </a:t>
            </a:r>
            <a:r>
              <a:rPr lang="en-US" altLang="zh-TW" dirty="0"/>
              <a:t>&amp; 0xFF is </a:t>
            </a:r>
            <a:r>
              <a:rPr lang="en-US" altLang="zh-TW" dirty="0" err="1" smtClean="0"/>
              <a:t>ord</a:t>
            </a:r>
            <a:r>
              <a:rPr lang="en-US" altLang="zh-TW" dirty="0"/>
              <a:t>('q</a:t>
            </a:r>
            <a:r>
              <a:rPr lang="en-US" altLang="zh-TW" dirty="0" smtClean="0"/>
              <a:t>'):</a:t>
            </a:r>
            <a:endParaRPr lang="en-US" altLang="zh-TW" dirty="0"/>
          </a:p>
          <a:p>
            <a:r>
              <a:rPr lang="en-US" altLang="zh-TW" dirty="0"/>
              <a:t>        break</a:t>
            </a:r>
          </a:p>
          <a:p>
            <a:endParaRPr lang="en-US" altLang="zh-TW" dirty="0"/>
          </a:p>
          <a:p>
            <a:r>
              <a:rPr lang="en-US" altLang="zh-TW" dirty="0"/>
              <a:t>cv2.destroyAllWindows()</a:t>
            </a:r>
          </a:p>
          <a:p>
            <a:r>
              <a:rPr lang="en-US" altLang="zh-TW" dirty="0" err="1"/>
              <a:t>cap.release</a:t>
            </a:r>
            <a:r>
              <a:rPr lang="en-US" altLang="zh-TW" dirty="0"/>
              <a:t>()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9660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隨便找一張圖使用</a:t>
            </a:r>
            <a:r>
              <a:rPr lang="en-US" altLang="zh-TW" dirty="0" err="1" smtClean="0"/>
              <a:t>Matplotlib</a:t>
            </a:r>
            <a:r>
              <a:rPr lang="zh-TW" altLang="en-US" dirty="0" smtClean="0"/>
              <a:t>跟基礎的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 Color Filter</a:t>
            </a:r>
            <a:r>
              <a:rPr lang="zh-TW" altLang="en-US" dirty="0" smtClean="0"/>
              <a:t>去圈出該物品並標示其名稱。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以影片的方式找出一個物品，並且過濾其顏色。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辨識</a:t>
            </a:r>
            <a:r>
              <a:rPr lang="en-US" altLang="zh-TW" dirty="0" smtClean="0"/>
              <a:t>3</a:t>
            </a:r>
            <a:r>
              <a:rPr lang="zh-TW" altLang="en-US" dirty="0" smtClean="0"/>
              <a:t>樣不同物品的</a:t>
            </a:r>
            <a:r>
              <a:rPr lang="en-US" altLang="zh-TW" dirty="0" smtClean="0"/>
              <a:t>HSV</a:t>
            </a:r>
            <a:r>
              <a:rPr lang="zh-TW" altLang="en-US" dirty="0" smtClean="0"/>
              <a:t>，並截圖。</a:t>
            </a:r>
            <a:endParaRPr lang="en-US" altLang="zh-TW" dirty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下禮拜上課前繳交。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70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 : Draw a single picture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 err="1"/>
              <a:t>plt.plot</a:t>
            </a:r>
            <a:r>
              <a:rPr lang="en-US" altLang="zh-TW" dirty="0"/>
              <a:t>([1,2,3],[4,5,1])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54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EXERCIESE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Draw a </a:t>
            </a:r>
            <a:r>
              <a:rPr lang="en-US" altLang="zh-TW" dirty="0" err="1" smtClean="0"/>
              <a:t>rectrangle</a:t>
            </a:r>
            <a:r>
              <a:rPr lang="en-US" altLang="zh-TW" dirty="0" smtClean="0"/>
              <a:t> with </a:t>
            </a:r>
            <a:r>
              <a:rPr lang="en-US" altLang="zh-TW" dirty="0" err="1" smtClean="0"/>
              <a:t>matplotlib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0438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 : Draw in 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 Axis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x= [1,2,3]</a:t>
            </a:r>
          </a:p>
          <a:p>
            <a:r>
              <a:rPr lang="en-US" altLang="zh-TW" dirty="0"/>
              <a:t>y= [4,5,3]</a:t>
            </a:r>
          </a:p>
          <a:p>
            <a:endParaRPr lang="en-US" altLang="zh-TW" dirty="0"/>
          </a:p>
          <a:p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plt.xlabel</a:t>
            </a:r>
            <a:r>
              <a:rPr lang="en-US" altLang="zh-TW" dirty="0"/>
              <a:t>('Plot Number')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('Important </a:t>
            </a:r>
            <a:r>
              <a:rPr lang="en-US" altLang="zh-TW" dirty="0" err="1"/>
              <a:t>Var</a:t>
            </a:r>
            <a:r>
              <a:rPr lang="en-US" altLang="zh-TW" dirty="0"/>
              <a:t>')</a:t>
            </a:r>
          </a:p>
          <a:p>
            <a:r>
              <a:rPr lang="en-US" altLang="zh-TW" dirty="0" err="1"/>
              <a:t>plt.title</a:t>
            </a:r>
            <a:r>
              <a:rPr lang="en-US" altLang="zh-TW" dirty="0"/>
              <a:t>('Interesting Graph')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546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Example 3 Draw a complex analysis picture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x= [1,2,3]</a:t>
            </a:r>
          </a:p>
          <a:p>
            <a:r>
              <a:rPr lang="en-US" altLang="zh-TW" dirty="0"/>
              <a:t>y= [4,5,3]</a:t>
            </a:r>
          </a:p>
          <a:p>
            <a:r>
              <a:rPr lang="en-US" altLang="zh-TW" dirty="0"/>
              <a:t>x1= [1,5,8]</a:t>
            </a:r>
          </a:p>
          <a:p>
            <a:r>
              <a:rPr lang="en-US" altLang="zh-TW" dirty="0"/>
              <a:t>y1= [2,2,2]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x,y,'g',label</a:t>
            </a:r>
            <a:r>
              <a:rPr lang="en-US" altLang="zh-TW" dirty="0"/>
              <a:t> = 'line one', </a:t>
            </a:r>
            <a:r>
              <a:rPr lang="en-US" altLang="zh-TW" dirty="0" err="1"/>
              <a:t>linewidth</a:t>
            </a:r>
            <a:r>
              <a:rPr lang="en-US" altLang="zh-TW" dirty="0"/>
              <a:t> =6)</a:t>
            </a:r>
          </a:p>
          <a:p>
            <a:endParaRPr lang="en-US" altLang="zh-TW" dirty="0"/>
          </a:p>
          <a:p>
            <a:r>
              <a:rPr lang="en-US" altLang="zh-TW" dirty="0" err="1"/>
              <a:t>plt.plot</a:t>
            </a:r>
            <a:r>
              <a:rPr lang="en-US" altLang="zh-TW" dirty="0"/>
              <a:t>(x1,y1,'r',label = 'line two', </a:t>
            </a:r>
            <a:r>
              <a:rPr lang="en-US" altLang="zh-TW" dirty="0" err="1"/>
              <a:t>linewidth</a:t>
            </a:r>
            <a:r>
              <a:rPr lang="en-US" altLang="zh-TW" dirty="0"/>
              <a:t> =3)</a:t>
            </a:r>
          </a:p>
          <a:p>
            <a:endParaRPr lang="en-US" altLang="zh-TW" dirty="0"/>
          </a:p>
          <a:p>
            <a:r>
              <a:rPr lang="en-US" altLang="zh-TW" dirty="0" err="1"/>
              <a:t>plt.xlabel</a:t>
            </a:r>
            <a:r>
              <a:rPr lang="en-US" altLang="zh-TW" dirty="0"/>
              <a:t>('Plot Number')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('Important </a:t>
            </a:r>
            <a:r>
              <a:rPr lang="en-US" altLang="zh-TW" dirty="0" err="1"/>
              <a:t>Var</a:t>
            </a:r>
            <a:r>
              <a:rPr lang="en-US" altLang="zh-TW" dirty="0"/>
              <a:t>')</a:t>
            </a:r>
          </a:p>
          <a:p>
            <a:r>
              <a:rPr lang="en-US" altLang="zh-TW" dirty="0" err="1"/>
              <a:t>plt.title</a:t>
            </a:r>
            <a:r>
              <a:rPr lang="en-US" altLang="zh-TW" dirty="0"/>
              <a:t>('Interesting Graph')</a:t>
            </a:r>
          </a:p>
          <a:p>
            <a:endParaRPr lang="en-US" altLang="zh-TW" dirty="0"/>
          </a:p>
          <a:p>
            <a:r>
              <a:rPr lang="en-US" altLang="zh-TW" dirty="0" err="1"/>
              <a:t>plt.grid</a:t>
            </a:r>
            <a:r>
              <a:rPr lang="en-US" altLang="zh-TW" dirty="0"/>
              <a:t>(True, color="b")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342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 smtClean="0"/>
              <a:t>PI MODULE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pylab</a:t>
            </a:r>
            <a:r>
              <a:rPr lang="en-US" altLang="zh-TW" dirty="0"/>
              <a:t> import </a:t>
            </a:r>
            <a:r>
              <a:rPr lang="en-US" altLang="zh-TW" dirty="0" smtClean="0"/>
              <a:t>*</a:t>
            </a:r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np.linspace</a:t>
            </a:r>
            <a:r>
              <a:rPr lang="en-US" altLang="zh-TW" dirty="0"/>
              <a:t>(-</a:t>
            </a:r>
            <a:r>
              <a:rPr lang="en-US" altLang="zh-TW" dirty="0" err="1"/>
              <a:t>np.pi</a:t>
            </a:r>
            <a:r>
              <a:rPr lang="en-US" altLang="zh-TW" dirty="0"/>
              <a:t>, </a:t>
            </a:r>
            <a:r>
              <a:rPr lang="en-US" altLang="zh-TW" dirty="0" err="1"/>
              <a:t>np.pi</a:t>
            </a:r>
            <a:r>
              <a:rPr lang="en-US" altLang="zh-TW" dirty="0"/>
              <a:t>, 256,endpoint=True)</a:t>
            </a:r>
          </a:p>
          <a:p>
            <a:r>
              <a:rPr lang="en-US" altLang="zh-TW" dirty="0"/>
              <a:t>C,S = </a:t>
            </a:r>
            <a:r>
              <a:rPr lang="en-US" altLang="zh-TW" dirty="0" err="1"/>
              <a:t>np.cos</a:t>
            </a:r>
            <a:r>
              <a:rPr lang="en-US" altLang="zh-TW" dirty="0"/>
              <a:t>(X), </a:t>
            </a:r>
            <a:r>
              <a:rPr lang="en-US" altLang="zh-TW" dirty="0" err="1"/>
              <a:t>np.sin</a:t>
            </a:r>
            <a:r>
              <a:rPr lang="en-US" altLang="zh-TW" dirty="0"/>
              <a:t>(X)</a:t>
            </a:r>
          </a:p>
          <a:p>
            <a:endParaRPr lang="en-US" altLang="zh-TW" dirty="0"/>
          </a:p>
          <a:p>
            <a:r>
              <a:rPr lang="en-US" altLang="zh-TW" dirty="0"/>
              <a:t>plot(X,C)</a:t>
            </a:r>
          </a:p>
          <a:p>
            <a:r>
              <a:rPr lang="en-US" altLang="zh-TW" dirty="0"/>
              <a:t>plot(X,S)</a:t>
            </a:r>
          </a:p>
          <a:p>
            <a:endParaRPr lang="en-US" altLang="zh-TW" dirty="0"/>
          </a:p>
          <a:p>
            <a:r>
              <a:rPr lang="en-US" altLang="zh-TW" dirty="0"/>
              <a:t>show()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500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EXERCIESE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Draw a Cos(90)</a:t>
            </a:r>
            <a:r>
              <a:rPr lang="zh-TW" altLang="en-US" dirty="0"/>
              <a:t> </a:t>
            </a:r>
            <a:r>
              <a:rPr lang="en-US" altLang="zh-TW" dirty="0" smtClean="0"/>
              <a:t>picture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223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CHART ANALYSIS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 smtClean="0"/>
              <a:t>plt.bar</a:t>
            </a:r>
            <a:r>
              <a:rPr lang="en-US" altLang="zh-TW" dirty="0" smtClean="0"/>
              <a:t>([1,2,3,4,5],[2,2,2,2,2], </a:t>
            </a:r>
            <a:r>
              <a:rPr lang="en-US" altLang="zh-TW" dirty="0"/>
              <a:t>label ='Example1',color='g')</a:t>
            </a:r>
          </a:p>
          <a:p>
            <a:endParaRPr lang="en-US" altLang="zh-TW" dirty="0"/>
          </a:p>
          <a:p>
            <a:r>
              <a:rPr lang="en-US" altLang="zh-TW" dirty="0" err="1"/>
              <a:t>plt.bar</a:t>
            </a:r>
            <a:r>
              <a:rPr lang="en-US" altLang="zh-TW" dirty="0"/>
              <a:t>([3,3,5,7,5],[1,2,4,6,5], label = 'Example2',color='b')</a:t>
            </a:r>
          </a:p>
          <a:p>
            <a:r>
              <a:rPr lang="en-US" altLang="zh-TW" dirty="0" err="1"/>
              <a:t>plt.xlabel</a:t>
            </a:r>
            <a:r>
              <a:rPr lang="en-US" altLang="zh-TW" dirty="0"/>
              <a:t>('bar number')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('bar height')</a:t>
            </a:r>
          </a:p>
          <a:p>
            <a:r>
              <a:rPr lang="en-US" altLang="zh-TW" dirty="0" err="1"/>
              <a:t>plt.title</a:t>
            </a:r>
            <a:r>
              <a:rPr lang="en-US" altLang="zh-TW" dirty="0"/>
              <a:t>('info')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2268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383</TotalTime>
  <Words>1323</Words>
  <Application>Microsoft Office PowerPoint</Application>
  <PresentationFormat>如螢幕大小 (4:3)</PresentationFormat>
  <Paragraphs>454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行雲流水</vt:lpstr>
      <vt:lpstr>Matplotlib App  COLOR FILTER</vt:lpstr>
      <vt:lpstr>What is matplotlib?</vt:lpstr>
      <vt:lpstr>Example 1 : Draw a single picture</vt:lpstr>
      <vt:lpstr>EXERCIESE 1</vt:lpstr>
      <vt:lpstr>Example 2 : Draw in x,y Axis</vt:lpstr>
      <vt:lpstr>Example 3 Draw a complex analysis picture</vt:lpstr>
      <vt:lpstr>Example 4 PI MODULE </vt:lpstr>
      <vt:lpstr>EXERCIESE 2</vt:lpstr>
      <vt:lpstr>CHART ANALYSIS 1</vt:lpstr>
      <vt:lpstr>CHART ANALYSIS 2</vt:lpstr>
      <vt:lpstr>CHART ANALYSIS 3</vt:lpstr>
      <vt:lpstr>Example6</vt:lpstr>
      <vt:lpstr>EXERCIESE 3</vt:lpstr>
      <vt:lpstr>Percent analysis</vt:lpstr>
      <vt:lpstr>circle analysis chart</vt:lpstr>
      <vt:lpstr>Loading data</vt:lpstr>
      <vt:lpstr>Loading data</vt:lpstr>
      <vt:lpstr>What is hsv? Rgb?</vt:lpstr>
      <vt:lpstr>RGB FORM</vt:lpstr>
      <vt:lpstr>Color Filter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劉賴軒劉賴軒</dc:creator>
  <cp:lastModifiedBy>劉賴軒劉賴軒</cp:lastModifiedBy>
  <cp:revision>70</cp:revision>
  <dcterms:created xsi:type="dcterms:W3CDTF">2017-12-03T14:45:10Z</dcterms:created>
  <dcterms:modified xsi:type="dcterms:W3CDTF">2017-12-06T05:30:07Z</dcterms:modified>
</cp:coreProperties>
</file>