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7" r:id="rId4"/>
    <p:sldId id="259" r:id="rId5"/>
    <p:sldId id="265" r:id="rId6"/>
    <p:sldId id="264" r:id="rId7"/>
    <p:sldId id="260" r:id="rId8"/>
    <p:sldId id="261" r:id="rId9"/>
    <p:sldId id="268" r:id="rId10"/>
    <p:sldId id="274" r:id="rId11"/>
    <p:sldId id="266" r:id="rId12"/>
    <p:sldId id="272" r:id="rId13"/>
    <p:sldId id="273" r:id="rId14"/>
    <p:sldId id="271"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195" autoAdjust="0"/>
  </p:normalViewPr>
  <p:slideViewPr>
    <p:cSldViewPr>
      <p:cViewPr varScale="1">
        <p:scale>
          <a:sx n="71" d="100"/>
          <a:sy n="71" d="100"/>
        </p:scale>
        <p:origin x="-1786" y="-86"/>
      </p:cViewPr>
      <p:guideLst>
        <p:guide orient="horz" pos="2160"/>
        <p:guide pos="2880"/>
      </p:guideLst>
    </p:cSldViewPr>
  </p:slideViewPr>
  <p:outlineViewPr>
    <p:cViewPr>
      <p:scale>
        <a:sx n="33" d="100"/>
        <a:sy n="33" d="100"/>
      </p:scale>
      <p:origin x="0" y="98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8ED3C-17E7-4729-9CA9-1063BDC73E2C}" type="doc">
      <dgm:prSet loTypeId="urn:microsoft.com/office/officeart/2005/8/layout/radial5" loCatId="cycle" qsTypeId="urn:microsoft.com/office/officeart/2005/8/quickstyle/simple1" qsCatId="simple" csTypeId="urn:microsoft.com/office/officeart/2005/8/colors/accent1_3" csCatId="accent1" phldr="1"/>
      <dgm:spPr/>
      <dgm:t>
        <a:bodyPr/>
        <a:lstStyle/>
        <a:p>
          <a:endParaRPr lang="zh-TW" altLang="en-US"/>
        </a:p>
      </dgm:t>
    </dgm:pt>
    <dgm:pt modelId="{02195682-A146-41C8-92E3-84F0B05B8CB4}">
      <dgm:prSet phldrT="[文字]"/>
      <dgm:spPr/>
      <dgm:t>
        <a:bodyPr/>
        <a:lstStyle/>
        <a:p>
          <a:r>
            <a:rPr lang="zh-TW" altLang="en-US" b="0" i="0" dirty="0" smtClean="0"/>
            <a:t>資料探勘</a:t>
          </a:r>
          <a:endParaRPr lang="zh-TW" altLang="en-US" dirty="0"/>
        </a:p>
      </dgm:t>
    </dgm:pt>
    <dgm:pt modelId="{7F43097C-65DA-4C00-B4C7-C8F28D0CCE92}" type="parTrans" cxnId="{0B82EF99-C476-4F5A-93BE-8CFEED5B2683}">
      <dgm:prSet/>
      <dgm:spPr/>
      <dgm:t>
        <a:bodyPr/>
        <a:lstStyle/>
        <a:p>
          <a:endParaRPr lang="zh-TW" altLang="en-US"/>
        </a:p>
      </dgm:t>
    </dgm:pt>
    <dgm:pt modelId="{EC5BEA92-F56C-4D55-BDB0-CB90740F1E8D}" type="sibTrans" cxnId="{0B82EF99-C476-4F5A-93BE-8CFEED5B2683}">
      <dgm:prSet/>
      <dgm:spPr/>
      <dgm:t>
        <a:bodyPr/>
        <a:lstStyle/>
        <a:p>
          <a:endParaRPr lang="zh-TW" altLang="en-US"/>
        </a:p>
      </dgm:t>
    </dgm:pt>
    <dgm:pt modelId="{5E822C81-EA7E-4E18-B70C-C27118004774}">
      <dgm:prSet phldrT="[文字]"/>
      <dgm:spPr/>
      <dgm:t>
        <a:bodyPr/>
        <a:lstStyle/>
        <a:p>
          <a:r>
            <a:rPr lang="zh-TW" altLang="en-US" b="1" i="0" dirty="0" smtClean="0"/>
            <a:t>群集</a:t>
          </a:r>
          <a:endParaRPr lang="en-US" altLang="zh-TW" b="1" i="0" dirty="0" smtClean="0"/>
        </a:p>
        <a:p>
          <a:r>
            <a:rPr lang="zh-TW" altLang="en-US" b="1" i="0" dirty="0" smtClean="0"/>
            <a:t>分析</a:t>
          </a:r>
          <a:endParaRPr lang="zh-TW" altLang="en-US" dirty="0"/>
        </a:p>
      </dgm:t>
    </dgm:pt>
    <dgm:pt modelId="{2CD3A0AC-DE10-41CD-9B61-5C6F6313CA49}" type="parTrans" cxnId="{0E68F864-2C0C-4D10-90CC-E2BAEDEFD217}">
      <dgm:prSet/>
      <dgm:spPr/>
      <dgm:t>
        <a:bodyPr/>
        <a:lstStyle/>
        <a:p>
          <a:endParaRPr lang="zh-TW" altLang="en-US"/>
        </a:p>
      </dgm:t>
    </dgm:pt>
    <dgm:pt modelId="{EB86CC0F-2B7E-41F9-9E5A-685F93479F9C}" type="sibTrans" cxnId="{0E68F864-2C0C-4D10-90CC-E2BAEDEFD217}">
      <dgm:prSet/>
      <dgm:spPr/>
      <dgm:t>
        <a:bodyPr/>
        <a:lstStyle/>
        <a:p>
          <a:endParaRPr lang="zh-TW" altLang="en-US"/>
        </a:p>
      </dgm:t>
    </dgm:pt>
    <dgm:pt modelId="{F6D8960B-17F4-4F5B-8D1E-7649D8E2E502}">
      <dgm:prSet phldrT="[文字]"/>
      <dgm:spPr/>
      <dgm:t>
        <a:bodyPr/>
        <a:lstStyle/>
        <a:p>
          <a:r>
            <a:rPr lang="zh-TW" altLang="en-US" b="1" i="0" dirty="0" smtClean="0"/>
            <a:t>迴歸</a:t>
          </a:r>
          <a:endParaRPr lang="en-US" altLang="zh-TW" b="1" i="0" dirty="0" smtClean="0"/>
        </a:p>
        <a:p>
          <a:r>
            <a:rPr lang="zh-TW" altLang="en-US" b="1" i="0" dirty="0" smtClean="0"/>
            <a:t>分析</a:t>
          </a:r>
          <a:endParaRPr lang="zh-TW" altLang="en-US" dirty="0"/>
        </a:p>
      </dgm:t>
    </dgm:pt>
    <dgm:pt modelId="{D58B7D01-C784-4E9D-B6CA-98E89DE8EFC7}" type="parTrans" cxnId="{BE85DA62-6EBB-4099-8147-94FC0EF16B21}">
      <dgm:prSet/>
      <dgm:spPr/>
      <dgm:t>
        <a:bodyPr/>
        <a:lstStyle/>
        <a:p>
          <a:endParaRPr lang="zh-TW" altLang="en-US"/>
        </a:p>
      </dgm:t>
    </dgm:pt>
    <dgm:pt modelId="{24CA9631-470C-476F-BCF1-1971A85C4AAE}" type="sibTrans" cxnId="{BE85DA62-6EBB-4099-8147-94FC0EF16B21}">
      <dgm:prSet/>
      <dgm:spPr/>
      <dgm:t>
        <a:bodyPr/>
        <a:lstStyle/>
        <a:p>
          <a:endParaRPr lang="zh-TW" altLang="en-US"/>
        </a:p>
      </dgm:t>
    </dgm:pt>
    <dgm:pt modelId="{9B2013E0-DAC4-401D-B211-847EB5B74850}">
      <dgm:prSet phldrT="[文字]"/>
      <dgm:spPr/>
      <dgm:t>
        <a:bodyPr/>
        <a:lstStyle/>
        <a:p>
          <a:r>
            <a:rPr lang="zh-TW" altLang="en-US" b="1" i="0" dirty="0" smtClean="0"/>
            <a:t>順序型態分析</a:t>
          </a:r>
          <a:endParaRPr lang="zh-TW" altLang="en-US" dirty="0"/>
        </a:p>
      </dgm:t>
    </dgm:pt>
    <dgm:pt modelId="{7F28408D-F1E0-4BBB-88C6-7291FCA88CFD}" type="parTrans" cxnId="{C6E8C0A6-8DFE-4113-9727-56652E0D5E63}">
      <dgm:prSet/>
      <dgm:spPr/>
      <dgm:t>
        <a:bodyPr/>
        <a:lstStyle/>
        <a:p>
          <a:endParaRPr lang="zh-TW" altLang="en-US"/>
        </a:p>
      </dgm:t>
    </dgm:pt>
    <dgm:pt modelId="{3532D909-8DBB-49CF-AD4F-44F86CA83484}" type="sibTrans" cxnId="{C6E8C0A6-8DFE-4113-9727-56652E0D5E63}">
      <dgm:prSet/>
      <dgm:spPr/>
      <dgm:t>
        <a:bodyPr/>
        <a:lstStyle/>
        <a:p>
          <a:endParaRPr lang="zh-TW" altLang="en-US"/>
        </a:p>
      </dgm:t>
    </dgm:pt>
    <dgm:pt modelId="{78E81BC2-EEAE-412B-94E4-4DFC74D5FCC1}">
      <dgm:prSet phldrT="[文字]"/>
      <dgm:spPr/>
      <dgm:t>
        <a:bodyPr/>
        <a:lstStyle/>
        <a:p>
          <a:r>
            <a:rPr lang="zh-TW" altLang="en-US" dirty="0" smtClean="0"/>
            <a:t>分類</a:t>
          </a:r>
          <a:endParaRPr lang="en-US" altLang="zh-TW" dirty="0" smtClean="0"/>
        </a:p>
        <a:p>
          <a:r>
            <a:rPr lang="zh-TW" altLang="en-US" dirty="0" smtClean="0"/>
            <a:t>分析</a:t>
          </a:r>
          <a:endParaRPr lang="zh-TW" altLang="en-US" dirty="0"/>
        </a:p>
      </dgm:t>
    </dgm:pt>
    <dgm:pt modelId="{AD7BB4F0-3F9A-42DE-9165-A9106488AFA2}" type="parTrans" cxnId="{545EE72F-B24C-4491-8795-835E25877C00}">
      <dgm:prSet/>
      <dgm:spPr/>
      <dgm:t>
        <a:bodyPr/>
        <a:lstStyle/>
        <a:p>
          <a:endParaRPr lang="zh-TW" altLang="en-US"/>
        </a:p>
      </dgm:t>
    </dgm:pt>
    <dgm:pt modelId="{1157255D-EEE9-4C3E-88A3-FF9850C3FD41}" type="sibTrans" cxnId="{545EE72F-B24C-4491-8795-835E25877C00}">
      <dgm:prSet/>
      <dgm:spPr/>
      <dgm:t>
        <a:bodyPr/>
        <a:lstStyle/>
        <a:p>
          <a:endParaRPr lang="zh-TW" altLang="en-US"/>
        </a:p>
      </dgm:t>
    </dgm:pt>
    <dgm:pt modelId="{F1188920-ADF9-4A3C-A5DB-797FE447534A}">
      <dgm:prSet phldrT="[文字]"/>
      <dgm:spPr/>
      <dgm:t>
        <a:bodyPr/>
        <a:lstStyle/>
        <a:p>
          <a:r>
            <a:rPr lang="zh-TW" altLang="en-US" b="1" i="0" dirty="0" smtClean="0"/>
            <a:t>時間序列分析</a:t>
          </a:r>
          <a:endParaRPr lang="zh-TW" altLang="en-US" dirty="0"/>
        </a:p>
      </dgm:t>
    </dgm:pt>
    <dgm:pt modelId="{BCB6ED08-61C7-4DD0-A4A1-DDC8414E7BE7}" type="parTrans" cxnId="{82286F21-35B8-4ED0-926F-1E09D8072715}">
      <dgm:prSet/>
      <dgm:spPr/>
      <dgm:t>
        <a:bodyPr/>
        <a:lstStyle/>
        <a:p>
          <a:endParaRPr lang="zh-TW" altLang="en-US"/>
        </a:p>
      </dgm:t>
    </dgm:pt>
    <dgm:pt modelId="{D6802B7B-CE87-45E1-A453-38BAEC857762}" type="sibTrans" cxnId="{82286F21-35B8-4ED0-926F-1E09D8072715}">
      <dgm:prSet/>
      <dgm:spPr/>
      <dgm:t>
        <a:bodyPr/>
        <a:lstStyle/>
        <a:p>
          <a:endParaRPr lang="zh-TW" altLang="en-US"/>
        </a:p>
      </dgm:t>
    </dgm:pt>
    <dgm:pt modelId="{BF9DCDB8-3C9F-495B-BACF-81AED2459D65}">
      <dgm:prSet phldrT="[文字]"/>
      <dgm:spPr/>
      <dgm:t>
        <a:bodyPr/>
        <a:lstStyle/>
        <a:p>
          <a:r>
            <a:rPr lang="zh-TW" altLang="en-US" b="1" i="0" dirty="0" smtClean="0"/>
            <a:t>關聯</a:t>
          </a:r>
          <a:endParaRPr lang="en-US" altLang="zh-TW" b="1" i="0" dirty="0" smtClean="0"/>
        </a:p>
        <a:p>
          <a:r>
            <a:rPr lang="zh-TW" altLang="en-US" b="1" i="0" dirty="0" smtClean="0"/>
            <a:t>分析</a:t>
          </a:r>
          <a:endParaRPr lang="zh-TW" altLang="en-US" dirty="0"/>
        </a:p>
      </dgm:t>
    </dgm:pt>
    <dgm:pt modelId="{F79FD48E-5287-4F88-8308-71988B29C2B3}" type="parTrans" cxnId="{A91F4C09-2C26-4687-93EA-18CDCF64DAF8}">
      <dgm:prSet/>
      <dgm:spPr/>
      <dgm:t>
        <a:bodyPr/>
        <a:lstStyle/>
        <a:p>
          <a:endParaRPr lang="zh-TW" altLang="en-US"/>
        </a:p>
      </dgm:t>
    </dgm:pt>
    <dgm:pt modelId="{D5CA250A-F15A-42EB-975D-61EB45BAE0D5}" type="sibTrans" cxnId="{A91F4C09-2C26-4687-93EA-18CDCF64DAF8}">
      <dgm:prSet/>
      <dgm:spPr/>
      <dgm:t>
        <a:bodyPr/>
        <a:lstStyle/>
        <a:p>
          <a:endParaRPr lang="zh-TW" altLang="en-US"/>
        </a:p>
      </dgm:t>
    </dgm:pt>
    <dgm:pt modelId="{DF7E7149-EE42-4AFE-B57A-4522AD72BA20}" type="pres">
      <dgm:prSet presAssocID="{5728ED3C-17E7-4729-9CA9-1063BDC73E2C}" presName="Name0" presStyleCnt="0">
        <dgm:presLayoutVars>
          <dgm:chMax val="1"/>
          <dgm:dir/>
          <dgm:animLvl val="ctr"/>
          <dgm:resizeHandles val="exact"/>
        </dgm:presLayoutVars>
      </dgm:prSet>
      <dgm:spPr/>
      <dgm:t>
        <a:bodyPr/>
        <a:lstStyle/>
        <a:p>
          <a:endParaRPr lang="zh-TW" altLang="en-US"/>
        </a:p>
      </dgm:t>
    </dgm:pt>
    <dgm:pt modelId="{A466AF94-F7F1-45D4-941C-8E785DDA2744}" type="pres">
      <dgm:prSet presAssocID="{02195682-A146-41C8-92E3-84F0B05B8CB4}" presName="centerShape" presStyleLbl="node0" presStyleIdx="0" presStyleCnt="1"/>
      <dgm:spPr/>
      <dgm:t>
        <a:bodyPr/>
        <a:lstStyle/>
        <a:p>
          <a:endParaRPr lang="zh-TW" altLang="en-US"/>
        </a:p>
      </dgm:t>
    </dgm:pt>
    <dgm:pt modelId="{ED6A07E7-01C0-4E68-AFE6-CA3AD9A81561}" type="pres">
      <dgm:prSet presAssocID="{2CD3A0AC-DE10-41CD-9B61-5C6F6313CA49}" presName="parTrans" presStyleLbl="sibTrans2D1" presStyleIdx="0" presStyleCnt="6"/>
      <dgm:spPr/>
      <dgm:t>
        <a:bodyPr/>
        <a:lstStyle/>
        <a:p>
          <a:endParaRPr lang="zh-TW" altLang="en-US"/>
        </a:p>
      </dgm:t>
    </dgm:pt>
    <dgm:pt modelId="{475EC042-9CCF-43FF-A126-FF9D7FB784E5}" type="pres">
      <dgm:prSet presAssocID="{2CD3A0AC-DE10-41CD-9B61-5C6F6313CA49}" presName="connectorText" presStyleLbl="sibTrans2D1" presStyleIdx="0" presStyleCnt="6"/>
      <dgm:spPr/>
      <dgm:t>
        <a:bodyPr/>
        <a:lstStyle/>
        <a:p>
          <a:endParaRPr lang="zh-TW" altLang="en-US"/>
        </a:p>
      </dgm:t>
    </dgm:pt>
    <dgm:pt modelId="{3E919535-87FB-4085-B843-EB6EA9F2B593}" type="pres">
      <dgm:prSet presAssocID="{5E822C81-EA7E-4E18-B70C-C27118004774}" presName="node" presStyleLbl="node1" presStyleIdx="0" presStyleCnt="6">
        <dgm:presLayoutVars>
          <dgm:bulletEnabled val="1"/>
        </dgm:presLayoutVars>
      </dgm:prSet>
      <dgm:spPr/>
      <dgm:t>
        <a:bodyPr/>
        <a:lstStyle/>
        <a:p>
          <a:endParaRPr lang="zh-TW" altLang="en-US"/>
        </a:p>
      </dgm:t>
    </dgm:pt>
    <dgm:pt modelId="{182EEE19-7ACB-414F-A5C5-E2F4D9E613A8}" type="pres">
      <dgm:prSet presAssocID="{D58B7D01-C784-4E9D-B6CA-98E89DE8EFC7}" presName="parTrans" presStyleLbl="sibTrans2D1" presStyleIdx="1" presStyleCnt="6"/>
      <dgm:spPr/>
      <dgm:t>
        <a:bodyPr/>
        <a:lstStyle/>
        <a:p>
          <a:endParaRPr lang="zh-TW" altLang="en-US"/>
        </a:p>
      </dgm:t>
    </dgm:pt>
    <dgm:pt modelId="{F060E51E-E06A-4E54-93AC-7B8C526DD01E}" type="pres">
      <dgm:prSet presAssocID="{D58B7D01-C784-4E9D-B6CA-98E89DE8EFC7}" presName="connectorText" presStyleLbl="sibTrans2D1" presStyleIdx="1" presStyleCnt="6"/>
      <dgm:spPr/>
      <dgm:t>
        <a:bodyPr/>
        <a:lstStyle/>
        <a:p>
          <a:endParaRPr lang="zh-TW" altLang="en-US"/>
        </a:p>
      </dgm:t>
    </dgm:pt>
    <dgm:pt modelId="{1A56C256-DFAE-4D42-8D96-D7CAA5FFAF41}" type="pres">
      <dgm:prSet presAssocID="{F6D8960B-17F4-4F5B-8D1E-7649D8E2E502}" presName="node" presStyleLbl="node1" presStyleIdx="1" presStyleCnt="6">
        <dgm:presLayoutVars>
          <dgm:bulletEnabled val="1"/>
        </dgm:presLayoutVars>
      </dgm:prSet>
      <dgm:spPr/>
      <dgm:t>
        <a:bodyPr/>
        <a:lstStyle/>
        <a:p>
          <a:endParaRPr lang="zh-TW" altLang="en-US"/>
        </a:p>
      </dgm:t>
    </dgm:pt>
    <dgm:pt modelId="{5AEA358D-F521-48E3-9612-628490A2AF67}" type="pres">
      <dgm:prSet presAssocID="{BCB6ED08-61C7-4DD0-A4A1-DDC8414E7BE7}" presName="parTrans" presStyleLbl="sibTrans2D1" presStyleIdx="2" presStyleCnt="6"/>
      <dgm:spPr/>
      <dgm:t>
        <a:bodyPr/>
        <a:lstStyle/>
        <a:p>
          <a:endParaRPr lang="zh-TW" altLang="en-US"/>
        </a:p>
      </dgm:t>
    </dgm:pt>
    <dgm:pt modelId="{EE07336A-3528-4F0D-8E01-00B9596E903D}" type="pres">
      <dgm:prSet presAssocID="{BCB6ED08-61C7-4DD0-A4A1-DDC8414E7BE7}" presName="connectorText" presStyleLbl="sibTrans2D1" presStyleIdx="2" presStyleCnt="6"/>
      <dgm:spPr/>
      <dgm:t>
        <a:bodyPr/>
        <a:lstStyle/>
        <a:p>
          <a:endParaRPr lang="zh-TW" altLang="en-US"/>
        </a:p>
      </dgm:t>
    </dgm:pt>
    <dgm:pt modelId="{F8BDE6DF-BF1E-4428-B8F0-4E7E7B9E0EB6}" type="pres">
      <dgm:prSet presAssocID="{F1188920-ADF9-4A3C-A5DB-797FE447534A}" presName="node" presStyleLbl="node1" presStyleIdx="2" presStyleCnt="6">
        <dgm:presLayoutVars>
          <dgm:bulletEnabled val="1"/>
        </dgm:presLayoutVars>
      </dgm:prSet>
      <dgm:spPr/>
      <dgm:t>
        <a:bodyPr/>
        <a:lstStyle/>
        <a:p>
          <a:endParaRPr lang="zh-TW" altLang="en-US"/>
        </a:p>
      </dgm:t>
    </dgm:pt>
    <dgm:pt modelId="{A8C4BBE9-9990-4882-BA5A-B838FA65AD7E}" type="pres">
      <dgm:prSet presAssocID="{F79FD48E-5287-4F88-8308-71988B29C2B3}" presName="parTrans" presStyleLbl="sibTrans2D1" presStyleIdx="3" presStyleCnt="6"/>
      <dgm:spPr/>
      <dgm:t>
        <a:bodyPr/>
        <a:lstStyle/>
        <a:p>
          <a:endParaRPr lang="zh-TW" altLang="en-US"/>
        </a:p>
      </dgm:t>
    </dgm:pt>
    <dgm:pt modelId="{2CC93B73-8E07-4441-A3A9-6F5FC2CF9907}" type="pres">
      <dgm:prSet presAssocID="{F79FD48E-5287-4F88-8308-71988B29C2B3}" presName="connectorText" presStyleLbl="sibTrans2D1" presStyleIdx="3" presStyleCnt="6"/>
      <dgm:spPr/>
      <dgm:t>
        <a:bodyPr/>
        <a:lstStyle/>
        <a:p>
          <a:endParaRPr lang="zh-TW" altLang="en-US"/>
        </a:p>
      </dgm:t>
    </dgm:pt>
    <dgm:pt modelId="{0CD40BF0-EB10-447E-9063-325671C18A68}" type="pres">
      <dgm:prSet presAssocID="{BF9DCDB8-3C9F-495B-BACF-81AED2459D65}" presName="node" presStyleLbl="node1" presStyleIdx="3" presStyleCnt="6">
        <dgm:presLayoutVars>
          <dgm:bulletEnabled val="1"/>
        </dgm:presLayoutVars>
      </dgm:prSet>
      <dgm:spPr/>
      <dgm:t>
        <a:bodyPr/>
        <a:lstStyle/>
        <a:p>
          <a:endParaRPr lang="zh-TW" altLang="en-US"/>
        </a:p>
      </dgm:t>
    </dgm:pt>
    <dgm:pt modelId="{5D5AEB3C-FAE7-4385-8D85-F340FFA490D4}" type="pres">
      <dgm:prSet presAssocID="{7F28408D-F1E0-4BBB-88C6-7291FCA88CFD}" presName="parTrans" presStyleLbl="sibTrans2D1" presStyleIdx="4" presStyleCnt="6"/>
      <dgm:spPr/>
      <dgm:t>
        <a:bodyPr/>
        <a:lstStyle/>
        <a:p>
          <a:endParaRPr lang="zh-TW" altLang="en-US"/>
        </a:p>
      </dgm:t>
    </dgm:pt>
    <dgm:pt modelId="{8B4ECA35-80F9-4477-B450-9348F3B92D3E}" type="pres">
      <dgm:prSet presAssocID="{7F28408D-F1E0-4BBB-88C6-7291FCA88CFD}" presName="connectorText" presStyleLbl="sibTrans2D1" presStyleIdx="4" presStyleCnt="6"/>
      <dgm:spPr/>
      <dgm:t>
        <a:bodyPr/>
        <a:lstStyle/>
        <a:p>
          <a:endParaRPr lang="zh-TW" altLang="en-US"/>
        </a:p>
      </dgm:t>
    </dgm:pt>
    <dgm:pt modelId="{2D75DB4D-C67D-4ABA-ABC6-0DC6CD3075F4}" type="pres">
      <dgm:prSet presAssocID="{9B2013E0-DAC4-401D-B211-847EB5B74850}" presName="node" presStyleLbl="node1" presStyleIdx="4" presStyleCnt="6">
        <dgm:presLayoutVars>
          <dgm:bulletEnabled val="1"/>
        </dgm:presLayoutVars>
      </dgm:prSet>
      <dgm:spPr/>
      <dgm:t>
        <a:bodyPr/>
        <a:lstStyle/>
        <a:p>
          <a:endParaRPr lang="zh-TW" altLang="en-US"/>
        </a:p>
      </dgm:t>
    </dgm:pt>
    <dgm:pt modelId="{38EFB643-BA48-4AAD-B3EA-DF095CDDC331}" type="pres">
      <dgm:prSet presAssocID="{AD7BB4F0-3F9A-42DE-9165-A9106488AFA2}" presName="parTrans" presStyleLbl="sibTrans2D1" presStyleIdx="5" presStyleCnt="6"/>
      <dgm:spPr/>
      <dgm:t>
        <a:bodyPr/>
        <a:lstStyle/>
        <a:p>
          <a:endParaRPr lang="zh-TW" altLang="en-US"/>
        </a:p>
      </dgm:t>
    </dgm:pt>
    <dgm:pt modelId="{51A18CA7-FFC2-4AD5-8548-1681A1F1236E}" type="pres">
      <dgm:prSet presAssocID="{AD7BB4F0-3F9A-42DE-9165-A9106488AFA2}" presName="connectorText" presStyleLbl="sibTrans2D1" presStyleIdx="5" presStyleCnt="6"/>
      <dgm:spPr/>
      <dgm:t>
        <a:bodyPr/>
        <a:lstStyle/>
        <a:p>
          <a:endParaRPr lang="zh-TW" altLang="en-US"/>
        </a:p>
      </dgm:t>
    </dgm:pt>
    <dgm:pt modelId="{E0443F17-B24C-4259-9FE0-20C9D2DC8DDA}" type="pres">
      <dgm:prSet presAssocID="{78E81BC2-EEAE-412B-94E4-4DFC74D5FCC1}" presName="node" presStyleLbl="node1" presStyleIdx="5" presStyleCnt="6">
        <dgm:presLayoutVars>
          <dgm:bulletEnabled val="1"/>
        </dgm:presLayoutVars>
      </dgm:prSet>
      <dgm:spPr/>
      <dgm:t>
        <a:bodyPr/>
        <a:lstStyle/>
        <a:p>
          <a:endParaRPr lang="zh-TW" altLang="en-US"/>
        </a:p>
      </dgm:t>
    </dgm:pt>
  </dgm:ptLst>
  <dgm:cxnLst>
    <dgm:cxn modelId="{F2B00421-82E4-4EB9-AEA6-F6A99FF04375}" type="presOf" srcId="{78E81BC2-EEAE-412B-94E4-4DFC74D5FCC1}" destId="{E0443F17-B24C-4259-9FE0-20C9D2DC8DDA}" srcOrd="0" destOrd="0" presId="urn:microsoft.com/office/officeart/2005/8/layout/radial5"/>
    <dgm:cxn modelId="{1F09BBDB-D5F4-49DE-8492-EDE34AFEBB5D}" type="presOf" srcId="{F79FD48E-5287-4F88-8308-71988B29C2B3}" destId="{A8C4BBE9-9990-4882-BA5A-B838FA65AD7E}" srcOrd="0" destOrd="0" presId="urn:microsoft.com/office/officeart/2005/8/layout/radial5"/>
    <dgm:cxn modelId="{545EE72F-B24C-4491-8795-835E25877C00}" srcId="{02195682-A146-41C8-92E3-84F0B05B8CB4}" destId="{78E81BC2-EEAE-412B-94E4-4DFC74D5FCC1}" srcOrd="5" destOrd="0" parTransId="{AD7BB4F0-3F9A-42DE-9165-A9106488AFA2}" sibTransId="{1157255D-EEE9-4C3E-88A3-FF9850C3FD41}"/>
    <dgm:cxn modelId="{C6E8C0A6-8DFE-4113-9727-56652E0D5E63}" srcId="{02195682-A146-41C8-92E3-84F0B05B8CB4}" destId="{9B2013E0-DAC4-401D-B211-847EB5B74850}" srcOrd="4" destOrd="0" parTransId="{7F28408D-F1E0-4BBB-88C6-7291FCA88CFD}" sibTransId="{3532D909-8DBB-49CF-AD4F-44F86CA83484}"/>
    <dgm:cxn modelId="{23C8B527-0BE5-4973-95B9-8416BF2B011B}" type="presOf" srcId="{BF9DCDB8-3C9F-495B-BACF-81AED2459D65}" destId="{0CD40BF0-EB10-447E-9063-325671C18A68}" srcOrd="0" destOrd="0" presId="urn:microsoft.com/office/officeart/2005/8/layout/radial5"/>
    <dgm:cxn modelId="{BE85DA62-6EBB-4099-8147-94FC0EF16B21}" srcId="{02195682-A146-41C8-92E3-84F0B05B8CB4}" destId="{F6D8960B-17F4-4F5B-8D1E-7649D8E2E502}" srcOrd="1" destOrd="0" parTransId="{D58B7D01-C784-4E9D-B6CA-98E89DE8EFC7}" sibTransId="{24CA9631-470C-476F-BCF1-1971A85C4AAE}"/>
    <dgm:cxn modelId="{B83C0639-F4B6-46B3-869C-F729529233C5}" type="presOf" srcId="{D58B7D01-C784-4E9D-B6CA-98E89DE8EFC7}" destId="{182EEE19-7ACB-414F-A5C5-E2F4D9E613A8}" srcOrd="0" destOrd="0" presId="urn:microsoft.com/office/officeart/2005/8/layout/radial5"/>
    <dgm:cxn modelId="{A78D1F0C-C209-4791-9080-A24743DA93CB}" type="presOf" srcId="{7F28408D-F1E0-4BBB-88C6-7291FCA88CFD}" destId="{8B4ECA35-80F9-4477-B450-9348F3B92D3E}" srcOrd="1" destOrd="0" presId="urn:microsoft.com/office/officeart/2005/8/layout/radial5"/>
    <dgm:cxn modelId="{ACD51743-DEAB-4730-8056-D8B274AB1CBA}" type="presOf" srcId="{2CD3A0AC-DE10-41CD-9B61-5C6F6313CA49}" destId="{475EC042-9CCF-43FF-A126-FF9D7FB784E5}" srcOrd="1" destOrd="0" presId="urn:microsoft.com/office/officeart/2005/8/layout/radial5"/>
    <dgm:cxn modelId="{0B82EF99-C476-4F5A-93BE-8CFEED5B2683}" srcId="{5728ED3C-17E7-4729-9CA9-1063BDC73E2C}" destId="{02195682-A146-41C8-92E3-84F0B05B8CB4}" srcOrd="0" destOrd="0" parTransId="{7F43097C-65DA-4C00-B4C7-C8F28D0CCE92}" sibTransId="{EC5BEA92-F56C-4D55-BDB0-CB90740F1E8D}"/>
    <dgm:cxn modelId="{184CA884-86B3-4A5B-A9D0-C9295F5DCED2}" type="presOf" srcId="{5E822C81-EA7E-4E18-B70C-C27118004774}" destId="{3E919535-87FB-4085-B843-EB6EA9F2B593}" srcOrd="0" destOrd="0" presId="urn:microsoft.com/office/officeart/2005/8/layout/radial5"/>
    <dgm:cxn modelId="{0AB7160F-1DB1-477C-95A0-646463BE9ED4}" type="presOf" srcId="{5728ED3C-17E7-4729-9CA9-1063BDC73E2C}" destId="{DF7E7149-EE42-4AFE-B57A-4522AD72BA20}" srcOrd="0" destOrd="0" presId="urn:microsoft.com/office/officeart/2005/8/layout/radial5"/>
    <dgm:cxn modelId="{0E68F864-2C0C-4D10-90CC-E2BAEDEFD217}" srcId="{02195682-A146-41C8-92E3-84F0B05B8CB4}" destId="{5E822C81-EA7E-4E18-B70C-C27118004774}" srcOrd="0" destOrd="0" parTransId="{2CD3A0AC-DE10-41CD-9B61-5C6F6313CA49}" sibTransId="{EB86CC0F-2B7E-41F9-9E5A-685F93479F9C}"/>
    <dgm:cxn modelId="{B5B07AA0-28F7-4F19-B42F-65E0511931AC}" type="presOf" srcId="{BCB6ED08-61C7-4DD0-A4A1-DDC8414E7BE7}" destId="{EE07336A-3528-4F0D-8E01-00B9596E903D}" srcOrd="1" destOrd="0" presId="urn:microsoft.com/office/officeart/2005/8/layout/radial5"/>
    <dgm:cxn modelId="{A91F4C09-2C26-4687-93EA-18CDCF64DAF8}" srcId="{02195682-A146-41C8-92E3-84F0B05B8CB4}" destId="{BF9DCDB8-3C9F-495B-BACF-81AED2459D65}" srcOrd="3" destOrd="0" parTransId="{F79FD48E-5287-4F88-8308-71988B29C2B3}" sibTransId="{D5CA250A-F15A-42EB-975D-61EB45BAE0D5}"/>
    <dgm:cxn modelId="{7A1FA410-9DE4-491C-B0B9-D94DEA551645}" type="presOf" srcId="{F79FD48E-5287-4F88-8308-71988B29C2B3}" destId="{2CC93B73-8E07-4441-A3A9-6F5FC2CF9907}" srcOrd="1" destOrd="0" presId="urn:microsoft.com/office/officeart/2005/8/layout/radial5"/>
    <dgm:cxn modelId="{82286F21-35B8-4ED0-926F-1E09D8072715}" srcId="{02195682-A146-41C8-92E3-84F0B05B8CB4}" destId="{F1188920-ADF9-4A3C-A5DB-797FE447534A}" srcOrd="2" destOrd="0" parTransId="{BCB6ED08-61C7-4DD0-A4A1-DDC8414E7BE7}" sibTransId="{D6802B7B-CE87-45E1-A453-38BAEC857762}"/>
    <dgm:cxn modelId="{A1300664-5F69-4C2C-9208-A6C598F1AAFF}" type="presOf" srcId="{AD7BB4F0-3F9A-42DE-9165-A9106488AFA2}" destId="{38EFB643-BA48-4AAD-B3EA-DF095CDDC331}" srcOrd="0" destOrd="0" presId="urn:microsoft.com/office/officeart/2005/8/layout/radial5"/>
    <dgm:cxn modelId="{210BAAA1-5458-4FE8-AB55-3860C99F5A17}" type="presOf" srcId="{F6D8960B-17F4-4F5B-8D1E-7649D8E2E502}" destId="{1A56C256-DFAE-4D42-8D96-D7CAA5FFAF41}" srcOrd="0" destOrd="0" presId="urn:microsoft.com/office/officeart/2005/8/layout/radial5"/>
    <dgm:cxn modelId="{65D55C20-BD0C-47AD-8342-F79A192C2EB4}" type="presOf" srcId="{BCB6ED08-61C7-4DD0-A4A1-DDC8414E7BE7}" destId="{5AEA358D-F521-48E3-9612-628490A2AF67}" srcOrd="0" destOrd="0" presId="urn:microsoft.com/office/officeart/2005/8/layout/radial5"/>
    <dgm:cxn modelId="{19533B94-5FF1-4632-954F-B501F587E305}" type="presOf" srcId="{02195682-A146-41C8-92E3-84F0B05B8CB4}" destId="{A466AF94-F7F1-45D4-941C-8E785DDA2744}" srcOrd="0" destOrd="0" presId="urn:microsoft.com/office/officeart/2005/8/layout/radial5"/>
    <dgm:cxn modelId="{358D8A44-CC62-439E-9E20-B6E327339EE3}" type="presOf" srcId="{2CD3A0AC-DE10-41CD-9B61-5C6F6313CA49}" destId="{ED6A07E7-01C0-4E68-AFE6-CA3AD9A81561}" srcOrd="0" destOrd="0" presId="urn:microsoft.com/office/officeart/2005/8/layout/radial5"/>
    <dgm:cxn modelId="{EA180600-7D3C-4A3C-87E6-FD888E382EC6}" type="presOf" srcId="{9B2013E0-DAC4-401D-B211-847EB5B74850}" destId="{2D75DB4D-C67D-4ABA-ABC6-0DC6CD3075F4}" srcOrd="0" destOrd="0" presId="urn:microsoft.com/office/officeart/2005/8/layout/radial5"/>
    <dgm:cxn modelId="{E7996B89-62B0-444F-AADF-C33DACD0C639}" type="presOf" srcId="{AD7BB4F0-3F9A-42DE-9165-A9106488AFA2}" destId="{51A18CA7-FFC2-4AD5-8548-1681A1F1236E}" srcOrd="1" destOrd="0" presId="urn:microsoft.com/office/officeart/2005/8/layout/radial5"/>
    <dgm:cxn modelId="{63FAB72E-C5A4-4C88-A649-6ECC809F5FDD}" type="presOf" srcId="{D58B7D01-C784-4E9D-B6CA-98E89DE8EFC7}" destId="{F060E51E-E06A-4E54-93AC-7B8C526DD01E}" srcOrd="1" destOrd="0" presId="urn:microsoft.com/office/officeart/2005/8/layout/radial5"/>
    <dgm:cxn modelId="{6E65251B-4144-4C80-ABFB-1A83E4F28E65}" type="presOf" srcId="{F1188920-ADF9-4A3C-A5DB-797FE447534A}" destId="{F8BDE6DF-BF1E-4428-B8F0-4E7E7B9E0EB6}" srcOrd="0" destOrd="0" presId="urn:microsoft.com/office/officeart/2005/8/layout/radial5"/>
    <dgm:cxn modelId="{02A78697-7667-44E7-AFDC-C1BAF4E41DFA}" type="presOf" srcId="{7F28408D-F1E0-4BBB-88C6-7291FCA88CFD}" destId="{5D5AEB3C-FAE7-4385-8D85-F340FFA490D4}" srcOrd="0" destOrd="0" presId="urn:microsoft.com/office/officeart/2005/8/layout/radial5"/>
    <dgm:cxn modelId="{BBAF164F-3EDA-4F32-82BA-CA2939A57FB8}" type="presParOf" srcId="{DF7E7149-EE42-4AFE-B57A-4522AD72BA20}" destId="{A466AF94-F7F1-45D4-941C-8E785DDA2744}" srcOrd="0" destOrd="0" presId="urn:microsoft.com/office/officeart/2005/8/layout/radial5"/>
    <dgm:cxn modelId="{61C1ADF6-C17B-4466-A82C-9238B8E06EB7}" type="presParOf" srcId="{DF7E7149-EE42-4AFE-B57A-4522AD72BA20}" destId="{ED6A07E7-01C0-4E68-AFE6-CA3AD9A81561}" srcOrd="1" destOrd="0" presId="urn:microsoft.com/office/officeart/2005/8/layout/radial5"/>
    <dgm:cxn modelId="{B2384CBD-4AB6-42F5-9750-70CBCB384527}" type="presParOf" srcId="{ED6A07E7-01C0-4E68-AFE6-CA3AD9A81561}" destId="{475EC042-9CCF-43FF-A126-FF9D7FB784E5}" srcOrd="0" destOrd="0" presId="urn:microsoft.com/office/officeart/2005/8/layout/radial5"/>
    <dgm:cxn modelId="{B7AF5354-8A88-4BD2-B6EF-87B7EEEE2F2D}" type="presParOf" srcId="{DF7E7149-EE42-4AFE-B57A-4522AD72BA20}" destId="{3E919535-87FB-4085-B843-EB6EA9F2B593}" srcOrd="2" destOrd="0" presId="urn:microsoft.com/office/officeart/2005/8/layout/radial5"/>
    <dgm:cxn modelId="{62D2B11E-6FC0-4F54-9579-1745B54E70C7}" type="presParOf" srcId="{DF7E7149-EE42-4AFE-B57A-4522AD72BA20}" destId="{182EEE19-7ACB-414F-A5C5-E2F4D9E613A8}" srcOrd="3" destOrd="0" presId="urn:microsoft.com/office/officeart/2005/8/layout/radial5"/>
    <dgm:cxn modelId="{38BE3115-FB11-4160-B5B8-E729AD96E849}" type="presParOf" srcId="{182EEE19-7ACB-414F-A5C5-E2F4D9E613A8}" destId="{F060E51E-E06A-4E54-93AC-7B8C526DD01E}" srcOrd="0" destOrd="0" presId="urn:microsoft.com/office/officeart/2005/8/layout/radial5"/>
    <dgm:cxn modelId="{E589D8BB-9503-4CBE-8ACB-9A3F83B67256}" type="presParOf" srcId="{DF7E7149-EE42-4AFE-B57A-4522AD72BA20}" destId="{1A56C256-DFAE-4D42-8D96-D7CAA5FFAF41}" srcOrd="4" destOrd="0" presId="urn:microsoft.com/office/officeart/2005/8/layout/radial5"/>
    <dgm:cxn modelId="{067AF1F8-10C4-489D-93DD-ECA35943351C}" type="presParOf" srcId="{DF7E7149-EE42-4AFE-B57A-4522AD72BA20}" destId="{5AEA358D-F521-48E3-9612-628490A2AF67}" srcOrd="5" destOrd="0" presId="urn:microsoft.com/office/officeart/2005/8/layout/radial5"/>
    <dgm:cxn modelId="{3800F9F3-8196-4A64-9B2F-12544F62B556}" type="presParOf" srcId="{5AEA358D-F521-48E3-9612-628490A2AF67}" destId="{EE07336A-3528-4F0D-8E01-00B9596E903D}" srcOrd="0" destOrd="0" presId="urn:microsoft.com/office/officeart/2005/8/layout/radial5"/>
    <dgm:cxn modelId="{4CBB0EBA-54DC-4BF4-9993-CE70399F089F}" type="presParOf" srcId="{DF7E7149-EE42-4AFE-B57A-4522AD72BA20}" destId="{F8BDE6DF-BF1E-4428-B8F0-4E7E7B9E0EB6}" srcOrd="6" destOrd="0" presId="urn:microsoft.com/office/officeart/2005/8/layout/radial5"/>
    <dgm:cxn modelId="{B75B7917-DF92-46C4-BA98-7A46F180943F}" type="presParOf" srcId="{DF7E7149-EE42-4AFE-B57A-4522AD72BA20}" destId="{A8C4BBE9-9990-4882-BA5A-B838FA65AD7E}" srcOrd="7" destOrd="0" presId="urn:microsoft.com/office/officeart/2005/8/layout/radial5"/>
    <dgm:cxn modelId="{F30040C9-E7AA-4D6C-BFF2-FB53E5469BE8}" type="presParOf" srcId="{A8C4BBE9-9990-4882-BA5A-B838FA65AD7E}" destId="{2CC93B73-8E07-4441-A3A9-6F5FC2CF9907}" srcOrd="0" destOrd="0" presId="urn:microsoft.com/office/officeart/2005/8/layout/radial5"/>
    <dgm:cxn modelId="{D857DC00-F52D-4D5A-AE69-3DD14429156C}" type="presParOf" srcId="{DF7E7149-EE42-4AFE-B57A-4522AD72BA20}" destId="{0CD40BF0-EB10-447E-9063-325671C18A68}" srcOrd="8" destOrd="0" presId="urn:microsoft.com/office/officeart/2005/8/layout/radial5"/>
    <dgm:cxn modelId="{18C4F191-D8E5-4AC5-9E34-FAA1E28FF552}" type="presParOf" srcId="{DF7E7149-EE42-4AFE-B57A-4522AD72BA20}" destId="{5D5AEB3C-FAE7-4385-8D85-F340FFA490D4}" srcOrd="9" destOrd="0" presId="urn:microsoft.com/office/officeart/2005/8/layout/radial5"/>
    <dgm:cxn modelId="{132600D2-6E1F-4FD8-9798-02681957E4D8}" type="presParOf" srcId="{5D5AEB3C-FAE7-4385-8D85-F340FFA490D4}" destId="{8B4ECA35-80F9-4477-B450-9348F3B92D3E}" srcOrd="0" destOrd="0" presId="urn:microsoft.com/office/officeart/2005/8/layout/radial5"/>
    <dgm:cxn modelId="{15674E57-AC32-4855-9DEA-12BBD75CC4FB}" type="presParOf" srcId="{DF7E7149-EE42-4AFE-B57A-4522AD72BA20}" destId="{2D75DB4D-C67D-4ABA-ABC6-0DC6CD3075F4}" srcOrd="10" destOrd="0" presId="urn:microsoft.com/office/officeart/2005/8/layout/radial5"/>
    <dgm:cxn modelId="{66195BFF-6448-45C7-A1B8-35EB7EB9825A}" type="presParOf" srcId="{DF7E7149-EE42-4AFE-B57A-4522AD72BA20}" destId="{38EFB643-BA48-4AAD-B3EA-DF095CDDC331}" srcOrd="11" destOrd="0" presId="urn:microsoft.com/office/officeart/2005/8/layout/radial5"/>
    <dgm:cxn modelId="{54E7C593-0F0C-4520-8518-91781EB0D8D3}" type="presParOf" srcId="{38EFB643-BA48-4AAD-B3EA-DF095CDDC331}" destId="{51A18CA7-FFC2-4AD5-8548-1681A1F1236E}" srcOrd="0" destOrd="0" presId="urn:microsoft.com/office/officeart/2005/8/layout/radial5"/>
    <dgm:cxn modelId="{45B57FEA-51D3-4AA0-8D9B-EF13A7D0D7F1}" type="presParOf" srcId="{DF7E7149-EE42-4AFE-B57A-4522AD72BA20}" destId="{E0443F17-B24C-4259-9FE0-20C9D2DC8DDA}"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6AF94-F7F1-45D4-941C-8E785DDA2744}">
      <dsp:nvSpPr>
        <dsp:cNvPr id="0" name=""/>
        <dsp:cNvSpPr/>
      </dsp:nvSpPr>
      <dsp:spPr>
        <a:xfrm>
          <a:off x="3520082" y="1668263"/>
          <a:ext cx="1189434" cy="1189434"/>
        </a:xfrm>
        <a:prstGeom prst="ellipse">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zh-TW" altLang="en-US" sz="2500" b="0" i="0" kern="1200" dirty="0" smtClean="0"/>
            <a:t>資料探勘</a:t>
          </a:r>
          <a:endParaRPr lang="zh-TW" altLang="en-US" sz="2500" kern="1200" dirty="0"/>
        </a:p>
      </dsp:txBody>
      <dsp:txXfrm>
        <a:off x="3694271" y="1842452"/>
        <a:ext cx="841056" cy="841056"/>
      </dsp:txXfrm>
    </dsp:sp>
    <dsp:sp modelId="{ED6A07E7-01C0-4E68-AFE6-CA3AD9A81561}">
      <dsp:nvSpPr>
        <dsp:cNvPr id="0" name=""/>
        <dsp:cNvSpPr/>
      </dsp:nvSpPr>
      <dsp:spPr>
        <a:xfrm rot="16200000">
          <a:off x="3988740" y="1235347"/>
          <a:ext cx="252118" cy="404407"/>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26558" y="1354046"/>
        <a:ext cx="176483" cy="242645"/>
      </dsp:txXfrm>
    </dsp:sp>
    <dsp:sp modelId="{3E919535-87FB-4085-B843-EB6EA9F2B593}">
      <dsp:nvSpPr>
        <dsp:cNvPr id="0" name=""/>
        <dsp:cNvSpPr/>
      </dsp:nvSpPr>
      <dsp:spPr>
        <a:xfrm>
          <a:off x="3520082" y="3134"/>
          <a:ext cx="1189434" cy="1189434"/>
        </a:xfrm>
        <a:prstGeom prst="ellipse">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b="1" i="0" kern="1200" dirty="0" smtClean="0"/>
            <a:t>群集</a:t>
          </a:r>
          <a:endParaRPr lang="en-US" altLang="zh-TW" sz="2000" b="1" i="0" kern="1200" dirty="0" smtClean="0"/>
        </a:p>
        <a:p>
          <a:pPr lvl="0" algn="ctr" defTabSz="889000">
            <a:lnSpc>
              <a:spcPct val="90000"/>
            </a:lnSpc>
            <a:spcBef>
              <a:spcPct val="0"/>
            </a:spcBef>
            <a:spcAft>
              <a:spcPct val="35000"/>
            </a:spcAft>
          </a:pPr>
          <a:r>
            <a:rPr lang="zh-TW" altLang="en-US" sz="2000" b="1" i="0" kern="1200" dirty="0" smtClean="0"/>
            <a:t>分析</a:t>
          </a:r>
          <a:endParaRPr lang="zh-TW" altLang="en-US" sz="2000" kern="1200" dirty="0"/>
        </a:p>
      </dsp:txBody>
      <dsp:txXfrm>
        <a:off x="3694271" y="177323"/>
        <a:ext cx="841056" cy="841056"/>
      </dsp:txXfrm>
    </dsp:sp>
    <dsp:sp modelId="{182EEE19-7ACB-414F-A5C5-E2F4D9E613A8}">
      <dsp:nvSpPr>
        <dsp:cNvPr id="0" name=""/>
        <dsp:cNvSpPr/>
      </dsp:nvSpPr>
      <dsp:spPr>
        <a:xfrm rot="19800000">
          <a:off x="4703583" y="1648062"/>
          <a:ext cx="252118" cy="404407"/>
        </a:xfrm>
        <a:prstGeom prst="rightArrow">
          <a:avLst>
            <a:gd name="adj1" fmla="val 60000"/>
            <a:gd name="adj2" fmla="val 50000"/>
          </a:avLst>
        </a:prstGeom>
        <a:solidFill>
          <a:schemeClr val="accent1">
            <a:shade val="90000"/>
            <a:hueOff val="-7977"/>
            <a:satOff val="-432"/>
            <a:lumOff val="41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708650" y="1747852"/>
        <a:ext cx="176483" cy="242645"/>
      </dsp:txXfrm>
    </dsp:sp>
    <dsp:sp modelId="{1A56C256-DFAE-4D42-8D96-D7CAA5FFAF41}">
      <dsp:nvSpPr>
        <dsp:cNvPr id="0" name=""/>
        <dsp:cNvSpPr/>
      </dsp:nvSpPr>
      <dsp:spPr>
        <a:xfrm>
          <a:off x="4962127" y="835698"/>
          <a:ext cx="1189434" cy="1189434"/>
        </a:xfrm>
        <a:prstGeom prst="ellipse">
          <a:avLst/>
        </a:prstGeom>
        <a:solidFill>
          <a:schemeClr val="accent1">
            <a:shade val="80000"/>
            <a:hueOff val="-7973"/>
            <a:satOff val="-194"/>
            <a:lumOff val="4696"/>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b="1" i="0" kern="1200" dirty="0" smtClean="0"/>
            <a:t>迴歸</a:t>
          </a:r>
          <a:endParaRPr lang="en-US" altLang="zh-TW" sz="2000" b="1" i="0" kern="1200" dirty="0" smtClean="0"/>
        </a:p>
        <a:p>
          <a:pPr lvl="0" algn="ctr" defTabSz="889000">
            <a:lnSpc>
              <a:spcPct val="90000"/>
            </a:lnSpc>
            <a:spcBef>
              <a:spcPct val="0"/>
            </a:spcBef>
            <a:spcAft>
              <a:spcPct val="35000"/>
            </a:spcAft>
          </a:pPr>
          <a:r>
            <a:rPr lang="zh-TW" altLang="en-US" sz="2000" b="1" i="0" kern="1200" dirty="0" smtClean="0"/>
            <a:t>分析</a:t>
          </a:r>
          <a:endParaRPr lang="zh-TW" altLang="en-US" sz="2000" kern="1200" dirty="0"/>
        </a:p>
      </dsp:txBody>
      <dsp:txXfrm>
        <a:off x="5136316" y="1009887"/>
        <a:ext cx="841056" cy="841056"/>
      </dsp:txXfrm>
    </dsp:sp>
    <dsp:sp modelId="{5AEA358D-F521-48E3-9612-628490A2AF67}">
      <dsp:nvSpPr>
        <dsp:cNvPr id="0" name=""/>
        <dsp:cNvSpPr/>
      </dsp:nvSpPr>
      <dsp:spPr>
        <a:xfrm rot="1800000">
          <a:off x="4703583" y="2473491"/>
          <a:ext cx="252118" cy="404407"/>
        </a:xfrm>
        <a:prstGeom prst="rightArrow">
          <a:avLst>
            <a:gd name="adj1" fmla="val 60000"/>
            <a:gd name="adj2" fmla="val 50000"/>
          </a:avLst>
        </a:prstGeom>
        <a:solidFill>
          <a:schemeClr val="accent1">
            <a:shade val="90000"/>
            <a:hueOff val="-15954"/>
            <a:satOff val="-864"/>
            <a:lumOff val="82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708650" y="2535463"/>
        <a:ext cx="176483" cy="242645"/>
      </dsp:txXfrm>
    </dsp:sp>
    <dsp:sp modelId="{F8BDE6DF-BF1E-4428-B8F0-4E7E7B9E0EB6}">
      <dsp:nvSpPr>
        <dsp:cNvPr id="0" name=""/>
        <dsp:cNvSpPr/>
      </dsp:nvSpPr>
      <dsp:spPr>
        <a:xfrm>
          <a:off x="4962127" y="2500828"/>
          <a:ext cx="1189434" cy="1189434"/>
        </a:xfrm>
        <a:prstGeom prst="ellipse">
          <a:avLst/>
        </a:prstGeom>
        <a:solidFill>
          <a:schemeClr val="accent1">
            <a:shade val="80000"/>
            <a:hueOff val="-15947"/>
            <a:satOff val="-388"/>
            <a:lumOff val="9393"/>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b="1" i="0" kern="1200" dirty="0" smtClean="0"/>
            <a:t>時間序列分析</a:t>
          </a:r>
          <a:endParaRPr lang="zh-TW" altLang="en-US" sz="2000" kern="1200" dirty="0"/>
        </a:p>
      </dsp:txBody>
      <dsp:txXfrm>
        <a:off x="5136316" y="2675017"/>
        <a:ext cx="841056" cy="841056"/>
      </dsp:txXfrm>
    </dsp:sp>
    <dsp:sp modelId="{A8C4BBE9-9990-4882-BA5A-B838FA65AD7E}">
      <dsp:nvSpPr>
        <dsp:cNvPr id="0" name=""/>
        <dsp:cNvSpPr/>
      </dsp:nvSpPr>
      <dsp:spPr>
        <a:xfrm rot="5400000">
          <a:off x="3988740" y="2886206"/>
          <a:ext cx="252118" cy="404407"/>
        </a:xfrm>
        <a:prstGeom prst="rightArrow">
          <a:avLst>
            <a:gd name="adj1" fmla="val 60000"/>
            <a:gd name="adj2" fmla="val 50000"/>
          </a:avLst>
        </a:prstGeom>
        <a:solidFill>
          <a:schemeClr val="accent1">
            <a:shade val="90000"/>
            <a:hueOff val="-23930"/>
            <a:satOff val="-1297"/>
            <a:lumOff val="124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26558" y="2929270"/>
        <a:ext cx="176483" cy="242645"/>
      </dsp:txXfrm>
    </dsp:sp>
    <dsp:sp modelId="{0CD40BF0-EB10-447E-9063-325671C18A68}">
      <dsp:nvSpPr>
        <dsp:cNvPr id="0" name=""/>
        <dsp:cNvSpPr/>
      </dsp:nvSpPr>
      <dsp:spPr>
        <a:xfrm>
          <a:off x="3520082" y="3333393"/>
          <a:ext cx="1189434" cy="1189434"/>
        </a:xfrm>
        <a:prstGeom prst="ellipse">
          <a:avLst/>
        </a:prstGeom>
        <a:solidFill>
          <a:schemeClr val="accent1">
            <a:shade val="80000"/>
            <a:hueOff val="-23920"/>
            <a:satOff val="-582"/>
            <a:lumOff val="14089"/>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b="1" i="0" kern="1200" dirty="0" smtClean="0"/>
            <a:t>關聯</a:t>
          </a:r>
          <a:endParaRPr lang="en-US" altLang="zh-TW" sz="2000" b="1" i="0" kern="1200" dirty="0" smtClean="0"/>
        </a:p>
        <a:p>
          <a:pPr lvl="0" algn="ctr" defTabSz="889000">
            <a:lnSpc>
              <a:spcPct val="90000"/>
            </a:lnSpc>
            <a:spcBef>
              <a:spcPct val="0"/>
            </a:spcBef>
            <a:spcAft>
              <a:spcPct val="35000"/>
            </a:spcAft>
          </a:pPr>
          <a:r>
            <a:rPr lang="zh-TW" altLang="en-US" sz="2000" b="1" i="0" kern="1200" dirty="0" smtClean="0"/>
            <a:t>分析</a:t>
          </a:r>
          <a:endParaRPr lang="zh-TW" altLang="en-US" sz="2000" kern="1200" dirty="0"/>
        </a:p>
      </dsp:txBody>
      <dsp:txXfrm>
        <a:off x="3694271" y="3507582"/>
        <a:ext cx="841056" cy="841056"/>
      </dsp:txXfrm>
    </dsp:sp>
    <dsp:sp modelId="{5D5AEB3C-FAE7-4385-8D85-F340FFA490D4}">
      <dsp:nvSpPr>
        <dsp:cNvPr id="0" name=""/>
        <dsp:cNvSpPr/>
      </dsp:nvSpPr>
      <dsp:spPr>
        <a:xfrm rot="9000000">
          <a:off x="3273897" y="2473491"/>
          <a:ext cx="252118" cy="404407"/>
        </a:xfrm>
        <a:prstGeom prst="rightArrow">
          <a:avLst>
            <a:gd name="adj1" fmla="val 60000"/>
            <a:gd name="adj2" fmla="val 50000"/>
          </a:avLst>
        </a:prstGeom>
        <a:solidFill>
          <a:schemeClr val="accent1">
            <a:shade val="90000"/>
            <a:hueOff val="-31907"/>
            <a:satOff val="-1729"/>
            <a:lumOff val="165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10800000">
        <a:off x="3344465" y="2535463"/>
        <a:ext cx="176483" cy="242645"/>
      </dsp:txXfrm>
    </dsp:sp>
    <dsp:sp modelId="{2D75DB4D-C67D-4ABA-ABC6-0DC6CD3075F4}">
      <dsp:nvSpPr>
        <dsp:cNvPr id="0" name=""/>
        <dsp:cNvSpPr/>
      </dsp:nvSpPr>
      <dsp:spPr>
        <a:xfrm>
          <a:off x="2078038" y="2500828"/>
          <a:ext cx="1189434" cy="1189434"/>
        </a:xfrm>
        <a:prstGeom prst="ellipse">
          <a:avLst/>
        </a:prstGeom>
        <a:solidFill>
          <a:schemeClr val="accent1">
            <a:shade val="80000"/>
            <a:hueOff val="-31893"/>
            <a:satOff val="-776"/>
            <a:lumOff val="18786"/>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b="1" i="0" kern="1200" dirty="0" smtClean="0"/>
            <a:t>順序型態分析</a:t>
          </a:r>
          <a:endParaRPr lang="zh-TW" altLang="en-US" sz="2000" kern="1200" dirty="0"/>
        </a:p>
      </dsp:txBody>
      <dsp:txXfrm>
        <a:off x="2252227" y="2675017"/>
        <a:ext cx="841056" cy="841056"/>
      </dsp:txXfrm>
    </dsp:sp>
    <dsp:sp modelId="{38EFB643-BA48-4AAD-B3EA-DF095CDDC331}">
      <dsp:nvSpPr>
        <dsp:cNvPr id="0" name=""/>
        <dsp:cNvSpPr/>
      </dsp:nvSpPr>
      <dsp:spPr>
        <a:xfrm rot="12600000">
          <a:off x="3273897" y="1648062"/>
          <a:ext cx="252118" cy="404407"/>
        </a:xfrm>
        <a:prstGeom prst="rightArrow">
          <a:avLst>
            <a:gd name="adj1" fmla="val 60000"/>
            <a:gd name="adj2" fmla="val 50000"/>
          </a:avLst>
        </a:prstGeom>
        <a:solidFill>
          <a:schemeClr val="accent1">
            <a:shade val="90000"/>
            <a:hueOff val="-39884"/>
            <a:satOff val="-2161"/>
            <a:lumOff val="207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10800000">
        <a:off x="3344465" y="1747852"/>
        <a:ext cx="176483" cy="242645"/>
      </dsp:txXfrm>
    </dsp:sp>
    <dsp:sp modelId="{E0443F17-B24C-4259-9FE0-20C9D2DC8DDA}">
      <dsp:nvSpPr>
        <dsp:cNvPr id="0" name=""/>
        <dsp:cNvSpPr/>
      </dsp:nvSpPr>
      <dsp:spPr>
        <a:xfrm>
          <a:off x="2078038" y="835698"/>
          <a:ext cx="1189434" cy="1189434"/>
        </a:xfrm>
        <a:prstGeom prst="ellipse">
          <a:avLst/>
        </a:prstGeom>
        <a:solidFill>
          <a:schemeClr val="accent1">
            <a:shade val="80000"/>
            <a:hueOff val="-39867"/>
            <a:satOff val="-970"/>
            <a:lumOff val="23482"/>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TW" altLang="en-US" sz="2000" kern="1200" dirty="0" smtClean="0"/>
            <a:t>分類</a:t>
          </a:r>
          <a:endParaRPr lang="en-US" altLang="zh-TW" sz="2000" kern="1200" dirty="0" smtClean="0"/>
        </a:p>
        <a:p>
          <a:pPr lvl="0" algn="ctr" defTabSz="889000">
            <a:lnSpc>
              <a:spcPct val="90000"/>
            </a:lnSpc>
            <a:spcBef>
              <a:spcPct val="0"/>
            </a:spcBef>
            <a:spcAft>
              <a:spcPct val="35000"/>
            </a:spcAft>
          </a:pPr>
          <a:r>
            <a:rPr lang="zh-TW" altLang="en-US" sz="2000" kern="1200" dirty="0" smtClean="0"/>
            <a:t>分析</a:t>
          </a:r>
          <a:endParaRPr lang="zh-TW" altLang="en-US" sz="2000" kern="1200" dirty="0"/>
        </a:p>
      </dsp:txBody>
      <dsp:txXfrm>
        <a:off x="2252227" y="1009887"/>
        <a:ext cx="841056" cy="84105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754C2-7329-4D53-ACBE-8BFF42F376F0}" type="datetimeFigureOut">
              <a:rPr lang="zh-TW" altLang="en-US" smtClean="0"/>
              <a:t>2017/12/27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8125D-1104-4B10-8DD9-14AB7AAA4568}" type="slidenum">
              <a:rPr lang="zh-TW" altLang="en-US" smtClean="0"/>
              <a:t>‹#›</a:t>
            </a:fld>
            <a:endParaRPr lang="zh-TW" altLang="en-US"/>
          </a:p>
        </p:txBody>
      </p:sp>
    </p:spTree>
    <p:extLst>
      <p:ext uri="{BB962C8B-B14F-4D97-AF65-F5344CB8AC3E}">
        <p14:creationId xmlns:p14="http://schemas.microsoft.com/office/powerpoint/2010/main" val="115445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smtClean="0">
                <a:solidFill>
                  <a:schemeClr val="tx1"/>
                </a:solidFill>
                <a:effectLst/>
                <a:latin typeface="+mn-lt"/>
                <a:ea typeface="+mn-ea"/>
                <a:cs typeface="+mn-cs"/>
              </a:rPr>
              <a:t>分類分析（</a:t>
            </a:r>
            <a:r>
              <a:rPr lang="en-US" altLang="zh-TW" sz="1200" b="1" i="0" kern="1200" dirty="0" smtClean="0">
                <a:solidFill>
                  <a:schemeClr val="tx1"/>
                </a:solidFill>
                <a:effectLst/>
                <a:latin typeface="+mn-lt"/>
                <a:ea typeface="+mn-ea"/>
                <a:cs typeface="+mn-cs"/>
              </a:rPr>
              <a:t>Classification</a:t>
            </a:r>
            <a:r>
              <a:rPr lang="zh-TW" altLang="en-US" sz="1200" b="1"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：透過研究數據庫中的特徵，將已知資料做出分類，並根據已知的特徵預測未經分類的新進數據。如前段所述的客戶群分類。</a:t>
            </a:r>
          </a:p>
          <a:p>
            <a:r>
              <a:rPr lang="zh-TW" altLang="en-US" sz="1200" b="1" i="0" kern="1200" dirty="0" smtClean="0">
                <a:solidFill>
                  <a:schemeClr val="tx1"/>
                </a:solidFill>
                <a:effectLst/>
                <a:latin typeface="+mn-lt"/>
                <a:ea typeface="+mn-ea"/>
                <a:cs typeface="+mn-cs"/>
              </a:rPr>
              <a:t>群集分析（</a:t>
            </a:r>
            <a:r>
              <a:rPr lang="en-US" altLang="zh-TW" sz="1200" b="1" i="0" kern="1200" dirty="0" smtClean="0">
                <a:solidFill>
                  <a:schemeClr val="tx1"/>
                </a:solidFill>
                <a:effectLst/>
                <a:latin typeface="+mn-lt"/>
                <a:ea typeface="+mn-ea"/>
                <a:cs typeface="+mn-cs"/>
              </a:rPr>
              <a:t>Clustering</a:t>
            </a:r>
            <a:r>
              <a:rPr lang="zh-TW" altLang="en-US"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和分類分析的概念相似，亦是將一數據庫的資料做出分類，並歸納出組間的差異性及組中的相似性。其不同點在於，分類分析在劃分後又有明確對應的類別／函數（換句話說，數據間有「已知」的特徵），但群集分析在演算法運算時無法得知分類的依據及數據的特徵，也就是分類後並沒有明確的類別／函數，因此必須在分類後另行解讀各個分類的意義。</a:t>
            </a:r>
          </a:p>
          <a:p>
            <a:r>
              <a:rPr lang="zh-TW" altLang="en-US" sz="1200" b="1" i="0" kern="1200" dirty="0" smtClean="0">
                <a:solidFill>
                  <a:schemeClr val="tx1"/>
                </a:solidFill>
                <a:effectLst/>
                <a:latin typeface="+mn-lt"/>
                <a:ea typeface="+mn-ea"/>
                <a:cs typeface="+mn-cs"/>
              </a:rPr>
              <a:t>迴歸分析（</a:t>
            </a:r>
            <a:r>
              <a:rPr lang="en-US" altLang="zh-TW" sz="1200" b="1" i="0" kern="1200" dirty="0" smtClean="0">
                <a:solidFill>
                  <a:schemeClr val="tx1"/>
                </a:solidFill>
                <a:effectLst/>
                <a:latin typeface="+mn-lt"/>
                <a:ea typeface="+mn-ea"/>
                <a:cs typeface="+mn-cs"/>
              </a:rPr>
              <a:t>Regression</a:t>
            </a:r>
            <a:r>
              <a:rPr lang="zh-TW" altLang="en-US"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：透過一系列的現有數據去預測未知數據的可能值。例如：我們可以透過分析某一地區多筆房地產交易的數據庫（包含：坪數、地點、房型、交易金額等），對另一個未售出的房產做出成交金額預測。</a:t>
            </a:r>
          </a:p>
          <a:p>
            <a:r>
              <a:rPr lang="zh-TW" altLang="en-US" sz="1200" b="1" i="0" kern="1200" dirty="0" smtClean="0">
                <a:solidFill>
                  <a:schemeClr val="tx1"/>
                </a:solidFill>
                <a:effectLst/>
                <a:latin typeface="+mn-lt"/>
                <a:ea typeface="+mn-ea"/>
                <a:cs typeface="+mn-cs"/>
              </a:rPr>
              <a:t>時間序列分析（</a:t>
            </a:r>
            <a:r>
              <a:rPr lang="en-US" altLang="zh-TW" sz="1200" b="1" i="0" kern="1200" dirty="0" smtClean="0">
                <a:solidFill>
                  <a:schemeClr val="tx1"/>
                </a:solidFill>
                <a:effectLst/>
                <a:latin typeface="+mn-lt"/>
                <a:ea typeface="+mn-ea"/>
                <a:cs typeface="+mn-cs"/>
              </a:rPr>
              <a:t>Time Series Forecasting</a:t>
            </a:r>
            <a:r>
              <a:rPr lang="zh-TW" altLang="en-US"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和迴歸分析的概念相同，也是藉由已知的數據來預測未來數據的可能值。其不同點在於：時間序列分析模型中的數據中必須含有時間關聯性。透過時間序列分析，可得知事件沿著時間軸（如季節性、節日、過去與未來的相關性）所產生的變化情形，進一步使用歷史資料來預測未來趨勢。過去，時間序列分析通常用於一國家／地區的經濟發展政策，目前已進一步地延伸到醫療資料分析。如：糖尿病遠端醫療照護。</a:t>
            </a:r>
          </a:p>
          <a:p>
            <a:r>
              <a:rPr lang="zh-TW" altLang="en-US" sz="1200" b="1" i="0" kern="1200" dirty="0" smtClean="0">
                <a:solidFill>
                  <a:schemeClr val="tx1"/>
                </a:solidFill>
                <a:effectLst/>
                <a:latin typeface="+mn-lt"/>
                <a:ea typeface="+mn-ea"/>
                <a:cs typeface="+mn-cs"/>
              </a:rPr>
              <a:t>關聯分析（</a:t>
            </a:r>
            <a:r>
              <a:rPr lang="en-US" altLang="zh-TW" sz="1200" b="1" i="0" kern="1200" dirty="0" smtClean="0">
                <a:solidFill>
                  <a:schemeClr val="tx1"/>
                </a:solidFill>
                <a:effectLst/>
                <a:latin typeface="+mn-lt"/>
                <a:ea typeface="+mn-ea"/>
                <a:cs typeface="+mn-cs"/>
              </a:rPr>
              <a:t>Association</a:t>
            </a:r>
            <a:r>
              <a:rPr lang="zh-TW" altLang="en-US"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是分析數據庫中各資料彼此相依的機率，通常被用來分析公司各產品被同時購買的關係與頻率。例如：某顧客在已經購買該品牌洗髮精的情況下，同時購買該品牌潤髮乳的機率。</a:t>
            </a:r>
          </a:p>
          <a:p>
            <a:r>
              <a:rPr lang="zh-TW" altLang="en-US" sz="1200" b="1" i="0" kern="1200" dirty="0" smtClean="0">
                <a:solidFill>
                  <a:schemeClr val="tx1"/>
                </a:solidFill>
                <a:effectLst/>
                <a:latin typeface="+mn-lt"/>
                <a:ea typeface="+mn-ea"/>
                <a:cs typeface="+mn-cs"/>
              </a:rPr>
              <a:t>順序型態分析（</a:t>
            </a:r>
            <a:r>
              <a:rPr lang="en-US" altLang="zh-TW" sz="1200" b="1" i="0" kern="1200" dirty="0" smtClean="0">
                <a:solidFill>
                  <a:schemeClr val="tx1"/>
                </a:solidFill>
                <a:effectLst/>
                <a:latin typeface="+mn-lt"/>
                <a:ea typeface="+mn-ea"/>
                <a:cs typeface="+mn-cs"/>
              </a:rPr>
              <a:t>Sequential Pattern Analysis</a:t>
            </a:r>
            <a:r>
              <a:rPr lang="zh-TW" altLang="en-US"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與關聯分析相似，只是順序型態分析中的數據中具有次序及時間的關係。例如：某顧客在已經購買該品牌洗髮乳後，一周後再度購買潤髮乳所發生的機率。順序型態分析很常用在股市分析上，例如：因應英國脫歐公投，某股票一天內下跌了 </a:t>
            </a:r>
            <a:r>
              <a:rPr lang="en-US" altLang="zh-TW" sz="1200" b="0" i="0" kern="1200" dirty="0" smtClean="0">
                <a:solidFill>
                  <a:schemeClr val="tx1"/>
                </a:solidFill>
                <a:effectLst/>
                <a:latin typeface="+mn-lt"/>
                <a:ea typeface="+mn-ea"/>
                <a:cs typeface="+mn-cs"/>
              </a:rPr>
              <a:t>10</a:t>
            </a:r>
            <a:r>
              <a:rPr lang="zh-TW" altLang="en-US" sz="1200" b="0" i="0" kern="1200" dirty="0" smtClean="0">
                <a:solidFill>
                  <a:schemeClr val="tx1"/>
                </a:solidFill>
                <a:effectLst/>
                <a:latin typeface="+mn-lt"/>
                <a:ea typeface="+mn-ea"/>
                <a:cs typeface="+mn-cs"/>
              </a:rPr>
              <a:t>％，另一檔股票在兩天內跟著下跌 </a:t>
            </a:r>
            <a:r>
              <a:rPr lang="en-US" altLang="zh-TW" sz="1200" b="0" i="0" kern="1200" dirty="0" smtClean="0">
                <a:solidFill>
                  <a:schemeClr val="tx1"/>
                </a:solidFill>
                <a:effectLst/>
                <a:latin typeface="+mn-lt"/>
                <a:ea typeface="+mn-ea"/>
                <a:cs typeface="+mn-cs"/>
              </a:rPr>
              <a:t>10</a:t>
            </a:r>
            <a:r>
              <a:rPr lang="zh-TW" altLang="en-US" sz="1200" b="0" i="0" kern="1200" dirty="0" smtClean="0">
                <a:solidFill>
                  <a:schemeClr val="tx1"/>
                </a:solidFill>
                <a:effectLst/>
                <a:latin typeface="+mn-lt"/>
                <a:ea typeface="+mn-ea"/>
                <a:cs typeface="+mn-cs"/>
              </a:rPr>
              <a:t>％ 的機率。</a:t>
            </a:r>
          </a:p>
          <a:p>
            <a:endParaRPr lang="zh-TW" altLang="en-US" dirty="0"/>
          </a:p>
        </p:txBody>
      </p:sp>
      <p:sp>
        <p:nvSpPr>
          <p:cNvPr id="4" name="投影片編號版面配置區 3"/>
          <p:cNvSpPr>
            <a:spLocks noGrp="1"/>
          </p:cNvSpPr>
          <p:nvPr>
            <p:ph type="sldNum" sz="quarter" idx="10"/>
          </p:nvPr>
        </p:nvSpPr>
        <p:spPr/>
        <p:txBody>
          <a:bodyPr/>
          <a:lstStyle/>
          <a:p>
            <a:fld id="{52C8125D-1104-4B10-8DD9-14AB7AAA4568}" type="slidenum">
              <a:rPr lang="zh-TW" altLang="en-US" smtClean="0"/>
              <a:t>3</a:t>
            </a:fld>
            <a:endParaRPr lang="zh-TW" altLang="en-US"/>
          </a:p>
        </p:txBody>
      </p:sp>
    </p:spTree>
    <p:extLst>
      <p:ext uri="{BB962C8B-B14F-4D97-AF65-F5344CB8AC3E}">
        <p14:creationId xmlns:p14="http://schemas.microsoft.com/office/powerpoint/2010/main" val="65678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所要談論的神經網路並不是動物或者人的神經網路，而是為計算機訂製的神經系統，計算經神經網路是一種模仿生物神經網路，他是一種數學模型和計算機模型，神經網路由大量的人工神經元進行連結運算，大多數情況下人工神經網路能在外界信息的基礎上改部內部結構，用一種自我改善的方式讓整個系統變得更精準。</a:t>
            </a:r>
            <a:endParaRPr lang="en-US" altLang="zh-TW" dirty="0" smtClean="0"/>
          </a:p>
          <a:p>
            <a:r>
              <a:rPr lang="zh-TW" altLang="en-US" dirty="0" smtClean="0"/>
              <a:t>神經網路是由</a:t>
            </a:r>
            <a:r>
              <a:rPr lang="en-US" altLang="zh-TW" dirty="0" smtClean="0"/>
              <a:t>Data mining</a:t>
            </a:r>
            <a:r>
              <a:rPr lang="zh-TW" altLang="en-US" dirty="0" smtClean="0"/>
              <a:t>而來的，是一種用於討論輸入與輸出間的關係，並且作為用來探開數據的模型，神經網路是一種運算模型，由神經元和中樞神經溝通，神經元可以經過不斷的</a:t>
            </a:r>
            <a:r>
              <a:rPr lang="en-US" altLang="zh-TW" dirty="0" smtClean="0"/>
              <a:t>Training</a:t>
            </a:r>
            <a:r>
              <a:rPr lang="zh-TW" altLang="en-US" dirty="0" smtClean="0"/>
              <a:t>被強化成固定的神經意識形態，對特殊的信息會有更強烈的反應 </a:t>
            </a:r>
            <a:endParaRPr lang="zh-TW" altLang="en-US" dirty="0"/>
          </a:p>
        </p:txBody>
      </p:sp>
      <p:sp>
        <p:nvSpPr>
          <p:cNvPr id="4" name="投影片編號版面配置區 3"/>
          <p:cNvSpPr>
            <a:spLocks noGrp="1"/>
          </p:cNvSpPr>
          <p:nvPr>
            <p:ph type="sldNum" sz="quarter" idx="10"/>
          </p:nvPr>
        </p:nvSpPr>
        <p:spPr/>
        <p:txBody>
          <a:bodyPr/>
          <a:lstStyle/>
          <a:p>
            <a:fld id="{52C8125D-1104-4B10-8DD9-14AB7AAA4568}" type="slidenum">
              <a:rPr lang="zh-TW" altLang="en-US" smtClean="0"/>
              <a:t>7</a:t>
            </a:fld>
            <a:endParaRPr lang="zh-TW" altLang="en-US"/>
          </a:p>
        </p:txBody>
      </p:sp>
    </p:spTree>
    <p:extLst>
      <p:ext uri="{BB962C8B-B14F-4D97-AF65-F5344CB8AC3E}">
        <p14:creationId xmlns:p14="http://schemas.microsoft.com/office/powerpoint/2010/main" val="32441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2C8125D-1104-4B10-8DD9-14AB7AAA4568}" type="slidenum">
              <a:rPr lang="zh-TW" altLang="en-US" smtClean="0"/>
              <a:t>8</a:t>
            </a:fld>
            <a:endParaRPr lang="zh-TW" altLang="en-US"/>
          </a:p>
        </p:txBody>
      </p:sp>
    </p:spTree>
    <p:extLst>
      <p:ext uri="{BB962C8B-B14F-4D97-AF65-F5344CB8AC3E}">
        <p14:creationId xmlns:p14="http://schemas.microsoft.com/office/powerpoint/2010/main" val="97626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圓角化對角線角落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標題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10" name="日期版面配置區 9"/>
          <p:cNvSpPr>
            <a:spLocks noGrp="1"/>
          </p:cNvSpPr>
          <p:nvPr>
            <p:ph type="dt" sz="half" idx="10"/>
          </p:nvPr>
        </p:nvSpPr>
        <p:spPr>
          <a:xfrm>
            <a:off x="5562600" y="6509004"/>
            <a:ext cx="3002280" cy="274320"/>
          </a:xfrm>
        </p:spPr>
        <p:txBody>
          <a:bodyPr vert="horz" rtlCol="0"/>
          <a:lstStyle>
            <a:extLst/>
          </a:lstStyle>
          <a:p>
            <a:fld id="{6C4F0149-1FE8-4033-9E58-6E0AC36B5354}" type="datetimeFigureOut">
              <a:rPr lang="zh-TW" altLang="en-US" smtClean="0"/>
              <a:t>2017/12/27</a:t>
            </a:fld>
            <a:endParaRPr lang="zh-TW" altLang="en-US"/>
          </a:p>
        </p:txBody>
      </p:sp>
      <p:sp>
        <p:nvSpPr>
          <p:cNvPr id="11" name="投影片編號版面配置區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04A274-2F7F-4E5A-8E1F-4554074CFF0D}" type="slidenum">
              <a:rPr lang="zh-TW" altLang="en-US" smtClean="0"/>
              <a:t>‹#›</a:t>
            </a:fld>
            <a:endParaRPr lang="zh-TW" altLang="en-US"/>
          </a:p>
        </p:txBody>
      </p:sp>
      <p:sp>
        <p:nvSpPr>
          <p:cNvPr id="12" name="頁尾版面配置區 11"/>
          <p:cNvSpPr>
            <a:spLocks noGrp="1"/>
          </p:cNvSpPr>
          <p:nvPr>
            <p:ph type="ftr" sz="quarter" idx="12"/>
          </p:nvPr>
        </p:nvSpPr>
        <p:spPr>
          <a:xfrm>
            <a:off x="1600200" y="6509004"/>
            <a:ext cx="3907464" cy="274320"/>
          </a:xfrm>
        </p:spPr>
        <p:txBody>
          <a:bodyPr vert="horz" rtlCol="0"/>
          <a:lstStyle>
            <a:extLst/>
          </a:lstStyle>
          <a:p>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004A274-2F7F-4E5A-8E1F-4554074CFF0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lvl1pPr algn="l">
              <a:defRPr/>
            </a:lvl1pPr>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004A274-2F7F-4E5A-8E1F-4554074CFF0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F004A274-2F7F-4E5A-8E1F-4554074CFF0D}"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8" name="日期版面配置區 7"/>
          <p:cNvSpPr>
            <a:spLocks noGrp="1"/>
          </p:cNvSpPr>
          <p:nvPr>
            <p:ph type="dt" sz="half" idx="10"/>
          </p:nvPr>
        </p:nvSpPr>
        <p:spPr>
          <a:xfrm>
            <a:off x="5562600" y="6513670"/>
            <a:ext cx="3002280" cy="274320"/>
          </a:xfrm>
        </p:spPr>
        <p:txBody>
          <a:bodyPr vert="horz" rtlCol="0"/>
          <a:lstStyle>
            <a:extLst/>
          </a:lstStyle>
          <a:p>
            <a:fld id="{6C4F0149-1FE8-4033-9E58-6E0AC36B5354}" type="datetimeFigureOut">
              <a:rPr lang="zh-TW" altLang="en-US" smtClean="0"/>
              <a:t>2017/12/27</a:t>
            </a:fld>
            <a:endParaRPr lang="zh-TW" altLang="en-US"/>
          </a:p>
        </p:txBody>
      </p:sp>
      <p:sp>
        <p:nvSpPr>
          <p:cNvPr id="9" name="投影片編號版面配置區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04A274-2F7F-4E5A-8E1F-4554074CFF0D}" type="slidenum">
              <a:rPr lang="zh-TW" altLang="en-US" smtClean="0"/>
              <a:t>‹#›</a:t>
            </a:fld>
            <a:endParaRPr lang="zh-TW" altLang="en-US"/>
          </a:p>
        </p:txBody>
      </p:sp>
      <p:sp>
        <p:nvSpPr>
          <p:cNvPr id="10" name="頁尾版面配置區 9"/>
          <p:cNvSpPr>
            <a:spLocks noGrp="1"/>
          </p:cNvSpPr>
          <p:nvPr>
            <p:ph type="ftr" sz="quarter" idx="12"/>
          </p:nvPr>
        </p:nvSpPr>
        <p:spPr>
          <a:xfrm>
            <a:off x="1600200" y="6513670"/>
            <a:ext cx="3907464" cy="274320"/>
          </a:xfrm>
        </p:spPr>
        <p:txBody>
          <a:bodyPr vert="horz" rtlCol="0"/>
          <a:lstStyle>
            <a:extLst/>
          </a:lstStyle>
          <a:p>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a:xfrm>
            <a:off x="8641080" y="6514568"/>
            <a:ext cx="464288" cy="274320"/>
          </a:xfrm>
        </p:spPr>
        <p:txBody>
          <a:bodyPr/>
          <a:lstStyle>
            <a:extLst/>
          </a:lstStyle>
          <a:p>
            <a:fld id="{F004A274-2F7F-4E5A-8E1F-4554074CFF0D}" type="slidenum">
              <a:rPr lang="zh-TW" altLang="en-US" smtClean="0"/>
              <a:t>‹#›</a:t>
            </a:fld>
            <a:endParaRPr lang="zh-TW"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標題 1"/>
          <p:cNvSpPr>
            <a:spLocks noGrp="1"/>
          </p:cNvSpPr>
          <p:nvPr>
            <p:ph type="title"/>
          </p:nvPr>
        </p:nvSpPr>
        <p:spPr>
          <a:xfrm>
            <a:off x="457200" y="251948"/>
            <a:ext cx="8229600"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a:xfrm>
            <a:off x="8641080" y="6514568"/>
            <a:ext cx="464288" cy="274320"/>
          </a:xfrm>
        </p:spPr>
        <p:txBody>
          <a:bodyPr/>
          <a:lstStyle>
            <a:extLst/>
          </a:lstStyle>
          <a:p>
            <a:fld id="{F004A274-2F7F-4E5A-8E1F-4554074CFF0D}"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53218"/>
            <a:ext cx="8229600" cy="1143000"/>
          </a:xfrm>
        </p:spPr>
        <p:txBody>
          <a:bodyP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F004A274-2F7F-4E5A-8E1F-4554074CFF0D}" type="slidenum">
              <a:rPr lang="zh-TW" altLang="en-US" smtClean="0"/>
              <a:t>‹#›</a:t>
            </a:fld>
            <a:endParaRPr lang="zh-TW"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6C4F0149-1FE8-4033-9E58-6E0AC36B5354}" type="datetimeFigureOut">
              <a:rPr lang="zh-TW" altLang="en-US" smtClean="0"/>
              <a:t>2017/12/27</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F004A274-2F7F-4E5A-8E1F-4554074CFF0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4963136" y="304800"/>
            <a:ext cx="3931920" cy="762000"/>
          </a:xfrm>
        </p:spPr>
        <p:txBody>
          <a:bodyPr anchor="b"/>
          <a:lstStyle>
            <a:lvl1pPr marL="0" algn="r">
              <a:buNone/>
              <a:defRPr sz="2000" b="1"/>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9" name="日期版面配置區 8"/>
          <p:cNvSpPr>
            <a:spLocks noGrp="1"/>
          </p:cNvSpPr>
          <p:nvPr>
            <p:ph type="dt" sz="half" idx="10"/>
          </p:nvPr>
        </p:nvSpPr>
        <p:spPr>
          <a:xfrm>
            <a:off x="5562600" y="6513670"/>
            <a:ext cx="3002280" cy="274320"/>
          </a:xfrm>
        </p:spPr>
        <p:txBody>
          <a:bodyPr vert="horz" rtlCol="0"/>
          <a:lstStyle>
            <a:extLst/>
          </a:lstStyle>
          <a:p>
            <a:fld id="{6C4F0149-1FE8-4033-9E58-6E0AC36B5354}" type="datetimeFigureOut">
              <a:rPr lang="zh-TW" altLang="en-US" smtClean="0"/>
              <a:t>2017/12/27</a:t>
            </a:fld>
            <a:endParaRPr lang="zh-TW" altLang="en-US"/>
          </a:p>
        </p:txBody>
      </p:sp>
      <p:sp>
        <p:nvSpPr>
          <p:cNvPr id="10" name="投影片編號版面配置區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04A274-2F7F-4E5A-8E1F-4554074CFF0D}" type="slidenum">
              <a:rPr lang="zh-TW" altLang="en-US" smtClean="0"/>
              <a:t>‹#›</a:t>
            </a:fld>
            <a:endParaRPr lang="zh-TW" altLang="en-US"/>
          </a:p>
        </p:txBody>
      </p:sp>
      <p:sp>
        <p:nvSpPr>
          <p:cNvPr id="11" name="頁尾版面配置區 10"/>
          <p:cNvSpPr>
            <a:spLocks noGrp="1"/>
          </p:cNvSpPr>
          <p:nvPr>
            <p:ph type="ftr" sz="quarter" idx="12"/>
          </p:nvPr>
        </p:nvSpPr>
        <p:spPr>
          <a:xfrm>
            <a:off x="1600200" y="6513670"/>
            <a:ext cx="3907464" cy="274320"/>
          </a:xfrm>
        </p:spPr>
        <p:txBody>
          <a:bodyPr vert="horz" rtlCol="0"/>
          <a:lstStyle>
            <a:extLst/>
          </a:lstStyle>
          <a:p>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040443" y="4724400"/>
            <a:ext cx="5486400" cy="664536"/>
          </a:xfrm>
        </p:spPr>
        <p:txBody>
          <a:bodyPr anchor="b"/>
          <a:lstStyle>
            <a:lvl1pPr marL="0" algn="r">
              <a:buNone/>
              <a:defRPr sz="2000" b="1"/>
            </a:lvl1pPr>
            <a:extLst/>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13" name="圖片版面配置區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TW" altLang="en-US" smtClean="0">
                <a:solidFill>
                  <a:schemeClr val="lt1"/>
                </a:solidFill>
                <a:latin typeface="+mn-lt"/>
                <a:ea typeface="+mn-ea"/>
                <a:cs typeface="+mn-cs"/>
              </a:rPr>
              <a:t>按一下圖示以新增圖片</a:t>
            </a:r>
            <a:endParaRPr kumimoji="0" lang="en-US" dirty="0">
              <a:solidFill>
                <a:schemeClr val="lt1"/>
              </a:solidFill>
              <a:latin typeface="+mn-lt"/>
              <a:ea typeface="+mn-ea"/>
              <a:cs typeface="+mn-cs"/>
            </a:endParaRPr>
          </a:p>
        </p:txBody>
      </p:sp>
      <p:sp>
        <p:nvSpPr>
          <p:cNvPr id="8" name="日期版面配置區 7"/>
          <p:cNvSpPr>
            <a:spLocks noGrp="1"/>
          </p:cNvSpPr>
          <p:nvPr>
            <p:ph type="dt" sz="half" idx="10"/>
          </p:nvPr>
        </p:nvSpPr>
        <p:spPr>
          <a:xfrm>
            <a:off x="5562600" y="6509004"/>
            <a:ext cx="3002280" cy="274320"/>
          </a:xfrm>
        </p:spPr>
        <p:txBody>
          <a:bodyPr vert="horz" rtlCol="0"/>
          <a:lstStyle>
            <a:extLst/>
          </a:lstStyle>
          <a:p>
            <a:fld id="{6C4F0149-1FE8-4033-9E58-6E0AC36B5354}" type="datetimeFigureOut">
              <a:rPr lang="zh-TW" altLang="en-US" smtClean="0"/>
              <a:t>2017/12/27</a:t>
            </a:fld>
            <a:endParaRPr lang="zh-TW" altLang="en-US"/>
          </a:p>
        </p:txBody>
      </p:sp>
      <p:sp>
        <p:nvSpPr>
          <p:cNvPr id="9" name="投影片編號版面配置區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04A274-2F7F-4E5A-8E1F-4554074CFF0D}" type="slidenum">
              <a:rPr lang="zh-TW" altLang="en-US" smtClean="0"/>
              <a:t>‹#›</a:t>
            </a:fld>
            <a:endParaRPr lang="zh-TW" altLang="en-US"/>
          </a:p>
        </p:txBody>
      </p:sp>
      <p:sp>
        <p:nvSpPr>
          <p:cNvPr id="10" name="頁尾版面配置區 9"/>
          <p:cNvSpPr>
            <a:spLocks noGrp="1"/>
          </p:cNvSpPr>
          <p:nvPr>
            <p:ph type="ftr" sz="quarter" idx="12"/>
          </p:nvPr>
        </p:nvSpPr>
        <p:spPr>
          <a:xfrm>
            <a:off x="1600200" y="6509004"/>
            <a:ext cx="3907464" cy="274320"/>
          </a:xfrm>
        </p:spPr>
        <p:txBody>
          <a:bodyPr vert="horz" rtlCol="0"/>
          <a:lstStyle>
            <a:extLst/>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角化對角線角落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頁尾版面配置區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TW" altLang="en-US"/>
          </a:p>
        </p:txBody>
      </p:sp>
      <p:sp>
        <p:nvSpPr>
          <p:cNvPr id="14" name="日期版面配置區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C4F0149-1FE8-4033-9E58-6E0AC36B5354}" type="datetimeFigureOut">
              <a:rPr lang="zh-TW" altLang="en-US" smtClean="0"/>
              <a:t>2017/12/27</a:t>
            </a:fld>
            <a:endParaRPr lang="zh-TW" altLang="en-US"/>
          </a:p>
        </p:txBody>
      </p:sp>
      <p:sp>
        <p:nvSpPr>
          <p:cNvPr id="23" name="投影片編號版面配置區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04A274-2F7F-4E5A-8E1F-4554074CFF0D}" type="slidenum">
              <a:rPr lang="zh-TW" altLang="en-US" smtClean="0"/>
              <a:t>‹#›</a:t>
            </a:fld>
            <a:endParaRPr lang="zh-TW" altLang="en-US"/>
          </a:p>
        </p:txBody>
      </p:sp>
      <p:sp>
        <p:nvSpPr>
          <p:cNvPr id="22" name="標題版面配置區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t>TensorFlow</a:t>
            </a:r>
            <a:endParaRPr lang="zh-TW" altLang="en-US" dirty="0"/>
          </a:p>
        </p:txBody>
      </p:sp>
      <p:sp>
        <p:nvSpPr>
          <p:cNvPr id="3" name="副標題 2"/>
          <p:cNvSpPr>
            <a:spLocks noGrp="1"/>
          </p:cNvSpPr>
          <p:nvPr>
            <p:ph type="subTitle" idx="1"/>
          </p:nvPr>
        </p:nvSpPr>
        <p:spPr/>
        <p:txBody>
          <a:bodyPr/>
          <a:lstStyle/>
          <a:p>
            <a:r>
              <a:rPr lang="en-US" altLang="zh-TW" dirty="0" smtClean="0"/>
              <a:t>Data Mining</a:t>
            </a:r>
            <a:r>
              <a:rPr lang="zh-TW" altLang="en-US" dirty="0" smtClean="0"/>
              <a:t>、</a:t>
            </a:r>
            <a:r>
              <a:rPr lang="en-US" altLang="zh-TW" dirty="0" smtClean="0"/>
              <a:t>Artificial Intelligence</a:t>
            </a:r>
            <a:r>
              <a:rPr lang="zh-TW" altLang="en-US" dirty="0" smtClean="0"/>
              <a:t>、</a:t>
            </a:r>
            <a:r>
              <a:rPr lang="en-US" altLang="zh-TW" dirty="0" smtClean="0"/>
              <a:t>Machine Learning</a:t>
            </a:r>
            <a:r>
              <a:rPr lang="zh-TW" altLang="en-US" dirty="0" smtClean="0"/>
              <a:t>、</a:t>
            </a:r>
            <a:r>
              <a:rPr lang="en-US" altLang="zh-TW" dirty="0" smtClean="0"/>
              <a:t>Deep Learning</a:t>
            </a:r>
            <a:r>
              <a:rPr lang="zh-TW" altLang="en-US" dirty="0" smtClean="0"/>
              <a:t>、</a:t>
            </a:r>
            <a:r>
              <a:rPr lang="en-US" altLang="zh-TW" dirty="0" smtClean="0"/>
              <a:t>Neural Network</a:t>
            </a:r>
          </a:p>
        </p:txBody>
      </p:sp>
    </p:spTree>
    <p:extLst>
      <p:ext uri="{BB962C8B-B14F-4D97-AF65-F5344CB8AC3E}">
        <p14:creationId xmlns:p14="http://schemas.microsoft.com/office/powerpoint/2010/main" val="9528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反饋式</a:t>
            </a:r>
            <a:r>
              <a:rPr lang="zh-TW" altLang="en-US" dirty="0" smtClean="0"/>
              <a:t>神經網路</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有效學習時間序列的前後關係，並儲存早期的資訊留到以後使用。即時學習演算法</a:t>
            </a:r>
            <a:r>
              <a:rPr lang="en-US" altLang="zh-TW" dirty="0"/>
              <a:t>(Real Time Recurrent Learning)</a:t>
            </a:r>
            <a:r>
              <a:rPr lang="zh-TW" altLang="en-US" dirty="0"/>
              <a:t>的特性是不需要有大量的歷史資料作為訓練範例，能隨真實環境降雨逕流特性的改變作有效而迅速的學習。本研究結合回饋式類神經網路與即時學習演算法以發展一水文推估模式，並運用於大甲溪上游流量推估，其試驗測試效果良好，顯示即時回饋式類神經網路的優越能力。</a:t>
            </a:r>
            <a:endParaRPr lang="en-US" altLang="zh-TW" dirty="0" smtClean="0"/>
          </a:p>
          <a:p>
            <a:pPr marL="0" indent="0">
              <a:buNone/>
            </a:pPr>
            <a:endParaRPr lang="en-US" altLang="zh-TW" dirty="0" smtClean="0"/>
          </a:p>
          <a:p>
            <a:endParaRPr lang="zh-TW" altLang="en-US" dirty="0"/>
          </a:p>
        </p:txBody>
      </p:sp>
    </p:spTree>
    <p:extLst>
      <p:ext uri="{BB962C8B-B14F-4D97-AF65-F5344CB8AC3E}">
        <p14:creationId xmlns:p14="http://schemas.microsoft.com/office/powerpoint/2010/main" val="4131145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圖片分析的技巧</a:t>
            </a:r>
            <a:endParaRPr lang="zh-TW" altLang="en-US" dirty="0"/>
          </a:p>
        </p:txBody>
      </p:sp>
      <p:sp>
        <p:nvSpPr>
          <p:cNvPr id="3" name="內容版面配置區 2"/>
          <p:cNvSpPr>
            <a:spLocks noGrp="1"/>
          </p:cNvSpPr>
          <p:nvPr>
            <p:ph idx="1"/>
          </p:nvPr>
        </p:nvSpPr>
        <p:spPr/>
        <p:txBody>
          <a:bodyPr/>
          <a:lstStyle/>
          <a:p>
            <a:r>
              <a:rPr lang="zh-TW" altLang="en-US" dirty="0"/>
              <a:t>第</a:t>
            </a:r>
            <a:r>
              <a:rPr lang="zh-TW" altLang="en-US" dirty="0" smtClean="0"/>
              <a:t>一層放的是</a:t>
            </a:r>
            <a:r>
              <a:rPr lang="en-US" altLang="zh-TW" dirty="0" smtClean="0"/>
              <a:t>HSV</a:t>
            </a:r>
            <a:r>
              <a:rPr lang="zh-TW" altLang="en-US" dirty="0" smtClean="0"/>
              <a:t>分析</a:t>
            </a:r>
            <a:endParaRPr lang="en-US" altLang="zh-TW" dirty="0" smtClean="0"/>
          </a:p>
          <a:p>
            <a:r>
              <a:rPr lang="zh-TW" altLang="en-US" dirty="0" smtClean="0"/>
              <a:t>第二層放的是</a:t>
            </a:r>
            <a:r>
              <a:rPr lang="en-US" altLang="zh-TW" dirty="0" smtClean="0"/>
              <a:t>RBG</a:t>
            </a:r>
            <a:r>
              <a:rPr lang="zh-TW" altLang="en-US" dirty="0" smtClean="0"/>
              <a:t>分析</a:t>
            </a:r>
            <a:endParaRPr lang="en-US" altLang="zh-TW" dirty="0" smtClean="0"/>
          </a:p>
          <a:p>
            <a:r>
              <a:rPr lang="zh-TW" altLang="en-US" dirty="0" smtClean="0"/>
              <a:t>第三層放的是邊緣分析</a:t>
            </a:r>
            <a:endParaRPr lang="en-US" altLang="zh-TW" dirty="0" smtClean="0"/>
          </a:p>
          <a:p>
            <a:endParaRPr lang="en-US" altLang="zh-TW" dirty="0" smtClean="0"/>
          </a:p>
          <a:p>
            <a:endParaRPr lang="en-US" altLang="zh-TW" dirty="0" smtClean="0"/>
          </a:p>
          <a:p>
            <a:endParaRPr lang="en-US" altLang="zh-TW"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738" y="5063325"/>
            <a:ext cx="1944216" cy="124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4919309"/>
            <a:ext cx="1944216" cy="124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7784" y="4568147"/>
            <a:ext cx="3852385" cy="202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597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from __future__ import </a:t>
            </a:r>
            <a:r>
              <a:rPr lang="en-US" altLang="zh-TW" dirty="0" err="1"/>
              <a:t>print_function</a:t>
            </a:r>
            <a:endParaRPr lang="en-US" altLang="zh-TW" dirty="0"/>
          </a:p>
          <a:p>
            <a:r>
              <a:rPr lang="en-US" altLang="zh-TW" dirty="0"/>
              <a:t>import </a:t>
            </a:r>
            <a:r>
              <a:rPr lang="en-US" altLang="zh-TW" dirty="0" err="1"/>
              <a:t>tensorflow</a:t>
            </a:r>
            <a:r>
              <a:rPr lang="en-US" altLang="zh-TW" dirty="0"/>
              <a:t> as </a:t>
            </a:r>
            <a:r>
              <a:rPr lang="en-US" altLang="zh-TW" dirty="0" err="1"/>
              <a:t>tf</a:t>
            </a:r>
            <a:endParaRPr lang="en-US" altLang="zh-TW" dirty="0"/>
          </a:p>
          <a:p>
            <a:r>
              <a:rPr lang="en-US" altLang="zh-TW" dirty="0"/>
              <a:t>import </a:t>
            </a:r>
            <a:r>
              <a:rPr lang="en-US" altLang="zh-TW" dirty="0" err="1"/>
              <a:t>numpy</a:t>
            </a:r>
            <a:r>
              <a:rPr lang="en-US" altLang="zh-TW" dirty="0"/>
              <a:t> as </a:t>
            </a:r>
            <a:r>
              <a:rPr lang="en-US" altLang="zh-TW" dirty="0" err="1"/>
              <a:t>np</a:t>
            </a:r>
            <a:endParaRPr lang="en-US" altLang="zh-TW" dirty="0"/>
          </a:p>
          <a:p>
            <a:endParaRPr lang="en-US" altLang="zh-TW" dirty="0"/>
          </a:p>
          <a:p>
            <a:r>
              <a:rPr lang="en-US" altLang="zh-TW" dirty="0"/>
              <a:t># create data</a:t>
            </a:r>
          </a:p>
          <a:p>
            <a:r>
              <a:rPr lang="en-US" altLang="zh-TW" dirty="0" err="1"/>
              <a:t>x_data</a:t>
            </a:r>
            <a:r>
              <a:rPr lang="en-US" altLang="zh-TW" dirty="0"/>
              <a:t> = </a:t>
            </a:r>
            <a:r>
              <a:rPr lang="en-US" altLang="zh-TW" dirty="0" err="1"/>
              <a:t>np.random.rand</a:t>
            </a:r>
            <a:r>
              <a:rPr lang="en-US" altLang="zh-TW" dirty="0"/>
              <a:t>(100).</a:t>
            </a:r>
            <a:r>
              <a:rPr lang="en-US" altLang="zh-TW" dirty="0" err="1"/>
              <a:t>astype</a:t>
            </a:r>
            <a:r>
              <a:rPr lang="en-US" altLang="zh-TW" dirty="0"/>
              <a:t>(</a:t>
            </a:r>
            <a:r>
              <a:rPr lang="en-US" altLang="zh-TW" dirty="0" err="1"/>
              <a:t>np.long</a:t>
            </a:r>
            <a:r>
              <a:rPr lang="en-US" altLang="zh-TW" dirty="0"/>
              <a:t>)</a:t>
            </a:r>
          </a:p>
          <a:p>
            <a:r>
              <a:rPr lang="en-US" altLang="zh-TW" dirty="0" err="1"/>
              <a:t>y_data</a:t>
            </a:r>
            <a:r>
              <a:rPr lang="en-US" altLang="zh-TW" dirty="0"/>
              <a:t> = </a:t>
            </a:r>
            <a:r>
              <a:rPr lang="en-US" altLang="zh-TW" dirty="0" err="1"/>
              <a:t>x_data</a:t>
            </a:r>
            <a:r>
              <a:rPr lang="en-US" altLang="zh-TW" dirty="0"/>
              <a:t>*0.1 + 0.3</a:t>
            </a:r>
          </a:p>
          <a:p>
            <a:endParaRPr lang="en-US" altLang="zh-TW" dirty="0"/>
          </a:p>
          <a:p>
            <a:r>
              <a:rPr lang="en-US" altLang="zh-TW" dirty="0"/>
              <a:t>### create </a:t>
            </a:r>
            <a:r>
              <a:rPr lang="en-US" altLang="zh-TW" dirty="0" err="1"/>
              <a:t>tensorflow</a:t>
            </a:r>
            <a:r>
              <a:rPr lang="en-US" altLang="zh-TW" dirty="0"/>
              <a:t> structure start ###</a:t>
            </a:r>
          </a:p>
          <a:p>
            <a:r>
              <a:rPr lang="en-US" altLang="zh-TW" dirty="0"/>
              <a:t>Weights = </a:t>
            </a:r>
            <a:r>
              <a:rPr lang="en-US" altLang="zh-TW" dirty="0" err="1"/>
              <a:t>tf.Variable</a:t>
            </a:r>
            <a:r>
              <a:rPr lang="en-US" altLang="zh-TW" dirty="0"/>
              <a:t>(</a:t>
            </a:r>
            <a:r>
              <a:rPr lang="en-US" altLang="zh-TW" dirty="0" err="1"/>
              <a:t>tf.random_uniform</a:t>
            </a:r>
            <a:r>
              <a:rPr lang="en-US" altLang="zh-TW" dirty="0"/>
              <a:t>([1], -1.0, 1.0))</a:t>
            </a:r>
          </a:p>
          <a:p>
            <a:r>
              <a:rPr lang="en-US" altLang="zh-TW" dirty="0"/>
              <a:t>biases = </a:t>
            </a:r>
            <a:r>
              <a:rPr lang="en-US" altLang="zh-TW" dirty="0" err="1"/>
              <a:t>tf.Variable</a:t>
            </a:r>
            <a:r>
              <a:rPr lang="en-US" altLang="zh-TW" dirty="0"/>
              <a:t>(</a:t>
            </a:r>
            <a:r>
              <a:rPr lang="en-US" altLang="zh-TW" dirty="0" err="1"/>
              <a:t>tf.zeros</a:t>
            </a:r>
            <a:r>
              <a:rPr lang="en-US" altLang="zh-TW" dirty="0"/>
              <a:t>([1]))</a:t>
            </a:r>
          </a:p>
          <a:p>
            <a:endParaRPr lang="en-US" altLang="zh-TW" dirty="0"/>
          </a:p>
          <a:p>
            <a:r>
              <a:rPr lang="en-US" altLang="zh-TW" dirty="0"/>
              <a:t>y = Weights*</a:t>
            </a:r>
            <a:r>
              <a:rPr lang="en-US" altLang="zh-TW" dirty="0" err="1"/>
              <a:t>x_data</a:t>
            </a:r>
            <a:r>
              <a:rPr lang="en-US" altLang="zh-TW" dirty="0"/>
              <a:t> + biases</a:t>
            </a:r>
          </a:p>
          <a:p>
            <a:endParaRPr lang="en-US" altLang="zh-TW" dirty="0"/>
          </a:p>
          <a:p>
            <a:r>
              <a:rPr lang="en-US" altLang="zh-TW" dirty="0"/>
              <a:t>loss = </a:t>
            </a:r>
            <a:r>
              <a:rPr lang="en-US" altLang="zh-TW" dirty="0" err="1"/>
              <a:t>tf.reduce_mean</a:t>
            </a:r>
            <a:r>
              <a:rPr lang="en-US" altLang="zh-TW" dirty="0"/>
              <a:t>(</a:t>
            </a:r>
            <a:r>
              <a:rPr lang="en-US" altLang="zh-TW" dirty="0" err="1"/>
              <a:t>tf.square</a:t>
            </a:r>
            <a:r>
              <a:rPr lang="en-US" altLang="zh-TW" dirty="0"/>
              <a:t>(y-</a:t>
            </a:r>
            <a:r>
              <a:rPr lang="en-US" altLang="zh-TW" dirty="0" err="1"/>
              <a:t>y_data</a:t>
            </a:r>
            <a:r>
              <a:rPr lang="en-US" altLang="zh-TW" dirty="0"/>
              <a:t>))</a:t>
            </a:r>
          </a:p>
          <a:p>
            <a:r>
              <a:rPr lang="en-US" altLang="zh-TW" dirty="0"/>
              <a:t>optimizer = </a:t>
            </a:r>
            <a:r>
              <a:rPr lang="en-US" altLang="zh-TW" dirty="0" err="1"/>
              <a:t>tf.train.GradientDescentOptimizer</a:t>
            </a:r>
            <a:r>
              <a:rPr lang="en-US" altLang="zh-TW" dirty="0"/>
              <a:t>(0.5)</a:t>
            </a:r>
          </a:p>
          <a:p>
            <a:r>
              <a:rPr lang="en-US" altLang="zh-TW" dirty="0"/>
              <a:t>train = </a:t>
            </a:r>
            <a:r>
              <a:rPr lang="en-US" altLang="zh-TW" dirty="0" err="1"/>
              <a:t>optimizer.minimize</a:t>
            </a:r>
            <a:r>
              <a:rPr lang="en-US" altLang="zh-TW" dirty="0"/>
              <a:t>(loss)</a:t>
            </a:r>
          </a:p>
          <a:p>
            <a:endParaRPr lang="en-US" altLang="zh-TW" dirty="0"/>
          </a:p>
          <a:p>
            <a:r>
              <a:rPr lang="en-US" altLang="zh-TW" dirty="0" err="1"/>
              <a:t>init</a:t>
            </a:r>
            <a:r>
              <a:rPr lang="en-US" altLang="zh-TW" dirty="0"/>
              <a:t> =  </a:t>
            </a:r>
            <a:r>
              <a:rPr lang="en-US" altLang="zh-TW" dirty="0" err="1"/>
              <a:t>tf.initialize_all_variables</a:t>
            </a:r>
            <a:r>
              <a:rPr lang="en-US" altLang="zh-TW" dirty="0"/>
              <a:t>()</a:t>
            </a:r>
          </a:p>
          <a:p>
            <a:r>
              <a:rPr lang="en-US" altLang="zh-TW" dirty="0"/>
              <a:t>### create </a:t>
            </a:r>
            <a:r>
              <a:rPr lang="en-US" altLang="zh-TW" dirty="0" err="1"/>
              <a:t>tensorflow</a:t>
            </a:r>
            <a:r>
              <a:rPr lang="en-US" altLang="zh-TW" dirty="0"/>
              <a:t> structure end </a:t>
            </a:r>
            <a:r>
              <a:rPr lang="en-US" altLang="zh-TW" dirty="0" smtClean="0"/>
              <a:t>###</a:t>
            </a:r>
            <a:endParaRPr lang="en-US" altLang="zh-TW" dirty="0"/>
          </a:p>
        </p:txBody>
      </p:sp>
    </p:spTree>
    <p:extLst>
      <p:ext uri="{BB962C8B-B14F-4D97-AF65-F5344CB8AC3E}">
        <p14:creationId xmlns:p14="http://schemas.microsoft.com/office/powerpoint/2010/main" val="1340758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endParaRPr lang="en-US" altLang="zh-TW" dirty="0"/>
          </a:p>
          <a:p>
            <a:r>
              <a:rPr lang="en-US" altLang="zh-TW" dirty="0" err="1"/>
              <a:t>sess</a:t>
            </a:r>
            <a:r>
              <a:rPr lang="en-US" altLang="zh-TW" dirty="0"/>
              <a:t> = </a:t>
            </a:r>
            <a:r>
              <a:rPr lang="en-US" altLang="zh-TW" dirty="0" err="1"/>
              <a:t>tf.Session</a:t>
            </a:r>
            <a:r>
              <a:rPr lang="en-US" altLang="zh-TW" dirty="0"/>
              <a:t>()</a:t>
            </a:r>
          </a:p>
          <a:p>
            <a:r>
              <a:rPr lang="en-US" altLang="zh-TW" dirty="0" err="1"/>
              <a:t>sess.run</a:t>
            </a:r>
            <a:r>
              <a:rPr lang="en-US" altLang="zh-TW" dirty="0"/>
              <a:t>(</a:t>
            </a:r>
            <a:r>
              <a:rPr lang="en-US" altLang="zh-TW" dirty="0" err="1"/>
              <a:t>init</a:t>
            </a:r>
            <a:r>
              <a:rPr lang="en-US" altLang="zh-TW" dirty="0"/>
              <a:t>)</a:t>
            </a:r>
          </a:p>
          <a:p>
            <a:endParaRPr lang="en-US" altLang="zh-TW" dirty="0"/>
          </a:p>
          <a:p>
            <a:r>
              <a:rPr lang="en-US" altLang="zh-TW" dirty="0"/>
              <a:t>for step in range(201):</a:t>
            </a:r>
          </a:p>
          <a:p>
            <a:r>
              <a:rPr lang="en-US" altLang="zh-TW" dirty="0"/>
              <a:t>    </a:t>
            </a:r>
            <a:r>
              <a:rPr lang="en-US" altLang="zh-TW" dirty="0" err="1"/>
              <a:t>sess.run</a:t>
            </a:r>
            <a:r>
              <a:rPr lang="en-US" altLang="zh-TW" dirty="0"/>
              <a:t>(train)</a:t>
            </a:r>
          </a:p>
          <a:p>
            <a:r>
              <a:rPr lang="en-US" altLang="zh-TW" dirty="0"/>
              <a:t>    if step % 20 == 0:</a:t>
            </a:r>
          </a:p>
          <a:p>
            <a:r>
              <a:rPr lang="en-US" altLang="zh-TW" dirty="0"/>
              <a:t>        print(step, </a:t>
            </a:r>
            <a:r>
              <a:rPr lang="en-US" altLang="zh-TW" dirty="0" err="1"/>
              <a:t>sess.run</a:t>
            </a:r>
            <a:r>
              <a:rPr lang="en-US" altLang="zh-TW" dirty="0"/>
              <a:t>(Weights), </a:t>
            </a:r>
            <a:r>
              <a:rPr lang="en-US" altLang="zh-TW" dirty="0" err="1"/>
              <a:t>sess.run</a:t>
            </a:r>
            <a:r>
              <a:rPr lang="en-US" altLang="zh-TW" dirty="0"/>
              <a:t>(biases))</a:t>
            </a:r>
            <a:endParaRPr lang="zh-TW" altLang="en-US" dirty="0"/>
          </a:p>
        </p:txBody>
      </p:sp>
    </p:spTree>
    <p:extLst>
      <p:ext uri="{BB962C8B-B14F-4D97-AF65-F5344CB8AC3E}">
        <p14:creationId xmlns:p14="http://schemas.microsoft.com/office/powerpoint/2010/main" val="1749703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zh-TW" altLang="en-US" dirty="0" smtClean="0"/>
              <a:t>網路爬蟲請到網路上抓取資料，並且分析用</a:t>
            </a:r>
            <a:r>
              <a:rPr lang="en-US" altLang="zh-TW" dirty="0" err="1" smtClean="0"/>
              <a:t>Matplotlib</a:t>
            </a:r>
            <a:r>
              <a:rPr lang="zh-TW" altLang="en-US" dirty="0" smtClean="0"/>
              <a:t>產生圖表分析</a:t>
            </a:r>
            <a:endParaRPr lang="en-US" altLang="zh-TW" dirty="0" smtClean="0"/>
          </a:p>
          <a:p>
            <a:r>
              <a:rPr lang="zh-TW" altLang="en-US" dirty="0"/>
              <a:t>請</a:t>
            </a:r>
            <a:r>
              <a:rPr lang="zh-TW" altLang="en-US" dirty="0" smtClean="0"/>
              <a:t>用網路爬蟲技巧透過關鍵字，在網路上搜尋並且得到一張圖片</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428276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Artificial Intelligence</a:t>
            </a:r>
            <a:endParaRPr lang="zh-TW" altLang="en-US" dirty="0"/>
          </a:p>
        </p:txBody>
      </p:sp>
      <p:sp>
        <p:nvSpPr>
          <p:cNvPr id="3" name="內容版面配置區 2"/>
          <p:cNvSpPr>
            <a:spLocks noGrp="1"/>
          </p:cNvSpPr>
          <p:nvPr>
            <p:ph idx="1"/>
          </p:nvPr>
        </p:nvSpPr>
        <p:spPr/>
        <p:txBody>
          <a:bodyPr/>
          <a:lstStyle/>
          <a:p>
            <a:r>
              <a:rPr lang="en-US" altLang="zh-TW" dirty="0" smtClean="0"/>
              <a:t>Big data Analysis(Data Mining)</a:t>
            </a:r>
          </a:p>
          <a:p>
            <a:r>
              <a:rPr lang="en-US" altLang="zh-TW" dirty="0"/>
              <a:t>Neural </a:t>
            </a:r>
            <a:r>
              <a:rPr lang="en-US" altLang="zh-TW" dirty="0" smtClean="0"/>
              <a:t>Network</a:t>
            </a:r>
          </a:p>
          <a:p>
            <a:r>
              <a:rPr lang="en-US" altLang="zh-TW" dirty="0" smtClean="0"/>
              <a:t>Machine Learning</a:t>
            </a:r>
          </a:p>
          <a:p>
            <a:r>
              <a:rPr lang="en-US" altLang="zh-TW" dirty="0" smtClean="0"/>
              <a:t>Deep Learning</a:t>
            </a:r>
          </a:p>
          <a:p>
            <a:r>
              <a:rPr lang="en-US" altLang="zh-TW" dirty="0" smtClean="0"/>
              <a:t>App Learning From Technology</a:t>
            </a:r>
            <a:endParaRPr lang="zh-TW" altLang="en-US" dirty="0"/>
          </a:p>
        </p:txBody>
      </p:sp>
    </p:spTree>
    <p:extLst>
      <p:ext uri="{BB962C8B-B14F-4D97-AF65-F5344CB8AC3E}">
        <p14:creationId xmlns:p14="http://schemas.microsoft.com/office/powerpoint/2010/main" val="897174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Mining</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19205030"/>
              </p:ext>
            </p:extLst>
          </p:nvPr>
        </p:nvGraphicFramePr>
        <p:xfrm>
          <a:off x="457200" y="16462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254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Collect Data From Excel</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import </a:t>
            </a:r>
            <a:r>
              <a:rPr lang="en-US" altLang="zh-TW" dirty="0" err="1"/>
              <a:t>openpyxl</a:t>
            </a:r>
            <a:endParaRPr lang="en-US" altLang="zh-TW" dirty="0"/>
          </a:p>
          <a:p>
            <a:r>
              <a:rPr lang="en-US" altLang="zh-TW" dirty="0"/>
              <a:t>#</a:t>
            </a:r>
            <a:r>
              <a:rPr lang="zh-TW" altLang="en-US" dirty="0"/>
              <a:t>開啟指定的</a:t>
            </a:r>
            <a:r>
              <a:rPr lang="en-US" altLang="zh-TW" dirty="0"/>
              <a:t>Excel</a:t>
            </a:r>
            <a:r>
              <a:rPr lang="zh-TW" altLang="en-US" dirty="0"/>
              <a:t>檔案</a:t>
            </a:r>
          </a:p>
          <a:p>
            <a:r>
              <a:rPr lang="en-US" altLang="zh-TW" dirty="0" err="1"/>
              <a:t>wb</a:t>
            </a:r>
            <a:r>
              <a:rPr lang="en-US" altLang="zh-TW" dirty="0"/>
              <a:t> = </a:t>
            </a:r>
            <a:r>
              <a:rPr lang="en-US" altLang="zh-TW" dirty="0" err="1"/>
              <a:t>openpyxl.load_workbook</a:t>
            </a:r>
            <a:r>
              <a:rPr lang="en-US" altLang="zh-TW" dirty="0"/>
              <a:t>('Exercise 1</a:t>
            </a:r>
            <a:r>
              <a:rPr lang="en-US" altLang="zh-TW" dirty="0" smtClean="0"/>
              <a:t>')</a:t>
            </a:r>
            <a:endParaRPr lang="en-US" altLang="zh-TW" dirty="0"/>
          </a:p>
          <a:p>
            <a:endParaRPr lang="en-US" altLang="zh-TW" dirty="0"/>
          </a:p>
          <a:p>
            <a:r>
              <a:rPr lang="en-US" altLang="zh-TW" dirty="0"/>
              <a:t>#</a:t>
            </a:r>
            <a:r>
              <a:rPr lang="zh-TW" altLang="en-US" dirty="0"/>
              <a:t>取得讀入 </a:t>
            </a:r>
            <a:r>
              <a:rPr lang="en-US" altLang="zh-TW" dirty="0"/>
              <a:t>Excel </a:t>
            </a:r>
            <a:r>
              <a:rPr lang="zh-TW" altLang="en-US" dirty="0"/>
              <a:t>檔案內的工作表名稱列表</a:t>
            </a:r>
          </a:p>
          <a:p>
            <a:r>
              <a:rPr lang="en-US" altLang="zh-TW" dirty="0" err="1"/>
              <a:t>wb.get_sheet_names</a:t>
            </a:r>
            <a:r>
              <a:rPr lang="en-US" altLang="zh-TW" dirty="0"/>
              <a:t>()</a:t>
            </a:r>
          </a:p>
          <a:p>
            <a:endParaRPr lang="en-US" altLang="zh-TW" dirty="0"/>
          </a:p>
          <a:p>
            <a:r>
              <a:rPr lang="en-US" altLang="zh-TW" dirty="0"/>
              <a:t>#</a:t>
            </a:r>
            <a:r>
              <a:rPr lang="zh-TW" altLang="en-US" dirty="0"/>
              <a:t>設定名稱取得 </a:t>
            </a:r>
            <a:r>
              <a:rPr lang="en-US" altLang="zh-TW" dirty="0"/>
              <a:t>Excel </a:t>
            </a:r>
            <a:r>
              <a:rPr lang="zh-TW" altLang="en-US" dirty="0"/>
              <a:t>的工作表</a:t>
            </a:r>
          </a:p>
          <a:p>
            <a:r>
              <a:rPr lang="en-US" altLang="zh-TW" dirty="0" err="1"/>
              <a:t>ws</a:t>
            </a:r>
            <a:r>
              <a:rPr lang="en-US" altLang="zh-TW" dirty="0"/>
              <a:t> = </a:t>
            </a:r>
            <a:r>
              <a:rPr lang="en-US" altLang="zh-TW" dirty="0" err="1"/>
              <a:t>wb.get_sheet_by_name</a:t>
            </a:r>
            <a:r>
              <a:rPr lang="en-US" altLang="zh-TW" dirty="0"/>
              <a:t>('</a:t>
            </a:r>
            <a:r>
              <a:rPr lang="zh-TW" altLang="en-US" dirty="0"/>
              <a:t>個人資料</a:t>
            </a:r>
            <a:r>
              <a:rPr lang="en-US" altLang="zh-TW" dirty="0"/>
              <a:t>')</a:t>
            </a:r>
          </a:p>
          <a:p>
            <a:endParaRPr lang="en-US" altLang="zh-TW" dirty="0"/>
          </a:p>
          <a:p>
            <a:r>
              <a:rPr lang="en-US" altLang="zh-TW" dirty="0"/>
              <a:t>#</a:t>
            </a:r>
            <a:r>
              <a:rPr lang="zh-TW" altLang="en-US" dirty="0"/>
              <a:t>取得指定</a:t>
            </a:r>
            <a:r>
              <a:rPr lang="en-US" altLang="zh-TW" dirty="0"/>
              <a:t>Worksheet</a:t>
            </a:r>
            <a:r>
              <a:rPr lang="zh-TW" altLang="en-US" dirty="0"/>
              <a:t>裡的資料</a:t>
            </a:r>
          </a:p>
          <a:p>
            <a:r>
              <a:rPr lang="en-US" altLang="zh-TW" dirty="0"/>
              <a:t>name1 = </a:t>
            </a:r>
            <a:r>
              <a:rPr lang="en-US" altLang="zh-TW" dirty="0" err="1"/>
              <a:t>ws</a:t>
            </a:r>
            <a:r>
              <a:rPr lang="en-US" altLang="zh-TW" dirty="0"/>
              <a:t>['A4'].value</a:t>
            </a:r>
          </a:p>
          <a:p>
            <a:r>
              <a:rPr lang="en-US" altLang="zh-TW" dirty="0"/>
              <a:t>print (name1)</a:t>
            </a:r>
          </a:p>
          <a:p>
            <a:r>
              <a:rPr lang="en-US" altLang="zh-TW" dirty="0"/>
              <a:t>a2 = </a:t>
            </a:r>
            <a:r>
              <a:rPr lang="en-US" altLang="zh-TW" dirty="0" err="1"/>
              <a:t>ws.cell</a:t>
            </a:r>
            <a:r>
              <a:rPr lang="en-US" altLang="zh-TW" dirty="0"/>
              <a:t>('A2')</a:t>
            </a:r>
          </a:p>
          <a:p>
            <a:r>
              <a:rPr lang="en-US" altLang="zh-TW" dirty="0"/>
              <a:t>a2.value</a:t>
            </a:r>
          </a:p>
          <a:p>
            <a:r>
              <a:rPr lang="en-US" altLang="zh-TW" dirty="0"/>
              <a:t>a3 = </a:t>
            </a:r>
            <a:r>
              <a:rPr lang="en-US" altLang="zh-TW" dirty="0" err="1"/>
              <a:t>ws.cell</a:t>
            </a:r>
            <a:r>
              <a:rPr lang="en-US" altLang="zh-TW" dirty="0"/>
              <a:t>(row = 3, column =1)</a:t>
            </a:r>
          </a:p>
          <a:p>
            <a:r>
              <a:rPr lang="en-US" altLang="zh-TW" dirty="0"/>
              <a:t>a3.value</a:t>
            </a:r>
            <a:endParaRPr lang="zh-TW" altLang="en-US" dirty="0"/>
          </a:p>
        </p:txBody>
      </p:sp>
    </p:spTree>
    <p:extLst>
      <p:ext uri="{BB962C8B-B14F-4D97-AF65-F5344CB8AC3E}">
        <p14:creationId xmlns:p14="http://schemas.microsoft.com/office/powerpoint/2010/main" val="4267251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Web Crawler</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a:t>import pandas </a:t>
            </a:r>
            <a:endParaRPr lang="en-US" altLang="zh-TW" dirty="0" smtClean="0"/>
          </a:p>
          <a:p>
            <a:r>
              <a:rPr lang="en-US" altLang="zh-TW" dirty="0" smtClean="0"/>
              <a:t>#</a:t>
            </a:r>
            <a:r>
              <a:rPr lang="en-US" altLang="zh-TW" dirty="0"/>
              <a:t>pandas </a:t>
            </a:r>
            <a:r>
              <a:rPr lang="zh-TW" altLang="en-US" dirty="0"/>
              <a:t>本身是</a:t>
            </a:r>
            <a:r>
              <a:rPr lang="en-US" altLang="zh-TW" dirty="0" err="1" smtClean="0"/>
              <a:t>DataFrame</a:t>
            </a:r>
            <a:r>
              <a:rPr lang="en-US" altLang="zh-TW" dirty="0" smtClean="0"/>
              <a:t> </a:t>
            </a:r>
            <a:r>
              <a:rPr lang="zh-TW" altLang="en-US" dirty="0" smtClean="0"/>
              <a:t>表格型態</a:t>
            </a:r>
            <a:endParaRPr lang="en-US" altLang="zh-TW" dirty="0"/>
          </a:p>
          <a:p>
            <a:endParaRPr lang="en-US" altLang="zh-TW" dirty="0"/>
          </a:p>
          <a:p>
            <a:r>
              <a:rPr lang="en-US" altLang="zh-TW" dirty="0" err="1"/>
              <a:t>dfs</a:t>
            </a:r>
            <a:r>
              <a:rPr lang="en-US" altLang="zh-TW" dirty="0"/>
              <a:t> = </a:t>
            </a:r>
            <a:r>
              <a:rPr lang="en-US" altLang="zh-TW" dirty="0" err="1"/>
              <a:t>pandas.read_html</a:t>
            </a:r>
            <a:r>
              <a:rPr lang="en-US" altLang="zh-TW" dirty="0"/>
              <a:t>('http://rate.bot.com.tw/</a:t>
            </a:r>
            <a:r>
              <a:rPr lang="en-US" altLang="zh-TW" dirty="0" err="1"/>
              <a:t>xrt?Lang</a:t>
            </a:r>
            <a:r>
              <a:rPr lang="en-US" altLang="zh-TW" dirty="0"/>
              <a:t>=</a:t>
            </a:r>
            <a:r>
              <a:rPr lang="en-US" altLang="zh-TW" dirty="0" err="1"/>
              <a:t>zh</a:t>
            </a:r>
            <a:r>
              <a:rPr lang="en-US" altLang="zh-TW" dirty="0"/>
              <a:t>-TW')</a:t>
            </a:r>
          </a:p>
          <a:p>
            <a:r>
              <a:rPr lang="en-US" altLang="zh-TW" dirty="0" err="1"/>
              <a:t>len</a:t>
            </a:r>
            <a:r>
              <a:rPr lang="en-US" altLang="zh-TW" dirty="0"/>
              <a:t>(</a:t>
            </a:r>
            <a:r>
              <a:rPr lang="en-US" altLang="zh-TW" dirty="0" err="1"/>
              <a:t>dfs</a:t>
            </a:r>
            <a:r>
              <a:rPr lang="en-US" altLang="zh-TW" dirty="0"/>
              <a:t>)</a:t>
            </a:r>
          </a:p>
          <a:p>
            <a:r>
              <a:rPr lang="en-US" altLang="zh-TW" dirty="0"/>
              <a:t># </a:t>
            </a:r>
            <a:r>
              <a:rPr lang="en-US" altLang="zh-TW" dirty="0" err="1"/>
              <a:t>dfs</a:t>
            </a:r>
            <a:r>
              <a:rPr lang="en-US" altLang="zh-TW" dirty="0"/>
              <a:t> </a:t>
            </a:r>
            <a:r>
              <a:rPr lang="zh-TW" altLang="en-US" dirty="0"/>
              <a:t>的長度</a:t>
            </a:r>
          </a:p>
          <a:p>
            <a:r>
              <a:rPr lang="en-US" altLang="zh-TW" dirty="0"/>
              <a:t>type(</a:t>
            </a:r>
            <a:r>
              <a:rPr lang="en-US" altLang="zh-TW" dirty="0" err="1"/>
              <a:t>dfs</a:t>
            </a:r>
            <a:r>
              <a:rPr lang="en-US" altLang="zh-TW" dirty="0"/>
              <a:t>)</a:t>
            </a:r>
          </a:p>
          <a:p>
            <a:r>
              <a:rPr lang="en-US" altLang="zh-TW" dirty="0"/>
              <a:t># </a:t>
            </a:r>
            <a:r>
              <a:rPr lang="zh-TW" altLang="en-US" dirty="0"/>
              <a:t>網頁型態</a:t>
            </a:r>
          </a:p>
          <a:p>
            <a:r>
              <a:rPr lang="en-US" altLang="zh-TW" dirty="0"/>
              <a:t>currency = </a:t>
            </a:r>
            <a:r>
              <a:rPr lang="en-US" altLang="zh-TW" dirty="0" err="1"/>
              <a:t>dfs</a:t>
            </a:r>
            <a:r>
              <a:rPr lang="en-US" altLang="zh-TW" dirty="0"/>
              <a:t>[0]</a:t>
            </a:r>
          </a:p>
          <a:p>
            <a:r>
              <a:rPr lang="en-US" altLang="zh-TW" dirty="0"/>
              <a:t># </a:t>
            </a:r>
            <a:r>
              <a:rPr lang="zh-TW" altLang="en-US" dirty="0"/>
              <a:t>取的所有資料</a:t>
            </a:r>
          </a:p>
          <a:p>
            <a:r>
              <a:rPr lang="en-US" altLang="zh-TW" dirty="0"/>
              <a:t>currency = </a:t>
            </a:r>
            <a:r>
              <a:rPr lang="en-US" altLang="zh-TW" dirty="0" err="1"/>
              <a:t>currency.ix</a:t>
            </a:r>
            <a:r>
              <a:rPr lang="en-US" altLang="zh-TW" dirty="0"/>
              <a:t>[:,0:5]</a:t>
            </a:r>
          </a:p>
          <a:p>
            <a:r>
              <a:rPr lang="en-US" altLang="zh-TW" dirty="0"/>
              <a:t>#</a:t>
            </a:r>
            <a:r>
              <a:rPr lang="zh-TW" altLang="en-US" dirty="0"/>
              <a:t>取得前五項</a:t>
            </a:r>
            <a:r>
              <a:rPr lang="en-US" altLang="zh-TW" dirty="0"/>
              <a:t>Table</a:t>
            </a:r>
            <a:r>
              <a:rPr lang="zh-TW" altLang="en-US" dirty="0"/>
              <a:t>的資料</a:t>
            </a:r>
          </a:p>
          <a:p>
            <a:r>
              <a:rPr lang="en-US" altLang="zh-TW" dirty="0" err="1"/>
              <a:t>currency.columns</a:t>
            </a:r>
            <a:r>
              <a:rPr lang="en-US" altLang="zh-TW" dirty="0"/>
              <a:t> = [u'</a:t>
            </a:r>
            <a:r>
              <a:rPr lang="zh-TW" altLang="en-US" dirty="0"/>
              <a:t>幣別</a:t>
            </a:r>
            <a:r>
              <a:rPr lang="en-US" altLang="zh-TW" dirty="0"/>
              <a:t>',u'</a:t>
            </a:r>
            <a:r>
              <a:rPr lang="zh-TW" altLang="en-US" dirty="0"/>
              <a:t>幣別</a:t>
            </a:r>
            <a:r>
              <a:rPr lang="en-US" altLang="zh-TW" dirty="0"/>
              <a:t>',u'</a:t>
            </a:r>
            <a:r>
              <a:rPr lang="zh-TW" altLang="en-US" dirty="0"/>
              <a:t>幣別</a:t>
            </a:r>
            <a:r>
              <a:rPr lang="en-US" altLang="zh-TW" dirty="0"/>
              <a:t>',u'</a:t>
            </a:r>
            <a:r>
              <a:rPr lang="zh-TW" altLang="en-US" dirty="0"/>
              <a:t>幣別</a:t>
            </a:r>
            <a:r>
              <a:rPr lang="en-US" altLang="zh-TW" dirty="0"/>
              <a:t>',u'</a:t>
            </a:r>
            <a:r>
              <a:rPr lang="zh-TW" altLang="en-US" dirty="0"/>
              <a:t>幣別</a:t>
            </a:r>
            <a:r>
              <a:rPr lang="en-US" altLang="zh-TW" dirty="0"/>
              <a:t>']</a:t>
            </a:r>
          </a:p>
          <a:p>
            <a:r>
              <a:rPr lang="en-US" altLang="zh-TW" dirty="0"/>
              <a:t>#</a:t>
            </a:r>
            <a:r>
              <a:rPr lang="zh-TW" altLang="en-US" dirty="0"/>
              <a:t>更改名稱</a:t>
            </a:r>
          </a:p>
          <a:p>
            <a:r>
              <a:rPr lang="en-US" altLang="zh-TW" dirty="0"/>
              <a:t>print (currency)</a:t>
            </a:r>
          </a:p>
          <a:p>
            <a:r>
              <a:rPr lang="en-US" altLang="zh-TW" dirty="0" err="1"/>
              <a:t>currency.to_excel</a:t>
            </a:r>
            <a:r>
              <a:rPr lang="en-US" altLang="zh-TW" dirty="0"/>
              <a:t>('cuurency.xlsx')</a:t>
            </a:r>
          </a:p>
          <a:p>
            <a:r>
              <a:rPr lang="en-US" altLang="zh-TW" dirty="0"/>
              <a:t>#</a:t>
            </a:r>
            <a:r>
              <a:rPr lang="zh-TW" altLang="en-US" dirty="0"/>
              <a:t>轉成</a:t>
            </a:r>
            <a:r>
              <a:rPr lang="en-US" altLang="zh-TW" dirty="0"/>
              <a:t>Excel</a:t>
            </a:r>
            <a:r>
              <a:rPr lang="zh-TW" altLang="en-US" dirty="0"/>
              <a:t>檔案</a:t>
            </a:r>
          </a:p>
        </p:txBody>
      </p:sp>
    </p:spTree>
    <p:extLst>
      <p:ext uri="{BB962C8B-B14F-4D97-AF65-F5344CB8AC3E}">
        <p14:creationId xmlns:p14="http://schemas.microsoft.com/office/powerpoint/2010/main" val="2542658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a:t>
            </a:r>
            <a:endParaRPr lang="zh-TW" altLang="en-US" dirty="0"/>
          </a:p>
        </p:txBody>
      </p:sp>
      <p:sp>
        <p:nvSpPr>
          <p:cNvPr id="3" name="內容版面配置區 2"/>
          <p:cNvSpPr>
            <a:spLocks noGrp="1"/>
          </p:cNvSpPr>
          <p:nvPr>
            <p:ph idx="1"/>
          </p:nvPr>
        </p:nvSpPr>
        <p:spPr/>
        <p:txBody>
          <a:bodyPr/>
          <a:lstStyle/>
          <a:p>
            <a:r>
              <a:rPr lang="en-US" altLang="zh-TW" dirty="0" smtClean="0"/>
              <a:t>Analysis ages of people and arrange them.(</a:t>
            </a:r>
            <a:r>
              <a:rPr lang="zh-TW" altLang="en-US" dirty="0"/>
              <a:t>年齡從大排到小</a:t>
            </a:r>
            <a:r>
              <a:rPr lang="en-US" altLang="zh-TW" dirty="0" smtClean="0"/>
              <a:t>)</a:t>
            </a:r>
          </a:p>
          <a:p>
            <a:r>
              <a:rPr lang="en-US" altLang="zh-TW" dirty="0" smtClean="0"/>
              <a:t>Use </a:t>
            </a:r>
            <a:r>
              <a:rPr lang="en-US" altLang="zh-TW" dirty="0" err="1" smtClean="0"/>
              <a:t>MatplotLib</a:t>
            </a:r>
            <a:r>
              <a:rPr lang="zh-TW" altLang="en-US" dirty="0" smtClean="0"/>
              <a:t> </a:t>
            </a:r>
            <a:r>
              <a:rPr lang="en-US" altLang="zh-TW" dirty="0" smtClean="0"/>
              <a:t>to present the result</a:t>
            </a:r>
          </a:p>
          <a:p>
            <a:endParaRPr lang="en-US" altLang="zh-TW" dirty="0" smtClean="0"/>
          </a:p>
          <a:p>
            <a:endParaRPr lang="zh-TW" altLang="en-US" dirty="0"/>
          </a:p>
        </p:txBody>
      </p:sp>
    </p:spTree>
    <p:extLst>
      <p:ext uri="{BB962C8B-B14F-4D97-AF65-F5344CB8AC3E}">
        <p14:creationId xmlns:p14="http://schemas.microsoft.com/office/powerpoint/2010/main" val="238386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144" y="2060848"/>
            <a:ext cx="561117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251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29405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向右箭號 13"/>
          <p:cNvSpPr/>
          <p:nvPr/>
        </p:nvSpPr>
        <p:spPr>
          <a:xfrm>
            <a:off x="4932040" y="4941168"/>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2771800" y="4293096"/>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2843808" y="2780928"/>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對於圖片的定義</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951438"/>
            <a:ext cx="2880000" cy="184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556792"/>
            <a:ext cx="2880000" cy="184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向右箭號 7"/>
          <p:cNvSpPr/>
          <p:nvPr/>
        </p:nvSpPr>
        <p:spPr>
          <a:xfrm>
            <a:off x="4932040" y="2155613"/>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3199" y="1556792"/>
            <a:ext cx="1770889"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電腦」的圖片搜尋結果"/>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4365104"/>
            <a:ext cx="1713913"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25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神經網路分析方式</a:t>
            </a:r>
            <a:endParaRPr lang="zh-TW" altLang="en-US" dirty="0"/>
          </a:p>
        </p:txBody>
      </p:sp>
      <p:sp>
        <p:nvSpPr>
          <p:cNvPr id="3" name="內容版面配置區 2"/>
          <p:cNvSpPr>
            <a:spLocks noGrp="1"/>
          </p:cNvSpPr>
          <p:nvPr>
            <p:ph idx="1"/>
          </p:nvPr>
        </p:nvSpPr>
        <p:spPr/>
        <p:txBody>
          <a:bodyPr/>
          <a:lstStyle/>
          <a:p>
            <a:r>
              <a:rPr lang="zh-TW" altLang="en-US" dirty="0" smtClean="0"/>
              <a:t>由一筆大量的資料去做不斷的分析</a:t>
            </a:r>
            <a:endParaRPr lang="en-US" altLang="zh-TW" dirty="0" smtClean="0"/>
          </a:p>
          <a:p>
            <a:r>
              <a:rPr lang="zh-TW" altLang="en-US" dirty="0"/>
              <a:t>藉</a:t>
            </a:r>
            <a:r>
              <a:rPr lang="zh-TW" altLang="en-US" dirty="0" smtClean="0"/>
              <a:t>由每次不斷分析</a:t>
            </a:r>
            <a:endParaRPr lang="en-US" altLang="zh-TW" dirty="0" smtClean="0"/>
          </a:p>
          <a:p>
            <a:r>
              <a:rPr lang="zh-TW" altLang="en-US" dirty="0" smtClean="0"/>
              <a:t>從錯誤的經驗中去修復錯誤的方式</a:t>
            </a:r>
            <a:endParaRPr lang="en-US" altLang="zh-TW" dirty="0" smtClean="0"/>
          </a:p>
          <a:p>
            <a:r>
              <a:rPr lang="zh-TW" altLang="en-US" dirty="0" smtClean="0"/>
              <a:t>透過</a:t>
            </a:r>
            <a:r>
              <a:rPr lang="zh-TW" altLang="en-US" dirty="0"/>
              <a:t>結論的方式</a:t>
            </a:r>
            <a:r>
              <a:rPr lang="zh-TW" altLang="en-US" dirty="0" smtClean="0"/>
              <a:t>改變之前的變值</a:t>
            </a:r>
            <a:endParaRPr lang="en-US" altLang="zh-TW" dirty="0" smtClean="0"/>
          </a:p>
          <a:p>
            <a:r>
              <a:rPr lang="zh-TW" altLang="en-US" dirty="0"/>
              <a:t>舉例來</a:t>
            </a:r>
            <a:r>
              <a:rPr lang="zh-TW" altLang="en-US" dirty="0" smtClean="0"/>
              <a:t>說：</a:t>
            </a:r>
            <a:endParaRPr lang="en-US" altLang="zh-TW" dirty="0" smtClean="0"/>
          </a:p>
          <a:p>
            <a:endParaRPr lang="en-US" altLang="zh-TW" dirty="0" smtClean="0"/>
          </a:p>
          <a:p>
            <a:pPr marL="0" indent="0">
              <a:buNone/>
            </a:pPr>
            <a:endParaRPr lang="en-US" altLang="zh-TW" dirty="0" smtClean="0"/>
          </a:p>
          <a:p>
            <a:endParaRPr lang="zh-TW"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25" y="4293096"/>
            <a:ext cx="2327586"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205" y="4293296"/>
            <a:ext cx="2213115"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右箭號 3"/>
          <p:cNvSpPr/>
          <p:nvPr/>
        </p:nvSpPr>
        <p:spPr>
          <a:xfrm>
            <a:off x="3203848" y="4941168"/>
            <a:ext cx="223224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24552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穩">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穩">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穩">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502</TotalTime>
  <Words>947</Words>
  <Application>Microsoft Office PowerPoint</Application>
  <PresentationFormat>如螢幕大小 (4:3)</PresentationFormat>
  <Paragraphs>120</Paragraphs>
  <Slides>14</Slides>
  <Notes>3</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沉穩</vt:lpstr>
      <vt:lpstr>TensorFlow</vt:lpstr>
      <vt:lpstr>Artificial Intelligence</vt:lpstr>
      <vt:lpstr>Data Mining</vt:lpstr>
      <vt:lpstr>Collect Data From Excel</vt:lpstr>
      <vt:lpstr>Web Crawler</vt:lpstr>
      <vt:lpstr>Exercise</vt:lpstr>
      <vt:lpstr>Neural Network</vt:lpstr>
      <vt:lpstr>對於圖片的定義</vt:lpstr>
      <vt:lpstr>神經網路分析方式</vt:lpstr>
      <vt:lpstr>反饋式神經網路</vt:lpstr>
      <vt:lpstr>圖片分析的技巧</vt:lpstr>
      <vt:lpstr>Example</vt:lpstr>
      <vt:lpstr>PowerPoint 簡報</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劉劉</dc:creator>
  <cp:lastModifiedBy>劉劉</cp:lastModifiedBy>
  <cp:revision>77</cp:revision>
  <dcterms:created xsi:type="dcterms:W3CDTF">2017-12-27T01:48:39Z</dcterms:created>
  <dcterms:modified xsi:type="dcterms:W3CDTF">2017-12-27T12:34:04Z</dcterms:modified>
</cp:coreProperties>
</file>