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9" r:id="rId13"/>
  </p:sldIdLst>
  <p:sldSz cx="12192000" cy="6858000"/>
  <p:notesSz cx="6858000" cy="9144000"/>
  <p:custShowLst>
    <p:custShow name="Custom Show 1" id="0">
      <p:sldLst>
        <p:sld r:id="rId2"/>
        <p:sld r:id="rId3"/>
        <p:sld r:id="rId4"/>
        <p:sld r:id="rId5"/>
        <p:sld r:id="rId6"/>
        <p:sld r:id="rId7"/>
        <p:sld r:id="rId8"/>
        <p:sld r:id="rId9"/>
        <p:sld r:id="rId1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EF1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61" d="100"/>
          <a:sy n="61" d="100"/>
        </p:scale>
        <p:origin x="60"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16DF48-3197-47BB-ACD1-19D330C141F1}"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274422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16DF48-3197-47BB-ACD1-19D330C141F1}"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354926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16DF48-3197-47BB-ACD1-19D330C141F1}"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D6F609-22F9-4F7A-9A28-93E4A07BF0D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4592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516DF48-3197-47BB-ACD1-19D330C141F1}"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449201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516DF48-3197-47BB-ACD1-19D330C141F1}"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D6F609-22F9-4F7A-9A28-93E4A07BF0D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220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516DF48-3197-47BB-ACD1-19D330C141F1}"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3912382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16DF48-3197-47BB-ACD1-19D330C141F1}"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2783094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16DF48-3197-47BB-ACD1-19D330C141F1}"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218093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16DF48-3197-47BB-ACD1-19D330C141F1}"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202315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16DF48-3197-47BB-ACD1-19D330C141F1}"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124117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16DF48-3197-47BB-ACD1-19D330C141F1}"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222725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16DF48-3197-47BB-ACD1-19D330C141F1}"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245103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16DF48-3197-47BB-ACD1-19D330C141F1}"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194454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6DF48-3197-47BB-ACD1-19D330C141F1}"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327105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6DF48-3197-47BB-ACD1-19D330C141F1}"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149966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6DF48-3197-47BB-ACD1-19D330C141F1}"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D6F609-22F9-4F7A-9A28-93E4A07BF0D0}" type="slidenum">
              <a:rPr lang="en-US" smtClean="0"/>
              <a:t>‹#›</a:t>
            </a:fld>
            <a:endParaRPr lang="en-US"/>
          </a:p>
        </p:txBody>
      </p:sp>
    </p:spTree>
    <p:extLst>
      <p:ext uri="{BB962C8B-B14F-4D97-AF65-F5344CB8AC3E}">
        <p14:creationId xmlns:p14="http://schemas.microsoft.com/office/powerpoint/2010/main" val="1100058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516DF48-3197-47BB-ACD1-19D330C141F1}" type="datetimeFigureOut">
              <a:rPr lang="en-US" smtClean="0"/>
              <a:t>3/19/2021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D6F609-22F9-4F7A-9A28-93E4A07BF0D0}" type="slidenum">
              <a:rPr lang="en-US" smtClean="0"/>
              <a:t>‹#›</a:t>
            </a:fld>
            <a:endParaRPr lang="en-US"/>
          </a:p>
        </p:txBody>
      </p:sp>
    </p:spTree>
    <p:extLst>
      <p:ext uri="{BB962C8B-B14F-4D97-AF65-F5344CB8AC3E}">
        <p14:creationId xmlns:p14="http://schemas.microsoft.com/office/powerpoint/2010/main" val="127594345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4328" y="0"/>
            <a:ext cx="9251324" cy="2717442"/>
          </a:xfrm>
        </p:spPr>
        <p:txBody>
          <a:bodyPr>
            <a:normAutofit/>
          </a:bodyPr>
          <a:lstStyle/>
          <a:p>
            <a:pPr marL="0" marR="0">
              <a:lnSpc>
                <a:spcPct val="107000"/>
              </a:lnSpc>
              <a:spcBef>
                <a:spcPts val="0"/>
              </a:spcBef>
              <a:spcAft>
                <a:spcPts val="800"/>
              </a:spcAft>
            </a:pPr>
            <a:r>
              <a:rPr lang="en-GB" sz="4400" b="1" dirty="0" smtClean="0">
                <a:solidFill>
                  <a:srgbClr val="00B0F0"/>
                </a:solidFill>
                <a:effectLst/>
                <a:latin typeface="Century" panose="02040604050505020304" pitchFamily="18" charset="0"/>
                <a:ea typeface="Times New Roman" panose="02020603050405020304" pitchFamily="18" charset="0"/>
                <a:cs typeface="Arial" panose="020B0604020202020204" pitchFamily="34" charset="0"/>
              </a:rPr>
              <a:t>APPLICATION OF ENZYMES IN COSMETOLOGY</a:t>
            </a:r>
            <a:r>
              <a:rPr lang="en-US" sz="44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
            </a:r>
            <a:br>
              <a:rPr lang="en-US" sz="4400" b="1" dirty="0" smtClean="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rgbClr val="00B0F0"/>
              </a:solidFill>
            </a:endParaRPr>
          </a:p>
        </p:txBody>
      </p:sp>
      <p:sp>
        <p:nvSpPr>
          <p:cNvPr id="4" name="TextBox 3"/>
          <p:cNvSpPr txBox="1"/>
          <p:nvPr/>
        </p:nvSpPr>
        <p:spPr>
          <a:xfrm>
            <a:off x="1284328" y="2069431"/>
            <a:ext cx="9842397" cy="1631216"/>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 </a:t>
            </a:r>
            <a:r>
              <a:rPr lang="en-US" dirty="0"/>
              <a:t> </a:t>
            </a:r>
            <a:r>
              <a:rPr lang="en-US" sz="2000" b="1" dirty="0"/>
              <a:t>Cosmetology</a:t>
            </a:r>
            <a:r>
              <a:rPr lang="en-US" sz="2000" dirty="0"/>
              <a:t> is the study and application of beauty </a:t>
            </a:r>
            <a:r>
              <a:rPr lang="en-US" sz="2000" dirty="0" smtClean="0"/>
              <a:t>treatment. We will focus mainly on the beauty treatment of the skin  particularly.</a:t>
            </a:r>
            <a:r>
              <a:rPr lang="en-US" sz="2000" dirty="0"/>
              <a:t> </a:t>
            </a:r>
            <a:r>
              <a:rPr lang="en-US" sz="2000" dirty="0" smtClean="0"/>
              <a:t>In Cosmetology, we look at how enzymes  are used in the field of cosmetics.</a:t>
            </a:r>
          </a:p>
          <a:p>
            <a:pPr marL="285750" indent="-285750">
              <a:buFont typeface="Wingdings" panose="05000000000000000000" pitchFamily="2" charset="2"/>
              <a:buChar char="v"/>
            </a:pPr>
            <a:r>
              <a:rPr lang="en-US" sz="2000" dirty="0" smtClean="0"/>
              <a:t>To begin with , </a:t>
            </a:r>
            <a:r>
              <a:rPr lang="en-US" sz="2000" dirty="0" smtClean="0"/>
              <a:t>enzymes </a:t>
            </a:r>
            <a:r>
              <a:rPr lang="en-US" sz="2000" dirty="0" smtClean="0"/>
              <a:t>are biological catalysts that speed up a chemical reaction without  themselves being changed. </a:t>
            </a:r>
            <a:endParaRPr lang="en-US" sz="2000" dirty="0"/>
          </a:p>
        </p:txBody>
      </p:sp>
      <p:sp>
        <p:nvSpPr>
          <p:cNvPr id="6" name="TextBox 5"/>
          <p:cNvSpPr txBox="1"/>
          <p:nvPr/>
        </p:nvSpPr>
        <p:spPr>
          <a:xfrm>
            <a:off x="1660358" y="3958389"/>
            <a:ext cx="9926053" cy="2068195"/>
          </a:xfrm>
          <a:prstGeom prst="rect">
            <a:avLst/>
          </a:prstGeom>
          <a:noFill/>
        </p:spPr>
        <p:txBody>
          <a:bodyPr wrap="square" rtlCol="0">
            <a:spAutoFit/>
          </a:bodyPr>
          <a:lstStyle/>
          <a:p>
            <a:pPr algn="just">
              <a:lnSpc>
                <a:spcPct val="107000"/>
              </a:lnSpc>
              <a:spcBef>
                <a:spcPts val="0"/>
              </a:spcBef>
              <a:spcAft>
                <a:spcPts val="800"/>
              </a:spcAft>
            </a:pPr>
            <a:r>
              <a:rPr lang="en-GB" sz="2400" dirty="0">
                <a:solidFill>
                  <a:srgbClr val="3B3B3B"/>
                </a:solidFill>
                <a:latin typeface="Century" panose="02040604050505020304" pitchFamily="18" charset="0"/>
                <a:ea typeface="Times New Roman" panose="02020603050405020304" pitchFamily="18" charset="0"/>
                <a:cs typeface="Arial" panose="020B0604020202020204" pitchFamily="34" charset="0"/>
              </a:rPr>
              <a:t>Enzymology is a new research area in dermatology   and cosmetics that tries to discover how enzymes can improve skin appearance and prevent skin problems. The cosmetics sector is interested in enzymes that enhance the beauty of the </a:t>
            </a:r>
            <a:r>
              <a:rPr lang="en-GB" sz="24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skin. These </a:t>
            </a:r>
            <a:r>
              <a:rPr lang="en-GB" sz="2400" dirty="0">
                <a:solidFill>
                  <a:srgbClr val="3B3B3B"/>
                </a:solidFill>
                <a:latin typeface="Century" panose="02040604050505020304" pitchFamily="18" charset="0"/>
                <a:ea typeface="Times New Roman" panose="02020603050405020304" pitchFamily="18" charset="0"/>
                <a:cs typeface="Arial" panose="020B0604020202020204" pitchFamily="34" charset="0"/>
              </a:rPr>
              <a:t>enzymes are called  </a:t>
            </a:r>
            <a:r>
              <a:rPr lang="en-GB" sz="2400" b="1" dirty="0">
                <a:solidFill>
                  <a:srgbClr val="3B3B3B"/>
                </a:solidFill>
                <a:latin typeface="Century" panose="02040604050505020304" pitchFamily="18" charset="0"/>
                <a:ea typeface="Times New Roman" panose="02020603050405020304" pitchFamily="18" charset="0"/>
                <a:cs typeface="Arial" panose="020B0604020202020204" pitchFamily="34" charset="0"/>
              </a:rPr>
              <a:t>proteolytic </a:t>
            </a:r>
            <a:r>
              <a:rPr lang="en-GB" sz="2400" b="1"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enzymes.</a:t>
            </a:r>
            <a:endParaRPr lang="en-GB" sz="2400" b="1" dirty="0">
              <a:solidFill>
                <a:srgbClr val="3B3B3B"/>
              </a:solidFill>
              <a:latin typeface="Century" panose="020406040505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84938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3" y="711603"/>
            <a:ext cx="10515600" cy="6146397"/>
          </a:xfrm>
        </p:spPr>
        <p:txBody>
          <a:bodyPr>
            <a:normAutofit fontScale="92500" lnSpcReduction="10000"/>
          </a:bodyPr>
          <a:lstStyle/>
          <a:p>
            <a:pPr marL="0" indent="0">
              <a:lnSpc>
                <a:spcPct val="107000"/>
              </a:lnSpc>
              <a:spcBef>
                <a:spcPts val="0"/>
              </a:spcBef>
              <a:spcAft>
                <a:spcPts val="800"/>
              </a:spcAft>
              <a:buNone/>
            </a:pPr>
            <a:endPar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endParaRPr>
          </a:p>
          <a:p>
            <a:pPr marL="0" marR="0" indent="0">
              <a:lnSpc>
                <a:spcPct val="107000"/>
              </a:lnSpc>
              <a:spcBef>
                <a:spcPts val="0"/>
              </a:spcBef>
              <a:spcAft>
                <a:spcPts val="800"/>
              </a:spcAft>
              <a:buNone/>
            </a:pPr>
            <a:r>
              <a:rPr lang="en-GB" sz="2800" dirty="0" smtClean="0">
                <a:solidFill>
                  <a:srgbClr val="FF0000"/>
                </a:solidFill>
                <a:effectLst/>
                <a:latin typeface="Century" panose="02040604050505020304" pitchFamily="18" charset="0"/>
                <a:ea typeface="Times New Roman" panose="02020603050405020304" pitchFamily="18" charset="0"/>
                <a:cs typeface="Arial" panose="020B0604020202020204" pitchFamily="34" charset="0"/>
              </a:rPr>
              <a:t>   </a:t>
            </a:r>
            <a:r>
              <a:rPr lang="en-GB" sz="2800" dirty="0" smtClean="0">
                <a:solidFill>
                  <a:schemeClr val="tx1"/>
                </a:solidFill>
                <a:effectLst/>
                <a:latin typeface="Century" panose="02040604050505020304" pitchFamily="18" charset="0"/>
                <a:ea typeface="Times New Roman" panose="02020603050405020304" pitchFamily="18" charset="0"/>
                <a:cs typeface="Arial" panose="020B0604020202020204" pitchFamily="34" charset="0"/>
              </a:rPr>
              <a:t> 3)  </a:t>
            </a: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a combination of SOD and peroxidase are used as free radical scavengers in cosmetic products because of their ability to reduce UV-induced erythema.</a:t>
            </a:r>
            <a:endParaRPr lang="en-GB" sz="2800" dirty="0">
              <a:solidFill>
                <a:srgbClr val="3B3B3B"/>
              </a:solidFill>
              <a:latin typeface="Century" panose="02040604050505020304" pitchFamily="18" charset="0"/>
              <a:ea typeface="Times New Roman" panose="02020603050405020304" pitchFamily="18" charset="0"/>
              <a:cs typeface="Arial" panose="020B0604020202020204" pitchFamily="34" charset="0"/>
            </a:endParaRPr>
          </a:p>
          <a:p>
            <a:pPr marL="0" marR="0" indent="0">
              <a:lnSpc>
                <a:spcPct val="107000"/>
              </a:lnSpc>
              <a:spcBef>
                <a:spcPts val="0"/>
              </a:spcBef>
              <a:spcAft>
                <a:spcPts val="800"/>
              </a:spcAft>
              <a:buNone/>
            </a:pP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t>
            </a:r>
            <a:r>
              <a:rPr lang="en-GB" sz="26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Superoxide dismutase can  be extracted from yeast while  the peroxidase is found in aqueous extracts of fennel.</a:t>
            </a:r>
          </a:p>
          <a:p>
            <a:pPr marL="0" marR="0" indent="0">
              <a:lnSpc>
                <a:spcPct val="107000"/>
              </a:lnSpc>
              <a:spcBef>
                <a:spcPts val="0"/>
              </a:spcBef>
              <a:spcAft>
                <a:spcPts val="800"/>
              </a:spcAft>
              <a:buNone/>
            </a:pPr>
            <a:endParaRPr lang="en-GB"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endParaRPr>
          </a:p>
          <a:p>
            <a:pPr marR="0">
              <a:lnSpc>
                <a:spcPct val="107000"/>
              </a:lnSpc>
              <a:spcBef>
                <a:spcPts val="0"/>
              </a:spcBef>
              <a:spcAft>
                <a:spcPts val="800"/>
              </a:spcAft>
              <a:buFont typeface="Wingdings" panose="05000000000000000000" pitchFamily="2" charset="2"/>
              <a:buChar char="Ø"/>
            </a:pPr>
            <a:r>
              <a:rPr lang="en-GB" sz="30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Another targeted application is the use of a peroxidase (lacto peroxidase) to prevent cosmetic formulations from bacterial attack. This system is based on enzymes that consume the oxygen present in a formulation.</a:t>
            </a:r>
          </a:p>
          <a:p>
            <a:pPr marL="0" marR="0" indent="0">
              <a:lnSpc>
                <a:spcPct val="107000"/>
              </a:lnSpc>
              <a:spcBef>
                <a:spcPts val="0"/>
              </a:spcBef>
              <a:spcAft>
                <a:spcPts val="800"/>
              </a:spcAft>
              <a:buNone/>
            </a:pPr>
            <a:endParaRPr lang="en-US" sz="3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r>
            <a:b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b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74752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684" y="460463"/>
            <a:ext cx="10515600" cy="5863063"/>
          </a:xfrm>
        </p:spPr>
        <p:txBody>
          <a:bodyPr>
            <a:normAutofit fontScale="92500" lnSpcReduction="10000"/>
          </a:bodyPr>
          <a:lstStyle/>
          <a:p>
            <a:pPr marL="0" marR="0" indent="0">
              <a:lnSpc>
                <a:spcPct val="107000"/>
              </a:lnSpc>
              <a:spcBef>
                <a:spcPts val="0"/>
              </a:spcBef>
              <a:spcAft>
                <a:spcPts val="800"/>
              </a:spcAft>
              <a:buNone/>
            </a:pP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t>
            </a:r>
          </a:p>
          <a:p>
            <a:pPr marR="0">
              <a:lnSpc>
                <a:spcPct val="107000"/>
              </a:lnSpc>
              <a:spcBef>
                <a:spcPts val="0"/>
              </a:spcBef>
              <a:spcAft>
                <a:spcPts val="800"/>
              </a:spcAft>
              <a:buFont typeface="Wingdings" panose="05000000000000000000" pitchFamily="2" charset="2"/>
              <a:buChar char="Ø"/>
            </a:pPr>
            <a:endParaRPr lang="en-GB" sz="2800" dirty="0">
              <a:solidFill>
                <a:srgbClr val="3B3B3B"/>
              </a:solidFill>
              <a:latin typeface="Century" panose="02040604050505020304" pitchFamily="18" charset="0"/>
              <a:ea typeface="Times New Roman" panose="02020603050405020304" pitchFamily="18" charset="0"/>
              <a:cs typeface="Arial" panose="020B0604020202020204" pitchFamily="34" charset="0"/>
            </a:endParaRPr>
          </a:p>
          <a:p>
            <a:pPr marL="0" marR="0" indent="0">
              <a:lnSpc>
                <a:spcPct val="107000"/>
              </a:lnSpc>
              <a:spcBef>
                <a:spcPts val="0"/>
              </a:spcBef>
              <a:spcAft>
                <a:spcPts val="800"/>
              </a:spcAft>
              <a:buNone/>
            </a:pPr>
            <a:r>
              <a:rPr lang="en-GB" sz="40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                    </a:t>
            </a:r>
            <a:r>
              <a:rPr lang="en-GB" sz="4000" dirty="0" smtClean="0">
                <a:solidFill>
                  <a:srgbClr val="00B0F0"/>
                </a:solidFill>
                <a:latin typeface="Century" panose="02040604050505020304" pitchFamily="18" charset="0"/>
                <a:ea typeface="Times New Roman" panose="02020603050405020304" pitchFamily="18" charset="0"/>
                <a:cs typeface="Arial" panose="020B0604020202020204" pitchFamily="34" charset="0"/>
              </a:rPr>
              <a:t>CONCLUSION</a:t>
            </a:r>
            <a:endParaRPr lang="en-GB" sz="2800" dirty="0">
              <a:solidFill>
                <a:srgbClr val="00B0F0"/>
              </a:solidFill>
              <a:latin typeface="Century" panose="02040604050505020304" pitchFamily="18" charset="0"/>
              <a:ea typeface="Times New Roman" panose="02020603050405020304" pitchFamily="18" charset="0"/>
              <a:cs typeface="Arial" panose="020B0604020202020204" pitchFamily="34" charset="0"/>
            </a:endParaRPr>
          </a:p>
          <a:p>
            <a:pPr marR="0">
              <a:lnSpc>
                <a:spcPct val="107000"/>
              </a:lnSpc>
              <a:spcBef>
                <a:spcPts val="0"/>
              </a:spcBef>
              <a:spcAft>
                <a:spcPts val="800"/>
              </a:spcAft>
              <a:buFont typeface="Wingdings" panose="05000000000000000000" pitchFamily="2" charset="2"/>
              <a:buChar char="Ø"/>
            </a:pPr>
            <a:r>
              <a:rPr lang="en-GB" sz="28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In </a:t>
            </a:r>
            <a:r>
              <a:rPr lang="en-GB" sz="2800" dirty="0">
                <a:solidFill>
                  <a:srgbClr val="3B3B3B"/>
                </a:solidFill>
                <a:latin typeface="Century" panose="02040604050505020304" pitchFamily="18" charset="0"/>
                <a:ea typeface="Times New Roman" panose="02020603050405020304" pitchFamily="18" charset="0"/>
                <a:cs typeface="Arial" panose="020B0604020202020204" pitchFamily="34" charset="0"/>
              </a:rPr>
              <a:t>the Cosmetics and Personal Care sector the increasing use of enzyme can be partially attributed to the move towards Organic compounds in place of Petrochemical based </a:t>
            </a:r>
            <a:r>
              <a:rPr lang="en-GB" sz="28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ingredients</a:t>
            </a:r>
            <a:endParaRPr lang="en-GB" sz="2800" dirty="0">
              <a:solidFill>
                <a:srgbClr val="3B3B3B"/>
              </a:solidFill>
              <a:latin typeface="Century" panose="02040604050505020304" pitchFamily="18" charset="0"/>
              <a:ea typeface="Times New Roman" panose="02020603050405020304" pitchFamily="18" charset="0"/>
              <a:cs typeface="Arial" panose="020B0604020202020204" pitchFamily="34" charset="0"/>
            </a:endParaRPr>
          </a:p>
          <a:p>
            <a:pPr marR="0">
              <a:lnSpc>
                <a:spcPct val="107000"/>
              </a:lnSpc>
              <a:spcBef>
                <a:spcPts val="0"/>
              </a:spcBef>
              <a:spcAft>
                <a:spcPts val="800"/>
              </a:spcAft>
              <a:buFont typeface="Wingdings" panose="05000000000000000000" pitchFamily="2" charset="2"/>
              <a:buChar char="Ø"/>
            </a:pP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Although food remain the largest industrial sectors for enzyme demand, enzymes are becoming increasingly popular in a variety of application for Cosmetics products, including hair dye, skin care, oral care and more recently sun care products. </a:t>
            </a:r>
            <a:endParaRPr lang="en-US" sz="2800" dirty="0" smtClean="0">
              <a:solidFill>
                <a:schemeClr val="accent2"/>
              </a:solidFill>
              <a:latin typeface="Century" panose="02040604050505020304" pitchFamily="18" charset="0"/>
            </a:endParaRPr>
          </a:p>
          <a:p>
            <a:pPr marL="0" indent="0">
              <a:buNone/>
            </a:pPr>
            <a:r>
              <a:rPr lang="en-GB" sz="2800" b="1"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The market for global industrial enzymes is about to expand significantly over next five years, with the Cosmetics industry being one of the principle drivers.</a:t>
            </a:r>
            <a:endParaRPr lang="en-US" sz="2800" dirty="0">
              <a:solidFill>
                <a:schemeClr val="accent2"/>
              </a:solidFill>
              <a:latin typeface="Century" panose="02040604050505020304" pitchFamily="18" charset="0"/>
            </a:endParaRPr>
          </a:p>
        </p:txBody>
      </p:sp>
    </p:spTree>
    <p:extLst>
      <p:ext uri="{BB962C8B-B14F-4D97-AF65-F5344CB8AC3E}">
        <p14:creationId xmlns:p14="http://schemas.microsoft.com/office/powerpoint/2010/main" val="3410101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latin typeface="Century" panose="02040604050505020304" pitchFamily="18" charset="0"/>
              </a:rPr>
              <a:t>G</a:t>
            </a:r>
            <a:r>
              <a:rPr lang="en-US" sz="2800" dirty="0" smtClean="0">
                <a:latin typeface="Century" panose="02040604050505020304" pitchFamily="18" charset="0"/>
              </a:rPr>
              <a:t>roup 4 Members</a:t>
            </a:r>
            <a:endParaRPr lang="en-US" sz="2800" dirty="0">
              <a:latin typeface="Century" panose="02040604050505020304" pitchFamily="18" charset="0"/>
            </a:endParaRPr>
          </a:p>
        </p:txBody>
      </p:sp>
      <p:sp>
        <p:nvSpPr>
          <p:cNvPr id="3" name="Content Placeholder 2"/>
          <p:cNvSpPr>
            <a:spLocks noGrp="1"/>
          </p:cNvSpPr>
          <p:nvPr>
            <p:ph idx="1"/>
          </p:nvPr>
        </p:nvSpPr>
        <p:spPr>
          <a:xfrm>
            <a:off x="1566528" y="1495926"/>
            <a:ext cx="8915400" cy="3777622"/>
          </a:xfrm>
        </p:spPr>
        <p:txBody>
          <a:bodyPr>
            <a:normAutofit lnSpcReduction="10000"/>
          </a:bodyPr>
          <a:lstStyle/>
          <a:p>
            <a:pPr marL="0">
              <a:lnSpc>
                <a:spcPct val="150000"/>
              </a:lnSpc>
              <a:spcBef>
                <a:spcPts val="0"/>
              </a:spcBef>
            </a:pPr>
            <a:r>
              <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Name                                              </a:t>
            </a:r>
            <a:r>
              <a:rPr lang="en-US" sz="2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Registration Number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Bef>
                <a:spcPts val="0"/>
              </a:spcBef>
              <a:buFont typeface="+mj-lt"/>
              <a:buAutoNum type="arabicPeriod"/>
            </a:pPr>
            <a:r>
              <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NDAULA EDIRISA                               </a:t>
            </a:r>
            <a:r>
              <a:rPr lang="en-US" sz="2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20/U/19751/PS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Bef>
                <a:spcPts val="0"/>
              </a:spcBef>
              <a:buFont typeface="+mj-lt"/>
              <a:buAutoNum type="arabicPeriod"/>
            </a:pPr>
            <a:r>
              <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WANYAMA THOMAS JAMES            </a:t>
            </a:r>
            <a:r>
              <a:rPr lang="en-US" sz="2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20/U/11851/PS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Bef>
                <a:spcPts val="0"/>
              </a:spcBef>
              <a:buFont typeface="+mj-lt"/>
              <a:buAutoNum type="arabicPeriod"/>
            </a:pPr>
            <a:r>
              <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SSALI TOPHER                                     </a:t>
            </a:r>
            <a:r>
              <a:rPr lang="en-US" sz="2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20/U/11832/PS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Bef>
                <a:spcPts val="0"/>
              </a:spcBef>
              <a:buFont typeface="+mj-lt"/>
              <a:buAutoNum type="arabicPeriod"/>
            </a:pPr>
            <a:r>
              <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NAMUYOMBA GLORIA CHARITY     </a:t>
            </a:r>
            <a:r>
              <a:rPr lang="en-US" sz="2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20/U/0391/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Bef>
                <a:spcPts val="0"/>
              </a:spcBef>
              <a:buFont typeface="+mj-lt"/>
              <a:buAutoNum type="arabicPeriod"/>
            </a:pPr>
            <a:r>
              <a:rPr lang="en-US"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DHOYA KEOWN                                      </a:t>
            </a:r>
            <a:r>
              <a:rPr lang="en-US" sz="2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20/U/0392/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smtClean="0">
              <a:latin typeface="Century" panose="02040604050505020304" pitchFamily="18" charset="0"/>
            </a:endParaRPr>
          </a:p>
        </p:txBody>
      </p:sp>
    </p:spTree>
    <p:extLst>
      <p:ext uri="{BB962C8B-B14F-4D97-AF65-F5344CB8AC3E}">
        <p14:creationId xmlns:p14="http://schemas.microsoft.com/office/powerpoint/2010/main" val="3390911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4136" y="214919"/>
            <a:ext cx="10515600" cy="6275186"/>
          </a:xfrm>
        </p:spPr>
        <p:txBody>
          <a:bodyPr>
            <a:noAutofit/>
          </a:bodyPr>
          <a:lstStyle/>
          <a:p>
            <a:pPr marL="0" indent="0">
              <a:lnSpc>
                <a:spcPct val="107000"/>
              </a:lnSpc>
              <a:spcBef>
                <a:spcPts val="0"/>
              </a:spcBef>
              <a:spcAft>
                <a:spcPts val="800"/>
              </a:spcAft>
              <a:buNone/>
            </a:pPr>
            <a:r>
              <a:rPr lang="en-GB" sz="28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   </a:t>
            </a:r>
            <a:endParaRPr lang="en-GB" sz="2800" dirty="0">
              <a:solidFill>
                <a:srgbClr val="3B3B3B"/>
              </a:solidFill>
              <a:latin typeface="Century" panose="02040604050505020304" pitchFamily="18" charset="0"/>
              <a:ea typeface="Times New Roman" panose="02020603050405020304" pitchFamily="18" charset="0"/>
              <a:cs typeface="Arial" panose="020B0604020202020204" pitchFamily="34" charset="0"/>
            </a:endParaRPr>
          </a:p>
          <a:p>
            <a:pPr algn="just">
              <a:lnSpc>
                <a:spcPct val="107000"/>
              </a:lnSpc>
              <a:spcBef>
                <a:spcPts val="0"/>
              </a:spcBef>
              <a:spcAft>
                <a:spcPts val="800"/>
              </a:spcAft>
            </a:pPr>
            <a:endParaRPr lang="en-US" sz="2400" dirty="0" smtClean="0"/>
          </a:p>
          <a:p>
            <a:pPr algn="just">
              <a:lnSpc>
                <a:spcPct val="107000"/>
              </a:lnSpc>
              <a:spcBef>
                <a:spcPts val="0"/>
              </a:spcBef>
              <a:spcAft>
                <a:spcPts val="800"/>
              </a:spcAft>
              <a:buFont typeface="Wingdings" panose="05000000000000000000" pitchFamily="2" charset="2"/>
              <a:buChar char="Ø"/>
            </a:pPr>
            <a:r>
              <a:rPr lang="en-US" sz="2400" b="1" dirty="0" smtClean="0"/>
              <a:t>Dermatology</a:t>
            </a:r>
            <a:r>
              <a:rPr lang="en-US" sz="2400" dirty="0" smtClean="0"/>
              <a:t> </a:t>
            </a:r>
            <a:r>
              <a:rPr lang="en-US" sz="2400" dirty="0"/>
              <a:t>is a</a:t>
            </a:r>
            <a:r>
              <a:rPr lang="en-US" sz="2400" dirty="0" smtClean="0"/>
              <a:t> </a:t>
            </a:r>
            <a:r>
              <a:rPr lang="en-US" sz="2400" dirty="0"/>
              <a:t>branch of medicine dealing with the </a:t>
            </a:r>
            <a:r>
              <a:rPr lang="en-US" sz="2400" dirty="0" smtClean="0"/>
              <a:t>skin. A </a:t>
            </a:r>
            <a:r>
              <a:rPr lang="en-US" sz="2400" dirty="0"/>
              <a:t>dermatologist is a specialist doctor who manages diseases related to skin, hair, nails, and some cosmetic </a:t>
            </a:r>
            <a:r>
              <a:rPr lang="en-US" sz="2400" dirty="0" smtClean="0"/>
              <a:t>problems</a:t>
            </a:r>
            <a:r>
              <a:rPr lang="en-US" sz="2400" dirty="0"/>
              <a:t>.</a:t>
            </a:r>
          </a:p>
          <a:p>
            <a:pPr>
              <a:lnSpc>
                <a:spcPct val="107000"/>
              </a:lnSpc>
              <a:spcBef>
                <a:spcPts val="0"/>
              </a:spcBef>
              <a:spcAft>
                <a:spcPts val="800"/>
              </a:spcAft>
              <a:buFont typeface="Wingdings" panose="05000000000000000000" pitchFamily="2" charset="2"/>
              <a:buChar char="Ø"/>
            </a:pPr>
            <a:r>
              <a:rPr lang="en-GB" sz="24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   C</a:t>
            </a: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oenzymes and cofactors </a:t>
            </a:r>
            <a:r>
              <a:rPr lang="en-GB" sz="24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are now being used  to improve  on the</a:t>
            </a: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functioning  of the enzymes in the skin. This is because  they  are stable, low in molecular weight and </a:t>
            </a:r>
            <a:r>
              <a:rPr lang="en-GB" sz="24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also</a:t>
            </a: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penetrate through the stratum corneum to help activate the enzymes present.</a:t>
            </a:r>
          </a:p>
          <a:p>
            <a:pPr>
              <a:lnSpc>
                <a:spcPct val="107000"/>
              </a:lnSpc>
              <a:spcBef>
                <a:spcPts val="0"/>
              </a:spcBef>
              <a:spcAft>
                <a:spcPts val="800"/>
              </a:spcAft>
              <a:buFont typeface="Wingdings" panose="05000000000000000000" pitchFamily="2" charset="2"/>
              <a:buChar char="Ø"/>
            </a:pPr>
            <a:r>
              <a:rPr lang="en-US" sz="2400" dirty="0" smtClean="0">
                <a:latin typeface="Century" panose="02040604050505020304" pitchFamily="18" charset="0"/>
                <a:ea typeface="Calibri" panose="020F0502020204030204" pitchFamily="34" charset="0"/>
                <a:cs typeface="Times New Roman" panose="02020603050405020304" pitchFamily="18" charset="0"/>
              </a:rPr>
              <a:t>The second reason is that  these coenzymes and cofactors  can be formulated into cosmetics. </a:t>
            </a:r>
            <a:endParaRPr lang="en-US" sz="2400" dirty="0" smtClean="0">
              <a:effectLst/>
              <a:latin typeface="Century" panose="02040604050505020304" pitchFamily="18"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dirty="0" smtClean="0">
              <a:effectLst/>
              <a:latin typeface="Century" panose="02040604050505020304" pitchFamily="18" charset="0"/>
              <a:ea typeface="Calibri" panose="020F0502020204030204" pitchFamily="34" charset="0"/>
              <a:cs typeface="Times New Roman" panose="02020603050405020304" pitchFamily="18" charset="0"/>
            </a:endParaRPr>
          </a:p>
          <a:p>
            <a:endParaRPr lang="en-US" dirty="0">
              <a:latin typeface="Century" panose="02040604050505020304" pitchFamily="18" charset="0"/>
            </a:endParaRPr>
          </a:p>
        </p:txBody>
      </p:sp>
    </p:spTree>
    <p:extLst>
      <p:ext uri="{BB962C8B-B14F-4D97-AF65-F5344CB8AC3E}">
        <p14:creationId xmlns:p14="http://schemas.microsoft.com/office/powerpoint/2010/main" val="4052731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506" y="546382"/>
            <a:ext cx="10515600" cy="5893628"/>
          </a:xfrm>
        </p:spPr>
        <p:txBody>
          <a:bodyPr>
            <a:normAutofit fontScale="77500" lnSpcReduction="20000"/>
          </a:bodyPr>
          <a:lstStyle/>
          <a:p>
            <a:pPr marL="0" marR="0" indent="0">
              <a:lnSpc>
                <a:spcPct val="107000"/>
              </a:lnSpc>
              <a:spcBef>
                <a:spcPts val="0"/>
              </a:spcBef>
              <a:spcAft>
                <a:spcPts val="800"/>
              </a:spcAft>
              <a:buNone/>
            </a:pPr>
            <a:endParaRPr lang="en-GB"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endParaRPr>
          </a:p>
          <a:p>
            <a:pPr marR="0">
              <a:lnSpc>
                <a:spcPct val="107000"/>
              </a:lnSpc>
              <a:spcBef>
                <a:spcPts val="0"/>
              </a:spcBef>
              <a:spcAft>
                <a:spcPts val="800"/>
              </a:spcAft>
              <a:buFont typeface="Wingdings" panose="05000000000000000000" pitchFamily="2" charset="2"/>
              <a:buChar char="Ø"/>
            </a:pPr>
            <a:r>
              <a:rPr lang="en-GB" sz="28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       </a:t>
            </a:r>
            <a:r>
              <a:rPr lang="en-GB" sz="3000" b="1" u="sng" dirty="0" smtClean="0">
                <a:solidFill>
                  <a:srgbClr val="00B0F0"/>
                </a:solidFill>
                <a:latin typeface="Century" panose="02040604050505020304" pitchFamily="18" charset="0"/>
                <a:ea typeface="Times New Roman" panose="02020603050405020304" pitchFamily="18" charset="0"/>
                <a:cs typeface="Arial" panose="020B0604020202020204" pitchFamily="34" charset="0"/>
              </a:rPr>
              <a:t>Action of proteolytic enzymes in the cosmetic industry </a:t>
            </a:r>
          </a:p>
          <a:p>
            <a:pPr marL="457200" lvl="1" indent="0">
              <a:lnSpc>
                <a:spcPct val="107000"/>
              </a:lnSpc>
              <a:spcBef>
                <a:spcPts val="0"/>
              </a:spcBef>
              <a:spcAft>
                <a:spcPts val="800"/>
              </a:spcAft>
              <a:buNone/>
            </a:pPr>
            <a:r>
              <a:rPr lang="en-GB" sz="2200" b="1"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                                                                                                                                                         </a:t>
            </a:r>
            <a:r>
              <a:rPr lang="en-GB" sz="2200" b="1"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    </a:t>
            </a:r>
            <a:r>
              <a:rPr lang="en-GB" sz="26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The </a:t>
            </a:r>
            <a:r>
              <a:rPr lang="en-GB" sz="26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cosmetic industry is now using these proteolytic enzymes like</a:t>
            </a:r>
            <a:r>
              <a:rPr lang="en-GB" sz="26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t>
            </a:r>
            <a:r>
              <a:rPr lang="en-GB" sz="2600" dirty="0" smtClean="0">
                <a:solidFill>
                  <a:srgbClr val="404040"/>
                </a:solidFill>
                <a:effectLst/>
                <a:latin typeface="Century" panose="02040604050505020304" pitchFamily="18" charset="0"/>
                <a:ea typeface="Times New Roman" panose="02020603050405020304" pitchFamily="18" charset="0"/>
                <a:cs typeface="Arial" panose="020B0604020202020204" pitchFamily="34" charset="0"/>
              </a:rPr>
              <a:t>papain from pawpaw</a:t>
            </a:r>
            <a:r>
              <a:rPr lang="en-GB" sz="2600" dirty="0" smtClean="0">
                <a:solidFill>
                  <a:srgbClr val="404040"/>
                </a:solidFill>
                <a:latin typeface="Century" panose="02040604050505020304" pitchFamily="18" charset="0"/>
                <a:ea typeface="Times New Roman" panose="02020603050405020304" pitchFamily="18" charset="0"/>
                <a:cs typeface="Arial" panose="020B0604020202020204" pitchFamily="34" charset="0"/>
              </a:rPr>
              <a:t> and </a:t>
            </a:r>
            <a:r>
              <a:rPr lang="en-GB" sz="2600" dirty="0" smtClean="0">
                <a:solidFill>
                  <a:srgbClr val="404040"/>
                </a:solidFill>
                <a:effectLst/>
                <a:latin typeface="Century" panose="02040604050505020304" pitchFamily="18" charset="0"/>
                <a:ea typeface="Times New Roman" panose="02020603050405020304" pitchFamily="18" charset="0"/>
                <a:cs typeface="Arial" panose="020B0604020202020204" pitchFamily="34" charset="0"/>
              </a:rPr>
              <a:t> bromelaine  from pineapple </a:t>
            </a:r>
            <a:r>
              <a:rPr lang="en-GB" sz="26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to</a:t>
            </a:r>
            <a:r>
              <a:rPr lang="en-GB" sz="26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resurface and make the skin smooth. These</a:t>
            </a:r>
            <a:r>
              <a:rPr lang="en-GB" sz="26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 enzymes work by breaking down proteins so that the skin can better absorb their components and so promote cell growth and renewal.</a:t>
            </a:r>
            <a:endParaRPr lang="en-GB" sz="2600" dirty="0" smtClean="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endParaRPr lang="en-GB" sz="2800" dirty="0">
              <a:solidFill>
                <a:srgbClr val="666666"/>
              </a:solidFill>
              <a:latin typeface="Arial" panose="020B060402020202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r>
              <a:rPr lang="en-GB" sz="2800" dirty="0" smtClean="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These </a:t>
            </a: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Enzymes are now being used by  skin treatment therapists </a:t>
            </a:r>
            <a:r>
              <a:rPr lang="en-GB" sz="28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to t</a:t>
            </a: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reat many  skin conditions related to skin aging, acne, congestion and pigmentation.</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300" b="1" dirty="0" smtClean="0"/>
              <a:t>Skin aging</a:t>
            </a:r>
            <a:r>
              <a:rPr lang="en-US" sz="2300" dirty="0" smtClean="0"/>
              <a:t>-Here ,the skin gets older.</a:t>
            </a:r>
          </a:p>
          <a:p>
            <a:pPr marL="0" indent="0">
              <a:buNone/>
            </a:pPr>
            <a:r>
              <a:rPr lang="en-US" sz="2300" b="1" dirty="0" smtClean="0"/>
              <a:t>Acne</a:t>
            </a:r>
            <a:r>
              <a:rPr lang="en-US" sz="2300" dirty="0" smtClean="0"/>
              <a:t>-A condition that results in hair follicles being removed with oil  and  dead skin cells. </a:t>
            </a:r>
          </a:p>
          <a:p>
            <a:pPr marL="0" indent="0">
              <a:buNone/>
            </a:pPr>
            <a:r>
              <a:rPr lang="en-US" sz="2300" b="1" dirty="0" smtClean="0"/>
              <a:t>Congestion-</a:t>
            </a:r>
            <a:r>
              <a:rPr lang="en-US" sz="2300" dirty="0"/>
              <a:t>Congested skin is</a:t>
            </a:r>
            <a:r>
              <a:rPr lang="en-US" sz="2300" b="1" dirty="0"/>
              <a:t> </a:t>
            </a:r>
            <a:r>
              <a:rPr lang="en-US" sz="2300" dirty="0" smtClean="0"/>
              <a:t>characterized </a:t>
            </a:r>
            <a:r>
              <a:rPr lang="en-US" sz="2300" dirty="0"/>
              <a:t>by its appearance which is rough in texture and has multiple open pores </a:t>
            </a:r>
            <a:endParaRPr lang="en-US" sz="2300" dirty="0" smtClean="0"/>
          </a:p>
          <a:p>
            <a:pPr marL="0" indent="0">
              <a:buNone/>
            </a:pPr>
            <a:r>
              <a:rPr lang="en-US" sz="2300" b="1" dirty="0" smtClean="0"/>
              <a:t>Pigmentation-</a:t>
            </a:r>
            <a:r>
              <a:rPr lang="en-US" sz="2300" dirty="0" smtClean="0"/>
              <a:t> Skin </a:t>
            </a:r>
            <a:r>
              <a:rPr lang="en-US" sz="2300" dirty="0"/>
              <a:t>pigmentation is</a:t>
            </a:r>
            <a:r>
              <a:rPr lang="en-US" sz="2300" b="1" dirty="0"/>
              <a:t> a discoloration noticed on the skin.</a:t>
            </a:r>
            <a:r>
              <a:rPr lang="en-US" sz="2300" dirty="0"/>
              <a:t> It is caused by melanin, a pigment which is responsible for skin colors. The skin disorder appears like darker or lighter patches on the skin which may be different from the normal skin color.</a:t>
            </a:r>
          </a:p>
        </p:txBody>
      </p:sp>
    </p:spTree>
    <p:extLst>
      <p:ext uri="{BB962C8B-B14F-4D97-AF65-F5344CB8AC3E}">
        <p14:creationId xmlns:p14="http://schemas.microsoft.com/office/powerpoint/2010/main" val="405017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accent2"/>
                </a:solidFill>
                <a:effectLst/>
                <a:latin typeface="Century" panose="02040604050505020304" pitchFamily="18" charset="0"/>
                <a:ea typeface="Times New Roman" panose="02020603050405020304" pitchFamily="18" charset="0"/>
                <a:cs typeface="Arial" panose="020B0604020202020204" pitchFamily="34" charset="0"/>
              </a:rPr>
              <a:t>A. Enzymes </a:t>
            </a:r>
            <a:r>
              <a:rPr lang="en-GB" b="1" dirty="0" smtClean="0">
                <a:solidFill>
                  <a:schemeClr val="accent2"/>
                </a:solidFill>
                <a:effectLst/>
                <a:latin typeface="Century" panose="02040604050505020304" pitchFamily="18" charset="0"/>
                <a:ea typeface="Times New Roman" panose="02020603050405020304" pitchFamily="18" charset="0"/>
                <a:cs typeface="Arial" panose="020B0604020202020204" pitchFamily="34" charset="0"/>
              </a:rPr>
              <a:t>as anti-free radicals:</a:t>
            </a:r>
            <a:endParaRPr lang="en-US" dirty="0">
              <a:solidFill>
                <a:schemeClr val="accent2"/>
              </a:solidFill>
            </a:endParaRPr>
          </a:p>
        </p:txBody>
      </p:sp>
      <p:sp>
        <p:nvSpPr>
          <p:cNvPr id="3" name="Content Placeholder 2"/>
          <p:cNvSpPr>
            <a:spLocks noGrp="1"/>
          </p:cNvSpPr>
          <p:nvPr>
            <p:ph idx="1"/>
          </p:nvPr>
        </p:nvSpPr>
        <p:spPr>
          <a:xfrm>
            <a:off x="2589212" y="1264555"/>
            <a:ext cx="8915400" cy="5187760"/>
          </a:xfrm>
        </p:spPr>
        <p:txBody>
          <a:bodyPr>
            <a:normAutofit/>
          </a:bodyPr>
          <a:lstStyle/>
          <a:p>
            <a:pPr marR="0">
              <a:lnSpc>
                <a:spcPct val="107000"/>
              </a:lnSpc>
              <a:spcBef>
                <a:spcPts val="0"/>
              </a:spcBef>
              <a:spcAft>
                <a:spcPts val="800"/>
              </a:spcAft>
              <a:buFont typeface="Wingdings" panose="05000000000000000000" pitchFamily="2" charset="2"/>
              <a:buChar char="Ø"/>
            </a:pPr>
            <a:r>
              <a:rPr lang="en-GB" sz="28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Anti –free radicals  are supplements that contain concentrated  </a:t>
            </a:r>
            <a:r>
              <a:rPr lang="en-GB" sz="2800" b="1"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anti-oxidants.</a:t>
            </a:r>
            <a:r>
              <a:rPr lang="en-GB" sz="28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[Anti-oxidants are substances that prevent oxidation]</a:t>
            </a:r>
            <a:endPar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endParaRPr>
          </a:p>
          <a:p>
            <a:pPr>
              <a:lnSpc>
                <a:spcPct val="107000"/>
              </a:lnSpc>
              <a:spcBef>
                <a:spcPts val="0"/>
              </a:spcBef>
              <a:spcAft>
                <a:spcPts val="800"/>
              </a:spcAft>
              <a:buFont typeface="Wingdings" panose="05000000000000000000" pitchFamily="2" charset="2"/>
              <a:buChar char="Ø"/>
            </a:pP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t>
            </a:r>
            <a:r>
              <a:rPr lang="en-GB" sz="2800" dirty="0">
                <a:solidFill>
                  <a:srgbClr val="3B3B3B"/>
                </a:solidFill>
                <a:latin typeface="Century" panose="02040604050505020304" pitchFamily="18" charset="0"/>
                <a:ea typeface="Times New Roman" panose="02020603050405020304" pitchFamily="18" charset="0"/>
                <a:cs typeface="Arial" panose="020B0604020202020204" pitchFamily="34" charset="0"/>
              </a:rPr>
              <a:t>E</a:t>
            </a: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nzymes possess cosmetic stability which enables them to capture free radicals, preventing damage to the skin caused by environmental pollution, bacteria, smoke, sunlight and other harmful factor. </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0029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366"/>
            <a:ext cx="10515600" cy="4456090"/>
          </a:xfrm>
        </p:spPr>
        <p:txBody>
          <a:bodyPr>
            <a:normAutofit fontScale="92500"/>
          </a:bodyPr>
          <a:lstStyle/>
          <a:p>
            <a:pPr>
              <a:buFont typeface="Wingdings" panose="05000000000000000000" pitchFamily="2" charset="2"/>
              <a:buChar char="Ø"/>
            </a:pPr>
            <a:endParaRPr lang="en-GB"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endParaRPr>
          </a:p>
          <a:p>
            <a:pPr>
              <a:buFont typeface="Wingdings" panose="05000000000000000000" pitchFamily="2" charset="2"/>
              <a:buChar char="Ø"/>
            </a:pPr>
            <a:endParaRPr lang="en-GB"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endParaRPr>
          </a:p>
          <a:p>
            <a:pPr>
              <a:buFont typeface="Wingdings" panose="05000000000000000000" pitchFamily="2" charset="2"/>
              <a:buChar char="Ø"/>
            </a:pPr>
            <a:endPar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endParaRPr>
          </a:p>
          <a:p>
            <a:pPr>
              <a:buFont typeface="Wingdings" panose="05000000000000000000" pitchFamily="2" charset="2"/>
              <a:buChar char="Ø"/>
            </a:pP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These  enzymes </a:t>
            </a:r>
            <a:r>
              <a:rPr lang="en-US" sz="2800" dirty="0" smtClean="0"/>
              <a:t> </a:t>
            </a:r>
            <a:r>
              <a:rPr lang="en-US" sz="2800" dirty="0"/>
              <a:t>work successfully on the surface of the skin </a:t>
            </a: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and so there is no need</a:t>
            </a:r>
            <a:r>
              <a:rPr lang="en-GB" sz="28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 for them </a:t>
            </a: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to penetrate down to the living cells. One of these </a:t>
            </a:r>
            <a:r>
              <a:rPr lang="en-GB" sz="2800" b="1"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protective enzymes is superoxide dismutase  which is extracted from yeast. (SOD) </a:t>
            </a:r>
            <a:r>
              <a:rPr lang="en-GB" sz="28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which</a:t>
            </a: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is found in almost all-living organisms and it works to protect the cell from free radical oxygen attack in the aqueous environment.</a:t>
            </a:r>
          </a:p>
          <a:p>
            <a:pPr marL="0" indent="0">
              <a:buNone/>
            </a:pPr>
            <a:r>
              <a:rPr lang="en-GB" sz="2800" dirty="0" smtClean="0">
                <a:solidFill>
                  <a:srgbClr val="3B3B3B"/>
                </a:solidFill>
                <a:latin typeface="Century" panose="02040604050505020304" pitchFamily="18" charset="0"/>
                <a:cs typeface="Arial" panose="020B0604020202020204" pitchFamily="34" charset="0"/>
              </a:rPr>
              <a:t>    </a:t>
            </a:r>
            <a:endParaRPr lang="en-US" sz="2800" dirty="0"/>
          </a:p>
        </p:txBody>
      </p:sp>
    </p:spTree>
    <p:extLst>
      <p:ext uri="{BB962C8B-B14F-4D97-AF65-F5344CB8AC3E}">
        <p14:creationId xmlns:p14="http://schemas.microsoft.com/office/powerpoint/2010/main" val="3326912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304" y="641851"/>
            <a:ext cx="10533845" cy="1325563"/>
          </a:xfrm>
        </p:spPr>
        <p:txBody>
          <a:bodyPr/>
          <a:lstStyle/>
          <a:p>
            <a:r>
              <a:rPr lang="en-GB" b="1" dirty="0" smtClean="0">
                <a:solidFill>
                  <a:schemeClr val="accent2"/>
                </a:solidFill>
                <a:effectLst/>
                <a:latin typeface="Century" panose="02040604050505020304" pitchFamily="18" charset="0"/>
                <a:ea typeface="Times New Roman" panose="02020603050405020304" pitchFamily="18" charset="0"/>
                <a:cs typeface="Arial" panose="020B0604020202020204" pitchFamily="34" charset="0"/>
              </a:rPr>
              <a:t>                                                                      Superoxide Dismutase (SOD) and Catalase</a:t>
            </a:r>
            <a:endParaRPr lang="en-US" dirty="0">
              <a:solidFill>
                <a:schemeClr val="accent2"/>
              </a:solidFill>
            </a:endParaRPr>
          </a:p>
        </p:txBody>
      </p:sp>
      <p:sp>
        <p:nvSpPr>
          <p:cNvPr id="3" name="Content Placeholder 2"/>
          <p:cNvSpPr>
            <a:spLocks noGrp="1"/>
          </p:cNvSpPr>
          <p:nvPr>
            <p:ph idx="1"/>
          </p:nvPr>
        </p:nvSpPr>
        <p:spPr>
          <a:xfrm>
            <a:off x="838200" y="1825625"/>
            <a:ext cx="10515600" cy="4626690"/>
          </a:xfrm>
        </p:spPr>
        <p:txBody>
          <a:bodyPr>
            <a:normAutofit fontScale="92500" lnSpcReduction="10000"/>
          </a:bodyPr>
          <a:lstStyle/>
          <a:p>
            <a:pPr marR="0">
              <a:lnSpc>
                <a:spcPct val="107000"/>
              </a:lnSpc>
              <a:spcBef>
                <a:spcPts val="0"/>
              </a:spcBef>
              <a:spcAft>
                <a:spcPts val="800"/>
              </a:spcAft>
              <a:buFont typeface="Wingdings" panose="05000000000000000000" pitchFamily="2" charset="2"/>
              <a:buChar char="Ø"/>
            </a:pPr>
            <a:r>
              <a:rPr lang="en-GB" sz="30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SOD </a:t>
            </a:r>
            <a:r>
              <a:rPr lang="en-GB" sz="3000" dirty="0">
                <a:solidFill>
                  <a:srgbClr val="3B3B3B"/>
                </a:solidFill>
                <a:latin typeface="Century" panose="02040604050505020304" pitchFamily="18" charset="0"/>
                <a:ea typeface="Times New Roman" panose="02020603050405020304" pitchFamily="18" charset="0"/>
                <a:cs typeface="Arial" panose="020B0604020202020204" pitchFamily="34" charset="0"/>
              </a:rPr>
              <a:t> </a:t>
            </a:r>
            <a:r>
              <a:rPr lang="en-GB" sz="30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combines </a:t>
            </a:r>
            <a:r>
              <a:rPr lang="en-GB" sz="30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with catalase </a:t>
            </a:r>
            <a:r>
              <a:rPr lang="en-GB" sz="30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to</a:t>
            </a:r>
            <a:r>
              <a:rPr lang="en-GB" sz="30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protect  the proteins from aging due to oxidation. SOD works by </a:t>
            </a:r>
            <a:r>
              <a:rPr lang="en-GB" sz="3000" b="1"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dismutation.</a:t>
            </a:r>
            <a:r>
              <a:rPr lang="en-GB" sz="30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t>
            </a:r>
            <a:r>
              <a:rPr lang="en-GB" sz="3000" b="1"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Dismutation</a:t>
            </a:r>
            <a:r>
              <a:rPr lang="en-GB" sz="30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 ls a </a:t>
            </a:r>
            <a:r>
              <a:rPr lang="en-GB" sz="30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process by which a dangerous highly reactive oxygen free radical is converted to a less reactive form.</a:t>
            </a:r>
            <a:endParaRPr lang="en-US" sz="3000" dirty="0">
              <a:latin typeface="Calibri" panose="020F05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r>
              <a:rPr lang="en-GB" sz="30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During dismutation in </a:t>
            </a:r>
            <a:r>
              <a:rPr lang="en-GB" sz="30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aerobic cells, the oxygen molecule </a:t>
            </a:r>
            <a:r>
              <a:rPr lang="en-GB" sz="30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is </a:t>
            </a:r>
            <a:r>
              <a:rPr lang="en-GB" sz="30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completely reduced to two water molecules by accepting four electrons. </a:t>
            </a:r>
          </a:p>
          <a:p>
            <a:pPr marR="0">
              <a:lnSpc>
                <a:spcPct val="107000"/>
              </a:lnSpc>
              <a:spcBef>
                <a:spcPts val="0"/>
              </a:spcBef>
              <a:spcAft>
                <a:spcPts val="800"/>
              </a:spcAft>
              <a:buFont typeface="Wingdings" panose="05000000000000000000" pitchFamily="2" charset="2"/>
              <a:buChar char="Ø"/>
            </a:pPr>
            <a:r>
              <a:rPr lang="en-GB" sz="30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If oxygen is only partially reduced by accepting one electron, the product is the superoxide radical.</a:t>
            </a:r>
            <a:endParaRPr lang="en-US" sz="3000" dirty="0" smtClean="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2652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2594" y="357433"/>
            <a:ext cx="10515600" cy="4351338"/>
          </a:xfrm>
        </p:spPr>
        <p:txBody>
          <a:bodyPr>
            <a:normAutofit fontScale="92500"/>
          </a:bodyPr>
          <a:lstStyle/>
          <a:p>
            <a:pPr marR="0">
              <a:lnSpc>
                <a:spcPct val="107000"/>
              </a:lnSpc>
              <a:spcBef>
                <a:spcPts val="0"/>
              </a:spcBef>
              <a:spcAft>
                <a:spcPts val="800"/>
              </a:spcAft>
              <a:buFont typeface="Wingdings" panose="05000000000000000000" pitchFamily="2" charset="2"/>
              <a:buChar char="Ø"/>
            </a:pPr>
            <a:endPar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endParaRPr>
          </a:p>
          <a:p>
            <a:pPr marR="0">
              <a:lnSpc>
                <a:spcPct val="107000"/>
              </a:lnSpc>
              <a:spcBef>
                <a:spcPts val="0"/>
              </a:spcBef>
              <a:spcAft>
                <a:spcPts val="800"/>
              </a:spcAft>
              <a:buFont typeface="Wingdings" panose="05000000000000000000" pitchFamily="2" charset="2"/>
              <a:buChar char="Ø"/>
            </a:pPr>
            <a:endParaRPr lang="en-GB" sz="2800" dirty="0">
              <a:solidFill>
                <a:srgbClr val="3B3B3B"/>
              </a:solidFill>
              <a:latin typeface="Century" panose="02040604050505020304" pitchFamily="18" charset="0"/>
              <a:ea typeface="Times New Roman" panose="02020603050405020304" pitchFamily="18" charset="0"/>
              <a:cs typeface="Arial" panose="020B0604020202020204" pitchFamily="34" charset="0"/>
            </a:endParaRPr>
          </a:p>
          <a:p>
            <a:pPr>
              <a:lnSpc>
                <a:spcPct val="107000"/>
              </a:lnSpc>
              <a:spcBef>
                <a:spcPts val="0"/>
              </a:spcBef>
              <a:spcAft>
                <a:spcPts val="800"/>
              </a:spcAft>
              <a:buFont typeface="Wingdings" panose="05000000000000000000" pitchFamily="2" charset="2"/>
              <a:buChar char="Ø"/>
            </a:pPr>
            <a:r>
              <a:rPr lang="en-GB" sz="28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The other use of  the SOD</a:t>
            </a: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enzyme  is that it can help to slow the visible signs of aging and the damaging effects of the environment on the epidermis. </a:t>
            </a:r>
            <a:r>
              <a:rPr lang="en-GB" sz="28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However like other enzymes, its</a:t>
            </a: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actions are also affected by temperature and </a:t>
            </a:r>
            <a:r>
              <a:rPr lang="en-GB" sz="2800" dirty="0" err="1"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pH.</a:t>
            </a:r>
            <a:r>
              <a:rPr lang="en-GB"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r>
            <a:br>
              <a:rPr lang="en-GB"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br>
            <a:r>
              <a:rPr lang="en-GB" sz="2400" b="1"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Other enzymes like papain </a:t>
            </a:r>
            <a:r>
              <a:rPr lang="en-GB" sz="2400" b="1" dirty="0">
                <a:solidFill>
                  <a:srgbClr val="3B3B3B"/>
                </a:solidFill>
                <a:latin typeface="Century" panose="02040604050505020304" pitchFamily="18" charset="0"/>
                <a:ea typeface="Times New Roman" panose="02020603050405020304" pitchFamily="18" charset="0"/>
                <a:cs typeface="Arial" panose="020B0604020202020204" pitchFamily="34" charset="0"/>
              </a:rPr>
              <a:t>(from the </a:t>
            </a:r>
            <a:r>
              <a:rPr lang="en-GB" sz="2400" b="1"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pawpaw) </a:t>
            </a:r>
            <a:r>
              <a:rPr lang="en-GB" sz="2400" b="1" dirty="0">
                <a:solidFill>
                  <a:srgbClr val="3B3B3B"/>
                </a:solidFill>
                <a:latin typeface="Century" panose="02040604050505020304" pitchFamily="18" charset="0"/>
                <a:ea typeface="Times New Roman" panose="02020603050405020304" pitchFamily="18" charset="0"/>
                <a:cs typeface="Arial" panose="020B0604020202020204" pitchFamily="34" charset="0"/>
              </a:rPr>
              <a:t>and bromelaine (from the pineapple) </a:t>
            </a:r>
            <a:r>
              <a:rPr lang="en-GB" sz="2400" b="1"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are now being   </a:t>
            </a:r>
            <a:r>
              <a:rPr lang="en-GB" sz="2400" b="1" dirty="0">
                <a:solidFill>
                  <a:srgbClr val="3B3B3B"/>
                </a:solidFill>
                <a:latin typeface="Century" panose="02040604050505020304" pitchFamily="18" charset="0"/>
                <a:ea typeface="Times New Roman" panose="02020603050405020304" pitchFamily="18" charset="0"/>
                <a:cs typeface="Arial" panose="020B0604020202020204" pitchFamily="34" charset="0"/>
              </a:rPr>
              <a:t>used as  ingredients in cosmetic products.</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00621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6069"/>
            <a:ext cx="10515600" cy="6082003"/>
          </a:xfrm>
        </p:spPr>
        <p:txBody>
          <a:bodyPr>
            <a:normAutofit fontScale="92500" lnSpcReduction="20000"/>
          </a:bodyPr>
          <a:lstStyle/>
          <a:p>
            <a:pPr marR="0">
              <a:lnSpc>
                <a:spcPct val="107000"/>
              </a:lnSpc>
              <a:spcBef>
                <a:spcPts val="0"/>
              </a:spcBef>
              <a:spcAft>
                <a:spcPts val="800"/>
              </a:spcAft>
              <a:buFont typeface="Wingdings" panose="05000000000000000000" pitchFamily="2" charset="2"/>
              <a:buChar char="Ø"/>
            </a:pP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t>
            </a:r>
            <a:r>
              <a:rPr lang="en-GB" sz="2800" dirty="0">
                <a:solidFill>
                  <a:srgbClr val="3B3B3B"/>
                </a:solidFill>
                <a:latin typeface="Century" panose="02040604050505020304" pitchFamily="18" charset="0"/>
                <a:ea typeface="Times New Roman" panose="02020603050405020304" pitchFamily="18" charset="0"/>
                <a:cs typeface="Arial" panose="020B0604020202020204" pitchFamily="34" charset="0"/>
              </a:rPr>
              <a:t>T</a:t>
            </a: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he cosmetics industry </a:t>
            </a:r>
            <a:r>
              <a:rPr lang="en-GB" sz="28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is now </a:t>
            </a: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expanding its range of enzyme-based beauty products to meet the needs of every skin type, especially those that promote the formation of fats, antioxidants and collagen.</a:t>
            </a:r>
          </a:p>
          <a:p>
            <a:pPr marL="0" marR="0" indent="0">
              <a:lnSpc>
                <a:spcPct val="107000"/>
              </a:lnSpc>
              <a:spcBef>
                <a:spcPts val="0"/>
              </a:spcBef>
              <a:spcAft>
                <a:spcPts val="800"/>
              </a:spcAft>
              <a:buNone/>
            </a:pPr>
            <a:r>
              <a:rPr lang="en-GB" sz="2400" dirty="0" smtClean="0">
                <a:solidFill>
                  <a:srgbClr val="FF0000"/>
                </a:solidFill>
                <a:effectLst/>
                <a:latin typeface="Century" panose="02040604050505020304" pitchFamily="18" charset="0"/>
                <a:ea typeface="Times New Roman" panose="02020603050405020304" pitchFamily="18" charset="0"/>
                <a:cs typeface="Arial" panose="020B0604020202020204" pitchFamily="34" charset="0"/>
              </a:rPr>
              <a:t>              These other enzymes are as follows:</a:t>
            </a: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r>
            <a:b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b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DGAT-1, </a:t>
            </a:r>
            <a:r>
              <a:rPr lang="en-GB" sz="2400" dirty="0" smtClean="0">
                <a:solidFill>
                  <a:schemeClr val="accent5"/>
                </a:solidFill>
                <a:effectLst/>
                <a:latin typeface="Century" panose="02040604050505020304" pitchFamily="18" charset="0"/>
                <a:ea typeface="Times New Roman" panose="02020603050405020304" pitchFamily="18" charset="0"/>
                <a:cs typeface="Arial" panose="020B0604020202020204" pitchFamily="34" charset="0"/>
              </a:rPr>
              <a:t>diacylglycerol acyltransferase: </a:t>
            </a:r>
            <a:r>
              <a:rPr lang="en-GB" sz="2400" dirty="0">
                <a:solidFill>
                  <a:schemeClr val="tx1"/>
                </a:solidFill>
                <a:latin typeface="Century" panose="02040604050505020304" pitchFamily="18" charset="0"/>
                <a:ea typeface="Times New Roman" panose="02020603050405020304" pitchFamily="18" charset="0"/>
                <a:cs typeface="Arial" panose="020B0604020202020204" pitchFamily="34" charset="0"/>
              </a:rPr>
              <a:t>w</a:t>
            </a:r>
            <a:r>
              <a:rPr lang="en-GB" sz="2400" dirty="0" smtClean="0">
                <a:solidFill>
                  <a:schemeClr val="tx1"/>
                </a:solidFill>
                <a:effectLst/>
                <a:latin typeface="Century" panose="02040604050505020304" pitchFamily="18" charset="0"/>
                <a:ea typeface="Times New Roman" panose="02020603050405020304" pitchFamily="18" charset="0"/>
                <a:cs typeface="Arial" panose="020B0604020202020204" pitchFamily="34" charset="0"/>
              </a:rPr>
              <a:t>hich</a:t>
            </a:r>
            <a:r>
              <a:rPr lang="en-GB" sz="2400" dirty="0" smtClean="0">
                <a:solidFill>
                  <a:schemeClr val="accent5"/>
                </a:solidFill>
                <a:effectLst/>
                <a:latin typeface="Century" panose="02040604050505020304" pitchFamily="18" charset="0"/>
                <a:ea typeface="Times New Roman" panose="02020603050405020304" pitchFamily="18" charset="0"/>
                <a:cs typeface="Arial" panose="020B0604020202020204" pitchFamily="34" charset="0"/>
              </a:rPr>
              <a:t> </a:t>
            </a:r>
            <a:r>
              <a:rPr lang="en-GB" sz="2400" dirty="0" smtClean="0">
                <a:solidFill>
                  <a:srgbClr val="3B3B3B"/>
                </a:solidFill>
                <a:latin typeface="Century" panose="02040604050505020304" pitchFamily="18" charset="0"/>
                <a:ea typeface="Times New Roman" panose="02020603050405020304" pitchFamily="18" charset="0"/>
                <a:cs typeface="Arial" panose="020B0604020202020204" pitchFamily="34" charset="0"/>
              </a:rPr>
              <a:t>b</a:t>
            </a: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oosts the action of retinoic acid, which accelerates epidermis and hair renewal.</a:t>
            </a:r>
          </a:p>
          <a:p>
            <a:pPr marL="0" marR="0" indent="0">
              <a:lnSpc>
                <a:spcPct val="107000"/>
              </a:lnSpc>
              <a:spcBef>
                <a:spcPts val="0"/>
              </a:spcBef>
              <a:spcAft>
                <a:spcPts val="800"/>
              </a:spcAft>
              <a:buNone/>
            </a:pP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r>
            <a:b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b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SOD, </a:t>
            </a:r>
            <a:r>
              <a:rPr lang="en-GB" sz="2400" dirty="0" smtClean="0">
                <a:solidFill>
                  <a:srgbClr val="EF19A3"/>
                </a:solidFill>
                <a:effectLst/>
                <a:latin typeface="Century" panose="02040604050505020304" pitchFamily="18" charset="0"/>
                <a:ea typeface="Times New Roman" panose="02020603050405020304" pitchFamily="18" charset="0"/>
                <a:cs typeface="Arial" panose="020B0604020202020204" pitchFamily="34" charset="0"/>
              </a:rPr>
              <a:t>superoxide dismutase: </a:t>
            </a: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A star ingredient in anti-ageing formulas for its protective action against oxidative stress.</a:t>
            </a:r>
          </a:p>
          <a:p>
            <a:pPr marL="0" marR="0" indent="0">
              <a:lnSpc>
                <a:spcPct val="107000"/>
              </a:lnSpc>
              <a:spcBef>
                <a:spcPts val="0"/>
              </a:spcBef>
              <a:spcAft>
                <a:spcPts val="800"/>
              </a:spcAft>
              <a:buNone/>
            </a:pPr>
            <a:endParaRPr lang="en-GB" sz="2400" dirty="0">
              <a:solidFill>
                <a:srgbClr val="3B3B3B"/>
              </a:solidFill>
              <a:latin typeface="Century" panose="02040604050505020304" pitchFamily="18" charset="0"/>
              <a:ea typeface="Times New Roman" panose="02020603050405020304" pitchFamily="18" charset="0"/>
              <a:cs typeface="Arial" panose="020B0604020202020204" pitchFamily="34" charset="0"/>
            </a:endParaRPr>
          </a:p>
          <a:p>
            <a:pPr marL="0" marR="0" indent="0">
              <a:lnSpc>
                <a:spcPct val="107000"/>
              </a:lnSpc>
              <a:spcBef>
                <a:spcPts val="0"/>
              </a:spcBef>
              <a:spcAft>
                <a:spcPts val="800"/>
              </a:spcAft>
              <a:buNone/>
            </a:pP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Oxidative Stress-This is a condition caused by the imbalance between production and accumulation of oxygen reaction species in cells and tissues.</a:t>
            </a:r>
          </a:p>
          <a:p>
            <a:pPr marL="0" marR="0" indent="0">
              <a:lnSpc>
                <a:spcPct val="107000"/>
              </a:lnSpc>
              <a:spcBef>
                <a:spcPts val="0"/>
              </a:spcBef>
              <a:spcAft>
                <a:spcPts val="800"/>
              </a:spcAft>
              <a:buNone/>
            </a:pP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r>
            <a:b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b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a:t>
            </a:r>
            <a:r>
              <a:rPr lang="en-GB" sz="2400" dirty="0" smtClean="0">
                <a:solidFill>
                  <a:schemeClr val="accent6"/>
                </a:solidFill>
                <a:effectLst/>
                <a:latin typeface="Century" panose="02040604050505020304" pitchFamily="18" charset="0"/>
                <a:ea typeface="Times New Roman" panose="02020603050405020304" pitchFamily="18" charset="0"/>
                <a:cs typeface="Arial" panose="020B0604020202020204" pitchFamily="34" charset="0"/>
              </a:rPr>
              <a:t>Lysyl and prolylhydroxylases: </a:t>
            </a:r>
            <a:r>
              <a:rPr lang="en-GB" sz="2400" dirty="0" err="1" smtClean="0">
                <a:solidFill>
                  <a:schemeClr val="tx1"/>
                </a:solidFill>
                <a:effectLst/>
                <a:latin typeface="Century" panose="02040604050505020304" pitchFamily="18" charset="0"/>
                <a:ea typeface="Times New Roman" panose="02020603050405020304" pitchFamily="18" charset="0"/>
                <a:cs typeface="Arial" panose="020B0604020202020204" pitchFamily="34" charset="0"/>
              </a:rPr>
              <a:t>lt</a:t>
            </a:r>
            <a:r>
              <a:rPr lang="en-GB" sz="2400" dirty="0" smtClean="0">
                <a:solidFill>
                  <a:schemeClr val="tx1"/>
                </a:solidFill>
                <a:effectLst/>
                <a:latin typeface="Century" panose="02040604050505020304" pitchFamily="18" charset="0"/>
                <a:ea typeface="Times New Roman" panose="02020603050405020304" pitchFamily="18" charset="0"/>
                <a:cs typeface="Arial" panose="020B0604020202020204" pitchFamily="34" charset="0"/>
              </a:rPr>
              <a:t> </a:t>
            </a:r>
            <a:r>
              <a:rPr lang="en-GB" sz="2400" dirty="0" smtClean="0">
                <a:solidFill>
                  <a:schemeClr val="tx1"/>
                </a:solidFill>
                <a:latin typeface="Century" panose="02040604050505020304" pitchFamily="18" charset="0"/>
                <a:ea typeface="Times New Roman" panose="02020603050405020304" pitchFamily="18" charset="0"/>
                <a:cs typeface="Arial" panose="020B0604020202020204" pitchFamily="34" charset="0"/>
              </a:rPr>
              <a:t>s</a:t>
            </a:r>
            <a: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ynthesizes the collagen necessary to maintain the structure of the skin (they need vitamin C to function).</a:t>
            </a:r>
            <a:br>
              <a:rPr lang="en-GB" sz="24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b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45024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solidFill>
                  <a:schemeClr val="accent2"/>
                </a:solidFill>
                <a:effectLst/>
                <a:latin typeface="Century" panose="02040604050505020304" pitchFamily="18" charset="0"/>
                <a:ea typeface="Times New Roman" panose="02020603050405020304" pitchFamily="18" charset="0"/>
                <a:cs typeface="Arial" panose="020B0604020202020204" pitchFamily="34" charset="0"/>
              </a:rPr>
              <a:t>B. Enzymes </a:t>
            </a:r>
            <a:r>
              <a:rPr lang="en-GB" b="1" u="sng" dirty="0" smtClean="0">
                <a:solidFill>
                  <a:schemeClr val="accent2"/>
                </a:solidFill>
                <a:effectLst/>
                <a:latin typeface="Century" panose="02040604050505020304" pitchFamily="18" charset="0"/>
                <a:ea typeface="Times New Roman" panose="02020603050405020304" pitchFamily="18" charset="0"/>
                <a:cs typeface="Arial" panose="020B0604020202020204" pitchFamily="34" charset="0"/>
              </a:rPr>
              <a:t>as exfoliant</a:t>
            </a:r>
            <a:endParaRPr lang="en-US" u="sng" dirty="0">
              <a:solidFill>
                <a:schemeClr val="accent2"/>
              </a:solidFill>
            </a:endParaRPr>
          </a:p>
        </p:txBody>
      </p:sp>
      <p:sp>
        <p:nvSpPr>
          <p:cNvPr id="3" name="Content Placeholder 2"/>
          <p:cNvSpPr>
            <a:spLocks noGrp="1"/>
          </p:cNvSpPr>
          <p:nvPr>
            <p:ph idx="1"/>
          </p:nvPr>
        </p:nvSpPr>
        <p:spPr>
          <a:xfrm>
            <a:off x="2434666" y="1264555"/>
            <a:ext cx="8915400" cy="4878668"/>
          </a:xfrm>
        </p:spPr>
        <p:txBody>
          <a:bodyPr>
            <a:normAutofit fontScale="85000" lnSpcReduction="20000"/>
          </a:bodyPr>
          <a:lstStyle/>
          <a:p>
            <a:pPr>
              <a:buFont typeface="Wingdings" panose="05000000000000000000" pitchFamily="2" charset="2"/>
              <a:buChar char="Ø"/>
            </a:pP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Exfoliants are roughly textured cosmetic products used to dissolve and remove dead skin cells. Exfoliation cleanses and refreshes the skin.</a:t>
            </a:r>
          </a:p>
          <a:p>
            <a:pPr>
              <a:buFont typeface="Wingdings" panose="05000000000000000000" pitchFamily="2" charset="2"/>
              <a:buChar char="Ø"/>
            </a:pP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Certain  enzymes are good chemical exfoliants, as they dissolve and remove dead cells from the surface of the skin, leaving it smooth, fresh and bright. These enzymes work best  if combined  with other chemical peels, such as certain vitamins.</a:t>
            </a:r>
          </a:p>
          <a:p>
            <a:pPr>
              <a:buFont typeface="Wingdings" panose="05000000000000000000" pitchFamily="2" charset="2"/>
              <a:buChar char="Ø"/>
            </a:pP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 For example ,</a:t>
            </a:r>
          </a:p>
          <a:p>
            <a:pPr marL="514350" indent="-514350">
              <a:buFont typeface="+mj-lt"/>
              <a:buAutoNum type="arabicParenR"/>
            </a:pP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a combination of salicylic acid (BHA) and some enzymes is used to treat an oily skin that is prone to acne, </a:t>
            </a:r>
          </a:p>
          <a:p>
            <a:pPr marL="514350" indent="-514350">
              <a:buFont typeface="+mj-lt"/>
              <a:buAutoNum type="arabicParenR"/>
            </a:pPr>
            <a:r>
              <a:rPr lang="en-GB" sz="2800" dirty="0" smtClean="0">
                <a:solidFill>
                  <a:srgbClr val="3B3B3B"/>
                </a:solidFill>
                <a:effectLst/>
                <a:latin typeface="Century" panose="02040604050505020304" pitchFamily="18" charset="0"/>
                <a:ea typeface="Times New Roman" panose="02020603050405020304" pitchFamily="18" charset="0"/>
                <a:cs typeface="Arial" panose="020B0604020202020204" pitchFamily="34" charset="0"/>
              </a:rPr>
              <a:t>a combination of alpha hydroxyl acids(like retinoic acid) and some enzymes  is used to treat sun-damaged and uneven toned skin.</a:t>
            </a:r>
          </a:p>
          <a:p>
            <a:pPr marL="0" indent="0">
              <a:buNone/>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70416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TM04033925[[fn=Droplet]]</Template>
  <TotalTime>655</TotalTime>
  <Words>888</Words>
  <Application>Microsoft Office PowerPoint</Application>
  <PresentationFormat>Widescreen</PresentationFormat>
  <Paragraphs>65</Paragraphs>
  <Slides>12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12</vt:i4>
      </vt:variant>
      <vt:variant>
        <vt:lpstr>Custom Shows</vt:lpstr>
      </vt:variant>
      <vt:variant>
        <vt:i4>1</vt:i4>
      </vt:variant>
    </vt:vector>
  </HeadingPairs>
  <TitlesOfParts>
    <vt:vector size="21" baseType="lpstr">
      <vt:lpstr>Arial</vt:lpstr>
      <vt:lpstr>Calibri</vt:lpstr>
      <vt:lpstr>Century</vt:lpstr>
      <vt:lpstr>Century Gothic</vt:lpstr>
      <vt:lpstr>Times New Roman</vt:lpstr>
      <vt:lpstr>Wingdings</vt:lpstr>
      <vt:lpstr>Wingdings 3</vt:lpstr>
      <vt:lpstr>Wisp</vt:lpstr>
      <vt:lpstr>APPLICATION OF ENZYMES IN COSMETOLOGY </vt:lpstr>
      <vt:lpstr>PowerPoint Presentation</vt:lpstr>
      <vt:lpstr>PowerPoint Presentation</vt:lpstr>
      <vt:lpstr>A. Enzymes as anti-free radicals:</vt:lpstr>
      <vt:lpstr>PowerPoint Presentation</vt:lpstr>
      <vt:lpstr>                                                                      Superoxide Dismutase (SOD) and Catalase</vt:lpstr>
      <vt:lpstr>PowerPoint Presentation</vt:lpstr>
      <vt:lpstr>PowerPoint Presentation</vt:lpstr>
      <vt:lpstr>B. Enzymes as exfoliant</vt:lpstr>
      <vt:lpstr>PowerPoint Presentation</vt:lpstr>
      <vt:lpstr>PowerPoint Presentation</vt:lpstr>
      <vt:lpstr>Group 4 Members</vt:lpstr>
      <vt:lpstr>Custom Show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enzymes in cosmetology</dc:title>
  <dc:creator>EDDIE YASH</dc:creator>
  <cp:lastModifiedBy>DELL</cp:lastModifiedBy>
  <cp:revision>51</cp:revision>
  <dcterms:created xsi:type="dcterms:W3CDTF">2021-03-12T16:31:14Z</dcterms:created>
  <dcterms:modified xsi:type="dcterms:W3CDTF">2021-03-19T04:30:42Z</dcterms:modified>
</cp:coreProperties>
</file>