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52"/>
  </p:normalViewPr>
  <p:slideViewPr>
    <p:cSldViewPr snapToGrid="0">
      <p:cViewPr varScale="1">
        <p:scale>
          <a:sx n="102" d="100"/>
          <a:sy n="102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3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hyperlink" Target="https://www.napkin.a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6" y="1185029"/>
            <a:ext cx="4987409" cy="58644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5059" y="548878"/>
            <a:ext cx="7746683" cy="1247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r>
              <a:rPr lang="en-US" sz="3900" b="1" kern="0" spc="-118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Tesla Full Self-Driving (FSD) Chip Design</a:t>
            </a:r>
            <a:endParaRPr lang="en-US" sz="3900"/>
          </a:p>
        </p:txBody>
      </p:sp>
      <p:sp>
        <p:nvSpPr>
          <p:cNvPr id="4" name="Text 1"/>
          <p:cNvSpPr/>
          <p:nvPr/>
        </p:nvSpPr>
        <p:spPr>
          <a:xfrm>
            <a:off x="6185059" y="2096095"/>
            <a:ext cx="7746683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Processing Data in Real-Time for Autonomous Vehicles</a:t>
            </a:r>
            <a:endParaRPr lang="en-US" sz="1550"/>
          </a:p>
        </p:txBody>
      </p:sp>
      <p:sp>
        <p:nvSpPr>
          <p:cNvPr id="5" name="Text 2"/>
          <p:cNvSpPr/>
          <p:nvPr/>
        </p:nvSpPr>
        <p:spPr>
          <a:xfrm>
            <a:off x="6185059" y="2640092"/>
            <a:ext cx="7746683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MEMBERS: </a:t>
            </a:r>
            <a:endParaRPr lang="en-US" sz="1550"/>
          </a:p>
        </p:txBody>
      </p:sp>
      <p:sp>
        <p:nvSpPr>
          <p:cNvPr id="6" name="Shape 3"/>
          <p:cNvSpPr/>
          <p:nvPr/>
        </p:nvSpPr>
        <p:spPr>
          <a:xfrm>
            <a:off x="6185059" y="3408640"/>
            <a:ext cx="449104" cy="44910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349484" y="3483412"/>
            <a:ext cx="120134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350"/>
          </a:p>
        </p:txBody>
      </p:sp>
      <p:sp>
        <p:nvSpPr>
          <p:cNvPr id="8" name="Text 5"/>
          <p:cNvSpPr/>
          <p:nvPr/>
        </p:nvSpPr>
        <p:spPr>
          <a:xfrm>
            <a:off x="6833711" y="3408640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59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Sukhmani Thukral</a:t>
            </a:r>
            <a:endParaRPr lang="en-US" sz="1950"/>
          </a:p>
        </p:txBody>
      </p:sp>
      <p:sp>
        <p:nvSpPr>
          <p:cNvPr id="9" name="Text 6"/>
          <p:cNvSpPr/>
          <p:nvPr/>
        </p:nvSpPr>
        <p:spPr>
          <a:xfrm>
            <a:off x="6833711" y="3840361"/>
            <a:ext cx="7098030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Literature Review (AI accelerators and SRAM structures)</a:t>
            </a:r>
            <a:endParaRPr lang="en-US" sz="1550"/>
          </a:p>
        </p:txBody>
      </p:sp>
      <p:sp>
        <p:nvSpPr>
          <p:cNvPr id="10" name="Shape 7"/>
          <p:cNvSpPr/>
          <p:nvPr/>
        </p:nvSpPr>
        <p:spPr>
          <a:xfrm>
            <a:off x="6185059" y="4583906"/>
            <a:ext cx="449104" cy="44910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319838" y="4658678"/>
            <a:ext cx="179427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350"/>
          </a:p>
        </p:txBody>
      </p:sp>
      <p:sp>
        <p:nvSpPr>
          <p:cNvPr id="12" name="Text 9"/>
          <p:cNvSpPr/>
          <p:nvPr/>
        </p:nvSpPr>
        <p:spPr>
          <a:xfrm>
            <a:off x="6833711" y="4583906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59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Namrata Mali</a:t>
            </a:r>
            <a:endParaRPr lang="en-US" sz="1950"/>
          </a:p>
        </p:txBody>
      </p:sp>
      <p:sp>
        <p:nvSpPr>
          <p:cNvPr id="13" name="Text 10"/>
          <p:cNvSpPr/>
          <p:nvPr/>
        </p:nvSpPr>
        <p:spPr>
          <a:xfrm>
            <a:off x="6833711" y="5015627"/>
            <a:ext cx="7098030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Architectural Analysis (Tesla's custom instruction set)</a:t>
            </a:r>
            <a:endParaRPr lang="en-US" sz="1550"/>
          </a:p>
        </p:txBody>
      </p:sp>
      <p:sp>
        <p:nvSpPr>
          <p:cNvPr id="14" name="Shape 11"/>
          <p:cNvSpPr/>
          <p:nvPr/>
        </p:nvSpPr>
        <p:spPr>
          <a:xfrm>
            <a:off x="6185059" y="5759172"/>
            <a:ext cx="449104" cy="44910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6317456" y="5833943"/>
            <a:ext cx="184309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350"/>
          </a:p>
        </p:txBody>
      </p:sp>
      <p:sp>
        <p:nvSpPr>
          <p:cNvPr id="16" name="Text 13"/>
          <p:cNvSpPr/>
          <p:nvPr/>
        </p:nvSpPr>
        <p:spPr>
          <a:xfrm>
            <a:off x="6833711" y="5759172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59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Likhitha Gudivada</a:t>
            </a:r>
            <a:endParaRPr lang="en-US" sz="1950"/>
          </a:p>
        </p:txBody>
      </p:sp>
      <p:sp>
        <p:nvSpPr>
          <p:cNvPr id="17" name="Text 14"/>
          <p:cNvSpPr/>
          <p:nvPr/>
        </p:nvSpPr>
        <p:spPr>
          <a:xfrm>
            <a:off x="6833711" y="6190893"/>
            <a:ext cx="7098030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Evaluation (latency, power efficiency, fault tolerance)</a:t>
            </a:r>
            <a:endParaRPr lang="en-US" sz="1550"/>
          </a:p>
        </p:txBody>
      </p:sp>
      <p:sp>
        <p:nvSpPr>
          <p:cNvPr id="18" name="Shape 15"/>
          <p:cNvSpPr/>
          <p:nvPr/>
        </p:nvSpPr>
        <p:spPr>
          <a:xfrm>
            <a:off x="6185059" y="6934438"/>
            <a:ext cx="449104" cy="449104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6312813" y="7009209"/>
            <a:ext cx="193477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350"/>
          </a:p>
        </p:txBody>
      </p:sp>
      <p:sp>
        <p:nvSpPr>
          <p:cNvPr id="20" name="Text 17"/>
          <p:cNvSpPr/>
          <p:nvPr/>
        </p:nvSpPr>
        <p:spPr>
          <a:xfrm>
            <a:off x="6833711" y="6934438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kern="0" spc="-59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Priyanka Jaina</a:t>
            </a:r>
            <a:endParaRPr lang="en-US" sz="1950"/>
          </a:p>
        </p:txBody>
      </p:sp>
      <p:sp>
        <p:nvSpPr>
          <p:cNvPr id="21" name="Text 18"/>
          <p:cNvSpPr/>
          <p:nvPr/>
        </p:nvSpPr>
        <p:spPr>
          <a:xfrm>
            <a:off x="6833711" y="7366159"/>
            <a:ext cx="7098030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Real-World Integration (FSD chip implementation in Tesla vehicles)</a:t>
            </a:r>
            <a:endParaRPr lang="en-US" sz="1550"/>
          </a:p>
        </p:txBody>
      </p:sp>
      <p:pic>
        <p:nvPicPr>
          <p:cNvPr id="22" name="Picture 2" descr="of Seattle, International Student Office">
            <a:extLst>
              <a:ext uri="{FF2B5EF4-FFF2-40B4-BE49-F238E27FC236}">
                <a16:creationId xmlns:a16="http://schemas.microsoft.com/office/drawing/2014/main" id="{79923A68-158B-A1C2-A4F2-7C62574B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238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Latency Analysis      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514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Critical Importance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3095506"/>
            <a:ext cx="37293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Delays in processing sensor input increase accident risk. Timely decision-making is essential for safety.</a:t>
            </a:r>
            <a:endParaRPr lang="en-US" sz="175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07" y="2542699"/>
            <a:ext cx="4477107" cy="419302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122337" y="2514362"/>
            <a:ext cx="28901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Findings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>
          <a:xfrm>
            <a:off x="10122337" y="3095506"/>
            <a:ext cx="37293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instruction set significantly reduces computational overhead. SRAM-based architecture provides faster data retrieval.</a:t>
            </a:r>
            <a:endParaRPr lang="en-US" sz="1750"/>
          </a:p>
        </p:txBody>
      </p:sp>
      <p:pic>
        <p:nvPicPr>
          <p:cNvPr id="8" name="Picture 2" descr="of Seattle, International Student Office">
            <a:extLst>
              <a:ext uri="{FF2B5EF4-FFF2-40B4-BE49-F238E27FC236}">
                <a16:creationId xmlns:a16="http://schemas.microsoft.com/office/drawing/2014/main" id="{B65A5440-AB29-DBE8-DD56-E43AD49D4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89322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826" y="259437"/>
            <a:ext cx="6366629" cy="33743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203615" y="4464129"/>
            <a:ext cx="8223052" cy="648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4050" b="1" kern="0" spc="-123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Power Efficiency &amp; Fault Tolerance</a:t>
            </a:r>
            <a:endParaRPr lang="en-US" sz="4050"/>
          </a:p>
        </p:txBody>
      </p:sp>
      <p:sp>
        <p:nvSpPr>
          <p:cNvPr id="5" name="Shape 1"/>
          <p:cNvSpPr/>
          <p:nvPr/>
        </p:nvSpPr>
        <p:spPr>
          <a:xfrm>
            <a:off x="726638" y="5657850"/>
            <a:ext cx="467082" cy="46708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897731" y="5735598"/>
            <a:ext cx="124897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50"/>
          </a:p>
        </p:txBody>
      </p:sp>
      <p:sp>
        <p:nvSpPr>
          <p:cNvPr id="7" name="Text 3"/>
          <p:cNvSpPr/>
          <p:nvPr/>
        </p:nvSpPr>
        <p:spPr>
          <a:xfrm>
            <a:off x="1401247" y="5657850"/>
            <a:ext cx="3270528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Specialized AI Accelerators</a:t>
            </a:r>
            <a:endParaRPr lang="en-US" sz="2000"/>
          </a:p>
        </p:txBody>
      </p:sp>
      <p:sp>
        <p:nvSpPr>
          <p:cNvPr id="8" name="Text 4"/>
          <p:cNvSpPr/>
          <p:nvPr/>
        </p:nvSpPr>
        <p:spPr>
          <a:xfrm>
            <a:off x="1401247" y="6106835"/>
            <a:ext cx="5810250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 computations per watt.</a:t>
            </a:r>
            <a:endParaRPr lang="en-US" sz="1600"/>
          </a:p>
        </p:txBody>
      </p:sp>
      <p:sp>
        <p:nvSpPr>
          <p:cNvPr id="9" name="Shape 5"/>
          <p:cNvSpPr/>
          <p:nvPr/>
        </p:nvSpPr>
        <p:spPr>
          <a:xfrm>
            <a:off x="7419023" y="5657850"/>
            <a:ext cx="467082" cy="46708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7559159" y="5735598"/>
            <a:ext cx="186690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50"/>
          </a:p>
        </p:txBody>
      </p:sp>
      <p:sp>
        <p:nvSpPr>
          <p:cNvPr id="11" name="Text 7"/>
          <p:cNvSpPr/>
          <p:nvPr/>
        </p:nvSpPr>
        <p:spPr>
          <a:xfrm>
            <a:off x="8093631" y="5657850"/>
            <a:ext cx="344221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AI Inference Pipeline</a:t>
            </a:r>
            <a:endParaRPr lang="en-US" sz="2000"/>
          </a:p>
        </p:txBody>
      </p:sp>
      <p:sp>
        <p:nvSpPr>
          <p:cNvPr id="12" name="Text 8"/>
          <p:cNvSpPr/>
          <p:nvPr/>
        </p:nvSpPr>
        <p:spPr>
          <a:xfrm>
            <a:off x="8093631" y="6106835"/>
            <a:ext cx="5810250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Enhances performance while consuming less energy.</a:t>
            </a:r>
            <a:endParaRPr lang="en-US" sz="1600"/>
          </a:p>
        </p:txBody>
      </p:sp>
      <p:sp>
        <p:nvSpPr>
          <p:cNvPr id="13" name="Shape 9"/>
          <p:cNvSpPr/>
          <p:nvPr/>
        </p:nvSpPr>
        <p:spPr>
          <a:xfrm>
            <a:off x="726638" y="6880027"/>
            <a:ext cx="467082" cy="46708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864275" y="6957774"/>
            <a:ext cx="19169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50"/>
          </a:p>
        </p:txBody>
      </p:sp>
      <p:sp>
        <p:nvSpPr>
          <p:cNvPr id="15" name="Text 11"/>
          <p:cNvSpPr/>
          <p:nvPr/>
        </p:nvSpPr>
        <p:spPr>
          <a:xfrm>
            <a:off x="1401247" y="6880027"/>
            <a:ext cx="2595443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Power Consumption</a:t>
            </a:r>
            <a:endParaRPr lang="en-US" sz="2000"/>
          </a:p>
        </p:txBody>
      </p:sp>
      <p:sp>
        <p:nvSpPr>
          <p:cNvPr id="16" name="Text 12"/>
          <p:cNvSpPr/>
          <p:nvPr/>
        </p:nvSpPr>
        <p:spPr>
          <a:xfrm>
            <a:off x="1401247" y="7329011"/>
            <a:ext cx="5810250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Approximately 36W per FSD chip.</a:t>
            </a:r>
            <a:endParaRPr lang="en-US" sz="1600"/>
          </a:p>
        </p:txBody>
      </p:sp>
      <p:sp>
        <p:nvSpPr>
          <p:cNvPr id="17" name="Shape 13"/>
          <p:cNvSpPr/>
          <p:nvPr/>
        </p:nvSpPr>
        <p:spPr>
          <a:xfrm>
            <a:off x="7419023" y="6880027"/>
            <a:ext cx="467082" cy="467082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7551896" y="6957774"/>
            <a:ext cx="201216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450"/>
          </a:p>
        </p:txBody>
      </p:sp>
      <p:sp>
        <p:nvSpPr>
          <p:cNvPr id="19" name="Text 15"/>
          <p:cNvSpPr/>
          <p:nvPr/>
        </p:nvSpPr>
        <p:spPr>
          <a:xfrm>
            <a:off x="8093631" y="6880027"/>
            <a:ext cx="2595443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Vehicle Range</a:t>
            </a:r>
            <a:endParaRPr lang="en-US" sz="2000"/>
          </a:p>
        </p:txBody>
      </p:sp>
      <p:sp>
        <p:nvSpPr>
          <p:cNvPr id="20" name="Text 16"/>
          <p:cNvSpPr/>
          <p:nvPr/>
        </p:nvSpPr>
        <p:spPr>
          <a:xfrm>
            <a:off x="8093631" y="7329011"/>
            <a:ext cx="5810250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Extends vehicle range compared to traditional systems.</a:t>
            </a:r>
            <a:endParaRPr lang="en-US" sz="1600"/>
          </a:p>
        </p:txBody>
      </p:sp>
      <p:pic>
        <p:nvPicPr>
          <p:cNvPr id="21" name="Picture 2" descr="of Seattle, International Student Office">
            <a:extLst>
              <a:ext uri="{FF2B5EF4-FFF2-40B4-BE49-F238E27FC236}">
                <a16:creationId xmlns:a16="http://schemas.microsoft.com/office/drawing/2014/main" id="{A9A2BEFE-C917-B895-9EFA-2E49BE31B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71856" y="1634252"/>
            <a:ext cx="58865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Real-World Integration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910007"/>
            <a:ext cx="33164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Timeline: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3491151"/>
            <a:ext cx="33214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Introduced with Hardware 3 (HW3) in March 2019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93790" y="4296251"/>
            <a:ext cx="33214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improvements through software updates</a:t>
            </a:r>
            <a:endParaRPr lang="en-US" sz="1750"/>
          </a:p>
        </p:txBody>
      </p:sp>
      <p:sp>
        <p:nvSpPr>
          <p:cNvPr id="6" name="Text 4"/>
          <p:cNvSpPr/>
          <p:nvPr/>
        </p:nvSpPr>
        <p:spPr>
          <a:xfrm>
            <a:off x="793790" y="5101352"/>
            <a:ext cx="33214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Hardware 4 (HW4) introduction in 2023</a:t>
            </a:r>
            <a:endParaRPr lang="en-US" sz="175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99" y="2938343"/>
            <a:ext cx="5292923" cy="340173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30245" y="2910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Integration: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10530245" y="3491151"/>
            <a:ext cx="33214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 computer installation alongside Autopilot components</a:t>
            </a:r>
            <a:endParaRPr lang="en-US" sz="1750"/>
          </a:p>
        </p:txBody>
      </p:sp>
      <p:sp>
        <p:nvSpPr>
          <p:cNvPr id="10" name="Text 7"/>
          <p:cNvSpPr/>
          <p:nvPr/>
        </p:nvSpPr>
        <p:spPr>
          <a:xfrm>
            <a:off x="10530245" y="4659154"/>
            <a:ext cx="33214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Processing input</a:t>
            </a:r>
            <a:endParaRPr lang="en-US" sz="1750"/>
          </a:p>
        </p:txBody>
      </p:sp>
      <p:pic>
        <p:nvPicPr>
          <p:cNvPr id="11" name="Picture 2" descr="of Seattle, International Student Office">
            <a:extLst>
              <a:ext uri="{FF2B5EF4-FFF2-40B4-BE49-F238E27FC236}">
                <a16:creationId xmlns:a16="http://schemas.microsoft.com/office/drawing/2014/main" id="{D4CF26A1-5DFF-B92F-174A-C0D863AA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5810" y="438388"/>
            <a:ext cx="5478661" cy="498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100" b="1" kern="0" spc="-9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Autonomous Driving Features</a:t>
            </a:r>
            <a:endParaRPr lang="en-US" sz="31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303" y="1255514"/>
            <a:ext cx="3693676" cy="301204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7927" y="4446865"/>
            <a:ext cx="13514546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/>
          </a:p>
        </p:txBody>
      </p:sp>
      <p:sp>
        <p:nvSpPr>
          <p:cNvPr id="5" name="Shape 2"/>
          <p:cNvSpPr/>
          <p:nvPr/>
        </p:nvSpPr>
        <p:spPr>
          <a:xfrm>
            <a:off x="557927" y="5060513"/>
            <a:ext cx="358735" cy="3587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89253" y="5120283"/>
            <a:ext cx="95964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kern="0" spc="-56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850"/>
          </a:p>
        </p:txBody>
      </p:sp>
      <p:sp>
        <p:nvSpPr>
          <p:cNvPr id="7" name="Text 4"/>
          <p:cNvSpPr/>
          <p:nvPr/>
        </p:nvSpPr>
        <p:spPr>
          <a:xfrm>
            <a:off x="1076087" y="5060513"/>
            <a:ext cx="3749754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Lane keeping and adaptive cruise control</a:t>
            </a:r>
            <a:endParaRPr lang="en-US" sz="1550"/>
          </a:p>
        </p:txBody>
      </p:sp>
      <p:sp>
        <p:nvSpPr>
          <p:cNvPr id="8" name="Text 5"/>
          <p:cNvSpPr/>
          <p:nvPr/>
        </p:nvSpPr>
        <p:spPr>
          <a:xfrm>
            <a:off x="1076087" y="5405199"/>
            <a:ext cx="3880366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Maintains vehicle position within lane and adjusts speed to maintain safe distance.</a:t>
            </a:r>
            <a:endParaRPr lang="en-US" sz="1250"/>
          </a:p>
        </p:txBody>
      </p:sp>
      <p:sp>
        <p:nvSpPr>
          <p:cNvPr id="9" name="Shape 6"/>
          <p:cNvSpPr/>
          <p:nvPr/>
        </p:nvSpPr>
        <p:spPr>
          <a:xfrm>
            <a:off x="5115878" y="5060513"/>
            <a:ext cx="358735" cy="3587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223510" y="5120283"/>
            <a:ext cx="143351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kern="0" spc="-56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850"/>
          </a:p>
        </p:txBody>
      </p:sp>
      <p:sp>
        <p:nvSpPr>
          <p:cNvPr id="11" name="Text 8"/>
          <p:cNvSpPr/>
          <p:nvPr/>
        </p:nvSpPr>
        <p:spPr>
          <a:xfrm>
            <a:off x="5634038" y="5060513"/>
            <a:ext cx="3880366" cy="4981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Automatic lane changes in highway conditions</a:t>
            </a:r>
            <a:endParaRPr lang="en-US" sz="1550"/>
          </a:p>
        </p:txBody>
      </p:sp>
      <p:sp>
        <p:nvSpPr>
          <p:cNvPr id="12" name="Text 9"/>
          <p:cNvSpPr/>
          <p:nvPr/>
        </p:nvSpPr>
        <p:spPr>
          <a:xfrm>
            <a:off x="5634038" y="5654278"/>
            <a:ext cx="3880366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Initiates lane changes based on navigation and traffic flow.</a:t>
            </a:r>
            <a:endParaRPr lang="en-US" sz="1250"/>
          </a:p>
        </p:txBody>
      </p:sp>
      <p:sp>
        <p:nvSpPr>
          <p:cNvPr id="13" name="Shape 10"/>
          <p:cNvSpPr/>
          <p:nvPr/>
        </p:nvSpPr>
        <p:spPr>
          <a:xfrm>
            <a:off x="9673828" y="5060513"/>
            <a:ext cx="358735" cy="3587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779556" y="5120283"/>
            <a:ext cx="147161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kern="0" spc="-56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850"/>
          </a:p>
        </p:txBody>
      </p:sp>
      <p:sp>
        <p:nvSpPr>
          <p:cNvPr id="15" name="Text 12"/>
          <p:cNvSpPr/>
          <p:nvPr/>
        </p:nvSpPr>
        <p:spPr>
          <a:xfrm>
            <a:off x="10191988" y="5060513"/>
            <a:ext cx="3341846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 in complex environments</a:t>
            </a:r>
            <a:endParaRPr lang="en-US" sz="1550"/>
          </a:p>
        </p:txBody>
      </p:sp>
      <p:sp>
        <p:nvSpPr>
          <p:cNvPr id="16" name="Text 13"/>
          <p:cNvSpPr/>
          <p:nvPr/>
        </p:nvSpPr>
        <p:spPr>
          <a:xfrm>
            <a:off x="10191988" y="5405199"/>
            <a:ext cx="3880366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navigation in urban and rural areas with varying road conditions.</a:t>
            </a:r>
            <a:endParaRPr lang="en-US" sz="1250"/>
          </a:p>
        </p:txBody>
      </p:sp>
      <p:sp>
        <p:nvSpPr>
          <p:cNvPr id="17" name="Shape 14"/>
          <p:cNvSpPr/>
          <p:nvPr/>
        </p:nvSpPr>
        <p:spPr>
          <a:xfrm>
            <a:off x="557927" y="6503075"/>
            <a:ext cx="358735" cy="3587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59963" y="6562844"/>
            <a:ext cx="154543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kern="0" spc="-56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850"/>
          </a:p>
        </p:txBody>
      </p:sp>
      <p:sp>
        <p:nvSpPr>
          <p:cNvPr id="19" name="Text 16"/>
          <p:cNvSpPr/>
          <p:nvPr/>
        </p:nvSpPr>
        <p:spPr>
          <a:xfrm>
            <a:off x="1076087" y="6503075"/>
            <a:ext cx="2946916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Traffic light and sign recognition</a:t>
            </a:r>
            <a:endParaRPr lang="en-US" sz="1550"/>
          </a:p>
        </p:txBody>
      </p:sp>
      <p:sp>
        <p:nvSpPr>
          <p:cNvPr id="20" name="Text 17"/>
          <p:cNvSpPr/>
          <p:nvPr/>
        </p:nvSpPr>
        <p:spPr>
          <a:xfrm>
            <a:off x="1076087" y="6847761"/>
            <a:ext cx="6159460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Identifies and responds to traffic signals and road signs.</a:t>
            </a:r>
            <a:endParaRPr lang="en-US" sz="1250"/>
          </a:p>
        </p:txBody>
      </p:sp>
      <p:sp>
        <p:nvSpPr>
          <p:cNvPr id="21" name="Shape 18"/>
          <p:cNvSpPr/>
          <p:nvPr/>
        </p:nvSpPr>
        <p:spPr>
          <a:xfrm>
            <a:off x="7394972" y="6503075"/>
            <a:ext cx="358735" cy="35873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7503557" y="6562844"/>
            <a:ext cx="141565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b="1" kern="0" spc="-56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1850"/>
          </a:p>
        </p:txBody>
      </p:sp>
      <p:sp>
        <p:nvSpPr>
          <p:cNvPr id="23" name="Text 20"/>
          <p:cNvSpPr/>
          <p:nvPr/>
        </p:nvSpPr>
        <p:spPr>
          <a:xfrm>
            <a:off x="7913132" y="6503075"/>
            <a:ext cx="3114913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Obstacle detection and avoidance</a:t>
            </a:r>
            <a:endParaRPr lang="en-US" sz="1550"/>
          </a:p>
        </p:txBody>
      </p:sp>
      <p:sp>
        <p:nvSpPr>
          <p:cNvPr id="24" name="Text 21"/>
          <p:cNvSpPr/>
          <p:nvPr/>
        </p:nvSpPr>
        <p:spPr>
          <a:xfrm>
            <a:off x="7913132" y="6847761"/>
            <a:ext cx="6159460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Detects and avoids obstacles using sensor data.</a:t>
            </a:r>
            <a:endParaRPr lang="en-US" sz="1250"/>
          </a:p>
        </p:txBody>
      </p:sp>
      <p:sp>
        <p:nvSpPr>
          <p:cNvPr id="25" name="Text 22"/>
          <p:cNvSpPr/>
          <p:nvPr/>
        </p:nvSpPr>
        <p:spPr>
          <a:xfrm>
            <a:off x="557927" y="7282101"/>
            <a:ext cx="13514546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250" kern="0" spc="-2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Implementation: Computer vision algorithms process sensor data from cameras and radar to create a 3D understanding of the environment, enabling the vehicle to make informed driving decisions.</a:t>
            </a:r>
            <a:endParaRPr lang="en-US" sz="1250"/>
          </a:p>
        </p:txBody>
      </p:sp>
      <p:pic>
        <p:nvPicPr>
          <p:cNvPr id="26" name="Picture 2" descr="of Seattle, International Student Office">
            <a:extLst>
              <a:ext uri="{FF2B5EF4-FFF2-40B4-BE49-F238E27FC236}">
                <a16:creationId xmlns:a16="http://schemas.microsoft.com/office/drawing/2014/main" id="{48989133-DB67-E085-78AB-CC686567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4398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Hardware Evolution</a:t>
            </a:r>
            <a:endParaRPr lang="en-US" sz="4450"/>
          </a:p>
        </p:txBody>
      </p:sp>
      <p:sp>
        <p:nvSpPr>
          <p:cNvPr id="3" name="Shape 1"/>
          <p:cNvSpPr/>
          <p:nvPr/>
        </p:nvSpPr>
        <p:spPr>
          <a:xfrm>
            <a:off x="7299960" y="2602230"/>
            <a:ext cx="30480" cy="4187547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296739" y="309729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060049" y="28573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246858" y="2942392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/>
          </a:p>
        </p:txBody>
      </p:sp>
      <p:sp>
        <p:nvSpPr>
          <p:cNvPr id="7" name="Text 5"/>
          <p:cNvSpPr/>
          <p:nvPr/>
        </p:nvSpPr>
        <p:spPr>
          <a:xfrm>
            <a:off x="3232428" y="28290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HW3 (2019)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793790" y="3319463"/>
            <a:ext cx="527387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First generation FSD chip with custom neural accelerators</a:t>
            </a:r>
            <a:endParaRPr lang="en-US" sz="1750"/>
          </a:p>
        </p:txBody>
      </p:sp>
      <p:sp>
        <p:nvSpPr>
          <p:cNvPr id="9" name="Shape 7"/>
          <p:cNvSpPr/>
          <p:nvPr/>
        </p:nvSpPr>
        <p:spPr>
          <a:xfrm>
            <a:off x="7539871" y="423136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7060049" y="39914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7213163" y="4076462"/>
            <a:ext cx="20395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/>
          </a:p>
        </p:txBody>
      </p:sp>
      <p:sp>
        <p:nvSpPr>
          <p:cNvPr id="12" name="Text 10"/>
          <p:cNvSpPr/>
          <p:nvPr/>
        </p:nvSpPr>
        <p:spPr>
          <a:xfrm>
            <a:off x="8562737" y="39631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HW4 (2023)</a:t>
            </a:r>
            <a:endParaRPr lang="en-US" sz="2200"/>
          </a:p>
        </p:txBody>
      </p:sp>
      <p:sp>
        <p:nvSpPr>
          <p:cNvPr id="13" name="Text 11"/>
          <p:cNvSpPr/>
          <p:nvPr/>
        </p:nvSpPr>
        <p:spPr>
          <a:xfrm>
            <a:off x="8562737" y="4453533"/>
            <a:ext cx="527387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3-8× computational power increase compared to HW3. Enhanced sensor processing capabilities. Improved decision-making algorithms</a:t>
            </a:r>
            <a:endParaRPr lang="en-US" sz="1750"/>
          </a:p>
        </p:txBody>
      </p:sp>
      <p:sp>
        <p:nvSpPr>
          <p:cNvPr id="14" name="Shape 12"/>
          <p:cNvSpPr/>
          <p:nvPr/>
        </p:nvSpPr>
        <p:spPr>
          <a:xfrm>
            <a:off x="6296739" y="536114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7060049" y="51212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210425" y="5206246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/>
          </a:p>
        </p:txBody>
      </p:sp>
      <p:sp>
        <p:nvSpPr>
          <p:cNvPr id="17" name="Text 15"/>
          <p:cNvSpPr/>
          <p:nvPr/>
        </p:nvSpPr>
        <p:spPr>
          <a:xfrm>
            <a:off x="3163372" y="5092898"/>
            <a:ext cx="29042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HW5 (Expected 2026)</a:t>
            </a:r>
            <a:endParaRPr lang="en-US" sz="2200"/>
          </a:p>
        </p:txBody>
      </p:sp>
      <p:sp>
        <p:nvSpPr>
          <p:cNvPr id="18" name="Text 16"/>
          <p:cNvSpPr/>
          <p:nvPr/>
        </p:nvSpPr>
        <p:spPr>
          <a:xfrm>
            <a:off x="793790" y="5583317"/>
            <a:ext cx="52738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</a:t>
            </a:r>
            <a:endParaRPr lang="en-US" sz="1750"/>
          </a:p>
        </p:txBody>
      </p:sp>
      <p:pic>
        <p:nvPicPr>
          <p:cNvPr id="19" name="Picture 2" descr="of Seattle, International Student Office">
            <a:extLst>
              <a:ext uri="{FF2B5EF4-FFF2-40B4-BE49-F238E27FC236}">
                <a16:creationId xmlns:a16="http://schemas.microsoft.com/office/drawing/2014/main" id="{F44ADFE0-5DC9-AB3B-3123-AD3BB8A8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3988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25612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Contributions: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>
          <a:xfrm>
            <a:off x="793790" y="31793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Sukhmani Thukral:</a:t>
            </a: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Comprehensive literature review establishing research context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93790" y="36215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Namrata Mali:</a:t>
            </a: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Detailed architectural analysis of custom instruction set</a:t>
            </a:r>
            <a:endParaRPr lang="en-US" sz="1750"/>
          </a:p>
        </p:txBody>
      </p:sp>
      <p:sp>
        <p:nvSpPr>
          <p:cNvPr id="6" name="Text 4"/>
          <p:cNvSpPr/>
          <p:nvPr/>
        </p:nvSpPr>
        <p:spPr>
          <a:xfrm>
            <a:off x="793790" y="40637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Likhitha Gudivada:</a:t>
            </a: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Thorough performance evaluation revealing significant advantages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793790" y="45059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Priyanka Jaina:</a:t>
            </a: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Clear explanation of Real-World Integration, Autonomous Driving Features, and Hardware Evolution</a:t>
            </a:r>
            <a:endParaRPr lang="en-US" sz="1750"/>
          </a:p>
        </p:txBody>
      </p:sp>
      <p:sp>
        <p:nvSpPr>
          <p:cNvPr id="8" name="Text 6"/>
          <p:cNvSpPr/>
          <p:nvPr/>
        </p:nvSpPr>
        <p:spPr>
          <a:xfrm>
            <a:off x="793790" y="512397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Significance:</a:t>
            </a: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Tesla's FSD chip represents a paradigm shift in autonomous vehicle technology, establishing new benchmarks for specialized AI hardware.</a:t>
            </a:r>
            <a:endParaRPr lang="en-US" sz="1750"/>
          </a:p>
        </p:txBody>
      </p:sp>
      <p:sp>
        <p:nvSpPr>
          <p:cNvPr id="9" name="Text 7"/>
          <p:cNvSpPr/>
          <p:nvPr/>
        </p:nvSpPr>
        <p:spPr>
          <a:xfrm>
            <a:off x="793790" y="61049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Innovation Impact:</a:t>
            </a: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custom silicon architecture demonstrates how purpose-built hardware can significantly outperform general-purpose systems in autonomous driving applications.</a:t>
            </a:r>
            <a:endParaRPr lang="en-US" sz="1750"/>
          </a:p>
        </p:txBody>
      </p:sp>
      <p:pic>
        <p:nvPicPr>
          <p:cNvPr id="10" name="Picture 2" descr="of Seattle, International Student Office">
            <a:extLst>
              <a:ext uri="{FF2B5EF4-FFF2-40B4-BE49-F238E27FC236}">
                <a16:creationId xmlns:a16="http://schemas.microsoft.com/office/drawing/2014/main" id="{92D35223-1F16-948C-F320-33062B2F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9098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References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Gamma App: </a:t>
            </a:r>
            <a:r>
              <a:rPr lang="en-US" sz="1750" u="sng" kern="0" spc="-36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https://gamma.app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Napkin AI: </a:t>
            </a:r>
            <a:r>
              <a:rPr lang="en-US" sz="1750" u="sng" kern="0" spc="-36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https://www.napkin.ai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TP02 Progress Submission Report</a:t>
            </a:r>
            <a:endParaRPr lang="en-US" sz="1750"/>
          </a:p>
        </p:txBody>
      </p:sp>
      <p:pic>
        <p:nvPicPr>
          <p:cNvPr id="6" name="Picture 2" descr="of Seattle, International Student Office">
            <a:extLst>
              <a:ext uri="{FF2B5EF4-FFF2-40B4-BE49-F238E27FC236}">
                <a16:creationId xmlns:a16="http://schemas.microsoft.com/office/drawing/2014/main" id="{4E627D85-A10F-23B4-67E2-2BC06D82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089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Q&amp;A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8108990" y="4457819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for questions and discussion about the project.</a:t>
            </a:r>
            <a:endParaRPr lang="en-US" sz="1750"/>
          </a:p>
        </p:txBody>
      </p:sp>
      <p:pic>
        <p:nvPicPr>
          <p:cNvPr id="5" name="Picture 2" descr="of Seattle, International Student Office">
            <a:extLst>
              <a:ext uri="{FF2B5EF4-FFF2-40B4-BE49-F238E27FC236}">
                <a16:creationId xmlns:a16="http://schemas.microsoft.com/office/drawing/2014/main" id="{336CC4BD-1137-C9DB-9949-A4932F61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88957" y="512564"/>
            <a:ext cx="4652367" cy="581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3650" b="1" kern="0" spc="-11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Research Overview</a:t>
            </a:r>
            <a:endParaRPr lang="en-US" sz="3650"/>
          </a:p>
        </p:txBody>
      </p:sp>
      <p:sp>
        <p:nvSpPr>
          <p:cNvPr id="3" name="Shape 1"/>
          <p:cNvSpPr/>
          <p:nvPr/>
        </p:nvSpPr>
        <p:spPr>
          <a:xfrm>
            <a:off x="651272" y="1373267"/>
            <a:ext cx="4318516" cy="1682710"/>
          </a:xfrm>
          <a:prstGeom prst="roundRect">
            <a:avLst>
              <a:gd name="adj" fmla="val 46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44987" y="1566982"/>
            <a:ext cx="2326124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kern="0" spc="-5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Real-Time Analysis</a:t>
            </a:r>
            <a:endParaRPr lang="en-US" sz="1800"/>
          </a:p>
        </p:txBody>
      </p:sp>
      <p:sp>
        <p:nvSpPr>
          <p:cNvPr id="5" name="Text 3"/>
          <p:cNvSpPr/>
          <p:nvPr/>
        </p:nvSpPr>
        <p:spPr>
          <a:xfrm>
            <a:off x="844987" y="1969294"/>
            <a:ext cx="393108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Self-driving cars require immediate sensor data analysis for safe operation.</a:t>
            </a:r>
            <a:endParaRPr lang="en-US" sz="1450"/>
          </a:p>
        </p:txBody>
      </p:sp>
      <p:sp>
        <p:nvSpPr>
          <p:cNvPr id="6" name="Shape 4"/>
          <p:cNvSpPr/>
          <p:nvPr/>
        </p:nvSpPr>
        <p:spPr>
          <a:xfrm>
            <a:off x="5155882" y="1373267"/>
            <a:ext cx="4318516" cy="1682710"/>
          </a:xfrm>
          <a:prstGeom prst="roundRect">
            <a:avLst>
              <a:gd name="adj" fmla="val 46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349597" y="1566982"/>
            <a:ext cx="2326124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kern="0" spc="-5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Advancement</a:t>
            </a:r>
            <a:endParaRPr lang="en-US" sz="1800"/>
          </a:p>
        </p:txBody>
      </p:sp>
      <p:sp>
        <p:nvSpPr>
          <p:cNvPr id="8" name="Text 6"/>
          <p:cNvSpPr/>
          <p:nvPr/>
        </p:nvSpPr>
        <p:spPr>
          <a:xfrm>
            <a:off x="5349597" y="1969294"/>
            <a:ext cx="3931087" cy="892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Tesla's Full Self-Driving (FSD) chip represents a major advancement in hardware engineering.</a:t>
            </a:r>
            <a:endParaRPr lang="en-US" sz="1450"/>
          </a:p>
        </p:txBody>
      </p:sp>
      <p:sp>
        <p:nvSpPr>
          <p:cNvPr id="9" name="Shape 7"/>
          <p:cNvSpPr/>
          <p:nvPr/>
        </p:nvSpPr>
        <p:spPr>
          <a:xfrm>
            <a:off x="9660493" y="1373267"/>
            <a:ext cx="4318516" cy="1682710"/>
          </a:xfrm>
          <a:prstGeom prst="roundRect">
            <a:avLst>
              <a:gd name="adj" fmla="val 46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854208" y="1566982"/>
            <a:ext cx="2326124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800" b="1" kern="0" spc="-5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Solution</a:t>
            </a:r>
            <a:endParaRPr lang="en-US" sz="1800"/>
          </a:p>
        </p:txBody>
      </p:sp>
      <p:sp>
        <p:nvSpPr>
          <p:cNvPr id="11" name="Text 9"/>
          <p:cNvSpPr/>
          <p:nvPr/>
        </p:nvSpPr>
        <p:spPr>
          <a:xfrm>
            <a:off x="9854208" y="1969294"/>
            <a:ext cx="393108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Specifically designed for AI inference in vision and control systems.</a:t>
            </a:r>
            <a:endParaRPr lang="en-US" sz="1450"/>
          </a:p>
        </p:txBody>
      </p:sp>
      <p:sp>
        <p:nvSpPr>
          <p:cNvPr id="12" name="Text 10"/>
          <p:cNvSpPr/>
          <p:nvPr/>
        </p:nvSpPr>
        <p:spPr>
          <a:xfrm>
            <a:off x="651272" y="3265289"/>
            <a:ext cx="13327856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450" kern="0" spc="-29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FSD chip addresses traditional hardware limitations such as high latency, power inefficiency, and limited fault tolerance.</a:t>
            </a:r>
            <a:endParaRPr lang="en-US" sz="145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93" y="3772257"/>
            <a:ext cx="4600694" cy="3437692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651272" y="7419261"/>
            <a:ext cx="13327856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sz="1450"/>
          </a:p>
        </p:txBody>
      </p:sp>
      <p:pic>
        <p:nvPicPr>
          <p:cNvPr id="15" name="Picture 2" descr="of Seattle, International Student Office">
            <a:extLst>
              <a:ext uri="{FF2B5EF4-FFF2-40B4-BE49-F238E27FC236}">
                <a16:creationId xmlns:a16="http://schemas.microsoft.com/office/drawing/2014/main" id="{7FF6D3AC-C237-E5B6-AB6A-B544FA93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6550" y="679490"/>
            <a:ext cx="8877300" cy="596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3750" b="1" kern="0" spc="-113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Initial Challenges in Autonomous Driving</a:t>
            </a:r>
            <a:endParaRPr lang="en-US" sz="3750"/>
          </a:p>
        </p:txBody>
      </p:sp>
      <p:sp>
        <p:nvSpPr>
          <p:cNvPr id="3" name="Text 1"/>
          <p:cNvSpPr/>
          <p:nvPr/>
        </p:nvSpPr>
        <p:spPr>
          <a:xfrm>
            <a:off x="668060" y="1753076"/>
            <a:ext cx="2386013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kern="0" spc="-56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High Latency</a:t>
            </a:r>
            <a:endParaRPr lang="en-US" sz="1850"/>
          </a:p>
        </p:txBody>
      </p:sp>
      <p:sp>
        <p:nvSpPr>
          <p:cNvPr id="4" name="Text 2"/>
          <p:cNvSpPr/>
          <p:nvPr/>
        </p:nvSpPr>
        <p:spPr>
          <a:xfrm>
            <a:off x="668060" y="2242185"/>
            <a:ext cx="2974419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General-purpose processors inefficient at handling high data flow.</a:t>
            </a:r>
            <a:endParaRPr lang="en-US" sz="1500"/>
          </a:p>
        </p:txBody>
      </p:sp>
      <p:sp>
        <p:nvSpPr>
          <p:cNvPr id="5" name="Text 3"/>
          <p:cNvSpPr/>
          <p:nvPr/>
        </p:nvSpPr>
        <p:spPr>
          <a:xfrm>
            <a:off x="4115633" y="1753076"/>
            <a:ext cx="2386013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kern="0" spc="-56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Power Inefficiency</a:t>
            </a:r>
            <a:endParaRPr lang="en-US" sz="1850"/>
          </a:p>
        </p:txBody>
      </p:sp>
      <p:sp>
        <p:nvSpPr>
          <p:cNvPr id="6" name="Text 4"/>
          <p:cNvSpPr/>
          <p:nvPr/>
        </p:nvSpPr>
        <p:spPr>
          <a:xfrm>
            <a:off x="4115633" y="2242185"/>
            <a:ext cx="2974419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architectures consumed significant power, limiting range and efficiency.</a:t>
            </a:r>
            <a:endParaRPr lang="en-US" sz="1500"/>
          </a:p>
        </p:txBody>
      </p:sp>
      <p:sp>
        <p:nvSpPr>
          <p:cNvPr id="7" name="Text 5"/>
          <p:cNvSpPr/>
          <p:nvPr/>
        </p:nvSpPr>
        <p:spPr>
          <a:xfrm>
            <a:off x="7563207" y="1753076"/>
            <a:ext cx="2386013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kern="0" spc="-56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Bottlenecks</a:t>
            </a:r>
            <a:endParaRPr lang="en-US" sz="1850"/>
          </a:p>
        </p:txBody>
      </p:sp>
      <p:sp>
        <p:nvSpPr>
          <p:cNvPr id="8" name="Text 6"/>
          <p:cNvSpPr/>
          <p:nvPr/>
        </p:nvSpPr>
        <p:spPr>
          <a:xfrm>
            <a:off x="7563207" y="2242185"/>
            <a:ext cx="2974419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Non-optimized memory architectures caused delayed access to sensor data.</a:t>
            </a:r>
            <a:endParaRPr lang="en-US" sz="1500"/>
          </a:p>
        </p:txBody>
      </p:sp>
      <p:sp>
        <p:nvSpPr>
          <p:cNvPr id="9" name="Text 7"/>
          <p:cNvSpPr/>
          <p:nvPr/>
        </p:nvSpPr>
        <p:spPr>
          <a:xfrm>
            <a:off x="11010781" y="1753076"/>
            <a:ext cx="2386013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kern="0" spc="-56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Poor Fault Tolerance</a:t>
            </a:r>
            <a:endParaRPr lang="en-US" sz="1850"/>
          </a:p>
        </p:txBody>
      </p:sp>
      <p:sp>
        <p:nvSpPr>
          <p:cNvPr id="10" name="Text 8"/>
          <p:cNvSpPr/>
          <p:nvPr/>
        </p:nvSpPr>
        <p:spPr>
          <a:xfrm>
            <a:off x="11010781" y="2242185"/>
            <a:ext cx="2974419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Conventional hardware lacked robust error detection/correction mechanisms.</a:t>
            </a:r>
            <a:endParaRPr lang="en-US" sz="1500"/>
          </a:p>
        </p:txBody>
      </p:sp>
      <p:sp>
        <p:nvSpPr>
          <p:cNvPr id="11" name="Text 9"/>
          <p:cNvSpPr/>
          <p:nvPr/>
        </p:nvSpPr>
        <p:spPr>
          <a:xfrm>
            <a:off x="668060" y="3716060"/>
            <a:ext cx="1804749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endParaRPr lang="en-US" sz="150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759041"/>
            <a:ext cx="4358402" cy="3576399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12172593" y="3716060"/>
            <a:ext cx="1804749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endParaRPr lang="en-US" sz="1500"/>
          </a:p>
        </p:txBody>
      </p:sp>
      <p:pic>
        <p:nvPicPr>
          <p:cNvPr id="14" name="Picture 2" descr="of Seattle, International Student Office">
            <a:extLst>
              <a:ext uri="{FF2B5EF4-FFF2-40B4-BE49-F238E27FC236}">
                <a16:creationId xmlns:a16="http://schemas.microsoft.com/office/drawing/2014/main" id="{BA89B179-BC02-0380-3DF6-73EF6DD8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569250"/>
            <a:ext cx="4919305" cy="309098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23046" y="6772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Literature Review</a:t>
            </a:r>
            <a:endParaRPr lang="en-US" sz="4450"/>
          </a:p>
        </p:txBody>
      </p:sp>
      <p:sp>
        <p:nvSpPr>
          <p:cNvPr id="5" name="Shape 1"/>
          <p:cNvSpPr/>
          <p:nvPr/>
        </p:nvSpPr>
        <p:spPr>
          <a:xfrm>
            <a:off x="6605111" y="1726168"/>
            <a:ext cx="30480" cy="5826085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2"/>
          <p:cNvSpPr/>
          <p:nvPr/>
        </p:nvSpPr>
        <p:spPr>
          <a:xfrm>
            <a:off x="6845022" y="222123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6365200" y="198131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6552009" y="2066330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/>
          </a:p>
        </p:txBody>
      </p:sp>
      <p:sp>
        <p:nvSpPr>
          <p:cNvPr id="9" name="Text 5"/>
          <p:cNvSpPr/>
          <p:nvPr/>
        </p:nvSpPr>
        <p:spPr>
          <a:xfrm>
            <a:off x="7867888" y="1952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Context of Research</a:t>
            </a:r>
            <a:endParaRPr lang="en-US" sz="2200"/>
          </a:p>
        </p:txBody>
      </p:sp>
      <p:sp>
        <p:nvSpPr>
          <p:cNvPr id="10" name="Text 6"/>
          <p:cNvSpPr/>
          <p:nvPr/>
        </p:nvSpPr>
        <p:spPr>
          <a:xfrm>
            <a:off x="7867888" y="2443401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Evolution of specialized hardware for autonomous vehicles and progress in real-time data processing architectures.</a:t>
            </a:r>
            <a:endParaRPr lang="en-US" sz="1750"/>
          </a:p>
        </p:txBody>
      </p:sp>
      <p:sp>
        <p:nvSpPr>
          <p:cNvPr id="11" name="Shape 7"/>
          <p:cNvSpPr/>
          <p:nvPr/>
        </p:nvSpPr>
        <p:spPr>
          <a:xfrm>
            <a:off x="6845022" y="44807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8"/>
          <p:cNvSpPr/>
          <p:nvPr/>
        </p:nvSpPr>
        <p:spPr>
          <a:xfrm>
            <a:off x="6365200" y="42408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6518315" y="4325898"/>
            <a:ext cx="20395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/>
          </a:p>
        </p:txBody>
      </p:sp>
      <p:sp>
        <p:nvSpPr>
          <p:cNvPr id="14" name="Text 10"/>
          <p:cNvSpPr/>
          <p:nvPr/>
        </p:nvSpPr>
        <p:spPr>
          <a:xfrm>
            <a:off x="7867888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Findings</a:t>
            </a:r>
            <a:endParaRPr lang="en-US" sz="2200"/>
          </a:p>
        </p:txBody>
      </p:sp>
      <p:sp>
        <p:nvSpPr>
          <p:cNvPr id="15" name="Text 11"/>
          <p:cNvSpPr/>
          <p:nvPr/>
        </p:nvSpPr>
        <p:spPr>
          <a:xfrm>
            <a:off x="7867888" y="470296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improvements in processing capabilities with custom hardware, such as the Tesla FSD chip.</a:t>
            </a:r>
            <a:endParaRPr lang="en-US" sz="1750"/>
          </a:p>
        </p:txBody>
      </p:sp>
      <p:sp>
        <p:nvSpPr>
          <p:cNvPr id="16" name="Shape 12"/>
          <p:cNvSpPr/>
          <p:nvPr/>
        </p:nvSpPr>
        <p:spPr>
          <a:xfrm>
            <a:off x="6845022" y="6377464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3"/>
          <p:cNvSpPr/>
          <p:nvPr/>
        </p:nvSpPr>
        <p:spPr>
          <a:xfrm>
            <a:off x="6365200" y="61375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6515576" y="6222563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/>
          </a:p>
        </p:txBody>
      </p:sp>
      <p:sp>
        <p:nvSpPr>
          <p:cNvPr id="19" name="Text 15"/>
          <p:cNvSpPr/>
          <p:nvPr/>
        </p:nvSpPr>
        <p:spPr>
          <a:xfrm>
            <a:off x="7867888" y="61092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Importance</a:t>
            </a:r>
            <a:endParaRPr lang="en-US" sz="2200"/>
          </a:p>
        </p:txBody>
      </p:sp>
      <p:sp>
        <p:nvSpPr>
          <p:cNvPr id="20" name="Text 16"/>
          <p:cNvSpPr/>
          <p:nvPr/>
        </p:nvSpPr>
        <p:spPr>
          <a:xfrm>
            <a:off x="7867888" y="659963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Highlights the need for optimized AI acceleration, low latency, and high power efficiency in self-driving systems.</a:t>
            </a:r>
            <a:endParaRPr lang="en-US" sz="1750"/>
          </a:p>
        </p:txBody>
      </p:sp>
      <p:pic>
        <p:nvPicPr>
          <p:cNvPr id="21" name="Picture 2" descr="of Seattle, International Student Office">
            <a:extLst>
              <a:ext uri="{FF2B5EF4-FFF2-40B4-BE49-F238E27FC236}">
                <a16:creationId xmlns:a16="http://schemas.microsoft.com/office/drawing/2014/main" id="{B20E2AE3-70B4-E258-5E43-D15A875D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1937" y="1251109"/>
            <a:ext cx="84064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Architectural Analysis Overview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1426131" y="3724989"/>
            <a:ext cx="31528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System-on-Chip Design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785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Custom-engineered for real-time data processing and optimized for deep neural network (DNN) processing.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84163" y="4194453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>
          <a:xfrm>
            <a:off x="9937790" y="26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Components</a:t>
            </a:r>
            <a:endParaRPr lang="en-US" sz="2200"/>
          </a:p>
        </p:txBody>
      </p:sp>
      <p:sp>
        <p:nvSpPr>
          <p:cNvPr id="8" name="Text 5"/>
          <p:cNvSpPr/>
          <p:nvPr/>
        </p:nvSpPr>
        <p:spPr>
          <a:xfrm>
            <a:off x="9937790" y="3170515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a custom instruction set architecture (ISA) and dual Neural Processing Units.</a:t>
            </a:r>
            <a:endParaRPr lang="en-US" sz="175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54960" y="3243382"/>
            <a:ext cx="16990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/>
          </a:p>
        </p:txBody>
      </p:sp>
      <p:sp>
        <p:nvSpPr>
          <p:cNvPr id="11" name="Text 7"/>
          <p:cNvSpPr/>
          <p:nvPr/>
        </p:nvSpPr>
        <p:spPr>
          <a:xfrm>
            <a:off x="9937790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</a:t>
            </a:r>
            <a:endParaRPr lang="en-US" sz="2200"/>
          </a:p>
        </p:txBody>
      </p:sp>
      <p:sp>
        <p:nvSpPr>
          <p:cNvPr id="12" name="Text 8"/>
          <p:cNvSpPr/>
          <p:nvPr/>
        </p:nvSpPr>
        <p:spPr>
          <a:xfrm>
            <a:off x="9937790" y="5623084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SRAM-based memory system and parallel computing implementation for lower latency.</a:t>
            </a:r>
            <a:endParaRPr lang="en-US" sz="175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76924" y="5969556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/>
          </a:p>
        </p:txBody>
      </p:sp>
      <p:pic>
        <p:nvPicPr>
          <p:cNvPr id="15" name="Picture 2" descr="of Seattle, International Student Office">
            <a:extLst>
              <a:ext uri="{FF2B5EF4-FFF2-40B4-BE49-F238E27FC236}">
                <a16:creationId xmlns:a16="http://schemas.microsoft.com/office/drawing/2014/main" id="{67775DF8-2BCF-57E2-E195-7867921B5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1652" y="610314"/>
            <a:ext cx="9147096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50"/>
              </a:lnSpc>
              <a:buNone/>
            </a:pPr>
            <a:r>
              <a:rPr lang="en-US" sz="4350" b="1" kern="0" spc="-13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Instruction Set Architecture</a:t>
            </a:r>
            <a:endParaRPr lang="en-US" sz="43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81" y="1745337"/>
            <a:ext cx="1618536" cy="12761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9546" y="2320052"/>
            <a:ext cx="111085" cy="442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50"/>
          </a:p>
        </p:txBody>
      </p:sp>
      <p:sp>
        <p:nvSpPr>
          <p:cNvPr id="5" name="Text 2"/>
          <p:cNvSpPr/>
          <p:nvPr/>
        </p:nvSpPr>
        <p:spPr>
          <a:xfrm>
            <a:off x="5075873" y="1966793"/>
            <a:ext cx="3028831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Deterministic Execution</a:t>
            </a:r>
            <a:endParaRPr lang="en-US" sz="2150"/>
          </a:p>
        </p:txBody>
      </p:sp>
      <p:sp>
        <p:nvSpPr>
          <p:cNvPr id="6" name="Text 3"/>
          <p:cNvSpPr/>
          <p:nvPr/>
        </p:nvSpPr>
        <p:spPr>
          <a:xfrm>
            <a:off x="5075873" y="2445663"/>
            <a:ext cx="52651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Low-latency execution for time-sensitive operations.</a:t>
            </a:r>
            <a:endParaRPr lang="en-US" sz="1700"/>
          </a:p>
        </p:txBody>
      </p:sp>
      <p:sp>
        <p:nvSpPr>
          <p:cNvPr id="7" name="Shape 4"/>
          <p:cNvSpPr/>
          <p:nvPr/>
        </p:nvSpPr>
        <p:spPr>
          <a:xfrm>
            <a:off x="4909780" y="3033832"/>
            <a:ext cx="8890040" cy="15240"/>
          </a:xfrm>
          <a:prstGeom prst="roundRect">
            <a:avLst>
              <a:gd name="adj" fmla="val 61042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494" y="3076813"/>
            <a:ext cx="3237190" cy="127611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2043" y="3493413"/>
            <a:ext cx="165973" cy="442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50"/>
          </a:p>
        </p:txBody>
      </p:sp>
      <p:sp>
        <p:nvSpPr>
          <p:cNvPr id="10" name="Text 6"/>
          <p:cNvSpPr/>
          <p:nvPr/>
        </p:nvSpPr>
        <p:spPr>
          <a:xfrm>
            <a:off x="5885140" y="3298269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AI Units</a:t>
            </a:r>
            <a:endParaRPr lang="en-US" sz="2150"/>
          </a:p>
        </p:txBody>
      </p:sp>
      <p:sp>
        <p:nvSpPr>
          <p:cNvPr id="11" name="Text 7"/>
          <p:cNvSpPr/>
          <p:nvPr/>
        </p:nvSpPr>
        <p:spPr>
          <a:xfrm>
            <a:off x="5885140" y="3777139"/>
            <a:ext cx="44960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Tensor operations executed directly on-chip.</a:t>
            </a:r>
            <a:endParaRPr lang="en-US" sz="1700"/>
          </a:p>
        </p:txBody>
      </p:sp>
      <p:sp>
        <p:nvSpPr>
          <p:cNvPr id="12" name="Shape 8"/>
          <p:cNvSpPr/>
          <p:nvPr/>
        </p:nvSpPr>
        <p:spPr>
          <a:xfrm>
            <a:off x="5719048" y="4365308"/>
            <a:ext cx="8080772" cy="15240"/>
          </a:xfrm>
          <a:prstGeom prst="roundRect">
            <a:avLst>
              <a:gd name="adj" fmla="val 61042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226" y="4408289"/>
            <a:ext cx="4855845" cy="127611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9781" y="4824889"/>
            <a:ext cx="170497" cy="442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50"/>
          </a:p>
        </p:txBody>
      </p:sp>
      <p:sp>
        <p:nvSpPr>
          <p:cNvPr id="15" name="Text 10"/>
          <p:cNvSpPr/>
          <p:nvPr/>
        </p:nvSpPr>
        <p:spPr>
          <a:xfrm>
            <a:off x="6694527" y="4629745"/>
            <a:ext cx="2418040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Memory</a:t>
            </a:r>
            <a:endParaRPr lang="en-US" sz="2150"/>
          </a:p>
        </p:txBody>
      </p:sp>
      <p:sp>
        <p:nvSpPr>
          <p:cNvPr id="16" name="Text 11"/>
          <p:cNvSpPr/>
          <p:nvPr/>
        </p:nvSpPr>
        <p:spPr>
          <a:xfrm>
            <a:off x="6694527" y="5108615"/>
            <a:ext cx="24180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data retrieval.</a:t>
            </a:r>
            <a:endParaRPr lang="en-US" sz="1700"/>
          </a:p>
        </p:txBody>
      </p:sp>
      <p:sp>
        <p:nvSpPr>
          <p:cNvPr id="17" name="Shape 12"/>
          <p:cNvSpPr/>
          <p:nvPr/>
        </p:nvSpPr>
        <p:spPr>
          <a:xfrm>
            <a:off x="6528435" y="5696783"/>
            <a:ext cx="7271385" cy="15240"/>
          </a:xfrm>
          <a:prstGeom prst="roundRect">
            <a:avLst>
              <a:gd name="adj" fmla="val 610422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839" y="5739765"/>
            <a:ext cx="6474500" cy="127611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5613" y="6156365"/>
            <a:ext cx="178951" cy="442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150"/>
          </a:p>
        </p:txBody>
      </p:sp>
      <p:sp>
        <p:nvSpPr>
          <p:cNvPr id="20" name="Text 14"/>
          <p:cNvSpPr/>
          <p:nvPr/>
        </p:nvSpPr>
        <p:spPr>
          <a:xfrm>
            <a:off x="7503795" y="5961221"/>
            <a:ext cx="3583186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Mathematical Optimizations</a:t>
            </a:r>
            <a:endParaRPr lang="en-US" sz="2150"/>
          </a:p>
        </p:txBody>
      </p:sp>
      <p:sp>
        <p:nvSpPr>
          <p:cNvPr id="21" name="Text 15"/>
          <p:cNvSpPr/>
          <p:nvPr/>
        </p:nvSpPr>
        <p:spPr>
          <a:xfrm>
            <a:off x="7503795" y="6440091"/>
            <a:ext cx="35831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Qint8 = round(Wfp32 × S).</a:t>
            </a:r>
            <a:endParaRPr lang="en-US" sz="1700"/>
          </a:p>
        </p:txBody>
      </p:sp>
      <p:sp>
        <p:nvSpPr>
          <p:cNvPr id="22" name="Text 16"/>
          <p:cNvSpPr/>
          <p:nvPr/>
        </p:nvSpPr>
        <p:spPr>
          <a:xfrm>
            <a:off x="775216" y="7264956"/>
            <a:ext cx="13079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Optimized for vision and control systems, balancing performance and accuracy.</a:t>
            </a:r>
            <a:endParaRPr lang="en-US" sz="1700"/>
          </a:p>
        </p:txBody>
      </p:sp>
      <p:pic>
        <p:nvPicPr>
          <p:cNvPr id="23" name="Picture 2" descr="of Seattle, International Student Office">
            <a:extLst>
              <a:ext uri="{FF2B5EF4-FFF2-40B4-BE49-F238E27FC236}">
                <a16:creationId xmlns:a16="http://schemas.microsoft.com/office/drawing/2014/main" id="{BBA077A4-046B-E1FB-014E-6311A1DB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64402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39" y="242888"/>
            <a:ext cx="3951923" cy="315825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885849" y="4179451"/>
            <a:ext cx="4858703" cy="607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3800" b="1" kern="0" spc="-115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Accelerators</a:t>
            </a:r>
            <a:endParaRPr lang="en-US" sz="380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04" y="5078254"/>
            <a:ext cx="4423291" cy="77735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74514" y="6147078"/>
            <a:ext cx="2429351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5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Current Research</a:t>
            </a:r>
            <a:endParaRPr lang="en-US" sz="1900"/>
          </a:p>
        </p:txBody>
      </p:sp>
      <p:sp>
        <p:nvSpPr>
          <p:cNvPr id="7" name="Text 2"/>
          <p:cNvSpPr/>
          <p:nvPr/>
        </p:nvSpPr>
        <p:spPr>
          <a:xfrm>
            <a:off x="874514" y="6567249"/>
            <a:ext cx="4034671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Domain-specific accelerators enhance deep learning tasks, reducing latency and power consumption.</a:t>
            </a:r>
            <a:endParaRPr lang="en-US" sz="150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495" y="5078254"/>
            <a:ext cx="4423291" cy="777359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297805" y="6147078"/>
            <a:ext cx="2818209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5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Computational Efficiency</a:t>
            </a:r>
            <a:endParaRPr lang="en-US" sz="1900"/>
          </a:p>
        </p:txBody>
      </p:sp>
      <p:sp>
        <p:nvSpPr>
          <p:cNvPr id="10" name="Text 4"/>
          <p:cNvSpPr/>
          <p:nvPr/>
        </p:nvSpPr>
        <p:spPr>
          <a:xfrm>
            <a:off x="5297805" y="6567249"/>
            <a:ext cx="4034671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Studies highlight computational efficiency advantages over GPUs, focusing on object recognition and route planning.</a:t>
            </a:r>
            <a:endParaRPr lang="en-US" sz="150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6786" y="5078254"/>
            <a:ext cx="4423291" cy="77735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721096" y="6147078"/>
            <a:ext cx="2468880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5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Research Implications</a:t>
            </a:r>
            <a:endParaRPr lang="en-US" sz="1900"/>
          </a:p>
        </p:txBody>
      </p:sp>
      <p:sp>
        <p:nvSpPr>
          <p:cNvPr id="13" name="Text 6"/>
          <p:cNvSpPr/>
          <p:nvPr/>
        </p:nvSpPr>
        <p:spPr>
          <a:xfrm>
            <a:off x="9721096" y="6567249"/>
            <a:ext cx="4034671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Growing trend toward specialized AI hardware, emphasizing processing speed, reliability, and safety.</a:t>
            </a:r>
            <a:endParaRPr lang="en-US" sz="1500"/>
          </a:p>
        </p:txBody>
      </p:sp>
      <p:pic>
        <p:nvPicPr>
          <p:cNvPr id="14" name="Picture 2" descr="of Seattle, International Student Office">
            <a:extLst>
              <a:ext uri="{FF2B5EF4-FFF2-40B4-BE49-F238E27FC236}">
                <a16:creationId xmlns:a16="http://schemas.microsoft.com/office/drawing/2014/main" id="{7FBB5423-3976-5E19-967E-47626E0E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208490"/>
            <a:ext cx="4919305" cy="3812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3279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kern="0" spc="-134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Neural Processing Architecture</a:t>
            </a:r>
            <a:endParaRPr lang="en-US" sz="445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085624"/>
            <a:ext cx="566976" cy="56697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387941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Dual NPU</a:t>
            </a:r>
            <a:endParaRPr lang="en-US" sz="2200"/>
          </a:p>
        </p:txBody>
      </p:sp>
      <p:sp>
        <p:nvSpPr>
          <p:cNvPr id="7" name="Text 2"/>
          <p:cNvSpPr/>
          <p:nvPr/>
        </p:nvSpPr>
        <p:spPr>
          <a:xfrm>
            <a:off x="793790" y="4369832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unit provides 36.86 TOPS, combining for 72 TOPS of AI performance per chip.</a:t>
            </a:r>
            <a:endParaRPr lang="en-US" sz="175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904" y="3085624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3425904" y="3879413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Parallel Computing</a:t>
            </a:r>
            <a:endParaRPr lang="en-US" sz="2200"/>
          </a:p>
        </p:txBody>
      </p:sp>
      <p:sp>
        <p:nvSpPr>
          <p:cNvPr id="10" name="Text 4"/>
          <p:cNvSpPr/>
          <p:nvPr/>
        </p:nvSpPr>
        <p:spPr>
          <a:xfrm>
            <a:off x="3425904" y="4724162"/>
            <a:ext cx="229207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Instruction-Level, Data-Level Parallelism, and Pipelining for simultaneous execution.</a:t>
            </a:r>
            <a:endParaRPr lang="en-US" sz="175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138" y="3085624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058138" y="387941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On-Chip SRAM</a:t>
            </a:r>
            <a:endParaRPr lang="en-US" sz="2200"/>
          </a:p>
        </p:txBody>
      </p:sp>
      <p:sp>
        <p:nvSpPr>
          <p:cNvPr id="13" name="Text 6"/>
          <p:cNvSpPr/>
          <p:nvPr/>
        </p:nvSpPr>
        <p:spPr>
          <a:xfrm>
            <a:off x="6058138" y="4369832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Caches with 68+ GB/s bandwidth for faster data access.</a:t>
            </a:r>
            <a:endParaRPr lang="en-US" sz="1750"/>
          </a:p>
        </p:txBody>
      </p:sp>
      <p:pic>
        <p:nvPicPr>
          <p:cNvPr id="14" name="Picture 2" descr="of Seattle, International Student Office">
            <a:extLst>
              <a:ext uri="{FF2B5EF4-FFF2-40B4-BE49-F238E27FC236}">
                <a16:creationId xmlns:a16="http://schemas.microsoft.com/office/drawing/2014/main" id="{9DFB8E4B-3E4B-95A2-DF21-2B139F2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45606" y="490895"/>
            <a:ext cx="4939070" cy="557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en-US" sz="3500" b="1" kern="0" spc="-105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Evaluation</a:t>
            </a:r>
            <a:endParaRPr lang="en-US" sz="35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1405771"/>
            <a:ext cx="10531316" cy="5361861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816673" y="6767632"/>
            <a:ext cx="178475" cy="178475"/>
          </a:xfrm>
          <a:prstGeom prst="roundRect">
            <a:avLst>
              <a:gd name="adj" fmla="val 10247"/>
            </a:avLst>
          </a:prstGeom>
          <a:solidFill>
            <a:srgbClr val="15173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5056108" y="6767632"/>
            <a:ext cx="758190" cy="178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kern="0" spc="-28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FSD Chip</a:t>
            </a:r>
            <a:endParaRPr lang="en-US" sz="1400"/>
          </a:p>
        </p:txBody>
      </p:sp>
      <p:sp>
        <p:nvSpPr>
          <p:cNvPr id="6" name="Shape 3"/>
          <p:cNvSpPr/>
          <p:nvPr/>
        </p:nvSpPr>
        <p:spPr>
          <a:xfrm>
            <a:off x="5966698" y="6767632"/>
            <a:ext cx="178475" cy="178475"/>
          </a:xfrm>
          <a:prstGeom prst="roundRect">
            <a:avLst>
              <a:gd name="adj" fmla="val 10247"/>
            </a:avLst>
          </a:prstGeom>
          <a:solidFill>
            <a:srgbClr val="393F9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206133" y="6767632"/>
            <a:ext cx="1681162" cy="178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kern="0" spc="-28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Hardware</a:t>
            </a:r>
            <a:endParaRPr lang="en-US" sz="1400"/>
          </a:p>
        </p:txBody>
      </p:sp>
      <p:sp>
        <p:nvSpPr>
          <p:cNvPr id="8" name="Text 5"/>
          <p:cNvSpPr/>
          <p:nvPr/>
        </p:nvSpPr>
        <p:spPr>
          <a:xfrm>
            <a:off x="624840" y="7504033"/>
            <a:ext cx="1338072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400" kern="0" spc="-28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Benchmarking against traditional hardware shows improved latency, power consumption, and fault tolerance.</a:t>
            </a:r>
            <a:endParaRPr lang="en-US" sz="1400"/>
          </a:p>
        </p:txBody>
      </p:sp>
      <p:pic>
        <p:nvPicPr>
          <p:cNvPr id="9" name="Picture 2" descr="of Seattle, International Student Office">
            <a:extLst>
              <a:ext uri="{FF2B5EF4-FFF2-40B4-BE49-F238E27FC236}">
                <a16:creationId xmlns:a16="http://schemas.microsoft.com/office/drawing/2014/main" id="{DC8D3397-6B78-EC10-D216-955C5D17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843" y="7115413"/>
            <a:ext cx="1868557" cy="111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904</Words>
  <Application>Microsoft Macintosh PowerPoint</Application>
  <PresentationFormat>Custom</PresentationFormat>
  <Paragraphs>168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Namrata Vijay Mali</cp:lastModifiedBy>
  <cp:revision>1</cp:revision>
  <dcterms:created xsi:type="dcterms:W3CDTF">2025-03-04T03:16:22Z</dcterms:created>
  <dcterms:modified xsi:type="dcterms:W3CDTF">2025-03-09T23:48:31Z</dcterms:modified>
</cp:coreProperties>
</file>