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9" r:id="rId2"/>
    <p:sldId id="307" r:id="rId3"/>
    <p:sldId id="304" r:id="rId4"/>
    <p:sldId id="296" r:id="rId5"/>
    <p:sldId id="277" r:id="rId6"/>
    <p:sldId id="399" r:id="rId7"/>
    <p:sldId id="422" r:id="rId8"/>
    <p:sldId id="264" r:id="rId9"/>
    <p:sldId id="317" r:id="rId10"/>
    <p:sldId id="414" r:id="rId11"/>
    <p:sldId id="267" r:id="rId12"/>
    <p:sldId id="272" r:id="rId13"/>
    <p:sldId id="415" r:id="rId14"/>
    <p:sldId id="421" r:id="rId15"/>
    <p:sldId id="310" r:id="rId16"/>
    <p:sldId id="268" r:id="rId17"/>
    <p:sldId id="416" r:id="rId18"/>
    <p:sldId id="269" r:id="rId19"/>
    <p:sldId id="270" r:id="rId20"/>
    <p:sldId id="417" r:id="rId21"/>
    <p:sldId id="271" r:id="rId22"/>
    <p:sldId id="273" r:id="rId23"/>
    <p:sldId id="274" r:id="rId24"/>
    <p:sldId id="278" r:id="rId25"/>
    <p:sldId id="323" r:id="rId26"/>
    <p:sldId id="279" r:id="rId27"/>
    <p:sldId id="315" r:id="rId28"/>
    <p:sldId id="418" r:id="rId29"/>
    <p:sldId id="281" r:id="rId30"/>
    <p:sldId id="359" r:id="rId31"/>
  </p:sldIdLst>
  <p:sldSz cx="6858000" cy="9144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8" autoAdjust="0"/>
    <p:restoredTop sz="99827" autoAdjust="0"/>
  </p:normalViewPr>
  <p:slideViewPr>
    <p:cSldViewPr>
      <p:cViewPr varScale="1">
        <p:scale>
          <a:sx n="86" d="100"/>
          <a:sy n="86" d="100"/>
        </p:scale>
        <p:origin x="4992" y="90"/>
      </p:cViewPr>
      <p:guideLst>
        <p:guide orient="horz" pos="2653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96" y="-60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36F35D3E-7244-4FFA-9370-89FD4EF222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algn="l" defTabSz="920383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1027">
            <a:extLst>
              <a:ext uri="{FF2B5EF4-FFF2-40B4-BE49-F238E27FC236}">
                <a16:creationId xmlns:a16="http://schemas.microsoft.com/office/drawing/2014/main" id="{38F4870A-5050-4B62-B686-7D46D1F336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algn="r" defTabSz="920383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5C19E399-F757-4DB1-9CA5-4CC833A4D2E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9538"/>
            <a:ext cx="43005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algn="l" defTabSz="920383" eaLnBrk="1" latinLnBrk="1" hangingPunct="1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1029">
            <a:extLst>
              <a:ext uri="{FF2B5EF4-FFF2-40B4-BE49-F238E27FC236}">
                <a16:creationId xmlns:a16="http://schemas.microsoft.com/office/drawing/2014/main" id="{D18B0689-DBB1-4732-B5D1-4ADFB786BC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459538"/>
            <a:ext cx="43005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algn="r" defTabSz="919343" eaLnBrk="1" latinLnBrk="1" hangingPunct="1">
              <a:defRPr sz="1300" b="0"/>
            </a:lvl1pPr>
          </a:lstStyle>
          <a:p>
            <a:pPr>
              <a:defRPr/>
            </a:pPr>
            <a:fld id="{00CD3E5A-36C7-45A3-AD25-03C9EC7504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EB059C4-5B45-4E2F-9012-C41A108B3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872" tIns="44436" rIns="88872" bIns="44436" numCol="1" anchor="t" anchorCtr="0" compatLnSpc="1">
            <a:prstTxWarp prst="textNoShape">
              <a:avLst/>
            </a:prstTxWarp>
          </a:bodyPr>
          <a:lstStyle>
            <a:lvl1pPr algn="l" defTabSz="886692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9D177B7-B467-41DE-A673-83A07F38B3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872" tIns="44436" rIns="88872" bIns="44436" numCol="1" anchor="t" anchorCtr="0" compatLnSpc="1">
            <a:prstTxWarp prst="textNoShape">
              <a:avLst/>
            </a:prstTxWarp>
          </a:bodyPr>
          <a:lstStyle>
            <a:lvl1pPr algn="r" defTabSz="886692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10025" y="508000"/>
            <a:ext cx="1912938" cy="2551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CF1280E7-AFC0-4167-B27C-31F876C1E8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872" tIns="44436" rIns="88872" bIns="44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E82BBF4C-B8B2-43A1-9B46-CA388EB4A2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872" tIns="44436" rIns="88872" bIns="44436" numCol="1" anchor="b" anchorCtr="0" compatLnSpc="1">
            <a:prstTxWarp prst="textNoShape">
              <a:avLst/>
            </a:prstTxWarp>
          </a:bodyPr>
          <a:lstStyle>
            <a:lvl1pPr algn="l" defTabSz="886692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2951" name="Rectangle 7">
            <a:extLst>
              <a:ext uri="{FF2B5EF4-FFF2-40B4-BE49-F238E27FC236}">
                <a16:creationId xmlns:a16="http://schemas.microsoft.com/office/drawing/2014/main" id="{597DAFAF-7A73-4D16-8087-D5619FFF9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795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8872" tIns="44436" rIns="88872" bIns="44436" numCol="1" anchor="b" anchorCtr="0" compatLnSpc="1">
            <a:prstTxWarp prst="textNoShape">
              <a:avLst/>
            </a:prstTxWarp>
          </a:bodyPr>
          <a:lstStyle>
            <a:lvl1pPr algn="r" defTabSz="885577" eaLnBrk="1" latinLnBrk="1" hangingPunct="1"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A4DE0CC-6548-4FF4-BBBD-42034261BF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17550" indent="-276225"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04900" indent="-220663"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546225" indent="-220663"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1987550" indent="-220663"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444750" indent="-220663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01950" indent="-220663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359150" indent="-220663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16350" indent="-220663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fld id="{0CC0733B-2E87-422E-8625-7111B9503C0A}" type="slidenum">
              <a:rPr lang="en-US" altLang="ko-KR" sz="1200" b="0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altLang="ko-KR" sz="12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17550" indent="-276225"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04900" indent="-220663"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546225" indent="-220663"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1987550" indent="-220663" defTabSz="884238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444750" indent="-220663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01950" indent="-220663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359150" indent="-220663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16350" indent="-220663" defTabSz="88423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fld id="{DAD04880-4DF0-49B5-A54E-8B6F1AB38D2E}" type="slidenum">
              <a:rPr lang="en-US" altLang="ko-KR" sz="1200" b="0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18</a:t>
            </a:fld>
            <a:endParaRPr lang="en-US" altLang="ko-KR" sz="1200" b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266FB7-FAA0-4894-9307-F7DC005B11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A3B5EA-82E3-4949-95F0-B84E9DC8C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6C60AD-6C78-4B7E-AE2B-4D16C0B9A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DD3F0-0021-4DAB-A8F5-A059C3BA0B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650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49E0EA-D42E-4CFC-BA60-4AB0BCC594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r">
              <a:defRPr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2A85D8-01F0-4562-9AFA-68BCF6180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5903FBF-AC1D-491B-ACA4-020F22062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30AC4E8-5A07-4638-A578-44432D2464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21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88" y="205105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A266FB7-FAA0-4894-9307-F7DC005B11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3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A3B5EA-82E3-4949-95F0-B84E9DC8CD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27263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B6C60AD-6C78-4B7E-AE2B-4D16C0B9A9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99013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13C41B1-5AFA-434B-B37B-9C12F0B88A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2" name="Group 7"/>
          <p:cNvGrpSpPr>
            <a:grpSpLocks/>
          </p:cNvGrpSpPr>
          <p:nvPr userDrawn="1"/>
        </p:nvGrpSpPr>
        <p:grpSpPr bwMode="auto">
          <a:xfrm>
            <a:off x="188913" y="141288"/>
            <a:ext cx="6477000" cy="914400"/>
            <a:chOff x="192" y="96"/>
            <a:chExt cx="4080" cy="624"/>
          </a:xfrm>
        </p:grpSpPr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D0A85931-8D27-4EF2-9541-9C5BC7154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03"/>
              <a:ext cx="2023" cy="225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92" tIns="45695" rIns="91392" bIns="45695" anchor="ctr"/>
            <a:lstStyle>
              <a:lvl1pPr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>
                <a:defRPr/>
              </a:pPr>
              <a:endParaRPr lang="en-US" altLang="ko-KR" sz="1600" dirty="0"/>
            </a:p>
          </p:txBody>
        </p:sp>
        <p:sp>
          <p:nvSpPr>
            <p:cNvPr id="1034" name="Rectangle 9">
              <a:extLst>
                <a:ext uri="{FF2B5EF4-FFF2-40B4-BE49-F238E27FC236}">
                  <a16:creationId xmlns:a16="http://schemas.microsoft.com/office/drawing/2014/main" id="{2254B783-72AA-4488-B52A-8E673C2A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" y="103"/>
              <a:ext cx="2047" cy="225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92" tIns="45695" rIns="91392" bIns="45695" anchor="ctr"/>
            <a:lstStyle>
              <a:lvl1pPr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>
                <a:defRPr/>
              </a:pPr>
              <a:r>
                <a:rPr lang="en-US" altLang="ko-KR" sz="1600" dirty="0"/>
                <a:t>COWORK</a:t>
              </a:r>
              <a:endParaRPr lang="ko-KR" altLang="en-US" sz="1600" dirty="0"/>
            </a:p>
          </p:txBody>
        </p:sp>
        <p:sp>
          <p:nvSpPr>
            <p:cNvPr id="1035" name="Rectangle 10">
              <a:extLst>
                <a:ext uri="{FF2B5EF4-FFF2-40B4-BE49-F238E27FC236}">
                  <a16:creationId xmlns:a16="http://schemas.microsoft.com/office/drawing/2014/main" id="{6314738E-2ACC-44F4-BEC9-573685E9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28"/>
              <a:ext cx="1129" cy="200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92" tIns="45695" rIns="91392" bIns="45695" anchor="ctr"/>
            <a:lstStyle>
              <a:lvl1pPr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l">
                <a:defRPr/>
              </a:pPr>
              <a:r>
                <a:rPr lang="ko-KR" altLang="en-US" dirty="0" err="1"/>
                <a:t>제정일자</a:t>
              </a:r>
              <a:r>
                <a:rPr lang="ko-KR" altLang="en-US" dirty="0"/>
                <a:t> </a:t>
              </a:r>
              <a:r>
                <a:rPr lang="en-US" altLang="ko-KR" dirty="0"/>
                <a:t>: 2020. 7. 17</a:t>
              </a:r>
            </a:p>
          </p:txBody>
        </p:sp>
        <p:sp>
          <p:nvSpPr>
            <p:cNvPr id="1036" name="Rectangle 11">
              <a:extLst>
                <a:ext uri="{FF2B5EF4-FFF2-40B4-BE49-F238E27FC236}">
                  <a16:creationId xmlns:a16="http://schemas.microsoft.com/office/drawing/2014/main" id="{30E9B3B5-F8A7-4068-986F-AD14797B4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28"/>
              <a:ext cx="1129" cy="185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92" tIns="45695" rIns="91392" bIns="45695" anchor="ctr"/>
            <a:lstStyle>
              <a:lvl1pPr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marL="0" marR="0" indent="0" algn="l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dirty="0"/>
                <a:t>개정일자 </a:t>
              </a:r>
              <a:r>
                <a:rPr lang="en-US" altLang="ko-KR" dirty="0"/>
                <a:t>: 2020. 7. 17</a:t>
              </a:r>
            </a:p>
          </p:txBody>
        </p:sp>
        <p:sp>
          <p:nvSpPr>
            <p:cNvPr id="1037" name="Rectangle 12">
              <a:extLst>
                <a:ext uri="{FF2B5EF4-FFF2-40B4-BE49-F238E27FC236}">
                  <a16:creationId xmlns:a16="http://schemas.microsoft.com/office/drawing/2014/main" id="{ED517C07-E134-46D6-83AB-D47BBC3F2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328"/>
              <a:ext cx="1063" cy="200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92" tIns="45695" rIns="91392" bIns="45695" anchor="ctr"/>
            <a:lstStyle>
              <a:lvl1pPr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l">
                <a:defRPr/>
              </a:pPr>
              <a:r>
                <a:rPr lang="ko-KR" altLang="en-US" dirty="0"/>
                <a:t>개정번호 </a:t>
              </a:r>
              <a:r>
                <a:rPr lang="en-US" altLang="ko-KR" dirty="0"/>
                <a:t>:</a:t>
              </a:r>
            </a:p>
          </p:txBody>
        </p:sp>
        <p:sp>
          <p:nvSpPr>
            <p:cNvPr id="1038" name="Rectangle 13">
              <a:extLst>
                <a:ext uri="{FF2B5EF4-FFF2-40B4-BE49-F238E27FC236}">
                  <a16:creationId xmlns:a16="http://schemas.microsoft.com/office/drawing/2014/main" id="{CCBE2678-8B1B-4CA7-8C39-A83904C22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" y="528"/>
              <a:ext cx="1063" cy="185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92" tIns="45695" rIns="91392" bIns="45695" anchor="ctr"/>
            <a:lstStyle>
              <a:lvl1pPr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l">
                <a:defRPr/>
              </a:pPr>
              <a:r>
                <a:rPr lang="ko-KR" altLang="en-US"/>
                <a:t>페 이 지 </a:t>
              </a:r>
              <a:r>
                <a:rPr lang="en-US" altLang="ko-KR"/>
                <a:t>:      / 60</a:t>
              </a:r>
            </a:p>
          </p:txBody>
        </p:sp>
        <p:sp>
          <p:nvSpPr>
            <p:cNvPr id="1039" name="Rectangle 14">
              <a:extLst>
                <a:ext uri="{FF2B5EF4-FFF2-40B4-BE49-F238E27FC236}">
                  <a16:creationId xmlns:a16="http://schemas.microsoft.com/office/drawing/2014/main" id="{2D4C26EA-F331-4962-A665-50DE33F6B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28"/>
              <a:ext cx="1884" cy="386"/>
            </a:xfrm>
            <a:prstGeom prst="rect">
              <a:avLst/>
            </a:prstGeom>
            <a:noFill/>
            <a:ln w="12699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92" tIns="45695" rIns="91392" bIns="45695" anchor="ctr"/>
            <a:lstStyle>
              <a:lvl1pPr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algn="r" defTabSz="762000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algn="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ctr">
                <a:defRPr/>
              </a:pPr>
              <a:r>
                <a:rPr lang="ko-KR" altLang="en-US" sz="1800"/>
                <a:t>제품번호부여규정 </a:t>
              </a:r>
            </a:p>
          </p:txBody>
        </p:sp>
        <p:sp>
          <p:nvSpPr>
            <p:cNvPr id="1040" name="Rectangle 15">
              <a:extLst>
                <a:ext uri="{FF2B5EF4-FFF2-40B4-BE49-F238E27FC236}">
                  <a16:creationId xmlns:a16="http://schemas.microsoft.com/office/drawing/2014/main" id="{2844CAB1-DEB2-4A71-AEC8-CEDA6D5A7D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2" y="96"/>
              <a:ext cx="408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392" tIns="45695" rIns="91392" bIns="45695" anchor="ctr"/>
            <a:lstStyle>
              <a:lvl1pPr algn="r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1pPr>
              <a:lvl2pPr marL="742950" indent="-285750" algn="r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2pPr>
              <a:lvl3pPr marL="1143000" indent="-228600" algn="r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3pPr>
              <a:lvl4pPr marL="1600200" indent="-228600" algn="r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4pPr>
              <a:lvl5pPr marL="2057400" indent="-228600" algn="r"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kumimoji="1" sz="1100" b="1">
                  <a:solidFill>
                    <a:schemeClr val="tx1"/>
                  </a:solidFill>
                  <a:latin typeface="굴림체" panose="020B0609000101010101" pitchFamily="49" charset="-127"/>
                  <a:ea typeface="굴림체" panose="020B0609000101010101" pitchFamily="49" charset="-127"/>
                </a:defRPr>
              </a:lvl9pPr>
            </a:lstStyle>
            <a:p>
              <a:pPr algn="l">
                <a:defRPr/>
              </a:pPr>
              <a:endParaRPr lang="ko-KR" altLang="en-US" b="0"/>
            </a:p>
          </p:txBody>
        </p:sp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15FDCFE5-2797-4F33-9E66-3A39CA5730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89588" y="755650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r" eaLnBrk="1" latinLnBrk="1" hangingPunct="1">
              <a:defRPr/>
            </a:pPr>
            <a:fld id="{DE7D4969-7127-4C86-B38C-C11C952CC29D}" type="slidenum">
              <a:rPr lang="en-US" altLang="ko-KR" smtClean="0"/>
              <a:pPr algn="r" eaLnBrk="1" latinLnBrk="1" hangingPunct="1">
                <a:defRPr/>
              </a:pPr>
              <a:t>‹#›</a:t>
            </a:fld>
            <a:r>
              <a:rPr lang="en-US" altLang="ko-KR"/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69CBF3B-81AD-4228-8D66-8EB9C17D04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8913" y="1055688"/>
            <a:ext cx="6477000" cy="7831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1079919" tIns="179987" rIns="1079919" bIns="45717"/>
          <a:lstStyle>
            <a:lvl1pPr defTabSz="762000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defTabSz="762000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defTabSz="762000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defTabSz="762000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defTabSz="762000"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algn="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>
              <a:lnSpc>
                <a:spcPct val="170000"/>
              </a:lnSpc>
              <a:defRPr/>
            </a:pPr>
            <a:r>
              <a:rPr lang="en-US" altLang="ko-KR" b="0"/>
              <a:t> </a:t>
            </a:r>
          </a:p>
          <a:p>
            <a:pPr>
              <a:lnSpc>
                <a:spcPct val="170000"/>
              </a:lnSpc>
              <a:defRPr/>
            </a:pPr>
            <a:r>
              <a:rPr lang="en-US" altLang="ko-KR" b="0"/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9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20713" y="900113"/>
            <a:ext cx="5761037" cy="7704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79919" tIns="179987" rIns="1079919" bIns="45717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412875" y="1979613"/>
            <a:ext cx="4176713" cy="1079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63500" dir="318780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4139" name="Group 43">
            <a:extLst>
              <a:ext uri="{FF2B5EF4-FFF2-40B4-BE49-F238E27FC236}">
                <a16:creationId xmlns:a16="http://schemas.microsoft.com/office/drawing/2014/main" id="{756C9A31-ED89-443E-82E1-C2C23E470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5525"/>
              </p:ext>
            </p:extLst>
          </p:nvPr>
        </p:nvGraphicFramePr>
        <p:xfrm>
          <a:off x="1989138" y="4297363"/>
          <a:ext cx="3024187" cy="8382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2020.   7. 17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76" name="Group 80">
            <a:extLst>
              <a:ext uri="{FF2B5EF4-FFF2-40B4-BE49-F238E27FC236}">
                <a16:creationId xmlns:a16="http://schemas.microsoft.com/office/drawing/2014/main" id="{2C1A5A9A-D8CB-4A8B-920C-905C4BA3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255"/>
              </p:ext>
            </p:extLst>
          </p:nvPr>
        </p:nvGraphicFramePr>
        <p:xfrm>
          <a:off x="1773238" y="6034088"/>
          <a:ext cx="3529011" cy="1631950"/>
        </p:xfrm>
        <a:graphic>
          <a:graphicData uri="http://schemas.openxmlformats.org/drawingml/2006/table">
            <a:tbl>
              <a:tblPr/>
              <a:tblGrid>
                <a:gridCol w="117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기안자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3" marB="468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검토자</a:t>
                      </a:r>
                    </a:p>
                  </a:txBody>
                  <a:tcPr marL="36000" marR="36000" marT="46803" marB="468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</a:t>
                      </a:r>
                    </a:p>
                  </a:txBody>
                  <a:tcPr marL="36000" marR="36000" marT="46803" marB="468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대표이사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3" marB="468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3" marB="468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3" marB="468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3" marB="468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3" marB="4680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3" marB="468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46803" marB="4680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8" name="Text Box 35"/>
          <p:cNvSpPr txBox="1">
            <a:spLocks noChangeArrowheads="1"/>
          </p:cNvSpPr>
          <p:nvPr/>
        </p:nvSpPr>
        <p:spPr bwMode="auto">
          <a:xfrm>
            <a:off x="1600710" y="2238842"/>
            <a:ext cx="38010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/>
              <a:t>연  구  개  발  제  품  부  여  규  칙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/>
              <a:t>(COWORK)</a:t>
            </a:r>
            <a:endParaRPr lang="en-US" altLang="ko-KR" sz="1600" b="0" dirty="0"/>
          </a:p>
        </p:txBody>
      </p:sp>
      <p:sp>
        <p:nvSpPr>
          <p:cNvPr id="5159" name="Text Box 36"/>
          <p:cNvSpPr txBox="1">
            <a:spLocks noChangeArrowheads="1"/>
          </p:cNvSpPr>
          <p:nvPr/>
        </p:nvSpPr>
        <p:spPr bwMode="auto">
          <a:xfrm>
            <a:off x="3978275" y="4306888"/>
            <a:ext cx="796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 b="0"/>
              <a:t>대표 이사</a:t>
            </a:r>
          </a:p>
        </p:txBody>
      </p:sp>
      <p:sp>
        <p:nvSpPr>
          <p:cNvPr id="5160" name="Text Box 37"/>
          <p:cNvSpPr txBox="1">
            <a:spLocks noChangeArrowheads="1"/>
          </p:cNvSpPr>
          <p:nvPr/>
        </p:nvSpPr>
        <p:spPr bwMode="auto">
          <a:xfrm>
            <a:off x="2157413" y="4576763"/>
            <a:ext cx="1479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 b="0"/>
              <a:t>제      정      일    자</a:t>
            </a:r>
          </a:p>
        </p:txBody>
      </p:sp>
      <p:sp>
        <p:nvSpPr>
          <p:cNvPr id="5161" name="Text Box 38"/>
          <p:cNvSpPr txBox="1">
            <a:spLocks noChangeArrowheads="1"/>
          </p:cNvSpPr>
          <p:nvPr/>
        </p:nvSpPr>
        <p:spPr bwMode="auto">
          <a:xfrm>
            <a:off x="2125663" y="4291013"/>
            <a:ext cx="1511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 b="0"/>
              <a:t>제정</a:t>
            </a:r>
            <a:r>
              <a:rPr lang="en-US" altLang="ko-KR" sz="1100" b="0"/>
              <a:t>/ </a:t>
            </a:r>
            <a:r>
              <a:rPr lang="ko-KR" altLang="en-US" sz="1100" b="0"/>
              <a:t>개정</a:t>
            </a:r>
            <a:r>
              <a:rPr lang="en-US" altLang="ko-KR" sz="1100" b="0"/>
              <a:t>/ </a:t>
            </a:r>
            <a:r>
              <a:rPr lang="ko-KR" altLang="en-US" sz="1100" b="0"/>
              <a:t>폐지권자</a:t>
            </a:r>
          </a:p>
        </p:txBody>
      </p:sp>
      <p:sp>
        <p:nvSpPr>
          <p:cNvPr id="5162" name="Text Box 39"/>
          <p:cNvSpPr txBox="1">
            <a:spLocks noChangeArrowheads="1"/>
          </p:cNvSpPr>
          <p:nvPr/>
        </p:nvSpPr>
        <p:spPr bwMode="auto">
          <a:xfrm>
            <a:off x="2165350" y="4859338"/>
            <a:ext cx="14795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100" b="0"/>
              <a:t>개      정      일    자</a:t>
            </a:r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4951413" y="6373813"/>
            <a:ext cx="1841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ko-KR" sz="11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18170" y="1137657"/>
            <a:ext cx="6099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300" dirty="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300" dirty="0">
                <a:latin typeface="굴림체" panose="020B0609000101010101" pitchFamily="49" charset="-127"/>
                <a:ea typeface="굴림체" panose="020B0609000101010101" pitchFamily="49" charset="-127"/>
              </a:rPr>
              <a:t>#1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6387" name="Rectangle 16"/>
          <p:cNvSpPr>
            <a:spLocks noChangeArrowheads="1"/>
          </p:cNvSpPr>
          <p:nvPr/>
        </p:nvSpPr>
        <p:spPr bwMode="auto">
          <a:xfrm>
            <a:off x="318170" y="1420813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정격전압 표시</a:t>
            </a:r>
          </a:p>
        </p:txBody>
      </p:sp>
      <p:sp>
        <p:nvSpPr>
          <p:cNvPr id="16388" name="Rectangle 31"/>
          <p:cNvSpPr>
            <a:spLocks noChangeArrowheads="1"/>
          </p:cNvSpPr>
          <p:nvPr/>
        </p:nvSpPr>
        <p:spPr bwMode="auto">
          <a:xfrm>
            <a:off x="318170" y="2608336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허용오차 표시</a:t>
            </a:r>
          </a:p>
        </p:txBody>
      </p:sp>
      <p:sp>
        <p:nvSpPr>
          <p:cNvPr id="16389" name="Rectangle 50"/>
          <p:cNvSpPr>
            <a:spLocks noChangeArrowheads="1"/>
          </p:cNvSpPr>
          <p:nvPr/>
        </p:nvSpPr>
        <p:spPr bwMode="auto">
          <a:xfrm>
            <a:off x="333375" y="4229299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온도특성 표시</a:t>
            </a:r>
          </a:p>
        </p:txBody>
      </p:sp>
      <p:graphicFrame>
        <p:nvGraphicFramePr>
          <p:cNvPr id="98185" name="Group 905">
            <a:extLst>
              <a:ext uri="{FF2B5EF4-FFF2-40B4-BE49-F238E27FC236}">
                <a16:creationId xmlns:a16="http://schemas.microsoft.com/office/drawing/2014/main" id="{773B093D-B863-4092-9428-45AE3E76C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60356"/>
              </p:ext>
            </p:extLst>
          </p:nvPr>
        </p:nvGraphicFramePr>
        <p:xfrm>
          <a:off x="600075" y="4503208"/>
          <a:ext cx="5689600" cy="1301750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온도특성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온도특성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COG (0±30ppm/℃, -55~+125℃)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X7R (±15%, -55~+125℃)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X5R (±15%, -55~+85℃)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Y5V (+22,-82%, -30~+85℃)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NP0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X5S (±22%, -55~+85℃)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온도특성 기록이 없는 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23" name="Rectangle 16"/>
          <p:cNvSpPr>
            <a:spLocks noChangeArrowheads="1"/>
          </p:cNvSpPr>
          <p:nvPr/>
        </p:nvSpPr>
        <p:spPr bwMode="auto">
          <a:xfrm>
            <a:off x="333375" y="5844690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4. SIZE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98182" name="Group 902">
            <a:extLst>
              <a:ext uri="{FF2B5EF4-FFF2-40B4-BE49-F238E27FC236}">
                <a16:creationId xmlns:a16="http://schemas.microsoft.com/office/drawing/2014/main" id="{E0115C88-728B-43A1-980B-4C6C433C4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71673"/>
              </p:ext>
            </p:extLst>
          </p:nvPr>
        </p:nvGraphicFramePr>
        <p:xfrm>
          <a:off x="607592" y="6120211"/>
          <a:ext cx="5689600" cy="993775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1005 (0.5t)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1608 (H:0.8t)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 (H:1.25t)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1608 (H:0.5t)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 (H:0.5t)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 (H:0.85t)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3216 (H:1.6t)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H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3216 (H:0.85t)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Z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기타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461" name="그룹 1"/>
          <p:cNvGrpSpPr>
            <a:grpSpLocks/>
          </p:cNvGrpSpPr>
          <p:nvPr/>
        </p:nvGrpSpPr>
        <p:grpSpPr bwMode="auto">
          <a:xfrm>
            <a:off x="600075" y="2880717"/>
            <a:ext cx="4324350" cy="1292225"/>
            <a:chOff x="599281" y="3563938"/>
            <a:chExt cx="4323557" cy="1291443"/>
          </a:xfrm>
        </p:grpSpPr>
        <p:sp>
          <p:nvSpPr>
            <p:cNvPr id="16479" name="Rectangle 32"/>
            <p:cNvSpPr>
              <a:spLocks noChangeArrowheads="1"/>
            </p:cNvSpPr>
            <p:nvPr/>
          </p:nvSpPr>
          <p:spPr bwMode="auto">
            <a:xfrm>
              <a:off x="600075" y="3563939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6480" name="Rectangle 33"/>
            <p:cNvSpPr>
              <a:spLocks noChangeArrowheads="1"/>
            </p:cNvSpPr>
            <p:nvPr/>
          </p:nvSpPr>
          <p:spPr bwMode="auto">
            <a:xfrm>
              <a:off x="1320800" y="35639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허용오차</a:t>
              </a:r>
            </a:p>
          </p:txBody>
        </p:sp>
        <p:sp>
          <p:nvSpPr>
            <p:cNvPr id="16481" name="Rectangle 34"/>
            <p:cNvSpPr>
              <a:spLocks noChangeArrowheads="1"/>
            </p:cNvSpPr>
            <p:nvPr/>
          </p:nvSpPr>
          <p:spPr bwMode="auto">
            <a:xfrm>
              <a:off x="600075" y="3779838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C</a:t>
              </a:r>
            </a:p>
          </p:txBody>
        </p:sp>
        <p:sp>
          <p:nvSpPr>
            <p:cNvPr id="16482" name="Rectangle 35"/>
            <p:cNvSpPr>
              <a:spLocks noChangeArrowheads="1"/>
            </p:cNvSpPr>
            <p:nvPr/>
          </p:nvSpPr>
          <p:spPr bwMode="auto">
            <a:xfrm>
              <a:off x="600075" y="3995738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D</a:t>
              </a:r>
            </a:p>
          </p:txBody>
        </p:sp>
        <p:sp>
          <p:nvSpPr>
            <p:cNvPr id="16483" name="Rectangle 36"/>
            <p:cNvSpPr>
              <a:spLocks noChangeArrowheads="1"/>
            </p:cNvSpPr>
            <p:nvPr/>
          </p:nvSpPr>
          <p:spPr bwMode="auto">
            <a:xfrm>
              <a:off x="1320800" y="39957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±0.5 pF</a:t>
              </a:r>
            </a:p>
          </p:txBody>
        </p:sp>
        <p:sp>
          <p:nvSpPr>
            <p:cNvPr id="16484" name="Rectangle 37"/>
            <p:cNvSpPr>
              <a:spLocks noChangeArrowheads="1"/>
            </p:cNvSpPr>
            <p:nvPr/>
          </p:nvSpPr>
          <p:spPr bwMode="auto">
            <a:xfrm>
              <a:off x="600075" y="4211638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F</a:t>
              </a:r>
            </a:p>
          </p:txBody>
        </p:sp>
        <p:sp>
          <p:nvSpPr>
            <p:cNvPr id="16485" name="Rectangle 38"/>
            <p:cNvSpPr>
              <a:spLocks noChangeArrowheads="1"/>
            </p:cNvSpPr>
            <p:nvPr/>
          </p:nvSpPr>
          <p:spPr bwMode="auto">
            <a:xfrm>
              <a:off x="1320800" y="42116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±1 pF</a:t>
              </a:r>
            </a:p>
          </p:txBody>
        </p:sp>
        <p:sp>
          <p:nvSpPr>
            <p:cNvPr id="16486" name="Rectangle 39"/>
            <p:cNvSpPr>
              <a:spLocks noChangeArrowheads="1"/>
            </p:cNvSpPr>
            <p:nvPr/>
          </p:nvSpPr>
          <p:spPr bwMode="auto">
            <a:xfrm>
              <a:off x="1320800" y="37798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±0.25 pF</a:t>
              </a:r>
            </a:p>
          </p:txBody>
        </p:sp>
        <p:sp>
          <p:nvSpPr>
            <p:cNvPr id="16487" name="Rectangle 40"/>
            <p:cNvSpPr>
              <a:spLocks noChangeArrowheads="1"/>
            </p:cNvSpPr>
            <p:nvPr/>
          </p:nvSpPr>
          <p:spPr bwMode="auto">
            <a:xfrm>
              <a:off x="2760663" y="3563938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6488" name="Rectangle 41"/>
            <p:cNvSpPr>
              <a:spLocks noChangeArrowheads="1"/>
            </p:cNvSpPr>
            <p:nvPr/>
          </p:nvSpPr>
          <p:spPr bwMode="auto">
            <a:xfrm>
              <a:off x="3482975" y="35639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허용오차</a:t>
              </a:r>
            </a:p>
          </p:txBody>
        </p:sp>
        <p:sp>
          <p:nvSpPr>
            <p:cNvPr id="16489" name="Rectangle 42"/>
            <p:cNvSpPr>
              <a:spLocks noChangeArrowheads="1"/>
            </p:cNvSpPr>
            <p:nvPr/>
          </p:nvSpPr>
          <p:spPr bwMode="auto">
            <a:xfrm>
              <a:off x="2760663" y="3779838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K</a:t>
              </a:r>
            </a:p>
          </p:txBody>
        </p:sp>
        <p:sp>
          <p:nvSpPr>
            <p:cNvPr id="16490" name="Rectangle 43"/>
            <p:cNvSpPr>
              <a:spLocks noChangeArrowheads="1"/>
            </p:cNvSpPr>
            <p:nvPr/>
          </p:nvSpPr>
          <p:spPr bwMode="auto">
            <a:xfrm>
              <a:off x="2760663" y="3995738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M</a:t>
              </a:r>
            </a:p>
          </p:txBody>
        </p:sp>
        <p:sp>
          <p:nvSpPr>
            <p:cNvPr id="16491" name="Rectangle 44"/>
            <p:cNvSpPr>
              <a:spLocks noChangeArrowheads="1"/>
            </p:cNvSpPr>
            <p:nvPr/>
          </p:nvSpPr>
          <p:spPr bwMode="auto">
            <a:xfrm>
              <a:off x="3482975" y="39957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±20 %</a:t>
              </a:r>
            </a:p>
          </p:txBody>
        </p:sp>
        <p:sp>
          <p:nvSpPr>
            <p:cNvPr id="16492" name="Rectangle 45"/>
            <p:cNvSpPr>
              <a:spLocks noChangeArrowheads="1"/>
            </p:cNvSpPr>
            <p:nvPr/>
          </p:nvSpPr>
          <p:spPr bwMode="auto">
            <a:xfrm>
              <a:off x="3482975" y="37798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±10 %</a:t>
              </a:r>
            </a:p>
          </p:txBody>
        </p:sp>
        <p:sp>
          <p:nvSpPr>
            <p:cNvPr id="16493" name="Rectangle 46"/>
            <p:cNvSpPr>
              <a:spLocks noChangeArrowheads="1"/>
            </p:cNvSpPr>
            <p:nvPr/>
          </p:nvSpPr>
          <p:spPr bwMode="auto">
            <a:xfrm>
              <a:off x="2760663" y="4211638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Z</a:t>
              </a:r>
            </a:p>
          </p:txBody>
        </p:sp>
        <p:sp>
          <p:nvSpPr>
            <p:cNvPr id="16494" name="Rectangle 47"/>
            <p:cNvSpPr>
              <a:spLocks noChangeArrowheads="1"/>
            </p:cNvSpPr>
            <p:nvPr/>
          </p:nvSpPr>
          <p:spPr bwMode="auto">
            <a:xfrm>
              <a:off x="600075" y="4427538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J</a:t>
              </a:r>
            </a:p>
          </p:txBody>
        </p:sp>
        <p:sp>
          <p:nvSpPr>
            <p:cNvPr id="16495" name="Rectangle 48"/>
            <p:cNvSpPr>
              <a:spLocks noChangeArrowheads="1"/>
            </p:cNvSpPr>
            <p:nvPr/>
          </p:nvSpPr>
          <p:spPr bwMode="auto">
            <a:xfrm>
              <a:off x="1320800" y="44275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±5 %</a:t>
              </a:r>
            </a:p>
          </p:txBody>
        </p:sp>
        <p:sp>
          <p:nvSpPr>
            <p:cNvPr id="16496" name="Rectangle 49"/>
            <p:cNvSpPr>
              <a:spLocks noChangeArrowheads="1"/>
            </p:cNvSpPr>
            <p:nvPr/>
          </p:nvSpPr>
          <p:spPr bwMode="auto">
            <a:xfrm>
              <a:off x="3482975" y="42116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＋</a:t>
              </a: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80, </a:t>
              </a:r>
              <a:r>
                <a:rPr lang="ko-KR" altLang="en-US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－</a:t>
              </a: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20 %</a:t>
              </a:r>
            </a:p>
          </p:txBody>
        </p:sp>
        <p:sp>
          <p:nvSpPr>
            <p:cNvPr id="16497" name="Rectangle 46"/>
            <p:cNvSpPr>
              <a:spLocks noChangeArrowheads="1"/>
            </p:cNvSpPr>
            <p:nvPr/>
          </p:nvSpPr>
          <p:spPr bwMode="auto">
            <a:xfrm>
              <a:off x="2760663" y="4427538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B</a:t>
              </a:r>
            </a:p>
          </p:txBody>
        </p:sp>
        <p:sp>
          <p:nvSpPr>
            <p:cNvPr id="16498" name="Rectangle 49"/>
            <p:cNvSpPr>
              <a:spLocks noChangeArrowheads="1"/>
            </p:cNvSpPr>
            <p:nvPr/>
          </p:nvSpPr>
          <p:spPr bwMode="auto">
            <a:xfrm>
              <a:off x="3482975" y="4427538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±0.1 pF</a:t>
              </a:r>
            </a:p>
          </p:txBody>
        </p:sp>
        <p:sp>
          <p:nvSpPr>
            <p:cNvPr id="16499" name="Rectangle 47"/>
            <p:cNvSpPr>
              <a:spLocks noChangeArrowheads="1"/>
            </p:cNvSpPr>
            <p:nvPr/>
          </p:nvSpPr>
          <p:spPr bwMode="auto">
            <a:xfrm>
              <a:off x="599281" y="4639481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A</a:t>
              </a:r>
            </a:p>
          </p:txBody>
        </p:sp>
        <p:sp>
          <p:nvSpPr>
            <p:cNvPr id="16500" name="Rectangle 48"/>
            <p:cNvSpPr>
              <a:spLocks noChangeArrowheads="1"/>
            </p:cNvSpPr>
            <p:nvPr/>
          </p:nvSpPr>
          <p:spPr bwMode="auto">
            <a:xfrm>
              <a:off x="1320006" y="4639481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±0.1 %</a:t>
              </a:r>
            </a:p>
          </p:txBody>
        </p:sp>
      </p:grpSp>
      <p:grpSp>
        <p:nvGrpSpPr>
          <p:cNvPr id="16462" name="그룹 2"/>
          <p:cNvGrpSpPr>
            <a:grpSpLocks/>
          </p:cNvGrpSpPr>
          <p:nvPr/>
        </p:nvGrpSpPr>
        <p:grpSpPr bwMode="auto">
          <a:xfrm>
            <a:off x="572666" y="1674290"/>
            <a:ext cx="4322763" cy="863600"/>
            <a:chOff x="600075" y="2124075"/>
            <a:chExt cx="4322763" cy="863600"/>
          </a:xfrm>
        </p:grpSpPr>
        <p:sp>
          <p:nvSpPr>
            <p:cNvPr id="16463" name="Rectangle 17"/>
            <p:cNvSpPr>
              <a:spLocks noChangeArrowheads="1"/>
            </p:cNvSpPr>
            <p:nvPr/>
          </p:nvSpPr>
          <p:spPr bwMode="auto">
            <a:xfrm>
              <a:off x="600075" y="2124075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6464" name="Rectangle 18"/>
            <p:cNvSpPr>
              <a:spLocks noChangeArrowheads="1"/>
            </p:cNvSpPr>
            <p:nvPr/>
          </p:nvSpPr>
          <p:spPr bwMode="auto">
            <a:xfrm>
              <a:off x="1320800" y="2124075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 b="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정격전압</a:t>
              </a:r>
            </a:p>
          </p:txBody>
        </p:sp>
        <p:sp>
          <p:nvSpPr>
            <p:cNvPr id="16465" name="Rectangle 19"/>
            <p:cNvSpPr>
              <a:spLocks noChangeArrowheads="1"/>
            </p:cNvSpPr>
            <p:nvPr/>
          </p:nvSpPr>
          <p:spPr bwMode="auto">
            <a:xfrm>
              <a:off x="600075" y="2339975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C</a:t>
              </a:r>
            </a:p>
          </p:txBody>
        </p:sp>
        <p:sp>
          <p:nvSpPr>
            <p:cNvPr id="16466" name="Rectangle 20"/>
            <p:cNvSpPr>
              <a:spLocks noChangeArrowheads="1"/>
            </p:cNvSpPr>
            <p:nvPr/>
          </p:nvSpPr>
          <p:spPr bwMode="auto">
            <a:xfrm>
              <a:off x="600075" y="2555875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D</a:t>
              </a:r>
            </a:p>
          </p:txBody>
        </p:sp>
        <p:sp>
          <p:nvSpPr>
            <p:cNvPr id="16467" name="Rectangle 21"/>
            <p:cNvSpPr>
              <a:spLocks noChangeArrowheads="1"/>
            </p:cNvSpPr>
            <p:nvPr/>
          </p:nvSpPr>
          <p:spPr bwMode="auto">
            <a:xfrm>
              <a:off x="1320800" y="2555875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10 V</a:t>
              </a:r>
            </a:p>
          </p:txBody>
        </p:sp>
        <p:sp>
          <p:nvSpPr>
            <p:cNvPr id="16468" name="Rectangle 22"/>
            <p:cNvSpPr>
              <a:spLocks noChangeArrowheads="1"/>
            </p:cNvSpPr>
            <p:nvPr/>
          </p:nvSpPr>
          <p:spPr bwMode="auto">
            <a:xfrm>
              <a:off x="600075" y="2771775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F</a:t>
              </a:r>
            </a:p>
          </p:txBody>
        </p:sp>
        <p:sp>
          <p:nvSpPr>
            <p:cNvPr id="16469" name="Rectangle 23"/>
            <p:cNvSpPr>
              <a:spLocks noChangeArrowheads="1"/>
            </p:cNvSpPr>
            <p:nvPr/>
          </p:nvSpPr>
          <p:spPr bwMode="auto">
            <a:xfrm>
              <a:off x="1320800" y="2771775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16 V</a:t>
              </a:r>
            </a:p>
          </p:txBody>
        </p:sp>
        <p:sp>
          <p:nvSpPr>
            <p:cNvPr id="16470" name="Rectangle 24"/>
            <p:cNvSpPr>
              <a:spLocks noChangeArrowheads="1"/>
            </p:cNvSpPr>
            <p:nvPr/>
          </p:nvSpPr>
          <p:spPr bwMode="auto">
            <a:xfrm>
              <a:off x="1320800" y="2339975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6.3 V</a:t>
              </a:r>
            </a:p>
          </p:txBody>
        </p:sp>
        <p:sp>
          <p:nvSpPr>
            <p:cNvPr id="16471" name="Rectangle 25"/>
            <p:cNvSpPr>
              <a:spLocks noChangeArrowheads="1"/>
            </p:cNvSpPr>
            <p:nvPr/>
          </p:nvSpPr>
          <p:spPr bwMode="auto">
            <a:xfrm>
              <a:off x="2760663" y="2124075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6472" name="Rectangle 26"/>
            <p:cNvSpPr>
              <a:spLocks noChangeArrowheads="1"/>
            </p:cNvSpPr>
            <p:nvPr/>
          </p:nvSpPr>
          <p:spPr bwMode="auto">
            <a:xfrm>
              <a:off x="3482975" y="2124075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정격전압</a:t>
              </a:r>
            </a:p>
          </p:txBody>
        </p:sp>
        <p:sp>
          <p:nvSpPr>
            <p:cNvPr id="16473" name="Rectangle 27"/>
            <p:cNvSpPr>
              <a:spLocks noChangeArrowheads="1"/>
            </p:cNvSpPr>
            <p:nvPr/>
          </p:nvSpPr>
          <p:spPr bwMode="auto">
            <a:xfrm>
              <a:off x="2760663" y="2339975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H</a:t>
              </a:r>
            </a:p>
          </p:txBody>
        </p:sp>
        <p:sp>
          <p:nvSpPr>
            <p:cNvPr id="16474" name="Rectangle 28"/>
            <p:cNvSpPr>
              <a:spLocks noChangeArrowheads="1"/>
            </p:cNvSpPr>
            <p:nvPr/>
          </p:nvSpPr>
          <p:spPr bwMode="auto">
            <a:xfrm>
              <a:off x="2760663" y="2555875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K</a:t>
              </a:r>
            </a:p>
          </p:txBody>
        </p:sp>
        <p:sp>
          <p:nvSpPr>
            <p:cNvPr id="16475" name="Rectangle 29"/>
            <p:cNvSpPr>
              <a:spLocks noChangeArrowheads="1"/>
            </p:cNvSpPr>
            <p:nvPr/>
          </p:nvSpPr>
          <p:spPr bwMode="auto">
            <a:xfrm>
              <a:off x="3482975" y="2555875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50 V</a:t>
              </a:r>
            </a:p>
          </p:txBody>
        </p:sp>
        <p:sp>
          <p:nvSpPr>
            <p:cNvPr id="16476" name="Rectangle 30"/>
            <p:cNvSpPr>
              <a:spLocks noChangeArrowheads="1"/>
            </p:cNvSpPr>
            <p:nvPr/>
          </p:nvSpPr>
          <p:spPr bwMode="auto">
            <a:xfrm>
              <a:off x="3482975" y="2339975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25 V</a:t>
              </a:r>
            </a:p>
          </p:txBody>
        </p:sp>
        <p:sp>
          <p:nvSpPr>
            <p:cNvPr id="16477" name="Rectangle 28"/>
            <p:cNvSpPr>
              <a:spLocks noChangeArrowheads="1"/>
            </p:cNvSpPr>
            <p:nvPr/>
          </p:nvSpPr>
          <p:spPr bwMode="auto">
            <a:xfrm>
              <a:off x="2760663" y="2769796"/>
              <a:ext cx="719138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Z</a:t>
              </a:r>
            </a:p>
          </p:txBody>
        </p:sp>
        <p:sp>
          <p:nvSpPr>
            <p:cNvPr id="16478" name="Rectangle 29"/>
            <p:cNvSpPr>
              <a:spLocks noChangeArrowheads="1"/>
            </p:cNvSpPr>
            <p:nvPr/>
          </p:nvSpPr>
          <p:spPr bwMode="auto">
            <a:xfrm>
              <a:off x="3482975" y="2769796"/>
              <a:ext cx="1439863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기타 규정</a:t>
              </a:r>
              <a:endPara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</p:grpSp>
      <p:sp>
        <p:nvSpPr>
          <p:cNvPr id="49" name="Rectangle 16">
            <a:extLst>
              <a:ext uri="{FF2B5EF4-FFF2-40B4-BE49-F238E27FC236}">
                <a16:creationId xmlns:a16="http://schemas.microsoft.com/office/drawing/2014/main" id="{BA66B881-B58B-4ACF-90A7-F5895FE4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58" y="7184560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5. Maker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50" name="Group 902">
            <a:extLst>
              <a:ext uri="{FF2B5EF4-FFF2-40B4-BE49-F238E27FC236}">
                <a16:creationId xmlns:a16="http://schemas.microsoft.com/office/drawing/2014/main" id="{1F3FBB14-7F88-463A-861C-4E49A8A12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40293"/>
              </p:ext>
            </p:extLst>
          </p:nvPr>
        </p:nvGraphicFramePr>
        <p:xfrm>
          <a:off x="600075" y="7460081"/>
          <a:ext cx="5689600" cy="746760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0764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MAKER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MAKER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MAKER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SAMSUNG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UWA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WALSIN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Y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YAGEO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Z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UWA / YAGEO / SAMSUNG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D31543B-FD30-4252-9DF3-346491BE0940}"/>
              </a:ext>
            </a:extLst>
          </p:cNvPr>
          <p:cNvSpPr/>
          <p:nvPr/>
        </p:nvSpPr>
        <p:spPr>
          <a:xfrm>
            <a:off x="3267738" y="4441195"/>
            <a:ext cx="3225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>
                <a:sym typeface="Wingdings" panose="05000000000000000000" pitchFamily="2" charset="2"/>
              </a:rPr>
              <a:t>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60350" y="3108325"/>
            <a:ext cx="6262688" cy="388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③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공칭 용량 값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1)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단위는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Ohm(Ω)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이며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, 3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자리까지는 유효숫자를 나머지 한 자리는 승수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100" b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100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를 표기</a:t>
            </a:r>
            <a:endParaRPr lang="en-US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2)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소수점이 있는 경우 점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(.)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위치에 “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R ”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을 기입함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EX) 47Ω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“4 7 0”, 4.7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Ω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“4 R 7”, 470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Ω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“4 7 1”, 4.7K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Ω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“4 7 2”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0.47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Ω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“R 4 7 ”,  47K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“4 7 3”, 1M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Ω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“1 0 5”, 1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Ω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“1 R 0”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④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정격전압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5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  <a:sym typeface="Wingdings" panose="05000000000000000000" pitchFamily="2" charset="2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⑤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허용오차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  <a:sym typeface="Wingdings" panose="05000000000000000000" pitchFamily="2" charset="2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  <a:sym typeface="Wingdings" panose="05000000000000000000" pitchFamily="2" charset="2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700" b="0" dirty="0">
              <a:latin typeface="굴림체" panose="020B0609000101010101" pitchFamily="49" charset="-127"/>
              <a:ea typeface="굴림체" panose="020B0609000101010101" pitchFamily="49" charset="-127"/>
              <a:sym typeface="Wingdings" panose="05000000000000000000" pitchFamily="2" charset="2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  <a:sym typeface="Wingdings" panose="05000000000000000000" pitchFamily="2" charset="2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⑥ : SIZE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  <a:sym typeface="Wingdings" panose="05000000000000000000" pitchFamily="2" charset="2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8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60350" y="1476375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VARIABLE RESISTOR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를 제외한 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RESISTOR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79650" y="1187450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CHIP RESISTOR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graphicFrame>
        <p:nvGraphicFramePr>
          <p:cNvPr id="18659" name="Group 227">
            <a:extLst>
              <a:ext uri="{FF2B5EF4-FFF2-40B4-BE49-F238E27FC236}">
                <a16:creationId xmlns:a16="http://schemas.microsoft.com/office/drawing/2014/main" id="{F31D3618-CBF0-4705-8DBF-79F5025E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2883"/>
              </p:ext>
            </p:extLst>
          </p:nvPr>
        </p:nvGraphicFramePr>
        <p:xfrm>
          <a:off x="260350" y="2124075"/>
          <a:ext cx="4174728" cy="1066800"/>
        </p:xfrm>
        <a:graphic>
          <a:graphicData uri="http://schemas.openxmlformats.org/drawingml/2006/table">
            <a:tbl>
              <a:tblPr/>
              <a:tblGrid>
                <a:gridCol w="52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3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2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2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식별자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공칭 용량 값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정격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전압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허용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오차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647" name="Group 215">
            <a:extLst>
              <a:ext uri="{FF2B5EF4-FFF2-40B4-BE49-F238E27FC236}">
                <a16:creationId xmlns:a16="http://schemas.microsoft.com/office/drawing/2014/main" id="{76BDD50B-E070-4296-A14E-A8C650D4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28465"/>
              </p:ext>
            </p:extLst>
          </p:nvPr>
        </p:nvGraphicFramePr>
        <p:xfrm>
          <a:off x="841746" y="6342228"/>
          <a:ext cx="4815087" cy="640080"/>
        </p:xfrm>
        <a:graphic>
          <a:graphicData uri="http://schemas.openxmlformats.org/drawingml/2006/table">
            <a:tbl>
              <a:tblPr/>
              <a:tblGrid>
                <a:gridCol w="45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1005 (H:0.35t)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1608 (H:0.45t)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1005 *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1608 *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486" name="Group 226"/>
          <p:cNvGrpSpPr>
            <a:grpSpLocks/>
          </p:cNvGrpSpPr>
          <p:nvPr/>
        </p:nvGrpSpPr>
        <p:grpSpPr bwMode="auto">
          <a:xfrm>
            <a:off x="841746" y="4584933"/>
            <a:ext cx="3312467" cy="353682"/>
            <a:chOff x="618" y="3152"/>
            <a:chExt cx="2177" cy="272"/>
          </a:xfrm>
        </p:grpSpPr>
        <p:sp>
          <p:nvSpPr>
            <p:cNvPr id="17500" name="Rectangle 64"/>
            <p:cNvSpPr>
              <a:spLocks noChangeArrowheads="1"/>
            </p:cNvSpPr>
            <p:nvPr/>
          </p:nvSpPr>
          <p:spPr bwMode="auto">
            <a:xfrm>
              <a:off x="618" y="3152"/>
              <a:ext cx="363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7501" name="Rectangle 65"/>
            <p:cNvSpPr>
              <a:spLocks noChangeArrowheads="1"/>
            </p:cNvSpPr>
            <p:nvPr/>
          </p:nvSpPr>
          <p:spPr bwMode="auto">
            <a:xfrm>
              <a:off x="981" y="3152"/>
              <a:ext cx="725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정격전압</a:t>
              </a:r>
            </a:p>
          </p:txBody>
        </p:sp>
        <p:sp>
          <p:nvSpPr>
            <p:cNvPr id="17502" name="Rectangle 66"/>
            <p:cNvSpPr>
              <a:spLocks noChangeArrowheads="1"/>
            </p:cNvSpPr>
            <p:nvPr/>
          </p:nvSpPr>
          <p:spPr bwMode="auto">
            <a:xfrm>
              <a:off x="618" y="3288"/>
              <a:ext cx="363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C</a:t>
              </a:r>
            </a:p>
          </p:txBody>
        </p:sp>
        <p:sp>
          <p:nvSpPr>
            <p:cNvPr id="17503" name="Rectangle 71"/>
            <p:cNvSpPr>
              <a:spLocks noChangeArrowheads="1"/>
            </p:cNvSpPr>
            <p:nvPr/>
          </p:nvSpPr>
          <p:spPr bwMode="auto">
            <a:xfrm>
              <a:off x="981" y="3288"/>
              <a:ext cx="725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1/16 W</a:t>
              </a:r>
            </a:p>
          </p:txBody>
        </p:sp>
        <p:sp>
          <p:nvSpPr>
            <p:cNvPr id="17504" name="Rectangle 81"/>
            <p:cNvSpPr>
              <a:spLocks noChangeArrowheads="1"/>
            </p:cNvSpPr>
            <p:nvPr/>
          </p:nvSpPr>
          <p:spPr bwMode="auto">
            <a:xfrm>
              <a:off x="1707" y="3152"/>
              <a:ext cx="363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7505" name="Rectangle 82"/>
            <p:cNvSpPr>
              <a:spLocks noChangeArrowheads="1"/>
            </p:cNvSpPr>
            <p:nvPr/>
          </p:nvSpPr>
          <p:spPr bwMode="auto">
            <a:xfrm>
              <a:off x="2070" y="3152"/>
              <a:ext cx="725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 b="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정격전압</a:t>
              </a:r>
            </a:p>
          </p:txBody>
        </p:sp>
        <p:sp>
          <p:nvSpPr>
            <p:cNvPr id="17506" name="Rectangle 83"/>
            <p:cNvSpPr>
              <a:spLocks noChangeArrowheads="1"/>
            </p:cNvSpPr>
            <p:nvPr/>
          </p:nvSpPr>
          <p:spPr bwMode="auto">
            <a:xfrm>
              <a:off x="1707" y="3288"/>
              <a:ext cx="363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D</a:t>
              </a:r>
            </a:p>
          </p:txBody>
        </p:sp>
        <p:sp>
          <p:nvSpPr>
            <p:cNvPr id="17507" name="Rectangle 84"/>
            <p:cNvSpPr>
              <a:spLocks noChangeArrowheads="1"/>
            </p:cNvSpPr>
            <p:nvPr/>
          </p:nvSpPr>
          <p:spPr bwMode="auto">
            <a:xfrm>
              <a:off x="2070" y="3288"/>
              <a:ext cx="725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1/10 W</a:t>
              </a:r>
            </a:p>
          </p:txBody>
        </p:sp>
      </p:grpSp>
      <p:grpSp>
        <p:nvGrpSpPr>
          <p:cNvPr id="17487" name="그룹 1"/>
          <p:cNvGrpSpPr>
            <a:grpSpLocks/>
          </p:cNvGrpSpPr>
          <p:nvPr/>
        </p:nvGrpSpPr>
        <p:grpSpPr bwMode="auto">
          <a:xfrm>
            <a:off x="841746" y="5450600"/>
            <a:ext cx="4815086" cy="359554"/>
            <a:chOff x="836613" y="5838825"/>
            <a:chExt cx="5184675" cy="431802"/>
          </a:xfrm>
        </p:grpSpPr>
        <p:sp>
          <p:nvSpPr>
            <p:cNvPr id="17488" name="Rectangle 64"/>
            <p:cNvSpPr>
              <a:spLocks noChangeArrowheads="1"/>
            </p:cNvSpPr>
            <p:nvPr/>
          </p:nvSpPr>
          <p:spPr bwMode="auto">
            <a:xfrm>
              <a:off x="836613" y="5838825"/>
              <a:ext cx="576262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7489" name="Rectangle 65"/>
            <p:cNvSpPr>
              <a:spLocks noChangeArrowheads="1"/>
            </p:cNvSpPr>
            <p:nvPr/>
          </p:nvSpPr>
          <p:spPr bwMode="auto">
            <a:xfrm>
              <a:off x="1412875" y="5838825"/>
              <a:ext cx="1150937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허용오차</a:t>
              </a:r>
            </a:p>
          </p:txBody>
        </p:sp>
        <p:sp>
          <p:nvSpPr>
            <p:cNvPr id="17490" name="Rectangle 66"/>
            <p:cNvSpPr>
              <a:spLocks noChangeArrowheads="1"/>
            </p:cNvSpPr>
            <p:nvPr/>
          </p:nvSpPr>
          <p:spPr bwMode="auto">
            <a:xfrm>
              <a:off x="836613" y="6054725"/>
              <a:ext cx="576262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J</a:t>
              </a:r>
            </a:p>
          </p:txBody>
        </p:sp>
        <p:sp>
          <p:nvSpPr>
            <p:cNvPr id="17491" name="Rectangle 71"/>
            <p:cNvSpPr>
              <a:spLocks noChangeArrowheads="1"/>
            </p:cNvSpPr>
            <p:nvPr/>
          </p:nvSpPr>
          <p:spPr bwMode="auto">
            <a:xfrm>
              <a:off x="1412875" y="6054725"/>
              <a:ext cx="1150937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±5 %</a:t>
              </a:r>
            </a:p>
          </p:txBody>
        </p:sp>
        <p:sp>
          <p:nvSpPr>
            <p:cNvPr id="17492" name="Rectangle 81"/>
            <p:cNvSpPr>
              <a:spLocks noChangeArrowheads="1"/>
            </p:cNvSpPr>
            <p:nvPr/>
          </p:nvSpPr>
          <p:spPr bwMode="auto">
            <a:xfrm>
              <a:off x="2565400" y="5838825"/>
              <a:ext cx="576262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7493" name="Rectangle 82"/>
            <p:cNvSpPr>
              <a:spLocks noChangeArrowheads="1"/>
            </p:cNvSpPr>
            <p:nvPr/>
          </p:nvSpPr>
          <p:spPr bwMode="auto">
            <a:xfrm>
              <a:off x="3141663" y="5838825"/>
              <a:ext cx="1150937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허용오차</a:t>
              </a:r>
            </a:p>
          </p:txBody>
        </p:sp>
        <p:sp>
          <p:nvSpPr>
            <p:cNvPr id="17494" name="Rectangle 83"/>
            <p:cNvSpPr>
              <a:spLocks noChangeArrowheads="1"/>
            </p:cNvSpPr>
            <p:nvPr/>
          </p:nvSpPr>
          <p:spPr bwMode="auto">
            <a:xfrm>
              <a:off x="2565400" y="6054725"/>
              <a:ext cx="576262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F</a:t>
              </a:r>
            </a:p>
          </p:txBody>
        </p:sp>
        <p:sp>
          <p:nvSpPr>
            <p:cNvPr id="17495" name="Rectangle 84"/>
            <p:cNvSpPr>
              <a:spLocks noChangeArrowheads="1"/>
            </p:cNvSpPr>
            <p:nvPr/>
          </p:nvSpPr>
          <p:spPr bwMode="auto">
            <a:xfrm>
              <a:off x="3141663" y="6054725"/>
              <a:ext cx="1150937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±1 %</a:t>
              </a:r>
            </a:p>
          </p:txBody>
        </p:sp>
        <p:sp>
          <p:nvSpPr>
            <p:cNvPr id="17496" name="Rectangle 81"/>
            <p:cNvSpPr>
              <a:spLocks noChangeArrowheads="1"/>
            </p:cNvSpPr>
            <p:nvPr/>
          </p:nvSpPr>
          <p:spPr bwMode="auto">
            <a:xfrm>
              <a:off x="4294088" y="5838825"/>
              <a:ext cx="576262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7497" name="Rectangle 82"/>
            <p:cNvSpPr>
              <a:spLocks noChangeArrowheads="1"/>
            </p:cNvSpPr>
            <p:nvPr/>
          </p:nvSpPr>
          <p:spPr bwMode="auto">
            <a:xfrm>
              <a:off x="4870351" y="5838825"/>
              <a:ext cx="1150937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허용오차</a:t>
              </a:r>
            </a:p>
          </p:txBody>
        </p:sp>
        <p:sp>
          <p:nvSpPr>
            <p:cNvPr id="17498" name="Rectangle 83"/>
            <p:cNvSpPr>
              <a:spLocks noChangeArrowheads="1"/>
            </p:cNvSpPr>
            <p:nvPr/>
          </p:nvSpPr>
          <p:spPr bwMode="auto">
            <a:xfrm>
              <a:off x="4294088" y="6054725"/>
              <a:ext cx="576262" cy="21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>
                  <a:latin typeface="굴림체" panose="020B0609000101010101" pitchFamily="49" charset="-127"/>
                  <a:ea typeface="굴림체" panose="020B0609000101010101" pitchFamily="49" charset="-127"/>
                </a:rPr>
                <a:t>B</a:t>
              </a:r>
            </a:p>
          </p:txBody>
        </p:sp>
        <p:sp>
          <p:nvSpPr>
            <p:cNvPr id="17499" name="Rectangle 84"/>
            <p:cNvSpPr>
              <a:spLocks noChangeArrowheads="1"/>
            </p:cNvSpPr>
            <p:nvPr/>
          </p:nvSpPr>
          <p:spPr bwMode="auto">
            <a:xfrm>
              <a:off x="4870351" y="6054726"/>
              <a:ext cx="1150937" cy="2159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 b="0" dirty="0">
                  <a:latin typeface="굴림체" panose="020B0609000101010101" pitchFamily="49" charset="-127"/>
                  <a:ea typeface="굴림체" panose="020B0609000101010101" pitchFamily="49" charset="-127"/>
                </a:rPr>
                <a:t>±0.1 %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80988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CONNECTOR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에 한함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CONNECTOR</a:t>
            </a:r>
            <a:endParaRPr lang="ko-KR" altLang="en-US" sz="13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436" name="Rectangle 82"/>
          <p:cNvSpPr>
            <a:spLocks noChangeArrowheads="1"/>
          </p:cNvSpPr>
          <p:nvPr/>
        </p:nvSpPr>
        <p:spPr bwMode="auto">
          <a:xfrm>
            <a:off x="261938" y="3646488"/>
            <a:ext cx="6262687" cy="494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1) P = PCT, 2) S = SCT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CN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③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PIN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수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PIN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수 그대로 기입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EX) 4 PIN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‘04’, 40 PIN  ‘40’, 100 PIN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이상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1H, 200 PIN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이상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2H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④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높이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첨부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#2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(13 Page)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⑤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: PITCH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첨부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#2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(13 Page)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  <a:sym typeface="Wingdings" panose="05000000000000000000" pitchFamily="2" charset="2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⑥ : TYPE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1)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암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= ' F ',   2)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= ' M ‘ 3)Zip type =Z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⑦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: SERIAL NUMBER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CONNECTOR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CONNECTOR AX7L40227J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※ - Pin map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이 다른 경우 형상이 동일하면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Part Name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동일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형상이 다른 경우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Part Name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다름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(Serial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을 다르게 등록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PIN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수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PITCH,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SIZE(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가로*세로*두께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AXK7L40227J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40, 0.5, 2.0*0.7*0.9t, (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‘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PIN, PITCH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’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문자를 기입하지 않는다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), NAIS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</p:txBody>
      </p:sp>
      <p:graphicFrame>
        <p:nvGraphicFramePr>
          <p:cNvPr id="23696" name="Group 144">
            <a:extLst>
              <a:ext uri="{FF2B5EF4-FFF2-40B4-BE49-F238E27FC236}">
                <a16:creationId xmlns:a16="http://schemas.microsoft.com/office/drawing/2014/main" id="{616A6DC0-43F5-4C6A-82DB-0EF8AF051176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2411413"/>
          <a:ext cx="6337300" cy="1160462"/>
        </p:xfrm>
        <a:graphic>
          <a:graphicData uri="http://schemas.openxmlformats.org/drawingml/2006/table">
            <a:tbl>
              <a:tblPr/>
              <a:tblGrid>
                <a:gridCol w="5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5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9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⑤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⑦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PIN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높이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PITCH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33375" y="1349375"/>
            <a:ext cx="6099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#2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3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459" name="Rectangle 16"/>
          <p:cNvSpPr>
            <a:spLocks noChangeArrowheads="1"/>
          </p:cNvSpPr>
          <p:nvPr/>
        </p:nvSpPr>
        <p:spPr bwMode="auto">
          <a:xfrm>
            <a:off x="333375" y="1793875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높이</a:t>
            </a:r>
          </a:p>
        </p:txBody>
      </p:sp>
      <p:sp>
        <p:nvSpPr>
          <p:cNvPr id="19460" name="Rectangle 52"/>
          <p:cNvSpPr>
            <a:spLocks noChangeArrowheads="1"/>
          </p:cNvSpPr>
          <p:nvPr/>
        </p:nvSpPr>
        <p:spPr bwMode="auto">
          <a:xfrm>
            <a:off x="333375" y="4314825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PITCH</a:t>
            </a:r>
          </a:p>
        </p:txBody>
      </p:sp>
      <p:graphicFrame>
        <p:nvGraphicFramePr>
          <p:cNvPr id="96388" name="Group 132">
            <a:extLst>
              <a:ext uri="{FF2B5EF4-FFF2-40B4-BE49-F238E27FC236}">
                <a16:creationId xmlns:a16="http://schemas.microsoft.com/office/drawing/2014/main" id="{087ECB59-57F1-4108-A5DC-3B1CD67AB724}"/>
              </a:ext>
            </a:extLst>
          </p:cNvPr>
          <p:cNvGraphicFramePr>
            <a:graphicFrameLocks noGrp="1"/>
          </p:cNvGraphicFramePr>
          <p:nvPr/>
        </p:nvGraphicFramePr>
        <p:xfrm>
          <a:off x="692150" y="4660900"/>
          <a:ext cx="5524500" cy="221615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PITCH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PITCH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PITCH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0.2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0.3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0.4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0.5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0.6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0.7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0.8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0.9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0.945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1.1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1.2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1.25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1.27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1.905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2.4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2.5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2.54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V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2.77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W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3.96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4.8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Y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6.5(JACK)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Z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0748" name="Group 396">
            <a:extLst>
              <a:ext uri="{FF2B5EF4-FFF2-40B4-BE49-F238E27FC236}">
                <a16:creationId xmlns:a16="http://schemas.microsoft.com/office/drawing/2014/main" id="{404A89DF-7A7F-461E-83A8-B562361ACA80}"/>
              </a:ext>
            </a:extLst>
          </p:cNvPr>
          <p:cNvGraphicFramePr>
            <a:graphicFrameLocks noGrp="1"/>
          </p:cNvGraphicFramePr>
          <p:nvPr/>
        </p:nvGraphicFramePr>
        <p:xfrm>
          <a:off x="673100" y="2195513"/>
          <a:ext cx="5524500" cy="2066927"/>
        </p:xfrm>
        <a:graphic>
          <a:graphicData uri="http://schemas.openxmlformats.org/drawingml/2006/table">
            <a:tbl>
              <a:tblPr/>
              <a:tblGrid>
                <a:gridCol w="484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915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SIZE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SIZE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SIZE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6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0.62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0.65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0.745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6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0.76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0.77 t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F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0.8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6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G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0.83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H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0.85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0.9 t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6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0.97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0.98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 t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6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1.01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1.17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Q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1.3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606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R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0.63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0.7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1.5 t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606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U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1.5 t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초과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Z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기타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25450" y="1349375"/>
            <a:ext cx="609917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3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#1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30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※ ~</a:t>
            </a:r>
            <a:r>
              <a:rPr lang="ko-KR" altLang="en-US" sz="13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와 붙는 </a:t>
            </a:r>
            <a:r>
              <a:rPr lang="en-US" altLang="ko-KR" sz="130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~CONNECTOR</a:t>
            </a:r>
          </a:p>
        </p:txBody>
      </p:sp>
      <p:sp>
        <p:nvSpPr>
          <p:cNvPr id="20483" name="Rectangle 16"/>
          <p:cNvSpPr>
            <a:spLocks noChangeArrowheads="1"/>
          </p:cNvSpPr>
          <p:nvPr/>
        </p:nvSpPr>
        <p:spPr bwMode="auto">
          <a:xfrm>
            <a:off x="425450" y="2227263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종류별 분류</a:t>
            </a:r>
          </a:p>
        </p:txBody>
      </p:sp>
      <p:sp>
        <p:nvSpPr>
          <p:cNvPr id="20484" name="Rectangle 154"/>
          <p:cNvSpPr>
            <a:spLocks noChangeArrowheads="1"/>
          </p:cNvSpPr>
          <p:nvPr/>
        </p:nvSpPr>
        <p:spPr bwMode="auto">
          <a:xfrm>
            <a:off x="425450" y="5580063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2. PITCH</a:t>
            </a:r>
          </a:p>
        </p:txBody>
      </p:sp>
      <p:graphicFrame>
        <p:nvGraphicFramePr>
          <p:cNvPr id="20485" name="Object 2834"/>
          <p:cNvGraphicFramePr>
            <a:graphicFrameLocks noChangeAspect="1"/>
          </p:cNvGraphicFramePr>
          <p:nvPr/>
        </p:nvGraphicFramePr>
        <p:xfrm>
          <a:off x="423863" y="2508250"/>
          <a:ext cx="5564187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워크시트" r:id="rId3" imgW="5514890" imgH="2924125" progId="Excel.Sheet.8">
                  <p:embed/>
                </p:oleObj>
              </mc:Choice>
              <mc:Fallback>
                <p:oleObj name="워크시트" r:id="rId3" imgW="5514890" imgH="2924125" progId="Excel.Sheet.8">
                  <p:embed/>
                  <p:pic>
                    <p:nvPicPr>
                      <p:cNvPr id="0" name="Object 2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508250"/>
                        <a:ext cx="5564187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570"/>
          <p:cNvGraphicFramePr>
            <a:graphicFrameLocks noChangeAspect="1"/>
          </p:cNvGraphicFramePr>
          <p:nvPr/>
        </p:nvGraphicFramePr>
        <p:xfrm>
          <a:off x="404813" y="5845175"/>
          <a:ext cx="6029325" cy="290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워크시트" r:id="rId5" imgW="5981826" imgH="2924062" progId="Excel.Sheet.8">
                  <p:embed/>
                </p:oleObj>
              </mc:Choice>
              <mc:Fallback>
                <p:oleObj name="워크시트" r:id="rId5" imgW="5981826" imgH="2924062" progId="Excel.Sheet.8">
                  <p:embed/>
                  <p:pic>
                    <p:nvPicPr>
                      <p:cNvPr id="0" name="Object 3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5845175"/>
                        <a:ext cx="6029325" cy="290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80988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LED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LED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21508" name="Rectangle 23"/>
          <p:cNvSpPr>
            <a:spLocks noChangeArrowheads="1"/>
          </p:cNvSpPr>
          <p:nvPr/>
        </p:nvSpPr>
        <p:spPr bwMode="auto">
          <a:xfrm>
            <a:off x="261938" y="3344863"/>
            <a:ext cx="6262687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                             ④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색상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2000 ~ 2100  =&gt; 20H                1) White: 001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②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LE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2) Yellow: 002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   3) Green:003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③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: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4) Blue:004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   5) Red :005                                                  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   6)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기타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:006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LED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LED SWCA07-S23D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COLOR,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RANK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방식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휘도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색좌표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 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EX) SEOUL SEMICONDUCTOR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SWCA07-S23D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C2S, E2S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0.6t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SEOUL SEMICONDUCTOR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* RANK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방식에서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7COLOR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같은 특수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LED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경우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RANK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방식 기입 제외함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FLASH LED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WHITE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로 등록함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</p:txBody>
      </p:sp>
      <p:graphicFrame>
        <p:nvGraphicFramePr>
          <p:cNvPr id="31965" name="Group 221">
            <a:extLst>
              <a:ext uri="{FF2B5EF4-FFF2-40B4-BE49-F238E27FC236}">
                <a16:creationId xmlns:a16="http://schemas.microsoft.com/office/drawing/2014/main" id="{07A8F523-F969-4524-A0EE-55CED374D583}"/>
              </a:ext>
            </a:extLst>
          </p:cNvPr>
          <p:cNvGraphicFramePr>
            <a:graphicFrameLocks noGrp="1"/>
          </p:cNvGraphicFramePr>
          <p:nvPr/>
        </p:nvGraphicFramePr>
        <p:xfrm>
          <a:off x="763588" y="4572000"/>
          <a:ext cx="1800225" cy="2595564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51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MAKER</a:t>
                      </a:r>
                    </a:p>
                  </a:txBody>
                  <a:tcPr marT="45727" marB="4572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SS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SEOUL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SEMICONDUCTOR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NC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NICHIA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DH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DONGBU HITEK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AT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ALTI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LG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LGIT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ML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 LIGHT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LH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LIGHTHOUSE TECHNOLOGY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ZZ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기타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1895" name="Group 151">
            <a:extLst>
              <a:ext uri="{FF2B5EF4-FFF2-40B4-BE49-F238E27FC236}">
                <a16:creationId xmlns:a16="http://schemas.microsoft.com/office/drawing/2014/main" id="{BB5EF8F3-01B5-4B1B-9061-C578CE562CE1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2411413"/>
          <a:ext cx="6264275" cy="985837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9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1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⑤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MAKER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색상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색좌표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80" name="Line 535"/>
          <p:cNvSpPr>
            <a:spLocks noChangeShapeType="1"/>
          </p:cNvSpPr>
          <p:nvPr/>
        </p:nvSpPr>
        <p:spPr bwMode="auto">
          <a:xfrm>
            <a:off x="3500438" y="3563938"/>
            <a:ext cx="0" cy="3455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61938" y="3322638"/>
            <a:ext cx="6262687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1) P = PCT, 2) S = SCT,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VR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③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공칭 용량 값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단위는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Ohm(Ω)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이며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2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자리까지는 유효숫자를 나머지 한 자리는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승수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100" b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100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를 표기함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2)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소수점이 있는 경우 점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(.)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위치에 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R ”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을 기입함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EX) 47Ω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“4 7 0”,  4.7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“4 R 7”,  1  “1 R 0”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0.47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“R 4 7”,  47K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“4 7 3”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④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SIZE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⑤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TYPE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⑥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외관구조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첨부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#3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(17 Page)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VARIABLE RESISTOR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VARIABLE RESISTER PTDAA18F4R5Q200A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공칭용량 값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정격전력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SIZE 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50K, 1/10W, 2mm, MURATA, 1.0t</a:t>
            </a:r>
            <a:endParaRPr lang="en-US" altLang="ko-KR" sz="11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60350" y="1666875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CHIP RESISTOR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를 제외한 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VARIABLE RESISTOR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279650" y="12588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VARIABLE RESISTOR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graphicFrame>
        <p:nvGraphicFramePr>
          <p:cNvPr id="19576" name="Group 120">
            <a:extLst>
              <a:ext uri="{FF2B5EF4-FFF2-40B4-BE49-F238E27FC236}">
                <a16:creationId xmlns:a16="http://schemas.microsoft.com/office/drawing/2014/main" id="{53AA77D4-EF91-4945-A463-DDE17BA22980}"/>
              </a:ext>
            </a:extLst>
          </p:cNvPr>
          <p:cNvGraphicFramePr>
            <a:graphicFrameLocks noGrp="1"/>
          </p:cNvGraphicFramePr>
          <p:nvPr/>
        </p:nvGraphicFramePr>
        <p:xfrm>
          <a:off x="331788" y="2338388"/>
          <a:ext cx="6192838" cy="985837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9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1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공칭 용량 값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TYPE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외관구조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943" name="Group 463">
            <a:extLst>
              <a:ext uri="{FF2B5EF4-FFF2-40B4-BE49-F238E27FC236}">
                <a16:creationId xmlns:a16="http://schemas.microsoft.com/office/drawing/2014/main" id="{FA2D59C2-8A4D-43AC-847E-6F3CD51C9EC5}"/>
              </a:ext>
            </a:extLst>
          </p:cNvPr>
          <p:cNvGraphicFramePr>
            <a:graphicFrameLocks noGrp="1"/>
          </p:cNvGraphicFramePr>
          <p:nvPr/>
        </p:nvGraphicFramePr>
        <p:xfrm>
          <a:off x="763588" y="5338763"/>
          <a:ext cx="4876800" cy="1025525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2mm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3mm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4mm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5mm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6mm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8mm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10mm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H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16mm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Z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028" name="Group 548">
            <a:extLst>
              <a:ext uri="{FF2B5EF4-FFF2-40B4-BE49-F238E27FC236}">
                <a16:creationId xmlns:a16="http://schemas.microsoft.com/office/drawing/2014/main" id="{5545B111-6260-48F2-8860-A5366E35A008}"/>
              </a:ext>
            </a:extLst>
          </p:cNvPr>
          <p:cNvGraphicFramePr>
            <a:graphicFrameLocks noGrp="1"/>
          </p:cNvGraphicFramePr>
          <p:nvPr/>
        </p:nvGraphicFramePr>
        <p:xfrm>
          <a:off x="763588" y="6778625"/>
          <a:ext cx="4897438" cy="504825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TYPE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TYPE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TYPE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TOP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면 조정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BOTTOM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면 조정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양면 조정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25450" y="1349375"/>
            <a:ext cx="6099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# 3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3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555" name="Rectangle 16"/>
          <p:cNvSpPr>
            <a:spLocks noChangeArrowheads="1"/>
          </p:cNvSpPr>
          <p:nvPr/>
        </p:nvSpPr>
        <p:spPr bwMode="auto">
          <a:xfrm>
            <a:off x="425450" y="1763713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외관구조</a:t>
            </a:r>
          </a:p>
        </p:txBody>
      </p:sp>
      <p:graphicFrame>
        <p:nvGraphicFramePr>
          <p:cNvPr id="101495" name="Group 119">
            <a:extLst>
              <a:ext uri="{FF2B5EF4-FFF2-40B4-BE49-F238E27FC236}">
                <a16:creationId xmlns:a16="http://schemas.microsoft.com/office/drawing/2014/main" id="{154F50E4-CABD-4DF4-B484-D8B6A099F250}"/>
              </a:ext>
            </a:extLst>
          </p:cNvPr>
          <p:cNvGraphicFramePr>
            <a:graphicFrameLocks noGrp="1"/>
          </p:cNvGraphicFramePr>
          <p:nvPr/>
        </p:nvGraphicFramePr>
        <p:xfrm>
          <a:off x="747713" y="2147888"/>
          <a:ext cx="3402012" cy="1820862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5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정격전압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AA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PIN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3EA, PITCH : 0.65*2.255 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AB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PIN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3EA, PITCH : 0.625*2.7  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PIN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3EA, PITCH : 1.9*2.95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AD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PIN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3EA, PITCH : 1.325*2.55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AE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PIN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 </a:t>
                      </a: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: 3EA, PITCH : 1.3*2.4 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0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ZZ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280988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DIODE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DIODE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24580" name="Rectangle 72"/>
          <p:cNvSpPr>
            <a:spLocks noChangeArrowheads="1"/>
          </p:cNvSpPr>
          <p:nvPr/>
        </p:nvSpPr>
        <p:spPr bwMode="auto">
          <a:xfrm>
            <a:off x="261938" y="3492500"/>
            <a:ext cx="6262687" cy="293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– DD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③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MAKER TYPE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1) ROHM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RB521S-30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경우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52130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표시함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.</a:t>
            </a: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*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남는 뒷자리 공간은 모두 ‘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0’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으로 기입함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④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: SERIAL NUMBER -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자재명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표기방법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DIODE MAKER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EX) DIODE RB521S-30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SIZE,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MAKER </a:t>
            </a:r>
            <a:r>
              <a:rPr lang="ko-KR" altLang="en-US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EX) RB521S-30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일 경우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: 1005, KEC, 0.4t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20536" name="Group 56">
            <a:extLst>
              <a:ext uri="{FF2B5EF4-FFF2-40B4-BE49-F238E27FC236}">
                <a16:creationId xmlns:a16="http://schemas.microsoft.com/office/drawing/2014/main" id="{FF89992C-3E0E-4001-9550-D90814062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39716"/>
              </p:ext>
            </p:extLst>
          </p:nvPr>
        </p:nvGraphicFramePr>
        <p:xfrm>
          <a:off x="260350" y="2411413"/>
          <a:ext cx="5695950" cy="985837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9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1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MAKER TYPE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60350" y="1547813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INDUCTOR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INDUCTOR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26628" name="Rectangle 56"/>
          <p:cNvSpPr>
            <a:spLocks noChangeArrowheads="1"/>
          </p:cNvSpPr>
          <p:nvPr/>
        </p:nvSpPr>
        <p:spPr bwMode="auto">
          <a:xfrm>
            <a:off x="267502" y="3336925"/>
            <a:ext cx="6262687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1) P = PCT, 2) S = SCT, 3) C =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– ID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③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공칭 용량 값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1)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단위는 </a:t>
            </a:r>
            <a:r>
              <a:rPr lang="en-US" altLang="ko-KR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uH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이며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, 3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자리까지는 유효숫자를 나머지 한 자리는 승수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100" b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100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를 표기함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2)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소수점이 있는 경우 점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(.)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위치에 “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R ”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을 기입함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EX) 47 </a:t>
            </a:r>
            <a:r>
              <a:rPr lang="en-US" altLang="ko-KR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uH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“4 7 0”,  4.7 </a:t>
            </a:r>
            <a:r>
              <a:rPr lang="en-US" altLang="ko-KR" sz="1100" b="0" dirty="0" err="1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uH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“4 R 7”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0.47 </a:t>
            </a:r>
            <a:r>
              <a:rPr lang="en-US" altLang="ko-KR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uH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“R 4 7”,  47 </a:t>
            </a:r>
            <a:r>
              <a:rPr lang="en-US" altLang="ko-KR" sz="1100" b="0" dirty="0" err="1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kuH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“4 7 3”</a:t>
            </a: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8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④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허용오차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첨부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#4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(20 Page)        </a:t>
            </a: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⑤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용도   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첨부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#4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(20 Page)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</a:t>
            </a: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⑥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SIZE   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첨부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#4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(20 Page)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</a:t>
            </a: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⑦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: SERIAL NUMBER -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‘A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’부터 시작함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자재명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표기방법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INDUCTOR MAKER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EX) INDUCTOR BLM18AG102SN1D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규격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표기방법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u="sng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공칭용량</a:t>
            </a:r>
            <a:r>
              <a:rPr lang="ko-KR" altLang="en-US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 값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허용오차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SIZE,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EX) 4.7uH, ±10%, 1608, MURATA, 0.8t</a:t>
            </a:r>
          </a:p>
        </p:txBody>
      </p:sp>
      <p:graphicFrame>
        <p:nvGraphicFramePr>
          <p:cNvPr id="21631" name="Group 127">
            <a:extLst>
              <a:ext uri="{FF2B5EF4-FFF2-40B4-BE49-F238E27FC236}">
                <a16:creationId xmlns:a16="http://schemas.microsoft.com/office/drawing/2014/main" id="{7AC29A30-C02D-4030-B43C-720A79D2C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2612"/>
              </p:ext>
            </p:extLst>
          </p:nvPr>
        </p:nvGraphicFramePr>
        <p:xfrm>
          <a:off x="260350" y="2268538"/>
          <a:ext cx="5695950" cy="1068387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01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⑤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⑦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공칭 용량 값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허용</a:t>
                      </a:r>
                      <a:b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오차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용도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7" marB="457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3"/>
          <p:cNvSpPr>
            <a:spLocks noChangeArrowheads="1"/>
          </p:cNvSpPr>
          <p:nvPr/>
        </p:nvSpPr>
        <p:spPr bwMode="auto">
          <a:xfrm>
            <a:off x="327025" y="323850"/>
            <a:ext cx="6219825" cy="8491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79919" tIns="179987" rIns="1079919" bIns="45717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</a:p>
        </p:txBody>
      </p:sp>
      <p:sp>
        <p:nvSpPr>
          <p:cNvPr id="6147" name="Text Box 99"/>
          <p:cNvSpPr txBox="1">
            <a:spLocks noChangeArrowheads="1"/>
          </p:cNvSpPr>
          <p:nvPr/>
        </p:nvSpPr>
        <p:spPr bwMode="auto">
          <a:xfrm>
            <a:off x="2670175" y="1187450"/>
            <a:ext cx="1730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ko-KR" altLang="en-US" sz="2000" u="sng">
                <a:latin typeface="Arial" panose="020B0604020202020204" pitchFamily="34" charset="0"/>
              </a:rPr>
              <a:t>목               차</a:t>
            </a:r>
          </a:p>
        </p:txBody>
      </p:sp>
      <p:sp>
        <p:nvSpPr>
          <p:cNvPr id="6148" name="Rectangle 100"/>
          <p:cNvSpPr>
            <a:spLocks noChangeArrowheads="1"/>
          </p:cNvSpPr>
          <p:nvPr/>
        </p:nvSpPr>
        <p:spPr bwMode="auto">
          <a:xfrm>
            <a:off x="1773238" y="2268538"/>
            <a:ext cx="3671887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marL="342900" indent="-342900"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1.  REVISION HISTORY</a:t>
            </a: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2. 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제품번호 부여 규정</a:t>
            </a: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3. 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반제품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(ASS</a:t>
            </a:r>
            <a:r>
              <a:rPr lang="en-US" altLang="ko-KR" sz="1400">
                <a:latin typeface="Arial" panose="020B0604020202020204" pitchFamily="34" charset="0"/>
                <a:ea typeface="굴림체" panose="020B0609000101010101" pitchFamily="49" charset="-127"/>
              </a:rPr>
              <a:t>’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Y)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분야</a:t>
            </a: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4. 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회로 분야</a:t>
            </a: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AutoNum type="arabicPeriod" startAt="5"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기구 분야</a:t>
            </a: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AutoNum type="arabicPeriod" startAt="5"/>
            </a:pP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#A</a:t>
            </a: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7.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#B</a:t>
            </a: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8.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#C</a:t>
            </a: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9.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#D</a:t>
            </a:r>
            <a:endParaRPr lang="ko-KR" altLang="en-US" sz="14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10.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주의사항</a:t>
            </a:r>
          </a:p>
          <a:p>
            <a:pPr eaLnBrk="1" latinLnBrk="0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latin typeface="굴림체" panose="020B0609000101010101" pitchFamily="49" charset="-127"/>
                <a:ea typeface="굴림체" panose="020B0609000101010101" pitchFamily="49" charset="-127"/>
              </a:rPr>
              <a:t>11. ACF / UV </a:t>
            </a:r>
            <a:r>
              <a:rPr lang="ko-KR" altLang="en-US" sz="1400">
                <a:latin typeface="굴림체" panose="020B0609000101010101" pitchFamily="49" charset="-127"/>
                <a:ea typeface="굴림체" panose="020B0609000101010101" pitchFamily="49" charset="-127"/>
              </a:rPr>
              <a:t>도포 소요량 산출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33375" y="1349375"/>
            <a:ext cx="6099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#4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3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7651" name="Rectangle 31"/>
          <p:cNvSpPr>
            <a:spLocks noChangeArrowheads="1"/>
          </p:cNvSpPr>
          <p:nvPr/>
        </p:nvSpPr>
        <p:spPr bwMode="auto">
          <a:xfrm>
            <a:off x="476250" y="1763713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허용오차 표시</a:t>
            </a:r>
          </a:p>
        </p:txBody>
      </p:sp>
      <p:graphicFrame>
        <p:nvGraphicFramePr>
          <p:cNvPr id="102696" name="Group 296">
            <a:extLst>
              <a:ext uri="{FF2B5EF4-FFF2-40B4-BE49-F238E27FC236}">
                <a16:creationId xmlns:a16="http://schemas.microsoft.com/office/drawing/2014/main" id="{DCAF3BD7-3915-4350-ACA0-3F35B07D0266}"/>
              </a:ext>
            </a:extLst>
          </p:cNvPr>
          <p:cNvGraphicFramePr>
            <a:graphicFrameLocks noGrp="1"/>
          </p:cNvGraphicFramePr>
          <p:nvPr/>
        </p:nvGraphicFramePr>
        <p:xfrm>
          <a:off x="742950" y="2087563"/>
          <a:ext cx="5689600" cy="781050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허용오차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허용오차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허용오차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±5 %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±10 %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±20 %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±25 %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609" name="Group 209">
            <a:extLst>
              <a:ext uri="{FF2B5EF4-FFF2-40B4-BE49-F238E27FC236}">
                <a16:creationId xmlns:a16="http://schemas.microsoft.com/office/drawing/2014/main" id="{B7E3A644-156D-4848-B6D0-5B5D5CD52E40}"/>
              </a:ext>
            </a:extLst>
          </p:cNvPr>
          <p:cNvGraphicFramePr>
            <a:graphicFrameLocks noGrp="1"/>
          </p:cNvGraphicFramePr>
          <p:nvPr/>
        </p:nvGraphicFramePr>
        <p:xfrm>
          <a:off x="744538" y="3492500"/>
          <a:ext cx="5688012" cy="504826"/>
        </p:xfrm>
        <a:graphic>
          <a:graphicData uri="http://schemas.openxmlformats.org/drawingml/2006/table">
            <a:tbl>
              <a:tblPr/>
              <a:tblGrid>
                <a:gridCol w="538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용도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용도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용도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3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POWER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용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RF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용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FILTER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용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05" name="Rectangle 16"/>
          <p:cNvSpPr>
            <a:spLocks noChangeArrowheads="1"/>
          </p:cNvSpPr>
          <p:nvPr/>
        </p:nvSpPr>
        <p:spPr bwMode="auto">
          <a:xfrm>
            <a:off x="384175" y="3132138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용도</a:t>
            </a: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50C8BBED-F8C9-4E4B-9377-DD177F5B4F84}"/>
              </a:ext>
            </a:extLst>
          </p:cNvPr>
          <p:cNvGraphicFramePr>
            <a:graphicFrameLocks noGrp="1"/>
          </p:cNvGraphicFramePr>
          <p:nvPr/>
        </p:nvGraphicFramePr>
        <p:xfrm>
          <a:off x="815975" y="4787900"/>
          <a:ext cx="5616575" cy="2232026"/>
        </p:xfrm>
        <a:graphic>
          <a:graphicData uri="http://schemas.openxmlformats.org/drawingml/2006/table">
            <a:tbl>
              <a:tblPr/>
              <a:tblGrid>
                <a:gridCol w="5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SIZE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SIZE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CODE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SIZE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1005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1608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2012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D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2520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E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2628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F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2830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G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3030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H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3216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J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3225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K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3232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L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3628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M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3735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N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3739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P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3838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Q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3939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R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5025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S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5052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T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6060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U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6432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V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7032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Z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　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" panose="020B0600000101010101" pitchFamily="50" charset="-127"/>
                        </a:rPr>
                        <a:t>기타　</a:t>
                      </a:r>
                    </a:p>
                  </a:txBody>
                  <a:tcPr marL="7883" marR="7883" marT="7883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771" name="Rectangle 16"/>
          <p:cNvSpPr>
            <a:spLocks noChangeArrowheads="1"/>
          </p:cNvSpPr>
          <p:nvPr/>
        </p:nvSpPr>
        <p:spPr bwMode="auto">
          <a:xfrm>
            <a:off x="384175" y="4356100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SIZE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60350" y="1692275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VARISTOR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VARISTOR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28676" name="Rectangle 41"/>
          <p:cNvSpPr>
            <a:spLocks noChangeArrowheads="1"/>
          </p:cNvSpPr>
          <p:nvPr/>
        </p:nvSpPr>
        <p:spPr bwMode="auto">
          <a:xfrm>
            <a:off x="261938" y="3319463"/>
            <a:ext cx="6262687" cy="54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1) P = PCT, 2) S = SCT,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VT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③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공칭 용량값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단위는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Pico Farad (pF)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이며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2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자리까지는 유효숫자를 나머지 한 자리는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승수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100" b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100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를 표기함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en-US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2)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소수점이 있는 경우 점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(.)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위치에 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R ”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을 기입함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EX) 47pF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“4 7 0”,  4.7pF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“4 R 7”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0.47pF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“R 4 7”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④ : SIZE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⑤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PACKAGE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1) SMD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CODE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' A ',  2) DIP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CODE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: ' B '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⑥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: SERIAL NUMBER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VARISTOR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VARISTOR RPE5C1H5R0C1A1D03B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공칭용량 값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SIZE,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4.7pF, 1608, MURATA, 0.8t</a:t>
            </a:r>
            <a:endParaRPr lang="en-US" altLang="ko-KR" sz="11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</p:txBody>
      </p:sp>
      <p:graphicFrame>
        <p:nvGraphicFramePr>
          <p:cNvPr id="22790" name="Group 262">
            <a:extLst>
              <a:ext uri="{FF2B5EF4-FFF2-40B4-BE49-F238E27FC236}">
                <a16:creationId xmlns:a16="http://schemas.microsoft.com/office/drawing/2014/main" id="{FB51361B-62C5-4887-9970-AAB3E6A75EE7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2411413"/>
          <a:ext cx="6264275" cy="1066801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⑤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공칭 용량 값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PACKAGE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789" name="Group 261">
            <a:extLst>
              <a:ext uri="{FF2B5EF4-FFF2-40B4-BE49-F238E27FC236}">
                <a16:creationId xmlns:a16="http://schemas.microsoft.com/office/drawing/2014/main" id="{029F15AC-FCB2-4D27-B7A3-EFE3F77A9660}"/>
              </a:ext>
            </a:extLst>
          </p:cNvPr>
          <p:cNvGraphicFramePr>
            <a:graphicFrameLocks noGrp="1"/>
          </p:cNvGraphicFramePr>
          <p:nvPr/>
        </p:nvGraphicFramePr>
        <p:xfrm>
          <a:off x="765175" y="5546725"/>
          <a:ext cx="5256212" cy="10414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1005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1608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3216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1210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2010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1409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Z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80988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SWITCH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SWITCH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29700" name="Rectangle 49"/>
          <p:cNvSpPr>
            <a:spLocks noChangeArrowheads="1"/>
          </p:cNvSpPr>
          <p:nvPr/>
        </p:nvSpPr>
        <p:spPr bwMode="auto">
          <a:xfrm>
            <a:off x="260350" y="3683000"/>
            <a:ext cx="3986213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1) P = PCT, 2) S = SCT, 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SW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③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구분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④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PACKAGE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1) SMD = 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'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A 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'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2) DIP = 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'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B 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'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⑤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PIN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3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자리 모두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PIN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수 그대로 기입함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EX) 4PIN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'0 4',  40PIN  '4 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⑥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: SERIAL NUMBER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‘001’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SWITCH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SWITCH NFM21CC220U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TYPE,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SIZE(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가로*세로*높이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EX) TACT S/W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TACT, MURATA, 0.5*0.3*0.8t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25003" name="Group 427">
            <a:extLst>
              <a:ext uri="{FF2B5EF4-FFF2-40B4-BE49-F238E27FC236}">
                <a16:creationId xmlns:a16="http://schemas.microsoft.com/office/drawing/2014/main" id="{BD2FE255-798E-457B-9D1F-89668D81093D}"/>
              </a:ext>
            </a:extLst>
          </p:cNvPr>
          <p:cNvGraphicFramePr>
            <a:graphicFrameLocks noGrp="1"/>
          </p:cNvGraphicFramePr>
          <p:nvPr/>
        </p:nvGraphicFramePr>
        <p:xfrm>
          <a:off x="763588" y="4673600"/>
          <a:ext cx="5524500" cy="9779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SWITCH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종류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SWITCH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종류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SWITCH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종류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TACT S/W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HOOK S/W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POWER S/W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SLIDE S/W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MICRO S/W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PUSH S/W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DETECTOR S/W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Z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875" name="Group 299">
            <a:extLst>
              <a:ext uri="{FF2B5EF4-FFF2-40B4-BE49-F238E27FC236}">
                <a16:creationId xmlns:a16="http://schemas.microsoft.com/office/drawing/2014/main" id="{CCCB9C91-3EFE-449B-BCA0-5B1EC0D9A6F8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2484438"/>
          <a:ext cx="6264275" cy="1066801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⑤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PACKAGE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PIN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80988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FET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FET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30724" name="Rectangle 74"/>
          <p:cNvSpPr>
            <a:spLocks noChangeArrowheads="1"/>
          </p:cNvSpPr>
          <p:nvPr/>
        </p:nvSpPr>
        <p:spPr bwMode="auto">
          <a:xfrm>
            <a:off x="261938" y="3635375"/>
            <a:ext cx="6262687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1) P = PCT, 2) S = SCT,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1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FE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③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MAKER TYPE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ROHM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RB521S-30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경우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52130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표시함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.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*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남는 뒷자리 공간은 모두 ‘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0’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으로 기입함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④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SERIAL NUMBER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FET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FET DLP31SN121SL2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MURATA DLP31SN121SL2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MURATA, 1.0t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</p:txBody>
      </p:sp>
      <p:graphicFrame>
        <p:nvGraphicFramePr>
          <p:cNvPr id="25829" name="Group 229">
            <a:extLst>
              <a:ext uri="{FF2B5EF4-FFF2-40B4-BE49-F238E27FC236}">
                <a16:creationId xmlns:a16="http://schemas.microsoft.com/office/drawing/2014/main" id="{409918DB-1982-48E0-A8C1-2324D4070855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2411413"/>
          <a:ext cx="6264275" cy="1081086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338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MAKER TYPE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80988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TRANSISTOR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TRANSISTOR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31748" name="Rectangle 37"/>
          <p:cNvSpPr>
            <a:spLocks noChangeArrowheads="1"/>
          </p:cNvSpPr>
          <p:nvPr/>
        </p:nvSpPr>
        <p:spPr bwMode="auto">
          <a:xfrm>
            <a:off x="261938" y="3492500"/>
            <a:ext cx="6262687" cy="32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b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lang="en-US" altLang="ko-KR" sz="11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②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– TR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③ : MAKER TYPE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1) KEC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KTL4072V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경우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40720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표시함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.</a:t>
            </a: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*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남는 뒷자리 공간은 모두 </a:t>
            </a:r>
            <a:r>
              <a:rPr lang="ko-KR" altLang="en-US" sz="1100" b="0" dirty="0">
                <a:latin typeface="Arial" panose="020B0604020202020204" pitchFamily="34" charset="0"/>
                <a:ea typeface="굴림체" panose="020B0609000101010101" pitchFamily="49" charset="-127"/>
              </a:rPr>
              <a:t>‘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en-US" altLang="ko-KR" sz="1100" b="0" dirty="0">
                <a:latin typeface="Arial" panose="020B0604020202020204" pitchFamily="34" charset="0"/>
                <a:ea typeface="굴림체" panose="020B0609000101010101" pitchFamily="49" charset="-127"/>
              </a:rPr>
              <a:t>’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으로 기입함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④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SERIAL NUMBER -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자재명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표기방법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TRANSISTOR MAKER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EX) TRANSISTOR KTL4072V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 dirty="0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EX) KEC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KTL4072V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KEC, 1.0t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</p:txBody>
      </p:sp>
      <p:graphicFrame>
        <p:nvGraphicFramePr>
          <p:cNvPr id="26698" name="Group 74">
            <a:extLst>
              <a:ext uri="{FF2B5EF4-FFF2-40B4-BE49-F238E27FC236}">
                <a16:creationId xmlns:a16="http://schemas.microsoft.com/office/drawing/2014/main" id="{C02E5DD0-8048-47B5-95CB-6405C790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23995"/>
              </p:ext>
            </p:extLst>
          </p:nvPr>
        </p:nvGraphicFramePr>
        <p:xfrm>
          <a:off x="260350" y="2411413"/>
          <a:ext cx="5695950" cy="1081086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338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MAKER TYPE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60350" y="1692275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BATTERY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BATTERY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32772" name="Rectangle 37"/>
          <p:cNvSpPr>
            <a:spLocks noChangeArrowheads="1"/>
          </p:cNvSpPr>
          <p:nvPr/>
        </p:nvSpPr>
        <p:spPr bwMode="auto">
          <a:xfrm>
            <a:off x="261938" y="3619500"/>
            <a:ext cx="6262687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1) P = PCT, 2) S = SCT,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BT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③ : MAKER TYPE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1) SII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HB414II06E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경우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41406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표시함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.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*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남는 뒷자리 공간은 모두 </a:t>
            </a:r>
            <a:r>
              <a:rPr lang="ko-KR" altLang="en-US" sz="1100" b="0">
                <a:latin typeface="Arial" panose="020B0604020202020204" pitchFamily="34" charset="0"/>
                <a:ea typeface="굴림체" panose="020B0609000101010101" pitchFamily="49" charset="-127"/>
              </a:rPr>
              <a:t>‘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’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으로 기입함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④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SERIAL NUMBER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BATTERY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BATTERY HB414II06E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SII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HB414II06E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SII, 1.2t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</p:txBody>
      </p:sp>
      <p:graphicFrame>
        <p:nvGraphicFramePr>
          <p:cNvPr id="27722" name="Group 74">
            <a:extLst>
              <a:ext uri="{FF2B5EF4-FFF2-40B4-BE49-F238E27FC236}">
                <a16:creationId xmlns:a16="http://schemas.microsoft.com/office/drawing/2014/main" id="{E65705C0-3FC8-46DD-99B1-EC76A3867A62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2411413"/>
          <a:ext cx="6264275" cy="1081086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3387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MAKER TYPE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79400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BEADS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78063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BEADS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33796" name="Rectangle 37"/>
          <p:cNvSpPr>
            <a:spLocks noChangeArrowheads="1"/>
          </p:cNvSpPr>
          <p:nvPr/>
        </p:nvSpPr>
        <p:spPr bwMode="auto">
          <a:xfrm>
            <a:off x="260350" y="3344863"/>
            <a:ext cx="6262688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1) P = PCT, 2) S = SCT,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BE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③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공칭 용량 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단위는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Ohm(Ω)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이며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소수점이 있는 경우 점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(.)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위치에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' R ' (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K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K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을 기입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EX) 47Ω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'4 7 0',  4.7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'4 R 7 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0.47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'R 4 7',  47K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'4 7 3'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④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구분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첨부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#5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(32 Page)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⑤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SIZE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첨부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#5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(32 Page)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⑥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SERIAL NUMBER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BEADS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BEADS CB1608GA102T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공칭용량 값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SIZE,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SAMHWA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CB1608GA102T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1, 1608, SAMHWA, 0.8t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</p:txBody>
      </p:sp>
      <p:graphicFrame>
        <p:nvGraphicFramePr>
          <p:cNvPr id="28792" name="Group 120">
            <a:extLst>
              <a:ext uri="{FF2B5EF4-FFF2-40B4-BE49-F238E27FC236}">
                <a16:creationId xmlns:a16="http://schemas.microsoft.com/office/drawing/2014/main" id="{3B31F2BF-2643-4777-969E-2AB00EA18111}"/>
              </a:ext>
            </a:extLst>
          </p:cNvPr>
          <p:cNvGraphicFramePr>
            <a:graphicFrameLocks noGrp="1"/>
          </p:cNvGraphicFramePr>
          <p:nvPr/>
        </p:nvGraphicFramePr>
        <p:xfrm>
          <a:off x="330200" y="2411413"/>
          <a:ext cx="6192838" cy="1044575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8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9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⑤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공칭 용량 값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79400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FILTER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78063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FILTER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34820" name="Rectangle 37"/>
          <p:cNvSpPr>
            <a:spLocks noChangeArrowheads="1"/>
          </p:cNvSpPr>
          <p:nvPr/>
        </p:nvSpPr>
        <p:spPr bwMode="auto">
          <a:xfrm>
            <a:off x="260350" y="3563938"/>
            <a:ext cx="6262688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1) P = PCT, 2) S = SCT,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FT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③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공칭 용량 값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단위는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Ohm(Ω)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이며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소수점이 있는 경우 점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(.)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위치에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' R '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을 기입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EX) 47Ω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'4 7 0',  4.7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'4 R 7 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0.47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'R 4 7',  47k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Ω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'4 7 3'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1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④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구분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첨부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#5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(28 Page)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⑤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SIZE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첨부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#5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참조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(28 Page)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⑥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SERIAL NUMBER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FILTER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FILTER EXC24CP121U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공칭용량 값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SIZE,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TERMINAL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수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PANASONIC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EXC24CP121U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120, 1210, 4, PANASONIC, 1.0t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</p:txBody>
      </p:sp>
      <p:graphicFrame>
        <p:nvGraphicFramePr>
          <p:cNvPr id="29820" name="Group 124">
            <a:extLst>
              <a:ext uri="{FF2B5EF4-FFF2-40B4-BE49-F238E27FC236}">
                <a16:creationId xmlns:a16="http://schemas.microsoft.com/office/drawing/2014/main" id="{637F5E29-9FEB-4A8A-8A39-12CB09393AEB}"/>
              </a:ext>
            </a:extLst>
          </p:cNvPr>
          <p:cNvGraphicFramePr>
            <a:graphicFrameLocks noGrp="1"/>
          </p:cNvGraphicFramePr>
          <p:nvPr/>
        </p:nvGraphicFramePr>
        <p:xfrm>
          <a:off x="330200" y="2411413"/>
          <a:ext cx="6192838" cy="1044575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81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97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⑤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공칭 용량 값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구분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8" marB="4574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25450" y="1349375"/>
            <a:ext cx="60991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#5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3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5843" name="Rectangle 16"/>
          <p:cNvSpPr>
            <a:spLocks noChangeArrowheads="1"/>
          </p:cNvSpPr>
          <p:nvPr/>
        </p:nvSpPr>
        <p:spPr bwMode="auto">
          <a:xfrm>
            <a:off x="425450" y="1962150"/>
            <a:ext cx="19954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종류별 구분</a:t>
            </a:r>
          </a:p>
        </p:txBody>
      </p:sp>
      <p:grpSp>
        <p:nvGrpSpPr>
          <p:cNvPr id="35844" name="Group 44"/>
          <p:cNvGrpSpPr>
            <a:grpSpLocks/>
          </p:cNvGrpSpPr>
          <p:nvPr/>
        </p:nvGrpSpPr>
        <p:grpSpPr bwMode="auto">
          <a:xfrm>
            <a:off x="714375" y="2339975"/>
            <a:ext cx="5411788" cy="865188"/>
            <a:chOff x="450" y="1474"/>
            <a:chExt cx="3409" cy="545"/>
          </a:xfrm>
        </p:grpSpPr>
        <p:sp>
          <p:nvSpPr>
            <p:cNvPr id="35884" name="Rectangle 17"/>
            <p:cNvSpPr>
              <a:spLocks noChangeArrowheads="1"/>
            </p:cNvSpPr>
            <p:nvPr/>
          </p:nvSpPr>
          <p:spPr bwMode="auto">
            <a:xfrm>
              <a:off x="450" y="1474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35885" name="Rectangle 18"/>
            <p:cNvSpPr>
              <a:spLocks noChangeArrowheads="1"/>
            </p:cNvSpPr>
            <p:nvPr/>
          </p:nvSpPr>
          <p:spPr bwMode="auto">
            <a:xfrm>
              <a:off x="828" y="1474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종류별 분류</a:t>
              </a:r>
            </a:p>
          </p:txBody>
        </p:sp>
        <p:sp>
          <p:nvSpPr>
            <p:cNvPr id="35886" name="Rectangle 19"/>
            <p:cNvSpPr>
              <a:spLocks noChangeArrowheads="1"/>
            </p:cNvSpPr>
            <p:nvPr/>
          </p:nvSpPr>
          <p:spPr bwMode="auto">
            <a:xfrm>
              <a:off x="450" y="1610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A</a:t>
              </a:r>
            </a:p>
          </p:txBody>
        </p:sp>
        <p:sp>
          <p:nvSpPr>
            <p:cNvPr id="35887" name="Rectangle 20"/>
            <p:cNvSpPr>
              <a:spLocks noChangeArrowheads="1"/>
            </p:cNvSpPr>
            <p:nvPr/>
          </p:nvSpPr>
          <p:spPr bwMode="auto">
            <a:xfrm>
              <a:off x="828" y="1610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B + L</a:t>
              </a:r>
            </a:p>
          </p:txBody>
        </p:sp>
        <p:sp>
          <p:nvSpPr>
            <p:cNvPr id="35888" name="Rectangle 21"/>
            <p:cNvSpPr>
              <a:spLocks noChangeArrowheads="1"/>
            </p:cNvSpPr>
            <p:nvPr/>
          </p:nvSpPr>
          <p:spPr bwMode="auto">
            <a:xfrm>
              <a:off x="1588" y="1474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35889" name="Rectangle 22"/>
            <p:cNvSpPr>
              <a:spLocks noChangeArrowheads="1"/>
            </p:cNvSpPr>
            <p:nvPr/>
          </p:nvSpPr>
          <p:spPr bwMode="auto">
            <a:xfrm>
              <a:off x="1966" y="1474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종류별 분류</a:t>
              </a:r>
            </a:p>
          </p:txBody>
        </p:sp>
        <p:sp>
          <p:nvSpPr>
            <p:cNvPr id="35890" name="Rectangle 23"/>
            <p:cNvSpPr>
              <a:spLocks noChangeArrowheads="1"/>
            </p:cNvSpPr>
            <p:nvPr/>
          </p:nvSpPr>
          <p:spPr bwMode="auto">
            <a:xfrm>
              <a:off x="1588" y="1610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D</a:t>
              </a:r>
            </a:p>
          </p:txBody>
        </p:sp>
        <p:sp>
          <p:nvSpPr>
            <p:cNvPr id="35891" name="Rectangle 24"/>
            <p:cNvSpPr>
              <a:spLocks noChangeArrowheads="1"/>
            </p:cNvSpPr>
            <p:nvPr/>
          </p:nvSpPr>
          <p:spPr bwMode="auto">
            <a:xfrm>
              <a:off x="1966" y="1610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H + L</a:t>
              </a:r>
            </a:p>
          </p:txBody>
        </p:sp>
        <p:sp>
          <p:nvSpPr>
            <p:cNvPr id="35892" name="Rectangle 25"/>
            <p:cNvSpPr>
              <a:spLocks noChangeArrowheads="1"/>
            </p:cNvSpPr>
            <p:nvPr/>
          </p:nvSpPr>
          <p:spPr bwMode="auto">
            <a:xfrm>
              <a:off x="450" y="1751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B</a:t>
              </a:r>
            </a:p>
          </p:txBody>
        </p:sp>
        <p:sp>
          <p:nvSpPr>
            <p:cNvPr id="35893" name="Rectangle 26"/>
            <p:cNvSpPr>
              <a:spLocks noChangeArrowheads="1"/>
            </p:cNvSpPr>
            <p:nvPr/>
          </p:nvSpPr>
          <p:spPr bwMode="auto">
            <a:xfrm>
              <a:off x="828" y="1751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B + T</a:t>
              </a:r>
            </a:p>
          </p:txBody>
        </p:sp>
        <p:sp>
          <p:nvSpPr>
            <p:cNvPr id="35894" name="Rectangle 27"/>
            <p:cNvSpPr>
              <a:spLocks noChangeArrowheads="1"/>
            </p:cNvSpPr>
            <p:nvPr/>
          </p:nvSpPr>
          <p:spPr bwMode="auto">
            <a:xfrm>
              <a:off x="450" y="1882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C</a:t>
              </a:r>
            </a:p>
          </p:txBody>
        </p:sp>
        <p:sp>
          <p:nvSpPr>
            <p:cNvPr id="35895" name="Rectangle 28"/>
            <p:cNvSpPr>
              <a:spLocks noChangeArrowheads="1"/>
            </p:cNvSpPr>
            <p:nvPr/>
          </p:nvSpPr>
          <p:spPr bwMode="auto">
            <a:xfrm>
              <a:off x="828" y="1882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B + C</a:t>
              </a:r>
            </a:p>
          </p:txBody>
        </p:sp>
        <p:sp>
          <p:nvSpPr>
            <p:cNvPr id="35896" name="Rectangle 29"/>
            <p:cNvSpPr>
              <a:spLocks noChangeArrowheads="1"/>
            </p:cNvSpPr>
            <p:nvPr/>
          </p:nvSpPr>
          <p:spPr bwMode="auto">
            <a:xfrm>
              <a:off x="1588" y="1751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E</a:t>
              </a:r>
            </a:p>
          </p:txBody>
        </p:sp>
        <p:sp>
          <p:nvSpPr>
            <p:cNvPr id="35897" name="Rectangle 30"/>
            <p:cNvSpPr>
              <a:spLocks noChangeArrowheads="1"/>
            </p:cNvSpPr>
            <p:nvPr/>
          </p:nvSpPr>
          <p:spPr bwMode="auto">
            <a:xfrm>
              <a:off x="1966" y="1751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H + T</a:t>
              </a:r>
            </a:p>
          </p:txBody>
        </p:sp>
        <p:sp>
          <p:nvSpPr>
            <p:cNvPr id="35898" name="Rectangle 31"/>
            <p:cNvSpPr>
              <a:spLocks noChangeArrowheads="1"/>
            </p:cNvSpPr>
            <p:nvPr/>
          </p:nvSpPr>
          <p:spPr bwMode="auto">
            <a:xfrm>
              <a:off x="1588" y="1882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F</a:t>
              </a:r>
            </a:p>
          </p:txBody>
        </p:sp>
        <p:sp>
          <p:nvSpPr>
            <p:cNvPr id="35899" name="Rectangle 32"/>
            <p:cNvSpPr>
              <a:spLocks noChangeArrowheads="1"/>
            </p:cNvSpPr>
            <p:nvPr/>
          </p:nvSpPr>
          <p:spPr bwMode="auto">
            <a:xfrm>
              <a:off x="1966" y="1882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H + C</a:t>
              </a:r>
            </a:p>
          </p:txBody>
        </p:sp>
        <p:sp>
          <p:nvSpPr>
            <p:cNvPr id="35900" name="Rectangle 33"/>
            <p:cNvSpPr>
              <a:spLocks noChangeArrowheads="1"/>
            </p:cNvSpPr>
            <p:nvPr/>
          </p:nvSpPr>
          <p:spPr bwMode="auto">
            <a:xfrm>
              <a:off x="2725" y="1474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35901" name="Rectangle 34"/>
            <p:cNvSpPr>
              <a:spLocks noChangeArrowheads="1"/>
            </p:cNvSpPr>
            <p:nvPr/>
          </p:nvSpPr>
          <p:spPr bwMode="auto">
            <a:xfrm>
              <a:off x="3103" y="1474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종류별 분류</a:t>
              </a:r>
            </a:p>
          </p:txBody>
        </p:sp>
        <p:sp>
          <p:nvSpPr>
            <p:cNvPr id="35902" name="Rectangle 35"/>
            <p:cNvSpPr>
              <a:spLocks noChangeArrowheads="1"/>
            </p:cNvSpPr>
            <p:nvPr/>
          </p:nvSpPr>
          <p:spPr bwMode="auto">
            <a:xfrm>
              <a:off x="2725" y="1610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G</a:t>
              </a:r>
            </a:p>
          </p:txBody>
        </p:sp>
        <p:sp>
          <p:nvSpPr>
            <p:cNvPr id="35903" name="Rectangle 36"/>
            <p:cNvSpPr>
              <a:spLocks noChangeArrowheads="1"/>
            </p:cNvSpPr>
            <p:nvPr/>
          </p:nvSpPr>
          <p:spPr bwMode="auto">
            <a:xfrm>
              <a:off x="3103" y="1610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U + L</a:t>
              </a:r>
            </a:p>
          </p:txBody>
        </p:sp>
        <p:sp>
          <p:nvSpPr>
            <p:cNvPr id="35904" name="Rectangle 37"/>
            <p:cNvSpPr>
              <a:spLocks noChangeArrowheads="1"/>
            </p:cNvSpPr>
            <p:nvPr/>
          </p:nvSpPr>
          <p:spPr bwMode="auto">
            <a:xfrm>
              <a:off x="2725" y="1746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H</a:t>
              </a:r>
            </a:p>
          </p:txBody>
        </p:sp>
        <p:sp>
          <p:nvSpPr>
            <p:cNvPr id="35905" name="Rectangle 38"/>
            <p:cNvSpPr>
              <a:spLocks noChangeArrowheads="1"/>
            </p:cNvSpPr>
            <p:nvPr/>
          </p:nvSpPr>
          <p:spPr bwMode="auto">
            <a:xfrm>
              <a:off x="3103" y="1746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U + T</a:t>
              </a:r>
            </a:p>
          </p:txBody>
        </p:sp>
        <p:sp>
          <p:nvSpPr>
            <p:cNvPr id="35906" name="Rectangle 39"/>
            <p:cNvSpPr>
              <a:spLocks noChangeArrowheads="1"/>
            </p:cNvSpPr>
            <p:nvPr/>
          </p:nvSpPr>
          <p:spPr bwMode="auto">
            <a:xfrm>
              <a:off x="2725" y="1882"/>
              <a:ext cx="37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J</a:t>
              </a:r>
            </a:p>
          </p:txBody>
        </p:sp>
        <p:sp>
          <p:nvSpPr>
            <p:cNvPr id="35907" name="Rectangle 40"/>
            <p:cNvSpPr>
              <a:spLocks noChangeArrowheads="1"/>
            </p:cNvSpPr>
            <p:nvPr/>
          </p:nvSpPr>
          <p:spPr bwMode="auto">
            <a:xfrm>
              <a:off x="3103" y="1883"/>
              <a:ext cx="75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100" b="0">
                  <a:latin typeface="굴림체" panose="020B0609000101010101" pitchFamily="49" charset="-127"/>
                  <a:ea typeface="굴림체" panose="020B0609000101010101" pitchFamily="49" charset="-127"/>
                </a:rPr>
                <a:t>U + C</a:t>
              </a:r>
            </a:p>
          </p:txBody>
        </p:sp>
      </p:grpSp>
      <p:sp>
        <p:nvSpPr>
          <p:cNvPr id="35845" name="Rectangle 41"/>
          <p:cNvSpPr>
            <a:spLocks noChangeArrowheads="1"/>
          </p:cNvSpPr>
          <p:nvPr/>
        </p:nvSpPr>
        <p:spPr bwMode="auto">
          <a:xfrm>
            <a:off x="641350" y="3348038"/>
            <a:ext cx="55245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종류별 분류 세부내용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SERIES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B : FOR SIGNAL LINE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용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H : FOR HIGH CURRENT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용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U : FOR ULTRA HIGH CURRENT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2) MATRIAL &amp; DESIGN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L : FOR HIGH FREQUENCY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T : FOR LOW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FREQUENCY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C : FOR GENERAL FREQUENCY</a:t>
            </a:r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404813" y="5435600"/>
            <a:ext cx="19954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SIZE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103545" name="Group 121">
            <a:extLst>
              <a:ext uri="{FF2B5EF4-FFF2-40B4-BE49-F238E27FC236}">
                <a16:creationId xmlns:a16="http://schemas.microsoft.com/office/drawing/2014/main" id="{43B911F1-D106-41E0-8F96-5231056CF3E8}"/>
              </a:ext>
            </a:extLst>
          </p:cNvPr>
          <p:cNvGraphicFramePr>
            <a:graphicFrameLocks noGrp="1"/>
          </p:cNvGraphicFramePr>
          <p:nvPr/>
        </p:nvGraphicFramePr>
        <p:xfrm>
          <a:off x="836613" y="5867400"/>
          <a:ext cx="5256212" cy="104140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CODE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SIZE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1005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1608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2012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3216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1210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2010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G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1409</a:t>
                      </a:r>
                      <a:endParaRPr kumimoji="1" lang="en-US" altLang="ko-KR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Z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　</a:t>
                      </a:r>
                      <a:endParaRPr kumimoji="1" lang="ko-KR" alt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80988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OSSILLATOR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OSCILLATOR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36868" name="Rectangle 37"/>
          <p:cNvSpPr>
            <a:spLocks noChangeArrowheads="1"/>
          </p:cNvSpPr>
          <p:nvPr/>
        </p:nvSpPr>
        <p:spPr bwMode="auto">
          <a:xfrm>
            <a:off x="261938" y="3482975"/>
            <a:ext cx="6262687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1) P = PCT, 2) S = SCT,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SC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③ : MAKER TYPE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1) SBTRON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SBXO-11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경우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11000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표시함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.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*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남는 뒷자리 공간은 모두 </a:t>
            </a:r>
            <a:r>
              <a:rPr lang="ko-KR" altLang="en-US" sz="1100" b="0">
                <a:latin typeface="Arial" panose="020B0604020202020204" pitchFamily="34" charset="0"/>
                <a:ea typeface="굴림체" panose="020B0609000101010101" pitchFamily="49" charset="-127"/>
              </a:rPr>
              <a:t>‘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’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으로 기입함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④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SERIAL NUMBER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OSCILLATOR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OSCILLATOR SBX0-11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SBTRON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SBX0-11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SBTRON, 0.8t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30776" name="Group 56">
            <a:extLst>
              <a:ext uri="{FF2B5EF4-FFF2-40B4-BE49-F238E27FC236}">
                <a16:creationId xmlns:a16="http://schemas.microsoft.com/office/drawing/2014/main" id="{DEA63840-36B1-4FC4-912F-D99B98E45129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2411413"/>
          <a:ext cx="6264275" cy="985837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9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1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MAKER TYPE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6"/>
          <p:cNvSpPr txBox="1">
            <a:spLocks noChangeArrowheads="1"/>
          </p:cNvSpPr>
          <p:nvPr/>
        </p:nvSpPr>
        <p:spPr bwMode="auto">
          <a:xfrm>
            <a:off x="2136775" y="760413"/>
            <a:ext cx="33131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ko-KR" sz="2000" u="sng">
                <a:latin typeface="Arial" panose="020B0604020202020204" pitchFamily="34" charset="0"/>
              </a:rPr>
              <a:t>REVISION HISTORY</a:t>
            </a:r>
          </a:p>
        </p:txBody>
      </p:sp>
      <p:graphicFrame>
        <p:nvGraphicFramePr>
          <p:cNvPr id="6264" name="Group 120">
            <a:extLst>
              <a:ext uri="{FF2B5EF4-FFF2-40B4-BE49-F238E27FC236}">
                <a16:creationId xmlns:a16="http://schemas.microsoft.com/office/drawing/2014/main" id="{CF1413C4-FF22-401E-B852-50D9EE3E7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62238"/>
              </p:ext>
            </p:extLst>
          </p:nvPr>
        </p:nvGraphicFramePr>
        <p:xfrm>
          <a:off x="620713" y="1476375"/>
          <a:ext cx="5668962" cy="6805616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VERSION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   짜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             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  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20-07-17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INITIAL RELEASE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0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624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60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76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8307" name="Rectangle 87"/>
          <p:cNvSpPr>
            <a:spLocks noChangeArrowheads="1"/>
          </p:cNvSpPr>
          <p:nvPr/>
        </p:nvSpPr>
        <p:spPr bwMode="auto">
          <a:xfrm>
            <a:off x="327025" y="323850"/>
            <a:ext cx="6219825" cy="84915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79919" tIns="179987" rIns="1079919" bIns="45717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lnSpc>
                <a:spcPct val="17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54013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FUSE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352675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FUSE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sp>
        <p:nvSpPr>
          <p:cNvPr id="37892" name="Rectangle 37"/>
          <p:cNvSpPr>
            <a:spLocks noChangeArrowheads="1"/>
          </p:cNvSpPr>
          <p:nvPr/>
        </p:nvSpPr>
        <p:spPr bwMode="auto">
          <a:xfrm>
            <a:off x="334963" y="3492500"/>
            <a:ext cx="6262687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1) P = PCT, 2) S = SCT,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②</a:t>
            </a: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FU</a:t>
            </a: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③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: MAKER TYPE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1) LITTELFUSE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43001.5NRL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경우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43001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표시함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.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*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남는 뒷자리 공간은 모두 </a:t>
            </a:r>
            <a:r>
              <a:rPr lang="ko-KR" altLang="en-US" sz="1100" b="0">
                <a:latin typeface="Arial" panose="020B0604020202020204" pitchFamily="34" charset="0"/>
                <a:ea typeface="굴림체" panose="020B0609000101010101" pitchFamily="49" charset="-127"/>
              </a:rPr>
              <a:t>‘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’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으로 기입함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④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SERIAL NUMBER -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‘01’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FUSE MAKER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품번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FUSE 43001.5NRL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전압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LETTELFUSE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43001.5NRL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63V, 3216, LITTELFUSE, 1.2t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32824" name="Group 56">
            <a:extLst>
              <a:ext uri="{FF2B5EF4-FFF2-40B4-BE49-F238E27FC236}">
                <a16:creationId xmlns:a16="http://schemas.microsoft.com/office/drawing/2014/main" id="{10C79455-E7FF-47A5-B02E-C4CBB24C6B16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2411413"/>
          <a:ext cx="6264275" cy="985837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9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1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MAKER TYPE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3"/>
          <p:cNvSpPr>
            <a:spLocks noChangeArrowheads="1"/>
          </p:cNvSpPr>
          <p:nvPr/>
        </p:nvSpPr>
        <p:spPr bwMode="auto">
          <a:xfrm>
            <a:off x="260350" y="1646238"/>
            <a:ext cx="6316663" cy="347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marL="342900" indent="-342900"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적용 범위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본 규칙은 제품번호 부여 방법에 대하여 적용한다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목적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본 규칙은 제품에 부여되는 번호의 부여 방법을 정한 것으로써 유사 제품번호를 배제하여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고객사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혹은 자체 내부에서 생길 혼란을 방지하고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제품 계열의 총괄적인 파악을 용이하게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하여 사무의 합리화를 기하는데 그 목적이 있다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제품번호관리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제품번호 등록방법은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관리부서의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개발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설계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자가 발행한다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책임과 권한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1)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개발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설계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자는 번호 부여에 대한 책임을 진다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2)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관리부서장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팀장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은 신규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제품번호가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작성되면 번호를 관리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감독하여야 하며 번호가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부여되지 않은 제품의 사용을 금지시킬 수 있는 권한이 있다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5.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제품번호의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구성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부여규정집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참조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1606550" y="3636963"/>
            <a:ext cx="374491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92" tIns="45695" rIns="91392" bIns="45695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ko-KR" altLang="en-US" sz="2400">
                <a:latin typeface="굴림체" panose="020B0609000101010101" pitchFamily="49" charset="-127"/>
                <a:ea typeface="굴림체" panose="020B0609000101010101" pitchFamily="49" charset="-127"/>
              </a:rPr>
              <a:t>회로 분야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A8CAA-F254-4B3C-8D1A-42ADCA400BC4}"/>
              </a:ext>
            </a:extLst>
          </p:cNvPr>
          <p:cNvSpPr txBox="1"/>
          <p:nvPr/>
        </p:nvSpPr>
        <p:spPr>
          <a:xfrm>
            <a:off x="548680" y="1331640"/>
            <a:ext cx="489654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VENDOR_ID</a:t>
            </a:r>
          </a:p>
          <a:p>
            <a:endParaRPr lang="en-US" altLang="ko-KR" dirty="0"/>
          </a:p>
          <a:p>
            <a:r>
              <a:rPr lang="en-US" altLang="ko-KR" dirty="0"/>
              <a:t>VENDOR_CODE</a:t>
            </a:r>
          </a:p>
          <a:p>
            <a:endParaRPr lang="en-US" altLang="ko-KR" dirty="0"/>
          </a:p>
          <a:p>
            <a:r>
              <a:rPr lang="en-US" altLang="ko-KR" dirty="0"/>
              <a:t>COWORK-ID</a:t>
            </a:r>
          </a:p>
          <a:p>
            <a:endParaRPr lang="en-US" altLang="ko-KR" dirty="0"/>
          </a:p>
          <a:p>
            <a:r>
              <a:rPr lang="en-US" altLang="ko-KR" dirty="0"/>
              <a:t>VALUE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429000" y="3541713"/>
            <a:ext cx="2713811" cy="146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⑥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REVISION NUMBER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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첫 등록 시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‘0’</a:t>
            </a:r>
            <a:r>
              <a:rPr lang="ko-KR" altLang="en-US" sz="1100" b="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부터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시작함</a:t>
            </a: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Ex) Rev A: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Rev B: 1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80988" y="1701800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부품 실장을 하지 않은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PCB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PCB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graphicFrame>
        <p:nvGraphicFramePr>
          <p:cNvPr id="14394" name="Group 58">
            <a:extLst>
              <a:ext uri="{FF2B5EF4-FFF2-40B4-BE49-F238E27FC236}">
                <a16:creationId xmlns:a16="http://schemas.microsoft.com/office/drawing/2014/main" id="{37DB2807-E08C-4BBD-95F8-01D3F269C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51180"/>
              </p:ext>
            </p:extLst>
          </p:nvPr>
        </p:nvGraphicFramePr>
        <p:xfrm>
          <a:off x="260350" y="2411413"/>
          <a:ext cx="6120977" cy="1085849"/>
        </p:xfrm>
        <a:graphic>
          <a:graphicData uri="http://schemas.openxmlformats.org/drawingml/2006/table">
            <a:tbl>
              <a:tblPr/>
              <a:tblGrid>
                <a:gridCol w="91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085">
                  <a:extLst>
                    <a:ext uri="{9D8B030D-6E8A-4147-A177-3AD203B41FA5}">
                      <a16:colId xmlns:a16="http://schemas.microsoft.com/office/drawing/2014/main" val="382843503"/>
                    </a:ext>
                  </a:extLst>
                </a:gridCol>
              </a:tblGrid>
              <a:tr h="39642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CW</a:t>
                      </a:r>
                    </a:p>
                  </a:txBody>
                  <a:tcPr marL="91429" marR="91429"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REVISION</a:t>
                      </a:r>
                      <a:b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9" marR="91429" marT="45742" marB="457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1E6C3B7-8A6C-4C21-AA09-D21544D4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8" y="4427984"/>
            <a:ext cx="3443419" cy="42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7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60350" y="3203575"/>
            <a:ext cx="6262688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① 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사업부 분류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1) P = PCT, 2) S = SCT, 3) C =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공용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* 공용으로 사용할 자재인지 확인할 것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②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종류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– IC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ko-KR" altLang="en-US" sz="11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③ : MAKER TYPE –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숫자만 기입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남는 뒷자리 공간은 모두 </a:t>
            </a:r>
            <a:r>
              <a:rPr lang="ko-KR" altLang="en-US" sz="1100" b="0">
                <a:latin typeface="Arial" panose="020B0604020202020204" pitchFamily="34" charset="0"/>
                <a:ea typeface="굴림체" panose="020B0609000101010101" pitchFamily="49" charset="-127"/>
              </a:rPr>
              <a:t>‘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en-US" altLang="ko-KR" sz="1100" b="0">
                <a:latin typeface="Arial" panose="020B0604020202020204" pitchFamily="34" charset="0"/>
                <a:ea typeface="굴림체" panose="020B0609000101010101" pitchFamily="49" charset="-127"/>
              </a:rPr>
              <a:t>’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으로 기입함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EX) HITACHI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HD667B77BP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66777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④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: SERIAL NUMBER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1)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첫 등록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'01'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부터 시작함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2)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동일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MAKER TYPE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에서 규격이 다를 경우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SERIAL NUMBER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로 구분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3) Cap. Touch IC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의 경우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,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동일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IC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이더라도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FW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변경 시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Serial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변경</a:t>
            </a: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자재명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IC,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 TYPE</a:t>
            </a:r>
            <a:endParaRPr lang="ko-KR" altLang="en-US" sz="1100" b="0" u="sng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LCD DRIVER IC HD667B89RBP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IC HD667B89RBP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EX) DSP LG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123456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IC 123456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규격 표기방법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IC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용도 구분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MAKER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명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100" b="0" u="sng">
                <a:latin typeface="굴림체" panose="020B0609000101010101" pitchFamily="49" charset="-127"/>
                <a:ea typeface="굴림체" panose="020B0609000101010101" pitchFamily="49" charset="-127"/>
              </a:rPr>
              <a:t>부품높이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EX) RENESAS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LCD DRIVER IC HD667B89RBP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LCD DRIVER(ONE CHIP), RENESAS, 0.3t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EX) HYNIX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DSP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DSP, HYNIX, 0.7t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EX) HYNIX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VOLTAGE REGULATORS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일 경우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VOLTAGE REGULATORS, HYNIX, 0.4t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ko-KR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60350" y="1692275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IC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IC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graphicFrame>
        <p:nvGraphicFramePr>
          <p:cNvPr id="15416" name="Group 56">
            <a:extLst>
              <a:ext uri="{FF2B5EF4-FFF2-40B4-BE49-F238E27FC236}">
                <a16:creationId xmlns:a16="http://schemas.microsoft.com/office/drawing/2014/main" id="{578D0B76-8594-4CF5-B5E0-2F70C292F4C7}"/>
              </a:ext>
            </a:extLst>
          </p:cNvPr>
          <p:cNvGraphicFramePr>
            <a:graphicFrameLocks noGrp="1"/>
          </p:cNvGraphicFramePr>
          <p:nvPr/>
        </p:nvGraphicFramePr>
        <p:xfrm>
          <a:off x="260350" y="2411413"/>
          <a:ext cx="6264275" cy="985837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49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 No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　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1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구성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①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②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③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④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사업부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종류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MAKER TYPE</a:t>
                      </a:r>
                      <a:endParaRPr kumimoji="1" lang="en-US" altLang="ko-KR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SERIAL No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T="45749" marB="4574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61938" y="3563938"/>
            <a:ext cx="6262687" cy="352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728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2866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2866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2866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2866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286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				    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④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정격전압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첨부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#1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참조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(15 Page)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				     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⑤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허용오차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첨부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#1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참조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(15 Page)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⑥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온도특성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첨부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#1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참조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(15 Page)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②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종류                                     ⑦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: SIZE    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첨부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#1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참조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(15 Page)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</a:t>
            </a:r>
            <a:b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</a:b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                             </a:t>
            </a:r>
            <a:b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</a:b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		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                              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                                  </a:t>
            </a:r>
            <a:endParaRPr lang="ko-KR" altLang="en-US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③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: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공칭 용량 값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1)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단위는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Pico Farad (pF)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이며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, 2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자리까지는 유효숫자를 나머지 한 자리는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승수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1100" b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100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를 표기함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2)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소수점이 있는 경우 점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(.)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위치에 “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R”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을 기입함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11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예제방법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확인 후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부여 요망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3) 1pF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미만에서 소수점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자리</a:t>
            </a:r>
            <a:r>
              <a:rPr kumimoji="0" lang="ko-KR" altLang="en-US" sz="1100" b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의 경우는 첫 자리에 “</a:t>
            </a:r>
            <a:r>
              <a:rPr kumimoji="0" lang="en-US" altLang="ko-KR" sz="1100" b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R”</a:t>
            </a:r>
            <a:r>
              <a:rPr kumimoji="0" lang="ko-KR" altLang="en-US" sz="1100" b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로부터 기입함</a:t>
            </a:r>
            <a:r>
              <a:rPr kumimoji="0" lang="en-US" altLang="ko-KR" sz="1100" b="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. </a:t>
            </a:r>
            <a:endParaRPr lang="en-US" altLang="ko-KR" sz="1100" b="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</a:rPr>
              <a:t>         EX) 0.47pF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 “R 4 7”,  0.5pF  “0 R 5”,  4.5pF  “4 R 5”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0.47uF  “4 7 4”(470,000pF),  1uF  “1 0 5”(1,000,000pF)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             0.1nF  100pF, 1nF </a:t>
            </a:r>
            <a:r>
              <a:rPr lang="ko-KR" altLang="en-US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→ </a:t>
            </a:r>
            <a:r>
              <a:rPr lang="en-US" altLang="ko-KR" sz="1100" b="0" dirty="0">
                <a:latin typeface="굴림체" panose="020B0609000101010101" pitchFamily="49" charset="-127"/>
                <a:ea typeface="굴림체" panose="020B0609000101010101" pitchFamily="49" charset="-127"/>
                <a:sym typeface="Wingdings" panose="05000000000000000000" pitchFamily="2" charset="2"/>
              </a:rPr>
              <a:t>“102”(1000pF)</a:t>
            </a:r>
            <a:r>
              <a:rPr lang="en-US" altLang="ko-KR" sz="11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60350" y="1692275"/>
            <a:ext cx="603567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70" tIns="44035" rIns="88070" bIns="44035">
            <a:spAutoFit/>
          </a:bodyPr>
          <a:lstStyle>
            <a:lvl1pPr defTabSz="87471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74713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74713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74713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74713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74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적용 범위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모든 </a:t>
            </a: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CAPACITOR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100" b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100" b="0">
                <a:latin typeface="굴림체" panose="020B0609000101010101" pitchFamily="49" charset="-127"/>
                <a:ea typeface="굴림체" panose="020B0609000101010101" pitchFamily="49" charset="-127"/>
              </a:rPr>
              <a:t>2. PART NO. </a:t>
            </a:r>
            <a:r>
              <a:rPr lang="ko-KR" altLang="en-US" sz="1100" b="0">
                <a:latin typeface="굴림체" panose="020B0609000101010101" pitchFamily="49" charset="-127"/>
                <a:ea typeface="굴림체" panose="020B0609000101010101" pitchFamily="49" charset="-127"/>
              </a:rPr>
              <a:t>부여방법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79650" y="1284288"/>
            <a:ext cx="2009775" cy="263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300">
                <a:latin typeface="굴림체" panose="020B0609000101010101" pitchFamily="49" charset="-127"/>
                <a:ea typeface="굴림체" panose="020B0609000101010101" pitchFamily="49" charset="-127"/>
              </a:rPr>
              <a:t>CAPACITOR </a:t>
            </a:r>
            <a:r>
              <a:rPr lang="ko-KR" altLang="en-US" sz="1300">
                <a:latin typeface="굴림체" panose="020B0609000101010101" pitchFamily="49" charset="-127"/>
                <a:ea typeface="굴림체" panose="020B0609000101010101" pitchFamily="49" charset="-127"/>
              </a:rPr>
              <a:t>류</a:t>
            </a:r>
          </a:p>
        </p:txBody>
      </p:sp>
      <p:graphicFrame>
        <p:nvGraphicFramePr>
          <p:cNvPr id="16468" name="Group 84">
            <a:extLst>
              <a:ext uri="{FF2B5EF4-FFF2-40B4-BE49-F238E27FC236}">
                <a16:creationId xmlns:a16="http://schemas.microsoft.com/office/drawing/2014/main" id="{4DD1D619-87AF-4C09-8172-195A559F0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42164"/>
              </p:ext>
            </p:extLst>
          </p:nvPr>
        </p:nvGraphicFramePr>
        <p:xfrm>
          <a:off x="404813" y="2417761"/>
          <a:ext cx="4239637" cy="1219201"/>
        </p:xfrm>
        <a:graphic>
          <a:graphicData uri="http://schemas.openxmlformats.org/drawingml/2006/table">
            <a:tbl>
              <a:tblPr/>
              <a:tblGrid>
                <a:gridCol w="51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176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Part No</a:t>
                      </a:r>
                    </a:p>
                  </a:txBody>
                  <a:tcPr marT="45688" marB="456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CH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　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　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　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　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　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　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9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구성</a:t>
                      </a:r>
                    </a:p>
                  </a:txBody>
                  <a:tcPr marT="45688" marB="4568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dirty="0"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②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③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④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⑤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⑦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식별자</a:t>
                      </a:r>
                      <a:endParaRPr kumimoji="1" lang="ko-KR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공칭 용량 값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정격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전압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허용</a:t>
                      </a:r>
                    </a:p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오차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  <a:cs typeface="+mn-cs"/>
                        </a:rPr>
                        <a:t>SIZE</a:t>
                      </a:r>
                    </a:p>
                  </a:txBody>
                  <a:tcPr marT="45688" marB="45688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384" name="Group 514"/>
          <p:cNvGrpSpPr>
            <a:grpSpLocks/>
          </p:cNvGrpSpPr>
          <p:nvPr/>
        </p:nvGrpSpPr>
        <p:grpSpPr bwMode="auto">
          <a:xfrm>
            <a:off x="692150" y="4500563"/>
            <a:ext cx="2279650" cy="1079500"/>
            <a:chOff x="2523" y="2336"/>
            <a:chExt cx="1436" cy="680"/>
          </a:xfrm>
        </p:grpSpPr>
        <p:sp>
          <p:nvSpPr>
            <p:cNvPr id="14386" name="Rectangle 29"/>
            <p:cNvSpPr>
              <a:spLocks noChangeArrowheads="1"/>
            </p:cNvSpPr>
            <p:nvPr/>
          </p:nvSpPr>
          <p:spPr bwMode="auto">
            <a:xfrm>
              <a:off x="2523" y="2336"/>
              <a:ext cx="211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900">
                  <a:latin typeface="굴림체" panose="020B0609000101010101" pitchFamily="49" charset="-127"/>
                  <a:ea typeface="굴림체" panose="020B0609000101010101" pitchFamily="49" charset="-127"/>
                </a:rPr>
                <a:t>CODE</a:t>
              </a:r>
            </a:p>
          </p:txBody>
        </p:sp>
        <p:sp>
          <p:nvSpPr>
            <p:cNvPr id="14387" name="Rectangle 30"/>
            <p:cNvSpPr>
              <a:spLocks noChangeArrowheads="1"/>
            </p:cNvSpPr>
            <p:nvPr/>
          </p:nvSpPr>
          <p:spPr bwMode="auto">
            <a:xfrm>
              <a:off x="2734" y="2336"/>
              <a:ext cx="1225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900">
                  <a:latin typeface="굴림체" panose="020B0609000101010101" pitchFamily="49" charset="-127"/>
                  <a:ea typeface="굴림체" panose="020B0609000101010101" pitchFamily="49" charset="-127"/>
                </a:rPr>
                <a:t>CAPACITOR </a:t>
              </a:r>
              <a:r>
                <a:rPr lang="ko-KR" altLang="en-US" sz="900">
                  <a:latin typeface="굴림체" panose="020B0609000101010101" pitchFamily="49" charset="-127"/>
                  <a:ea typeface="굴림체" panose="020B0609000101010101" pitchFamily="49" charset="-127"/>
                </a:rPr>
                <a:t>종류</a:t>
              </a:r>
            </a:p>
          </p:txBody>
        </p:sp>
        <p:sp>
          <p:nvSpPr>
            <p:cNvPr id="14388" name="Rectangle 40"/>
            <p:cNvSpPr>
              <a:spLocks noChangeArrowheads="1"/>
            </p:cNvSpPr>
            <p:nvPr/>
          </p:nvSpPr>
          <p:spPr bwMode="auto">
            <a:xfrm>
              <a:off x="2523" y="2472"/>
              <a:ext cx="211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CH</a:t>
              </a:r>
              <a:endParaRPr lang="ko-KR" altLang="en-US" sz="900" b="0">
                <a:latin typeface="굴림체" panose="020B0609000101010101" pitchFamily="49" charset="-127"/>
                <a:ea typeface="굴림체" panose="020B0609000101010101" pitchFamily="49" charset="-127"/>
              </a:endParaRPr>
            </a:p>
          </p:txBody>
        </p:sp>
        <p:sp>
          <p:nvSpPr>
            <p:cNvPr id="14389" name="Rectangle 41"/>
            <p:cNvSpPr>
              <a:spLocks noChangeArrowheads="1"/>
            </p:cNvSpPr>
            <p:nvPr/>
          </p:nvSpPr>
          <p:spPr bwMode="auto">
            <a:xfrm>
              <a:off x="2734" y="2472"/>
              <a:ext cx="1225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CHIP CERAMIC</a:t>
              </a:r>
              <a:r>
                <a:rPr lang="ko-KR" altLang="en-US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 </a:t>
              </a:r>
              <a:r>
                <a:rPr lang="en-US" altLang="ko-KR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CAPACITOR</a:t>
              </a:r>
            </a:p>
          </p:txBody>
        </p:sp>
        <p:sp>
          <p:nvSpPr>
            <p:cNvPr id="14390" name="Rectangle 42"/>
            <p:cNvSpPr>
              <a:spLocks noChangeArrowheads="1"/>
            </p:cNvSpPr>
            <p:nvPr/>
          </p:nvSpPr>
          <p:spPr bwMode="auto">
            <a:xfrm>
              <a:off x="2523" y="2880"/>
              <a:ext cx="211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CT</a:t>
              </a:r>
            </a:p>
          </p:txBody>
        </p:sp>
        <p:sp>
          <p:nvSpPr>
            <p:cNvPr id="14391" name="Rectangle 43"/>
            <p:cNvSpPr>
              <a:spLocks noChangeArrowheads="1"/>
            </p:cNvSpPr>
            <p:nvPr/>
          </p:nvSpPr>
          <p:spPr bwMode="auto">
            <a:xfrm>
              <a:off x="2734" y="2880"/>
              <a:ext cx="1225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TANTAL CAPACITOR</a:t>
              </a:r>
            </a:p>
          </p:txBody>
        </p:sp>
        <p:sp>
          <p:nvSpPr>
            <p:cNvPr id="14392" name="Rectangle 55"/>
            <p:cNvSpPr>
              <a:spLocks noChangeArrowheads="1"/>
            </p:cNvSpPr>
            <p:nvPr/>
          </p:nvSpPr>
          <p:spPr bwMode="auto">
            <a:xfrm>
              <a:off x="2734" y="2608"/>
              <a:ext cx="1225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전해 </a:t>
              </a:r>
              <a:r>
                <a:rPr lang="en-US" altLang="ko-KR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CAPACITOR</a:t>
              </a:r>
            </a:p>
          </p:txBody>
        </p:sp>
        <p:sp>
          <p:nvSpPr>
            <p:cNvPr id="14393" name="Rectangle 99"/>
            <p:cNvSpPr>
              <a:spLocks noChangeArrowheads="1"/>
            </p:cNvSpPr>
            <p:nvPr/>
          </p:nvSpPr>
          <p:spPr bwMode="auto">
            <a:xfrm>
              <a:off x="2523" y="2744"/>
              <a:ext cx="211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CR</a:t>
              </a:r>
            </a:p>
          </p:txBody>
        </p:sp>
        <p:sp>
          <p:nvSpPr>
            <p:cNvPr id="14394" name="Rectangle 100"/>
            <p:cNvSpPr>
              <a:spLocks noChangeArrowheads="1"/>
            </p:cNvSpPr>
            <p:nvPr/>
          </p:nvSpPr>
          <p:spPr bwMode="auto">
            <a:xfrm>
              <a:off x="2734" y="2744"/>
              <a:ext cx="1225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ARRAY CAPACITOR</a:t>
              </a:r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2523" y="2608"/>
              <a:ext cx="211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r>
                <a:rPr lang="en-US" altLang="ko-KR" sz="900" b="0">
                  <a:latin typeface="굴림체" panose="020B0609000101010101" pitchFamily="49" charset="-127"/>
                  <a:ea typeface="굴림체" panose="020B0609000101010101" pitchFamily="49" charset="-127"/>
                </a:rPr>
                <a:t>CE</a:t>
              </a:r>
            </a:p>
          </p:txBody>
        </p:sp>
      </p:grpSp>
      <p:sp>
        <p:nvSpPr>
          <p:cNvPr id="14385" name="Line 516"/>
          <p:cNvSpPr>
            <a:spLocks noChangeShapeType="1"/>
          </p:cNvSpPr>
          <p:nvPr/>
        </p:nvSpPr>
        <p:spPr bwMode="auto">
          <a:xfrm>
            <a:off x="3500438" y="3779838"/>
            <a:ext cx="0" cy="1944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체" pitchFamily="49" charset="-127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체" pitchFamily="49" charset="-127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20969</TotalTime>
  <Words>4442</Words>
  <Application>Microsoft Office PowerPoint</Application>
  <PresentationFormat>화면 슬라이드 쇼(4:3)</PresentationFormat>
  <Paragraphs>1435</Paragraphs>
  <Slides>30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굴림체</vt:lpstr>
      <vt:lpstr>돋움</vt:lpstr>
      <vt:lpstr>맑은 고딕</vt:lpstr>
      <vt:lpstr>Arial</vt:lpstr>
      <vt:lpstr>기본 디자인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임희수</dc:creator>
  <cp:lastModifiedBy>Namhun Lee</cp:lastModifiedBy>
  <cp:revision>1347</cp:revision>
  <cp:lastPrinted>2018-08-14T11:29:55Z</cp:lastPrinted>
  <dcterms:created xsi:type="dcterms:W3CDTF">2003-05-30T07:31:32Z</dcterms:created>
  <dcterms:modified xsi:type="dcterms:W3CDTF">2020-07-17T02:51:52Z</dcterms:modified>
</cp:coreProperties>
</file>