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4"/>
    <p:sldMasterId id="2147483771" r:id="rId5"/>
    <p:sldMasterId id="2147483789" r:id="rId6"/>
  </p:sldMasterIdLst>
  <p:sldIdLst>
    <p:sldId id="256" r:id="rId7"/>
    <p:sldId id="257" r:id="rId8"/>
    <p:sldId id="271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7" r:id="rId17"/>
    <p:sldId id="265" r:id="rId18"/>
    <p:sldId id="266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C899B-59CC-473B-89AE-FAEA522D414F}" v="571" dt="2020-05-19T10:20:12.437"/>
    <p1510:client id="{36A43090-1DDF-4AD6-B540-DF7816B4F248}" v="384" dt="2020-05-21T11:07:46.292"/>
    <p1510:client id="{3AD25BD7-50D5-6EAE-FE67-FFB5C5184121}" v="4" dt="2020-05-20T02:22:35.761"/>
    <p1510:client id="{46D5E5BD-52BC-4CE0-9705-CBB1EDCC146E}" v="6" dt="2020-05-19T10:37:54.247"/>
    <p1510:client id="{4970D147-9F84-4BA2-A266-E702207F5DF0}" v="739" dt="2020-05-19T10:34:07.727"/>
    <p1510:client id="{4ACFE966-947A-465B-819A-377014C22FB9}" v="77" dt="2020-05-19T08:59:48.510"/>
    <p1510:client id="{4DD30B8F-638E-4628-8336-5DAA759CEFB1}" v="116" dt="2020-05-21T10:38:43.141"/>
    <p1510:client id="{6A50066E-61F7-421C-A68C-F4D81301D3B7}" v="261" dt="2020-05-19T10:35:40.563"/>
    <p1510:client id="{95E1EFBA-97DB-43E2-B6DF-A3884BAC8181}" v="126" dt="2020-05-19T10:33:41.236"/>
    <p1510:client id="{A6A9F0B0-AE3F-4402-986A-01389DEDBBC3}" v="541" dt="2020-05-19T10:34:12.447"/>
    <p1510:client id="{A8FB55BD-0EE1-7D9D-DBE7-188A2040045D}" v="69" dt="2020-05-19T11:56:17.015"/>
    <p1510:client id="{BEE4F2D8-1564-46D6-B64C-D1C31A7F5C9A}" v="3" dt="2020-05-21T06:34:01.636"/>
    <p1510:client id="{C173C419-B8AD-4DD3-B802-B733B95E1761}" v="1632" dt="2020-05-19T11:00:12.757"/>
    <p1510:client id="{CA74007B-A9F5-4D6E-A014-C80FD258841D}" v="20" dt="2020-05-19T10:31:52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294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587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1830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7526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2204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5163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4850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4141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6606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9763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53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212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097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630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3197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85619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8495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4497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4942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26305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6207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98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85112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6877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52941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0091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54202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5716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9955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8510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226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5175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380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82943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39307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52112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73647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36777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3017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14812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2198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78647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9491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54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86068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342601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559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183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67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82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40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6307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774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27491-A599-4C0B-A75B-DBAED4647D6B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337E6-D611-45CF-8DE9-A7FAB9471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5982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utual_information" TargetMode="Externa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F0E4-C1CE-45B2-BC36-E8FF33A24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1668" y="1215496"/>
            <a:ext cx="5367866" cy="2387600"/>
          </a:xfrm>
        </p:spPr>
        <p:txBody>
          <a:bodyPr>
            <a:normAutofit/>
          </a:bodyPr>
          <a:lstStyle/>
          <a:p>
            <a:r>
              <a:rPr lang="en-AU" sz="4400"/>
              <a:t>Machine Learning Challenge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3CCFC71-22B0-43DD-8F4E-E8D58A21C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1668" y="3767138"/>
            <a:ext cx="5376333" cy="16557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AU" sz="1700"/>
              <a:t>ALEXANDER PAK YU LAI		(218401269)</a:t>
            </a:r>
          </a:p>
          <a:p>
            <a:pPr>
              <a:lnSpc>
                <a:spcPct val="110000"/>
              </a:lnSpc>
            </a:pPr>
            <a:r>
              <a:rPr lang="en-AU" sz="1700"/>
              <a:t>HARRY WILLIAM LODGE		(218241616)</a:t>
            </a:r>
          </a:p>
          <a:p>
            <a:pPr>
              <a:lnSpc>
                <a:spcPct val="110000"/>
              </a:lnSpc>
            </a:pPr>
            <a:r>
              <a:rPr lang="en-AU" sz="1700"/>
              <a:t>VIET NAM NGUYEN			(218459058)</a:t>
            </a:r>
          </a:p>
          <a:p>
            <a:pPr>
              <a:lnSpc>
                <a:spcPct val="110000"/>
              </a:lnSpc>
            </a:pPr>
            <a:r>
              <a:rPr lang="en-AU" sz="1700"/>
              <a:t>JARROD KENG YEN YONG		(218271795)</a:t>
            </a:r>
          </a:p>
        </p:txBody>
      </p:sp>
      <p:pic>
        <p:nvPicPr>
          <p:cNvPr id="39" name="Graphic 9" descr="Head with Gears">
            <a:extLst>
              <a:ext uri="{FF2B5EF4-FFF2-40B4-BE49-F238E27FC236}">
                <a16:creationId xmlns:a16="http://schemas.microsoft.com/office/drawing/2014/main" id="{0D42A70D-5272-43F7-B747-E155C07F3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503" y="1539186"/>
            <a:ext cx="3525628" cy="35256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02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3410-4C57-4B58-A661-13A2C7FF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AU" err="1"/>
              <a:t>XGBoost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C6F6-6A2F-4B3C-A16F-6055DB124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AU" sz="2000"/>
              <a:t>Popular algorithm in Structured and Tabula data</a:t>
            </a:r>
          </a:p>
          <a:p>
            <a:pPr>
              <a:lnSpc>
                <a:spcPct val="110000"/>
              </a:lnSpc>
            </a:pPr>
            <a:r>
              <a:rPr lang="en-AU" sz="2000"/>
              <a:t>PCA Recommended to reduce dimension</a:t>
            </a:r>
          </a:p>
          <a:p>
            <a:pPr>
              <a:lnSpc>
                <a:spcPct val="110000"/>
              </a:lnSpc>
            </a:pPr>
            <a:r>
              <a:rPr lang="en-AU" sz="2000"/>
              <a:t>Graph of Components show abundance of linear combinations</a:t>
            </a:r>
          </a:p>
          <a:p>
            <a:pPr>
              <a:lnSpc>
                <a:spcPct val="110000"/>
              </a:lnSpc>
            </a:pPr>
            <a:r>
              <a:rPr lang="en-AU" sz="2000"/>
              <a:t>Train Test and </a:t>
            </a:r>
            <a:r>
              <a:rPr lang="en-AU" sz="2000" err="1"/>
              <a:t>XGBoost</a:t>
            </a:r>
            <a:r>
              <a:rPr lang="en-AU" sz="2000"/>
              <a:t> implementation</a:t>
            </a:r>
          </a:p>
          <a:p>
            <a:pPr>
              <a:lnSpc>
                <a:spcPct val="110000"/>
              </a:lnSpc>
            </a:pPr>
            <a:r>
              <a:rPr lang="en-AU" sz="2000"/>
              <a:t>Scores show PCA usage</a:t>
            </a:r>
          </a:p>
          <a:p>
            <a:pPr>
              <a:lnSpc>
                <a:spcPct val="110000"/>
              </a:lnSpc>
            </a:pPr>
            <a:r>
              <a:rPr lang="en-AU" sz="2000" err="1"/>
              <a:t>XGBoost</a:t>
            </a:r>
            <a:r>
              <a:rPr lang="en-AU" sz="2000"/>
              <a:t> showed models performance</a:t>
            </a:r>
          </a:p>
          <a:p>
            <a:pPr>
              <a:lnSpc>
                <a:spcPct val="110000"/>
              </a:lnSpc>
            </a:pPr>
            <a:endParaRPr lang="en-AU" sz="2000"/>
          </a:p>
          <a:p>
            <a:pPr>
              <a:lnSpc>
                <a:spcPct val="110000"/>
              </a:lnSpc>
            </a:pPr>
            <a:endParaRPr lang="en-AU" sz="20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37456B-949E-4EBD-83AA-BA29DBFF9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5"/>
          <a:stretch/>
        </p:blipFill>
        <p:spPr bwMode="auto"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8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9DEEA-215A-4213-B2CB-55CF4BC5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327447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7BAF09-A78E-4C3F-9366-325919D1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AU" sz="3700"/>
              <a:t>Linear Regression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DE0FE-E9D9-4754-B9F3-24D5E047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AU" sz="2000"/>
              <a:t>Entire dataset standardized to a range from 0 – 1 </a:t>
            </a:r>
          </a:p>
          <a:p>
            <a:r>
              <a:rPr lang="en-AU" sz="2000"/>
              <a:t>Highest correlation coefficient is around 0.37</a:t>
            </a:r>
          </a:p>
          <a:p>
            <a:r>
              <a:rPr lang="en-AU" sz="2000"/>
              <a:t>Each feature and target calculated to see if it would fit the dataset</a:t>
            </a:r>
          </a:p>
          <a:p>
            <a:r>
              <a:rPr lang="en-AU" sz="2000"/>
              <a:t>The model is underfitting and not able to predict tomorrows weather outcome.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04131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9E6D-0F58-4A55-AB26-118760042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AU"/>
              <a:t>Logistic Regression</a:t>
            </a:r>
          </a:p>
        </p:txBody>
      </p:sp>
      <p:sp>
        <p:nvSpPr>
          <p:cNvPr id="13" name="Round Diagonal Corner Rectangle 9">
            <a:extLst>
              <a:ext uri="{FF2B5EF4-FFF2-40B4-BE49-F238E27FC236}">
                <a16:creationId xmlns:a16="http://schemas.microsoft.com/office/drawing/2014/main" id="{C4113752-DDE5-42DA-821D-C5CDEB12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A picture containing sitting&#10;&#10;Description generated with very high confidence">
            <a:extLst>
              <a:ext uri="{FF2B5EF4-FFF2-40B4-BE49-F238E27FC236}">
                <a16:creationId xmlns:a16="http://schemas.microsoft.com/office/drawing/2014/main" id="{267E7708-27BB-4406-8BFA-ED708063F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798" y="1147146"/>
            <a:ext cx="3703962" cy="2201590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F86C83C-C4AE-4619-8B95-65A55BD9F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988" y="3907196"/>
            <a:ext cx="4635583" cy="141385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95D576-2113-4987-A787-F7680CE08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AU" sz="2000">
                <a:ea typeface="+mn-lt"/>
                <a:cs typeface="+mn-lt"/>
              </a:rPr>
              <a:t>Date, location, wind </a:t>
            </a:r>
            <a:r>
              <a:rPr lang="en-AU" sz="2000" err="1">
                <a:ea typeface="+mn-lt"/>
                <a:cs typeface="+mn-lt"/>
              </a:rPr>
              <a:t>dir</a:t>
            </a:r>
            <a:r>
              <a:rPr lang="en-AU" sz="2000">
                <a:ea typeface="+mn-lt"/>
                <a:cs typeface="+mn-lt"/>
              </a:rPr>
              <a:t> and risk mm removed</a:t>
            </a:r>
            <a:endParaRPr lang="en-US" sz="2000" err="1"/>
          </a:p>
          <a:p>
            <a:pPr>
              <a:lnSpc>
                <a:spcPct val="110000"/>
              </a:lnSpc>
            </a:pPr>
            <a:r>
              <a:rPr lang="en-US" sz="2000"/>
              <a:t>Easy to implement</a:t>
            </a:r>
          </a:p>
          <a:p>
            <a:pPr>
              <a:lnSpc>
                <a:spcPct val="110000"/>
              </a:lnSpc>
            </a:pPr>
            <a:r>
              <a:rPr lang="en-US" sz="2000"/>
              <a:t>Shorter than neural network in prep time than neural network</a:t>
            </a:r>
          </a:p>
          <a:p>
            <a:pPr>
              <a:lnSpc>
                <a:spcPct val="110000"/>
              </a:lnSpc>
            </a:pPr>
            <a:r>
              <a:rPr lang="en-US" sz="2000"/>
              <a:t>Faster prediction time than neural network</a:t>
            </a:r>
          </a:p>
          <a:p>
            <a:pPr>
              <a:lnSpc>
                <a:spcPct val="110000"/>
              </a:lnSpc>
            </a:pPr>
            <a:r>
              <a:rPr lang="en-US" sz="2000"/>
              <a:t>High accuracy</a:t>
            </a:r>
          </a:p>
          <a:p>
            <a:pPr>
              <a:lnSpc>
                <a:spcPct val="110000"/>
              </a:lnSpc>
            </a:pPr>
            <a:endParaRPr lang="en-US" sz="2000"/>
          </a:p>
          <a:p>
            <a:pPr>
              <a:lnSpc>
                <a:spcPct val="110000"/>
              </a:lnSpc>
            </a:pPr>
            <a:endParaRPr lang="en-US" sz="2000"/>
          </a:p>
          <a:p>
            <a:pPr>
              <a:lnSpc>
                <a:spcPct val="11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0771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6BF9-37ED-4D89-9324-F9A08114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AU"/>
              <a:t>Neural Network</a:t>
            </a:r>
          </a:p>
        </p:txBody>
      </p:sp>
      <p:sp>
        <p:nvSpPr>
          <p:cNvPr id="11" name="Round Diagonal Corner Rectangle 9">
            <a:extLst>
              <a:ext uri="{FF2B5EF4-FFF2-40B4-BE49-F238E27FC236}">
                <a16:creationId xmlns:a16="http://schemas.microsoft.com/office/drawing/2014/main" id="{C4113752-DDE5-42DA-821D-C5CDEB12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light&#10;&#10;Description generated with very high confidence">
            <a:extLst>
              <a:ext uri="{FF2B5EF4-FFF2-40B4-BE49-F238E27FC236}">
                <a16:creationId xmlns:a16="http://schemas.microsoft.com/office/drawing/2014/main" id="{B184CB1E-BD80-4AE7-B1FE-C0016353D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072" y="1147146"/>
            <a:ext cx="3405415" cy="2201590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D8F1F65-8DF4-4BFD-B50B-4706FA6C4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988" y="3658034"/>
            <a:ext cx="4635583" cy="19121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702FE-51DE-4D5C-A84C-368E2519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AU" sz="2200"/>
              <a:t>Only date, location and risk mm removed</a:t>
            </a:r>
            <a:endParaRPr lang="en-US" sz="2200"/>
          </a:p>
          <a:p>
            <a:pPr>
              <a:lnSpc>
                <a:spcPct val="110000"/>
              </a:lnSpc>
            </a:pPr>
            <a:r>
              <a:rPr lang="en-AU" sz="2200"/>
              <a:t>Different data sets were used with different variables</a:t>
            </a:r>
          </a:p>
          <a:p>
            <a:pPr>
              <a:lnSpc>
                <a:spcPct val="110000"/>
              </a:lnSpc>
            </a:pPr>
            <a:r>
              <a:rPr lang="en-AU" sz="2200"/>
              <a:t>Different amount of hidden layers tested with varying neuron counts</a:t>
            </a:r>
          </a:p>
          <a:p>
            <a:pPr>
              <a:lnSpc>
                <a:spcPct val="110000"/>
              </a:lnSpc>
            </a:pPr>
            <a:r>
              <a:rPr lang="en-AU" sz="2200"/>
              <a:t>Time intensive with large networks</a:t>
            </a:r>
          </a:p>
          <a:p>
            <a:pPr>
              <a:lnSpc>
                <a:spcPct val="110000"/>
              </a:lnSpc>
            </a:pPr>
            <a:r>
              <a:rPr lang="en-AU" sz="2200"/>
              <a:t>High accuracy</a:t>
            </a:r>
          </a:p>
        </p:txBody>
      </p:sp>
    </p:spTree>
    <p:extLst>
      <p:ext uri="{BB962C8B-B14F-4D97-AF65-F5344CB8AC3E}">
        <p14:creationId xmlns:p14="http://schemas.microsoft.com/office/powerpoint/2010/main" val="1488250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ABA9-AFF3-4633-B5B1-5A8B2E3B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02BCD-25F0-48A8-9112-6C02EE416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 dirty="0"/>
              <a:t>All above 80% accuracy</a:t>
            </a:r>
            <a:endParaRPr lang="en-US" dirty="0"/>
          </a:p>
          <a:p>
            <a:r>
              <a:rPr lang="en-AU" dirty="0"/>
              <a:t>Classification &lt;regression and neural networks</a:t>
            </a:r>
          </a:p>
          <a:p>
            <a:r>
              <a:rPr lang="en-AU" dirty="0"/>
              <a:t>Near identical implementation</a:t>
            </a:r>
          </a:p>
          <a:p>
            <a:r>
              <a:rPr lang="en-AU" dirty="0"/>
              <a:t>Best classification = decision tree </a:t>
            </a:r>
          </a:p>
          <a:p>
            <a:r>
              <a:rPr lang="en-AU" dirty="0"/>
              <a:t>Best of regression and neural network=logistic regression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8350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8D3E-DE06-424A-85A8-4F5CECAF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6B719-DB67-43D0-A772-C3AD27FA7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9323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AU" dirty="0"/>
              <a:t>Wikipedia n.d., </a:t>
            </a:r>
            <a:r>
              <a:rPr lang="en-AU" i="1" dirty="0"/>
              <a:t>Mutual information</a:t>
            </a:r>
            <a:r>
              <a:rPr lang="en-AU" dirty="0"/>
              <a:t>, Wikipedia, The Free Encyclopedia, retrieved 19 May 2020, &lt;</a:t>
            </a:r>
            <a:r>
              <a:rPr lang="en-AU" dirty="0">
                <a:ea typeface="+mn-lt"/>
                <a:cs typeface="+mn-lt"/>
                <a:hlinkClick r:id="rId2"/>
              </a:rPr>
              <a:t>https://en.wikipedia.org/wiki/Mutual_information</a:t>
            </a:r>
            <a:r>
              <a:rPr lang="en-AU" dirty="0">
                <a:ea typeface="+mn-lt"/>
                <a:cs typeface="+mn-lt"/>
              </a:rPr>
              <a:t>&gt;.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788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15DA-6928-4732-B69A-AB7A7D0E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AU"/>
              <a:t>Introduction </a:t>
            </a:r>
          </a:p>
        </p:txBody>
      </p:sp>
      <p:pic>
        <p:nvPicPr>
          <p:cNvPr id="7" name="Graphic 6" descr="Rain">
            <a:extLst>
              <a:ext uri="{FF2B5EF4-FFF2-40B4-BE49-F238E27FC236}">
                <a16:creationId xmlns:a16="http://schemas.microsoft.com/office/drawing/2014/main" id="{F22C0694-52F8-4400-A04A-EC887A972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7554" y="233363"/>
            <a:ext cx="1774825" cy="1774825"/>
          </a:xfrm>
          <a:prstGeom prst="round2DiagRect">
            <a:avLst>
              <a:gd name="adj1" fmla="val 5608"/>
              <a:gd name="adj2" fmla="val 3634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5341-0FAC-4249-8DB5-08853FA15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31" y="2105024"/>
            <a:ext cx="5087481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AU" sz="2200" b="1"/>
              <a:t>Main observations from previous report:</a:t>
            </a:r>
          </a:p>
          <a:p>
            <a:pPr>
              <a:lnSpc>
                <a:spcPct val="110000"/>
              </a:lnSpc>
            </a:pPr>
            <a:r>
              <a:rPr lang="en-AU" sz="2200"/>
              <a:t>Many pairs of variables have a strong positive correlation related to rain predictions</a:t>
            </a:r>
          </a:p>
          <a:p>
            <a:pPr>
              <a:lnSpc>
                <a:spcPct val="110000"/>
              </a:lnSpc>
            </a:pPr>
            <a:r>
              <a:rPr lang="en-AU" sz="2200"/>
              <a:t>Humidity and pressure can help predict rain</a:t>
            </a:r>
          </a:p>
          <a:p>
            <a:pPr>
              <a:lnSpc>
                <a:spcPct val="110000"/>
              </a:lnSpc>
            </a:pPr>
            <a:r>
              <a:rPr lang="en-AU" sz="2200"/>
              <a:t>Accuracy of 79% in model</a:t>
            </a:r>
          </a:p>
          <a:p>
            <a:pPr marL="0" indent="0">
              <a:lnSpc>
                <a:spcPct val="110000"/>
              </a:lnSpc>
              <a:buNone/>
            </a:pPr>
            <a:endParaRPr lang="en-AU" sz="2200"/>
          </a:p>
          <a:p>
            <a:pPr>
              <a:lnSpc>
                <a:spcPct val="110000"/>
              </a:lnSpc>
            </a:pPr>
            <a:endParaRPr lang="en-AU" sz="22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456D6D-14E9-4CCC-8702-B24760764103}"/>
              </a:ext>
            </a:extLst>
          </p:cNvPr>
          <p:cNvSpPr txBox="1">
            <a:spLocks/>
          </p:cNvSpPr>
          <p:nvPr/>
        </p:nvSpPr>
        <p:spPr>
          <a:xfrm>
            <a:off x="6663649" y="2105024"/>
            <a:ext cx="4827811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AU" sz="2200" b="1"/>
              <a:t>Models used: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AU" sz="2200" u="sng"/>
              <a:t>Classification:</a:t>
            </a:r>
            <a:r>
              <a:rPr lang="en-AU" sz="2200"/>
              <a:t> KNN, PCA, XGB, Naïve Bayes, Decision tree classification and Random forest 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AU" sz="2200" u="sng"/>
              <a:t>Regression:</a:t>
            </a:r>
            <a:r>
              <a:rPr lang="en-AU" sz="2200"/>
              <a:t> Linear and Logistical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AU" sz="2200"/>
              <a:t> 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AU" sz="2200" u="sng"/>
              <a:t>Neural network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AU" sz="2200" u="sng"/>
          </a:p>
          <a:p>
            <a:pPr>
              <a:lnSpc>
                <a:spcPct val="110000"/>
              </a:lnSpc>
            </a:pPr>
            <a:endParaRPr lang="en-AU" sz="2200"/>
          </a:p>
        </p:txBody>
      </p:sp>
    </p:spTree>
    <p:extLst>
      <p:ext uri="{BB962C8B-B14F-4D97-AF65-F5344CB8AC3E}">
        <p14:creationId xmlns:p14="http://schemas.microsoft.com/office/powerpoint/2010/main" val="90791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CF600-5E1B-4FAF-AC46-0BD83F21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Machine Learning Flowchart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FBCFF75-BF70-43CC-9DE6-64D78390E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" t="2846" r="1654" b="3961"/>
          <a:stretch/>
        </p:blipFill>
        <p:spPr bwMode="auto">
          <a:xfrm>
            <a:off x="927099" y="2097088"/>
            <a:ext cx="10337801" cy="397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57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5D245-136D-48CC-84D2-D5915528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Classification Models</a:t>
            </a:r>
          </a:p>
        </p:txBody>
      </p:sp>
    </p:spTree>
    <p:extLst>
      <p:ext uri="{BB962C8B-B14F-4D97-AF65-F5344CB8AC3E}">
        <p14:creationId xmlns:p14="http://schemas.microsoft.com/office/powerpoint/2010/main" val="377291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4F42-543F-4963-8989-8DEE63FA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AU"/>
              <a:t>Feature Selection </a:t>
            </a:r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82996E96-8BA0-4D30-B991-DDDEF8720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375753"/>
            <a:ext cx="4689234" cy="329711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1EAD-0F44-400A-8515-3C13A8506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AU"/>
              <a:t>Humidity3pm</a:t>
            </a:r>
          </a:p>
          <a:p>
            <a:r>
              <a:rPr lang="en-AU"/>
              <a:t>Pressure9pm</a:t>
            </a:r>
          </a:p>
          <a:p>
            <a:r>
              <a:rPr lang="en-AU"/>
              <a:t>Pressure3pm</a:t>
            </a:r>
          </a:p>
          <a:p>
            <a:r>
              <a:rPr lang="en-AU"/>
              <a:t>Rainfall</a:t>
            </a:r>
          </a:p>
          <a:p>
            <a:r>
              <a:rPr lang="en-AU"/>
              <a:t> </a:t>
            </a:r>
            <a:r>
              <a:rPr lang="en-AU" err="1"/>
              <a:t>WinGustSpeed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483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E4DC-2F86-4843-B123-8600B908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Naïve Bayes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4D1ED9-1BA8-4C6C-B1DE-37E02A10F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Target variable was encoded into numerical values, "Yes" for 1 and "No" for 0</a:t>
            </a:r>
          </a:p>
          <a:p>
            <a:r>
              <a:rPr lang="en-US"/>
              <a:t>The precision and recall for class 0 were higher than class 1</a:t>
            </a:r>
          </a:p>
          <a:p>
            <a:r>
              <a:rPr lang="en-US"/>
              <a:t>Accuracy Score: 0.81</a:t>
            </a:r>
          </a:p>
          <a:p>
            <a:r>
              <a:rPr lang="en-US"/>
              <a:t>Be able to determine whether it will rain tomorrow in Australia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9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7910-C962-4F5A-9AE5-1034BE3F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AU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AB5C1-844C-4BBE-9153-668549781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398" y="1946775"/>
            <a:ext cx="5125232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/>
              <a:t>Applying 10-fold cross validation on training set resulted in the best </a:t>
            </a:r>
            <a:r>
              <a:rPr lang="en-AU" err="1"/>
              <a:t>max_depth</a:t>
            </a:r>
            <a:r>
              <a:rPr lang="en-AU"/>
              <a:t> of 5</a:t>
            </a:r>
          </a:p>
          <a:p>
            <a:r>
              <a:rPr lang="en-AU"/>
              <a:t>Accuracy score: 0.85</a:t>
            </a:r>
          </a:p>
          <a:p>
            <a:r>
              <a:rPr lang="en-AU"/>
              <a:t>Performed well in predicting the status of tomorrow rain in Australia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1AB477-6345-4BE9-A3AD-EF7EDF92B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30363"/>
            <a:ext cx="5380038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1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CCC3-1035-4F60-92DD-5CECCD79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32895"/>
            <a:ext cx="9905998" cy="1478570"/>
          </a:xfrm>
        </p:spPr>
        <p:txBody>
          <a:bodyPr/>
          <a:lstStyle/>
          <a:p>
            <a:r>
              <a:rPr lang="en-AU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A783-3EB1-4FC0-8F63-DA23B00A5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790" y="1858935"/>
            <a:ext cx="4605876" cy="42462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AU"/>
              <a:t>Exploiting 10-fold cross validation on training set led to the best number of ensemble of 3</a:t>
            </a:r>
          </a:p>
          <a:p>
            <a:r>
              <a:rPr lang="en-AU"/>
              <a:t>Accuracy score: 0.83</a:t>
            </a:r>
          </a:p>
          <a:p>
            <a:r>
              <a:rPr lang="en-AU"/>
              <a:t>Returned the potential of overfitting and less accurate prediction</a:t>
            </a:r>
          </a:p>
          <a:p>
            <a:r>
              <a:rPr lang="en-AU"/>
              <a:t>Possibly quite accurate prediction on tomorrow rain in Australia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A8BC63-57A9-423A-BBFE-8A94FB552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646" y="1864178"/>
            <a:ext cx="611505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04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735D-5FF1-477E-9D05-95359A8F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K-Nearest Neighbours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CDBD5-79D1-4D4C-9E65-93C98A491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/>
              <a:t>KNN chooses closest neighbours and based on this assigns a class</a:t>
            </a:r>
          </a:p>
          <a:p>
            <a:r>
              <a:rPr lang="en-AU"/>
              <a:t>Predicts a Value for new observations</a:t>
            </a:r>
          </a:p>
          <a:p>
            <a:r>
              <a:rPr lang="en-AU"/>
              <a:t>Rain Tomorrow was the target </a:t>
            </a:r>
          </a:p>
          <a:p>
            <a:r>
              <a:rPr lang="en-AU"/>
              <a:t>Overall Accuracy 81%</a:t>
            </a:r>
          </a:p>
          <a:p>
            <a:r>
              <a:rPr lang="en-AU"/>
              <a:t>The choice of K Values are crucial </a:t>
            </a:r>
          </a:p>
          <a:p>
            <a:r>
              <a:rPr lang="en-AU"/>
              <a:t>Results show its practicality, but caution should be used</a:t>
            </a:r>
          </a:p>
        </p:txBody>
      </p:sp>
    </p:spTree>
    <p:extLst>
      <p:ext uri="{BB962C8B-B14F-4D97-AF65-F5344CB8AC3E}">
        <p14:creationId xmlns:p14="http://schemas.microsoft.com/office/powerpoint/2010/main" val="1829772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3.xml><?xml version="1.0" encoding="utf-8"?>
<a:theme xmlns:a="http://schemas.openxmlformats.org/drawingml/2006/main" name="2_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3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4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7D7C86E685B409473F2F1F4868B7A" ma:contentTypeVersion="4" ma:contentTypeDescription="Create a new document." ma:contentTypeScope="" ma:versionID="0eb893c061058ffafd8579c81115519b">
  <xsd:schema xmlns:xsd="http://www.w3.org/2001/XMLSchema" xmlns:xs="http://www.w3.org/2001/XMLSchema" xmlns:p="http://schemas.microsoft.com/office/2006/metadata/properties" xmlns:ns2="4d5b7a64-db64-42e0-a0bf-d1b2de67c0ad" targetNamespace="http://schemas.microsoft.com/office/2006/metadata/properties" ma:root="true" ma:fieldsID="dc84e89a674f56d1799a3b45fc0c5be3" ns2:_="">
    <xsd:import namespace="4d5b7a64-db64-42e0-a0bf-d1b2de67c0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5b7a64-db64-42e0-a0bf-d1b2de67c0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6F2561-D3BE-45B4-8F74-1CF7745C88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CDD5414-9162-409C-ADB3-E6323914D4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3E8A3E-154B-4128-A5EB-5EF3AE153A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5b7a64-db64-42e0-a0bf-d1b2de67c0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Circuit</vt:lpstr>
      <vt:lpstr>1_Circuit</vt:lpstr>
      <vt:lpstr>2_Circuit</vt:lpstr>
      <vt:lpstr>Machine Learning Challenge</vt:lpstr>
      <vt:lpstr>Introduction </vt:lpstr>
      <vt:lpstr>Machine Learning Flowchart</vt:lpstr>
      <vt:lpstr>Classification Models</vt:lpstr>
      <vt:lpstr>Feature Selection </vt:lpstr>
      <vt:lpstr>Naïve Bayes</vt:lpstr>
      <vt:lpstr>Decision Tree</vt:lpstr>
      <vt:lpstr>Random Forest</vt:lpstr>
      <vt:lpstr>K-Nearest Neighbours</vt:lpstr>
      <vt:lpstr>XGBoost</vt:lpstr>
      <vt:lpstr>Regression Model</vt:lpstr>
      <vt:lpstr>Linear Regression</vt:lpstr>
      <vt:lpstr>Logistic Regression</vt:lpstr>
      <vt:lpstr>Neural Network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Challenge</dc:title>
  <dc:creator>Alexander Lai</dc:creator>
  <cp:revision>75</cp:revision>
  <dcterms:created xsi:type="dcterms:W3CDTF">2020-05-19T11:07:25Z</dcterms:created>
  <dcterms:modified xsi:type="dcterms:W3CDTF">2020-05-24T11:37:39Z</dcterms:modified>
</cp:coreProperties>
</file>