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4" r:id="rId1"/>
  </p:sldMasterIdLst>
  <p:notesMasterIdLst>
    <p:notesMasterId r:id="rId21"/>
  </p:notesMasterIdLst>
  <p:handoutMasterIdLst>
    <p:handoutMasterId r:id="rId22"/>
  </p:handoutMasterIdLst>
  <p:sldIdLst>
    <p:sldId id="271" r:id="rId2"/>
    <p:sldId id="269" r:id="rId3"/>
    <p:sldId id="267" r:id="rId4"/>
    <p:sldId id="272" r:id="rId5"/>
    <p:sldId id="274" r:id="rId6"/>
    <p:sldId id="273" r:id="rId7"/>
    <p:sldId id="275" r:id="rId8"/>
    <p:sldId id="277" r:id="rId9"/>
    <p:sldId id="278" r:id="rId10"/>
    <p:sldId id="279" r:id="rId11"/>
    <p:sldId id="281" r:id="rId12"/>
    <p:sldId id="283" r:id="rId13"/>
    <p:sldId id="285" r:id="rId14"/>
    <p:sldId id="287" r:id="rId15"/>
    <p:sldId id="289" r:id="rId16"/>
    <p:sldId id="291" r:id="rId17"/>
    <p:sldId id="293" r:id="rId18"/>
    <p:sldId id="292" r:id="rId19"/>
    <p:sldId id="29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Kiểu Trung bình 2 - Màu chủ đề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68" autoAdjust="0"/>
    <p:restoredTop sz="78613" autoAdjust="0"/>
  </p:normalViewPr>
  <p:slideViewPr>
    <p:cSldViewPr snapToGrid="0">
      <p:cViewPr varScale="1">
        <p:scale>
          <a:sx n="79" d="100"/>
          <a:sy n="79" d="100"/>
        </p:scale>
        <p:origin x="402" y="78"/>
      </p:cViewPr>
      <p:guideLst/>
    </p:cSldViewPr>
  </p:slideViewPr>
  <p:notesTextViewPr>
    <p:cViewPr>
      <p:scale>
        <a:sx n="1" d="1"/>
        <a:sy n="1" d="1"/>
      </p:scale>
      <p:origin x="0" y="0"/>
    </p:cViewPr>
  </p:notesTextViewPr>
  <p:notesViewPr>
    <p:cSldViewPr snapToGrid="0">
      <p:cViewPr varScale="1">
        <p:scale>
          <a:sx n="104" d="100"/>
          <a:sy n="104" d="100"/>
        </p:scale>
        <p:origin x="3480"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B8D2101-3A4E-4811-BB39-FEE07E4FFDAC}" type="datetimeFigureOut">
              <a:rPr lang="en-US" smtClean="0"/>
              <a:t>6/29/2019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425ED2B-BF17-4048-881C-1D86F0534182}" type="slidenum">
              <a:rPr lang="en-US" smtClean="0"/>
              <a:t>‹#›</a:t>
            </a:fld>
            <a:endParaRPr lang="en-US"/>
          </a:p>
        </p:txBody>
      </p:sp>
    </p:spTree>
    <p:extLst>
      <p:ext uri="{BB962C8B-B14F-4D97-AF65-F5344CB8AC3E}">
        <p14:creationId xmlns:p14="http://schemas.microsoft.com/office/powerpoint/2010/main" val="36620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60CC8A-AC16-4E7A-90AC-EAB96A1354E5}" type="datetimeFigureOut">
              <a:rPr lang="vi-VN" smtClean="0"/>
              <a:t>29/06/2019</a:t>
            </a:fld>
            <a:endParaRPr lang="vi-VN"/>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BDDAB4-53BA-4237-99D9-27B8B717315D}" type="slidenum">
              <a:rPr lang="vi-VN" smtClean="0"/>
              <a:t>‹#›</a:t>
            </a:fld>
            <a:endParaRPr lang="vi-VN"/>
          </a:p>
        </p:txBody>
      </p:sp>
    </p:spTree>
    <p:extLst>
      <p:ext uri="{BB962C8B-B14F-4D97-AF65-F5344CB8AC3E}">
        <p14:creationId xmlns:p14="http://schemas.microsoft.com/office/powerpoint/2010/main" val="22681215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6/29/2019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5157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6/29/2019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80660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6/29/2019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64732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6/29/2019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19531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6/29/2019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1330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6/29/2019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85407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6/29/2019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56788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pPr/>
              <a:t>6/29/2019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88244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8A87A34-81AB-432B-8DAE-1953F412C126}" type="datetimeFigureOut">
              <a:rPr lang="en-US" smtClean="0"/>
              <a:pPr/>
              <a:t>6/29/2019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25245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8A87A34-81AB-432B-8DAE-1953F412C126}" type="datetimeFigureOut">
              <a:rPr lang="en-US" smtClean="0"/>
              <a:pPr/>
              <a:t>6/29/2019</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68815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6/29/2019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21229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8A87A34-81AB-432B-8DAE-1953F412C126}" type="datetimeFigureOut">
              <a:rPr lang="en-US" smtClean="0"/>
              <a:pPr/>
              <a:t>6/29/2019</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22F896-40B5-4ADD-8801-0D06FADFA09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977984"/>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rashidi.saeid@gmail.com" TargetMode="External"/><Relationship Id="rId2" Type="http://schemas.openxmlformats.org/officeDocument/2006/relationships/hyperlink" Target="mailto:-Farzam.Kharaji@gmail.com" TargetMode="External"/><Relationship Id="rId1" Type="http://schemas.openxmlformats.org/officeDocument/2006/relationships/slideLayout" Target="../slideLayouts/slideLayout1.xml"/><Relationship Id="rId4" Type="http://schemas.openxmlformats.org/officeDocument/2006/relationships/hyperlink" Target="https://www.researchgate.net/publication/324021451_Melanoma_skin_cancer_detection_using_color_and_new_texture_feature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cancer.ie/cancer-information/melanoma" TargetMode="External"/><Relationship Id="rId1" Type="http://schemas.openxmlformats.org/officeDocument/2006/relationships/slideLayout" Target="../slideLayouts/slideLayout2.xml"/><Relationship Id="rId5" Type="http://schemas.openxmlformats.org/officeDocument/2006/relationships/hyperlink" Target="http://www.dermis.net/dermisroot/en/17746/image.htm" TargetMode="Externa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hyperlink" Target="https://www.123rf.com/" TargetMode="External"/><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097280" y="758952"/>
            <a:ext cx="10058400" cy="2947416"/>
          </a:xfrm>
        </p:spPr>
        <p:txBody>
          <a:bodyPr>
            <a:normAutofit fontScale="90000"/>
          </a:bodyPr>
          <a:lstStyle/>
          <a:p>
            <a:r>
              <a:rPr lang="en-US" dirty="0"/>
              <a:t>Melanoma skin cancer detection using color and </a:t>
            </a:r>
            <a:r>
              <a:rPr lang="en-US" dirty="0" smtClean="0"/>
              <a:t>new texture </a:t>
            </a:r>
            <a:r>
              <a:rPr lang="en-US" dirty="0"/>
              <a:t>features</a:t>
            </a:r>
            <a:endParaRPr lang="en-US" dirty="0"/>
          </a:p>
        </p:txBody>
      </p:sp>
      <p:sp>
        <p:nvSpPr>
          <p:cNvPr id="3" name="Subtitle 2"/>
          <p:cNvSpPr>
            <a:spLocks noGrp="1"/>
          </p:cNvSpPr>
          <p:nvPr>
            <p:ph type="subTitle" idx="1"/>
          </p:nvPr>
        </p:nvSpPr>
        <p:spPr>
          <a:xfrm>
            <a:off x="1103376" y="4172712"/>
            <a:ext cx="10058400" cy="1143000"/>
          </a:xfrm>
        </p:spPr>
        <p:txBody>
          <a:bodyPr>
            <a:normAutofit fontScale="47500" lnSpcReduction="20000"/>
          </a:bodyPr>
          <a:lstStyle/>
          <a:p>
            <a:pPr algn="l"/>
            <a:r>
              <a:rPr lang="en-US" dirty="0" err="1" smtClean="0"/>
              <a:t>Farzam</a:t>
            </a:r>
            <a:r>
              <a:rPr lang="en-US" dirty="0" smtClean="0"/>
              <a:t> </a:t>
            </a:r>
            <a:r>
              <a:rPr lang="en-US" dirty="0" err="1" smtClean="0"/>
              <a:t>Kharaji</a:t>
            </a:r>
            <a:r>
              <a:rPr lang="en-US" dirty="0" smtClean="0"/>
              <a:t> </a:t>
            </a:r>
            <a:r>
              <a:rPr lang="en-US" dirty="0" err="1" smtClean="0"/>
              <a:t>Nezhadian</a:t>
            </a:r>
            <a:r>
              <a:rPr lang="en-US" dirty="0" smtClean="0"/>
              <a:t> </a:t>
            </a:r>
            <a:r>
              <a:rPr lang="en-US" dirty="0" smtClean="0">
                <a:hlinkClick r:id="rId2"/>
              </a:rPr>
              <a:t>-Farzam.Kharaji@gmail.com</a:t>
            </a:r>
            <a:endParaRPr lang="en-US" dirty="0" smtClean="0"/>
          </a:p>
          <a:p>
            <a:pPr algn="l"/>
            <a:r>
              <a:rPr lang="en-US" dirty="0" err="1" smtClean="0"/>
              <a:t>Saeid</a:t>
            </a:r>
            <a:r>
              <a:rPr lang="en-US" dirty="0" smtClean="0"/>
              <a:t> </a:t>
            </a:r>
            <a:r>
              <a:rPr lang="en-US" dirty="0" err="1" smtClean="0"/>
              <a:t>Rashidi</a:t>
            </a:r>
            <a:r>
              <a:rPr lang="en-US" dirty="0" smtClean="0"/>
              <a:t> - </a:t>
            </a:r>
            <a:r>
              <a:rPr lang="en-US" dirty="0" smtClean="0">
                <a:hlinkClick r:id="rId3"/>
              </a:rPr>
              <a:t>rashidi.saeid@gmail.com</a:t>
            </a:r>
            <a:endParaRPr lang="en-US" dirty="0" smtClean="0"/>
          </a:p>
          <a:p>
            <a:pPr algn="l"/>
            <a:r>
              <a:rPr lang="en-US" dirty="0" smtClean="0"/>
              <a:t>Faculty of Biomedical Engineering</a:t>
            </a:r>
          </a:p>
          <a:p>
            <a:pPr algn="l"/>
            <a:r>
              <a:rPr lang="en-US" dirty="0" smtClean="0"/>
              <a:t>Islamic Azad University, Science and Research branch Tehran, Iran</a:t>
            </a:r>
          </a:p>
          <a:p>
            <a:pPr algn="l"/>
            <a:endParaRPr lang="en-US" dirty="0" smtClean="0"/>
          </a:p>
          <a:p>
            <a:pPr algn="l"/>
            <a:endParaRPr lang="en-US" dirty="0" smtClean="0"/>
          </a:p>
          <a:p>
            <a:pPr algn="l"/>
            <a:endParaRPr lang="en-US" dirty="0"/>
          </a:p>
        </p:txBody>
      </p:sp>
      <p:sp>
        <p:nvSpPr>
          <p:cNvPr id="6" name="Subtitle 2"/>
          <p:cNvSpPr txBox="1">
            <a:spLocks/>
          </p:cNvSpPr>
          <p:nvPr/>
        </p:nvSpPr>
        <p:spPr>
          <a:xfrm>
            <a:off x="158496" y="5315712"/>
            <a:ext cx="10899648" cy="1121664"/>
          </a:xfrm>
          <a:prstGeom prst="rect">
            <a:avLst/>
          </a:prstGeom>
        </p:spPr>
        <p:txBody>
          <a:bodyPr vert="horz" lIns="91440" tIns="45720" rIns="91440" bIns="45720" rtlCol="0">
            <a:normAutofit fontScale="6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smtClean="0"/>
              <a:t>URL: </a:t>
            </a:r>
            <a:r>
              <a:rPr lang="en-US" dirty="0">
                <a:hlinkClick r:id="rId4"/>
              </a:rPr>
              <a:t>https://www.researchgate.net/publication/324021451_Melanoma_skin_cancer_detection_using_color_and_new_texture_features </a:t>
            </a:r>
            <a:endParaRPr lang="en-US" dirty="0" smtClean="0"/>
          </a:p>
          <a:p>
            <a:pPr algn="l"/>
            <a:r>
              <a:rPr lang="en-US" dirty="0"/>
              <a:t>DOI: </a:t>
            </a:r>
            <a:r>
              <a:rPr lang="en-US" dirty="0" smtClean="0"/>
              <a:t>10.1109/AISP.2017.8324108</a:t>
            </a:r>
          </a:p>
          <a:p>
            <a:pPr algn="l"/>
            <a:r>
              <a:rPr lang="en-US" dirty="0" smtClean="0"/>
              <a:t>Conference</a:t>
            </a:r>
            <a:r>
              <a:rPr lang="en-US" dirty="0"/>
              <a:t>: 2017 Artificial Intelligence and Signal Processing Conference (AISP</a:t>
            </a:r>
            <a:r>
              <a:rPr lang="en-US" dirty="0" smtClean="0"/>
              <a:t>)</a:t>
            </a:r>
          </a:p>
          <a:p>
            <a:pPr algn="l"/>
            <a:r>
              <a:rPr lang="en-US" dirty="0"/>
              <a:t>Keywords: </a:t>
            </a:r>
            <a:r>
              <a:rPr lang="en-US" dirty="0" smtClean="0"/>
              <a:t>cancer </a:t>
            </a:r>
            <a:r>
              <a:rPr lang="en-US" dirty="0"/>
              <a:t>detection; Melanoma; </a:t>
            </a:r>
            <a:r>
              <a:rPr lang="en-US" dirty="0"/>
              <a:t>active contour </a:t>
            </a:r>
            <a:r>
              <a:rPr lang="en-US" dirty="0"/>
              <a:t> </a:t>
            </a:r>
            <a:r>
              <a:rPr lang="en-US" dirty="0"/>
              <a:t>model</a:t>
            </a:r>
            <a:r>
              <a:rPr lang="en-US" dirty="0"/>
              <a:t>; turn count; </a:t>
            </a:r>
            <a:endParaRPr lang="en-US" dirty="0"/>
          </a:p>
        </p:txBody>
      </p:sp>
    </p:spTree>
    <p:extLst>
      <p:ext uri="{BB962C8B-B14F-4D97-AF65-F5344CB8AC3E}">
        <p14:creationId xmlns:p14="http://schemas.microsoft.com/office/powerpoint/2010/main" val="9972858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nghiên</a:t>
            </a:r>
            <a:r>
              <a:rPr lang="en-US" dirty="0" smtClean="0"/>
              <a:t> </a:t>
            </a:r>
            <a:r>
              <a:rPr lang="en-US" dirty="0" err="1" smtClean="0"/>
              <a:t>cứu</a:t>
            </a:r>
            <a:r>
              <a:rPr lang="en-US" dirty="0" smtClean="0"/>
              <a:t> </a:t>
            </a:r>
            <a:r>
              <a:rPr lang="en-US" dirty="0" err="1" smtClean="0"/>
              <a:t>trước</a:t>
            </a:r>
            <a:r>
              <a:rPr lang="en-US" dirty="0" smtClean="0"/>
              <a:t> </a:t>
            </a:r>
            <a:r>
              <a:rPr lang="en-US" dirty="0" err="1" smtClean="0"/>
              <a:t>đây</a:t>
            </a:r>
            <a:r>
              <a:rPr lang="en-US" dirty="0" smtClean="0"/>
              <a:t> (cont.)</a:t>
            </a:r>
            <a:endParaRPr lang="en-US" dirty="0"/>
          </a:p>
        </p:txBody>
      </p:sp>
      <p:sp>
        <p:nvSpPr>
          <p:cNvPr id="3" name="Content Placeholder 2"/>
          <p:cNvSpPr>
            <a:spLocks noGrp="1"/>
          </p:cNvSpPr>
          <p:nvPr>
            <p:ph idx="1"/>
          </p:nvPr>
        </p:nvSpPr>
        <p:spPr>
          <a:xfrm>
            <a:off x="838200" y="1825624"/>
            <a:ext cx="10515600" cy="4709287"/>
          </a:xfrm>
        </p:spPr>
        <p:txBody>
          <a:bodyPr>
            <a:noAutofit/>
          </a:bodyPr>
          <a:lstStyle/>
          <a:p>
            <a:pPr>
              <a:lnSpc>
                <a:spcPct val="100000"/>
              </a:lnSpc>
            </a:pPr>
            <a:r>
              <a:rPr lang="en-US" sz="2400" dirty="0" err="1">
                <a:latin typeface="Calibri (Body)"/>
              </a:rPr>
              <a:t>Celebi</a:t>
            </a:r>
            <a:r>
              <a:rPr lang="en-US" sz="2400" dirty="0">
                <a:latin typeface="Calibri (Body)"/>
              </a:rPr>
              <a:t> </a:t>
            </a:r>
            <a:r>
              <a:rPr lang="en-US" sz="2400" dirty="0" err="1">
                <a:latin typeface="Calibri (Body)"/>
              </a:rPr>
              <a:t>và</a:t>
            </a:r>
            <a:r>
              <a:rPr lang="en-US" sz="2400" dirty="0">
                <a:latin typeface="Calibri (Body)"/>
              </a:rPr>
              <a:t> c</a:t>
            </a:r>
            <a:r>
              <a:rPr lang="vi-VN" sz="2400" dirty="0">
                <a:latin typeface="Calibri (Body)"/>
              </a:rPr>
              <a:t>ộng </a:t>
            </a:r>
            <a:r>
              <a:rPr lang="vi-VN" sz="2400" dirty="0" smtClean="0">
                <a:latin typeface="Calibri (Body)"/>
              </a:rPr>
              <a:t>sự</a:t>
            </a:r>
            <a:endParaRPr lang="en-US" sz="2400" dirty="0" smtClean="0">
              <a:latin typeface="Calibri (Body)"/>
            </a:endParaRPr>
          </a:p>
          <a:p>
            <a:pPr lvl="1">
              <a:lnSpc>
                <a:spcPct val="100000"/>
              </a:lnSpc>
            </a:pPr>
            <a:r>
              <a:rPr lang="en-US" sz="2000" dirty="0" err="1" smtClean="0">
                <a:latin typeface="Calibri (Body)"/>
              </a:rPr>
              <a:t>Phương</a:t>
            </a:r>
            <a:r>
              <a:rPr lang="en-US" sz="2000" dirty="0" smtClean="0">
                <a:latin typeface="Calibri (Body)"/>
              </a:rPr>
              <a:t> </a:t>
            </a:r>
            <a:r>
              <a:rPr lang="en-US" sz="2000" dirty="0" err="1" smtClean="0">
                <a:latin typeface="Calibri (Body)"/>
              </a:rPr>
              <a:t>pháp</a:t>
            </a:r>
            <a:r>
              <a:rPr lang="en-US" sz="2000" dirty="0" smtClean="0">
                <a:latin typeface="Calibri (Body)"/>
              </a:rPr>
              <a:t>: </a:t>
            </a:r>
          </a:p>
          <a:p>
            <a:pPr lvl="2">
              <a:lnSpc>
                <a:spcPct val="100000"/>
              </a:lnSpc>
            </a:pPr>
            <a:r>
              <a:rPr lang="en-US" sz="1600" dirty="0" err="1" smtClean="0">
                <a:latin typeface="Calibri (Body)"/>
              </a:rPr>
              <a:t>Sử</a:t>
            </a:r>
            <a:r>
              <a:rPr lang="en-US" sz="1600" dirty="0" smtClean="0">
                <a:latin typeface="Calibri (Body)"/>
              </a:rPr>
              <a:t> </a:t>
            </a:r>
            <a:r>
              <a:rPr lang="en-US" sz="1600" dirty="0" err="1" smtClean="0">
                <a:latin typeface="Calibri (Body)"/>
              </a:rPr>
              <a:t>dụng</a:t>
            </a:r>
            <a:r>
              <a:rPr lang="en-US" sz="1600" dirty="0" smtClean="0">
                <a:latin typeface="Calibri (Body)"/>
              </a:rPr>
              <a:t> </a:t>
            </a:r>
            <a:r>
              <a:rPr lang="vi-VN" sz="1600" dirty="0" smtClean="0">
                <a:latin typeface="Calibri (Body)"/>
              </a:rPr>
              <a:t>huật </a:t>
            </a:r>
            <a:r>
              <a:rPr lang="vi-VN" sz="1600" dirty="0">
                <a:latin typeface="Calibri (Body)"/>
              </a:rPr>
              <a:t>to</a:t>
            </a:r>
            <a:r>
              <a:rPr lang="en-US" sz="1600" dirty="0" err="1">
                <a:latin typeface="Calibri (Body)"/>
              </a:rPr>
              <a:t>án</a:t>
            </a:r>
            <a:r>
              <a:rPr lang="en-US" sz="1600" dirty="0">
                <a:latin typeface="Calibri (Body)"/>
              </a:rPr>
              <a:t> JSEG </a:t>
            </a:r>
            <a:r>
              <a:rPr lang="vi-VN" sz="1600" dirty="0" smtClean="0">
                <a:latin typeface="Calibri (Body)"/>
              </a:rPr>
              <a:t>để </a:t>
            </a:r>
            <a:r>
              <a:rPr lang="vi-VN" sz="1600" dirty="0">
                <a:latin typeface="Calibri (Body)"/>
              </a:rPr>
              <a:t>chẩn đo</a:t>
            </a:r>
            <a:r>
              <a:rPr lang="en-US" sz="1600" dirty="0" err="1">
                <a:latin typeface="Calibri (Body)"/>
              </a:rPr>
              <a:t>án</a:t>
            </a:r>
            <a:r>
              <a:rPr lang="en-US" sz="1600" dirty="0">
                <a:latin typeface="Calibri (Body)"/>
              </a:rPr>
              <a:t> </a:t>
            </a:r>
            <a:r>
              <a:rPr lang="en-US" sz="1600" dirty="0" err="1">
                <a:latin typeface="Calibri (Body)"/>
              </a:rPr>
              <a:t>ranh</a:t>
            </a:r>
            <a:r>
              <a:rPr lang="en-US" sz="1600" dirty="0">
                <a:latin typeface="Calibri (Body)"/>
              </a:rPr>
              <a:t> </a:t>
            </a:r>
            <a:r>
              <a:rPr lang="en-US" sz="1600" dirty="0" err="1">
                <a:latin typeface="Calibri (Body)"/>
              </a:rPr>
              <a:t>gi</a:t>
            </a:r>
            <a:r>
              <a:rPr lang="vi-VN" sz="1600" dirty="0">
                <a:latin typeface="Calibri (Body)"/>
              </a:rPr>
              <a:t>ới tổn </a:t>
            </a:r>
            <a:r>
              <a:rPr lang="vi-VN" sz="1600" dirty="0" smtClean="0">
                <a:latin typeface="Calibri (Body)"/>
              </a:rPr>
              <a:t>thương. </a:t>
            </a:r>
            <a:endParaRPr lang="en-US" sz="1600" dirty="0" smtClean="0">
              <a:latin typeface="Calibri (Body)"/>
            </a:endParaRPr>
          </a:p>
          <a:p>
            <a:pPr lvl="2">
              <a:lnSpc>
                <a:spcPct val="100000"/>
              </a:lnSpc>
            </a:pPr>
            <a:r>
              <a:rPr lang="vi-VN" sz="1600" dirty="0" smtClean="0">
                <a:latin typeface="Calibri (Body)"/>
              </a:rPr>
              <a:t>Hai </a:t>
            </a:r>
            <a:r>
              <a:rPr lang="en-US" sz="1600" dirty="0" err="1" smtClean="0">
                <a:latin typeface="Calibri (Body)"/>
              </a:rPr>
              <a:t>đặc</a:t>
            </a:r>
            <a:r>
              <a:rPr lang="en-US" sz="1600" dirty="0" smtClean="0">
                <a:latin typeface="Calibri (Body)"/>
              </a:rPr>
              <a:t> </a:t>
            </a:r>
            <a:r>
              <a:rPr lang="vi-VN" sz="1600" dirty="0" smtClean="0">
                <a:latin typeface="Calibri (Body)"/>
              </a:rPr>
              <a:t>t</a:t>
            </a:r>
            <a:r>
              <a:rPr lang="en-US" sz="1600" dirty="0" err="1" smtClean="0">
                <a:latin typeface="Calibri (Body)"/>
              </a:rPr>
              <a:t>ính</a:t>
            </a:r>
            <a:r>
              <a:rPr lang="en-US" sz="1600" dirty="0" smtClean="0">
                <a:latin typeface="Calibri (Body)"/>
              </a:rPr>
              <a:t>: </a:t>
            </a:r>
            <a:r>
              <a:rPr lang="en-US" sz="1600" dirty="0" err="1" smtClean="0">
                <a:latin typeface="Calibri (Body)"/>
              </a:rPr>
              <a:t>màu</a:t>
            </a:r>
            <a:r>
              <a:rPr lang="en-US" sz="1600" dirty="0" smtClean="0">
                <a:latin typeface="Calibri (Body)"/>
              </a:rPr>
              <a:t> </a:t>
            </a:r>
            <a:r>
              <a:rPr lang="en-US" sz="1600" dirty="0">
                <a:latin typeface="Calibri (Body)"/>
              </a:rPr>
              <a:t>s</a:t>
            </a:r>
            <a:r>
              <a:rPr lang="vi-VN" sz="1600" dirty="0">
                <a:latin typeface="Calibri (Body)"/>
              </a:rPr>
              <a:t>ắc v</a:t>
            </a:r>
            <a:r>
              <a:rPr lang="en-US" sz="1600" dirty="0">
                <a:latin typeface="Calibri (Body)"/>
              </a:rPr>
              <a:t>à k</a:t>
            </a:r>
            <a:r>
              <a:rPr lang="vi-VN" sz="1600" dirty="0">
                <a:latin typeface="Calibri (Body)"/>
              </a:rPr>
              <a:t>ết cấu đ</a:t>
            </a:r>
            <a:r>
              <a:rPr lang="en-US" sz="1600" dirty="0">
                <a:latin typeface="Calibri (Body)"/>
              </a:rPr>
              <a:t>ã </a:t>
            </a:r>
            <a:r>
              <a:rPr lang="en-US" sz="1600" dirty="0" err="1">
                <a:latin typeface="Calibri (Body)"/>
              </a:rPr>
              <a:t>đư</a:t>
            </a:r>
            <a:r>
              <a:rPr lang="vi-VN" sz="1600" dirty="0">
                <a:latin typeface="Calibri (Body)"/>
              </a:rPr>
              <a:t>ợc tr</a:t>
            </a:r>
            <a:r>
              <a:rPr lang="en-US" sz="1600" dirty="0" err="1">
                <a:latin typeface="Calibri (Body)"/>
              </a:rPr>
              <a:t>ích</a:t>
            </a:r>
            <a:r>
              <a:rPr lang="en-US" sz="1600" dirty="0">
                <a:latin typeface="Calibri (Body)"/>
              </a:rPr>
              <a:t> </a:t>
            </a:r>
            <a:r>
              <a:rPr lang="en-US" sz="1600" dirty="0" err="1">
                <a:latin typeface="Calibri (Body)"/>
              </a:rPr>
              <a:t>xu</a:t>
            </a:r>
            <a:r>
              <a:rPr lang="vi-VN" sz="1600" dirty="0">
                <a:latin typeface="Calibri (Body)"/>
              </a:rPr>
              <a:t>ất bằng GLCLM </a:t>
            </a:r>
            <a:endParaRPr lang="en-US" sz="1600" dirty="0" smtClean="0">
              <a:latin typeface="Calibri (Body)"/>
            </a:endParaRPr>
          </a:p>
          <a:p>
            <a:pPr lvl="2">
              <a:lnSpc>
                <a:spcPct val="100000"/>
              </a:lnSpc>
            </a:pPr>
            <a:r>
              <a:rPr lang="vi-VN" sz="1600" dirty="0" smtClean="0">
                <a:latin typeface="Calibri (Body)"/>
              </a:rPr>
              <a:t>SVM </a:t>
            </a:r>
            <a:r>
              <a:rPr lang="vi-VN" sz="1600" dirty="0">
                <a:latin typeface="Calibri (Body)"/>
              </a:rPr>
              <a:t>được sử dụng để chẩn đo</a:t>
            </a:r>
            <a:r>
              <a:rPr lang="en-US" sz="1600" dirty="0" err="1">
                <a:latin typeface="Calibri (Body)"/>
              </a:rPr>
              <a:t>án</a:t>
            </a:r>
            <a:r>
              <a:rPr lang="en-US" sz="1600" dirty="0">
                <a:latin typeface="Calibri (Body)"/>
              </a:rPr>
              <a:t> </a:t>
            </a:r>
            <a:r>
              <a:rPr lang="en-US" sz="1600" dirty="0" err="1">
                <a:latin typeface="Calibri (Body)"/>
              </a:rPr>
              <a:t>các</a:t>
            </a:r>
            <a:r>
              <a:rPr lang="en-US" sz="1600" dirty="0">
                <a:latin typeface="Calibri (Body)"/>
              </a:rPr>
              <a:t> t</a:t>
            </a:r>
            <a:r>
              <a:rPr lang="vi-VN" sz="1600" dirty="0">
                <a:latin typeface="Calibri (Body)"/>
              </a:rPr>
              <a:t>ổn thương </a:t>
            </a:r>
            <a:r>
              <a:rPr lang="en-US" sz="1600" dirty="0" err="1">
                <a:latin typeface="Calibri (Body)"/>
              </a:rPr>
              <a:t>ác</a:t>
            </a:r>
            <a:r>
              <a:rPr lang="en-US" sz="1600" dirty="0">
                <a:latin typeface="Calibri (Body)"/>
              </a:rPr>
              <a:t> </a:t>
            </a:r>
            <a:r>
              <a:rPr lang="en-US" sz="1600" dirty="0" err="1">
                <a:latin typeface="Calibri (Body)"/>
              </a:rPr>
              <a:t>tính</a:t>
            </a:r>
            <a:r>
              <a:rPr lang="en-US" sz="1600" dirty="0">
                <a:latin typeface="Calibri (Body)"/>
              </a:rPr>
              <a:t>. </a:t>
            </a:r>
            <a:endParaRPr lang="en-US" sz="1600" dirty="0" smtClean="0">
              <a:latin typeface="Calibri (Body)"/>
            </a:endParaRPr>
          </a:p>
          <a:p>
            <a:pPr lvl="2">
              <a:lnSpc>
                <a:spcPct val="100000"/>
              </a:lnSpc>
            </a:pPr>
            <a:r>
              <a:rPr lang="en-US" sz="1600" dirty="0" smtClean="0">
                <a:latin typeface="Calibri (Body)"/>
              </a:rPr>
              <a:t>Neural network </a:t>
            </a:r>
            <a:r>
              <a:rPr lang="vi-VN" sz="1600" dirty="0" smtClean="0">
                <a:latin typeface="Calibri (Body)"/>
              </a:rPr>
              <a:t>thực hiện qu</a:t>
            </a:r>
            <a:r>
              <a:rPr lang="en-US" sz="1600" dirty="0" smtClean="0">
                <a:latin typeface="Calibri (Body)"/>
              </a:rPr>
              <a:t>á </a:t>
            </a:r>
            <a:r>
              <a:rPr lang="en-US" sz="1600" dirty="0" err="1" smtClean="0">
                <a:latin typeface="Calibri (Body)"/>
              </a:rPr>
              <a:t>trình</a:t>
            </a:r>
            <a:r>
              <a:rPr lang="en-US" sz="1600" dirty="0" smtClean="0">
                <a:latin typeface="Calibri (Body)"/>
              </a:rPr>
              <a:t> </a:t>
            </a:r>
            <a:r>
              <a:rPr lang="en-US" sz="1600" dirty="0" err="1" smtClean="0">
                <a:latin typeface="Calibri (Body)"/>
              </a:rPr>
              <a:t>phân</a:t>
            </a:r>
            <a:r>
              <a:rPr lang="en-US" sz="1600" dirty="0" smtClean="0">
                <a:latin typeface="Calibri (Body)"/>
              </a:rPr>
              <a:t> lo</a:t>
            </a:r>
            <a:r>
              <a:rPr lang="vi-VN" sz="1600" dirty="0" smtClean="0">
                <a:latin typeface="Calibri (Body)"/>
              </a:rPr>
              <a:t>ại</a:t>
            </a:r>
            <a:endParaRPr lang="en-US" sz="1600" dirty="0" smtClean="0">
              <a:latin typeface="Calibri (Body)"/>
            </a:endParaRPr>
          </a:p>
          <a:p>
            <a:pPr lvl="1">
              <a:lnSpc>
                <a:spcPct val="100000"/>
              </a:lnSpc>
            </a:pPr>
            <a:r>
              <a:rPr lang="en-US" sz="2000" dirty="0" err="1">
                <a:latin typeface="Calibri (Body)"/>
              </a:rPr>
              <a:t>Kết</a:t>
            </a:r>
            <a:r>
              <a:rPr lang="en-US" sz="2000" dirty="0">
                <a:latin typeface="Calibri (Body)"/>
              </a:rPr>
              <a:t> </a:t>
            </a:r>
            <a:r>
              <a:rPr lang="en-US" sz="2000" dirty="0" err="1">
                <a:latin typeface="Calibri (Body)"/>
              </a:rPr>
              <a:t>quả</a:t>
            </a:r>
            <a:r>
              <a:rPr lang="en-US" sz="2000" dirty="0">
                <a:latin typeface="Calibri (Body)"/>
              </a:rPr>
              <a:t>: H</a:t>
            </a:r>
            <a:r>
              <a:rPr lang="vi-VN" sz="2000" dirty="0">
                <a:latin typeface="Calibri (Body)"/>
              </a:rPr>
              <a:t>ệ thống n</a:t>
            </a:r>
            <a:r>
              <a:rPr lang="en-US" sz="2000" dirty="0" err="1">
                <a:latin typeface="Calibri (Body)"/>
              </a:rPr>
              <a:t>ày</a:t>
            </a:r>
            <a:r>
              <a:rPr lang="en-US" sz="2000" dirty="0">
                <a:latin typeface="Calibri (Body)"/>
              </a:rPr>
              <a:t> </a:t>
            </a:r>
            <a:r>
              <a:rPr lang="en-US" sz="2000" dirty="0" err="1">
                <a:latin typeface="Calibri (Body)"/>
              </a:rPr>
              <a:t>đư</a:t>
            </a:r>
            <a:r>
              <a:rPr lang="vi-VN" sz="2000" dirty="0">
                <a:latin typeface="Calibri (Body)"/>
              </a:rPr>
              <a:t>ợc thực hiện tr</a:t>
            </a:r>
            <a:r>
              <a:rPr lang="en-US" sz="2000" dirty="0" err="1">
                <a:latin typeface="Calibri (Body)"/>
              </a:rPr>
              <a:t>ên</a:t>
            </a:r>
            <a:r>
              <a:rPr lang="en-US" sz="2000" dirty="0">
                <a:latin typeface="Calibri (Body)"/>
              </a:rPr>
              <a:t> </a:t>
            </a:r>
            <a:r>
              <a:rPr lang="en-US" sz="2000" dirty="0" err="1">
                <a:latin typeface="Calibri (Body)"/>
              </a:rPr>
              <a:t>cơ</a:t>
            </a:r>
            <a:r>
              <a:rPr lang="en-US" sz="2000" dirty="0">
                <a:latin typeface="Calibri (Body)"/>
              </a:rPr>
              <a:t> s</a:t>
            </a:r>
            <a:r>
              <a:rPr lang="vi-VN" sz="2000" dirty="0">
                <a:latin typeface="Calibri (Body)"/>
              </a:rPr>
              <a:t>ở dữ liệu với 655 h</a:t>
            </a:r>
            <a:r>
              <a:rPr lang="en-US" sz="2000" dirty="0" err="1">
                <a:latin typeface="Calibri (Body)"/>
              </a:rPr>
              <a:t>ình</a:t>
            </a:r>
            <a:r>
              <a:rPr lang="en-US" sz="2000" dirty="0">
                <a:latin typeface="Calibri (Body)"/>
              </a:rPr>
              <a:t> </a:t>
            </a:r>
            <a:r>
              <a:rPr lang="vi-VN" sz="2000" dirty="0">
                <a:latin typeface="Calibri (Body)"/>
              </a:rPr>
              <a:t>ảnh da liễu </a:t>
            </a:r>
            <a:r>
              <a:rPr lang="en-US" sz="2000" dirty="0">
                <a:latin typeface="Calibri (Body)"/>
              </a:rPr>
              <a:t> </a:t>
            </a:r>
            <a:r>
              <a:rPr lang="vi-VN" sz="2000" dirty="0">
                <a:latin typeface="Calibri (Body)"/>
              </a:rPr>
              <a:t>Kết quả cho thấy độ ch</a:t>
            </a:r>
            <a:r>
              <a:rPr lang="en-US" sz="2000" dirty="0" err="1">
                <a:latin typeface="Calibri (Body)"/>
              </a:rPr>
              <a:t>ính</a:t>
            </a:r>
            <a:r>
              <a:rPr lang="en-US" sz="2000" dirty="0">
                <a:latin typeface="Calibri (Body)"/>
              </a:rPr>
              <a:t> </a:t>
            </a:r>
            <a:r>
              <a:rPr lang="en-US" sz="2000" dirty="0" err="1">
                <a:latin typeface="Calibri (Body)"/>
              </a:rPr>
              <a:t>xác</a:t>
            </a:r>
            <a:r>
              <a:rPr lang="en-US" sz="2000" dirty="0">
                <a:latin typeface="Calibri (Body)"/>
              </a:rPr>
              <a:t> 88% </a:t>
            </a:r>
            <a:r>
              <a:rPr lang="en-US" sz="2000" dirty="0" err="1">
                <a:latin typeface="Calibri (Body)"/>
              </a:rPr>
              <a:t>cho</a:t>
            </a:r>
            <a:r>
              <a:rPr lang="en-US" sz="2000" dirty="0">
                <a:latin typeface="Calibri (Body)"/>
              </a:rPr>
              <a:t> </a:t>
            </a:r>
            <a:r>
              <a:rPr lang="en-US" sz="2000" dirty="0" err="1">
                <a:latin typeface="Calibri (Body)"/>
              </a:rPr>
              <a:t>thu</a:t>
            </a:r>
            <a:r>
              <a:rPr lang="vi-VN" sz="2000" dirty="0">
                <a:latin typeface="Calibri (Body)"/>
              </a:rPr>
              <a:t>ật to</a:t>
            </a:r>
            <a:r>
              <a:rPr lang="en-US" sz="2000" dirty="0" err="1">
                <a:latin typeface="Calibri (Body)"/>
              </a:rPr>
              <a:t>án</a:t>
            </a:r>
            <a:endParaRPr lang="en-US" sz="2000" dirty="0">
              <a:latin typeface="Calibri (Body)"/>
            </a:endParaRPr>
          </a:p>
          <a:p>
            <a:pPr>
              <a:lnSpc>
                <a:spcPct val="100000"/>
              </a:lnSpc>
            </a:pPr>
            <a:r>
              <a:rPr lang="en-US" sz="2400" dirty="0" err="1" smtClean="0">
                <a:latin typeface="Calibri (Body)"/>
              </a:rPr>
              <a:t>Barata</a:t>
            </a:r>
            <a:r>
              <a:rPr lang="en-US" sz="2400" dirty="0" smtClean="0">
                <a:latin typeface="Calibri (Body)"/>
              </a:rPr>
              <a:t> </a:t>
            </a:r>
            <a:r>
              <a:rPr lang="en-US" sz="2400" dirty="0" err="1" smtClean="0">
                <a:latin typeface="Calibri (Body)"/>
              </a:rPr>
              <a:t>và</a:t>
            </a:r>
            <a:r>
              <a:rPr lang="en-US" sz="2400" dirty="0" smtClean="0">
                <a:latin typeface="Calibri (Body)"/>
              </a:rPr>
              <a:t> c</a:t>
            </a:r>
            <a:r>
              <a:rPr lang="vi-VN" sz="2400" dirty="0" smtClean="0">
                <a:latin typeface="Calibri (Body)"/>
              </a:rPr>
              <a:t>ộng sự </a:t>
            </a:r>
            <a:endParaRPr lang="en-US" sz="2400" dirty="0" smtClean="0">
              <a:latin typeface="Calibri (Body)"/>
            </a:endParaRPr>
          </a:p>
          <a:p>
            <a:pPr lvl="1">
              <a:lnSpc>
                <a:spcPct val="100000"/>
              </a:lnSpc>
            </a:pPr>
            <a:r>
              <a:rPr lang="en-US" sz="2000" dirty="0" err="1" smtClean="0">
                <a:latin typeface="Calibri (Body)"/>
              </a:rPr>
              <a:t>Phương</a:t>
            </a:r>
            <a:r>
              <a:rPr lang="en-US" sz="2000" dirty="0" smtClean="0">
                <a:latin typeface="Calibri (Body)"/>
              </a:rPr>
              <a:t> </a:t>
            </a:r>
            <a:r>
              <a:rPr lang="en-US" sz="2000" dirty="0" err="1" smtClean="0">
                <a:latin typeface="Calibri (Body)"/>
              </a:rPr>
              <a:t>pháp</a:t>
            </a:r>
            <a:r>
              <a:rPr lang="en-US" sz="2000" dirty="0" smtClean="0">
                <a:latin typeface="Calibri (Body)"/>
              </a:rPr>
              <a:t>: </a:t>
            </a:r>
          </a:p>
          <a:p>
            <a:pPr lvl="2">
              <a:lnSpc>
                <a:spcPct val="100000"/>
              </a:lnSpc>
            </a:pPr>
            <a:r>
              <a:rPr lang="en-US" sz="1600" dirty="0" err="1" smtClean="0">
                <a:latin typeface="Calibri (Body)"/>
              </a:rPr>
              <a:t>ch</a:t>
            </a:r>
            <a:r>
              <a:rPr lang="vi-VN" sz="1600" dirty="0" smtClean="0">
                <a:latin typeface="Calibri (Body)"/>
              </a:rPr>
              <a:t>ẩn đo</a:t>
            </a:r>
            <a:r>
              <a:rPr lang="en-US" sz="1600" dirty="0" err="1" smtClean="0">
                <a:latin typeface="Calibri (Body)"/>
              </a:rPr>
              <a:t>án</a:t>
            </a:r>
            <a:r>
              <a:rPr lang="en-US" sz="1600" dirty="0" smtClean="0">
                <a:latin typeface="Calibri (Body)"/>
              </a:rPr>
              <a:t> </a:t>
            </a:r>
            <a:r>
              <a:rPr lang="en-US" sz="1600" dirty="0" err="1" smtClean="0">
                <a:latin typeface="Calibri (Body)"/>
              </a:rPr>
              <a:t>ung</a:t>
            </a:r>
            <a:r>
              <a:rPr lang="en-US" sz="1600" dirty="0" smtClean="0">
                <a:latin typeface="Calibri (Body)"/>
              </a:rPr>
              <a:t> </a:t>
            </a:r>
            <a:r>
              <a:rPr lang="en-US" sz="1600" dirty="0" err="1" smtClean="0">
                <a:latin typeface="Calibri (Body)"/>
              </a:rPr>
              <a:t>thư</a:t>
            </a:r>
            <a:r>
              <a:rPr lang="en-US" sz="1600" dirty="0" smtClean="0">
                <a:latin typeface="Calibri (Body)"/>
              </a:rPr>
              <a:t> da b</a:t>
            </a:r>
            <a:r>
              <a:rPr lang="vi-VN" sz="1600" dirty="0" smtClean="0">
                <a:latin typeface="Calibri (Body)"/>
              </a:rPr>
              <a:t>ằng c</a:t>
            </a:r>
            <a:r>
              <a:rPr lang="en-US" sz="1600" dirty="0" err="1" smtClean="0">
                <a:latin typeface="Calibri (Body)"/>
              </a:rPr>
              <a:t>ác</a:t>
            </a:r>
            <a:r>
              <a:rPr lang="en-US" sz="1600" dirty="0" smtClean="0">
                <a:latin typeface="Calibri (Body)"/>
              </a:rPr>
              <a:t> đ</a:t>
            </a:r>
            <a:r>
              <a:rPr lang="vi-VN" sz="1600" dirty="0" smtClean="0">
                <a:latin typeface="Calibri (Body)"/>
              </a:rPr>
              <a:t>ặc điểm địa phương v</a:t>
            </a:r>
            <a:r>
              <a:rPr lang="en-US" sz="1600" dirty="0" smtClean="0">
                <a:latin typeface="Calibri (Body)"/>
              </a:rPr>
              <a:t>à </a:t>
            </a:r>
            <a:r>
              <a:rPr lang="en-US" sz="1600" dirty="0" err="1" smtClean="0">
                <a:latin typeface="Calibri (Body)"/>
              </a:rPr>
              <a:t>ph</a:t>
            </a:r>
            <a:r>
              <a:rPr lang="vi-VN" sz="1600" dirty="0" smtClean="0">
                <a:latin typeface="Calibri (Body)"/>
              </a:rPr>
              <a:t>ổ qu</a:t>
            </a:r>
            <a:r>
              <a:rPr lang="en-US" sz="1600" dirty="0" err="1" smtClean="0">
                <a:latin typeface="Calibri (Body)"/>
              </a:rPr>
              <a:t>át</a:t>
            </a:r>
            <a:r>
              <a:rPr lang="en-US" sz="1600" dirty="0" smtClean="0">
                <a:latin typeface="Calibri (Body)"/>
              </a:rPr>
              <a:t> [</a:t>
            </a:r>
          </a:p>
          <a:p>
            <a:pPr lvl="2">
              <a:lnSpc>
                <a:spcPct val="100000"/>
              </a:lnSpc>
            </a:pPr>
            <a:r>
              <a:rPr lang="en-US" sz="1600" dirty="0" err="1" smtClean="0">
                <a:latin typeface="Calibri (Body)"/>
              </a:rPr>
              <a:t>Sử</a:t>
            </a:r>
            <a:r>
              <a:rPr lang="en-US" sz="1600" dirty="0" smtClean="0">
                <a:latin typeface="Calibri (Body)"/>
              </a:rPr>
              <a:t> dung KNN, SVM </a:t>
            </a:r>
            <a:r>
              <a:rPr lang="en-US" sz="1600" dirty="0" err="1" smtClean="0">
                <a:latin typeface="Calibri (Body)"/>
              </a:rPr>
              <a:t>và</a:t>
            </a:r>
            <a:r>
              <a:rPr lang="en-US" sz="1600" dirty="0" smtClean="0">
                <a:latin typeface="Calibri (Body)"/>
              </a:rPr>
              <a:t> </a:t>
            </a:r>
            <a:r>
              <a:rPr lang="en-US" sz="1600" dirty="0" err="1" smtClean="0">
                <a:latin typeface="Calibri (Body)"/>
              </a:rPr>
              <a:t>Adaboost</a:t>
            </a:r>
            <a:r>
              <a:rPr lang="en-US" sz="1600" dirty="0" smtClean="0">
                <a:latin typeface="Calibri (Body)"/>
              </a:rPr>
              <a:t> </a:t>
            </a:r>
            <a:r>
              <a:rPr lang="en-US" sz="1600" dirty="0" err="1" smtClean="0">
                <a:latin typeface="Calibri (Body)"/>
              </a:rPr>
              <a:t>đã</a:t>
            </a:r>
            <a:r>
              <a:rPr lang="en-US" sz="1600" dirty="0" smtClean="0">
                <a:latin typeface="Calibri (Body)"/>
              </a:rPr>
              <a:t> </a:t>
            </a:r>
            <a:r>
              <a:rPr lang="en-US" sz="1600" dirty="0" err="1" smtClean="0">
                <a:latin typeface="Calibri (Body)"/>
              </a:rPr>
              <a:t>đư</a:t>
            </a:r>
            <a:r>
              <a:rPr lang="vi-VN" sz="1600" dirty="0" smtClean="0">
                <a:latin typeface="Calibri (Body)"/>
              </a:rPr>
              <a:t>ợc sử dụng </a:t>
            </a:r>
            <a:r>
              <a:rPr lang="en-US" sz="1600" dirty="0" err="1" smtClean="0">
                <a:latin typeface="Calibri (Body)"/>
              </a:rPr>
              <a:t>để</a:t>
            </a:r>
            <a:r>
              <a:rPr lang="vi-VN" sz="1600" dirty="0" smtClean="0">
                <a:latin typeface="Calibri (Body)"/>
              </a:rPr>
              <a:t> ph</a:t>
            </a:r>
            <a:r>
              <a:rPr lang="en-US" sz="1600" dirty="0" err="1" smtClean="0">
                <a:latin typeface="Calibri (Body)"/>
              </a:rPr>
              <a:t>ân</a:t>
            </a:r>
            <a:r>
              <a:rPr lang="en-US" sz="1600" dirty="0" smtClean="0">
                <a:latin typeface="Calibri (Body)"/>
              </a:rPr>
              <a:t> lo</a:t>
            </a:r>
            <a:r>
              <a:rPr lang="vi-VN" sz="1600" dirty="0" smtClean="0">
                <a:latin typeface="Calibri (Body)"/>
              </a:rPr>
              <a:t>ại đơn</a:t>
            </a:r>
            <a:endParaRPr lang="en-US" sz="1600" dirty="0" smtClean="0">
              <a:latin typeface="Calibri (Body)"/>
            </a:endParaRPr>
          </a:p>
          <a:p>
            <a:pPr lvl="1">
              <a:lnSpc>
                <a:spcPct val="100000"/>
              </a:lnSpc>
            </a:pPr>
            <a:r>
              <a:rPr lang="en-US" sz="2000" dirty="0" err="1" smtClean="0">
                <a:latin typeface="Calibri (Body)"/>
              </a:rPr>
              <a:t>Kết</a:t>
            </a:r>
            <a:r>
              <a:rPr lang="en-US" sz="2000" dirty="0" smtClean="0">
                <a:latin typeface="Calibri (Body)"/>
              </a:rPr>
              <a:t> </a:t>
            </a:r>
            <a:r>
              <a:rPr lang="en-US" sz="2000" dirty="0" err="1" smtClean="0">
                <a:latin typeface="Calibri (Body)"/>
              </a:rPr>
              <a:t>quả</a:t>
            </a:r>
            <a:r>
              <a:rPr lang="en-US" sz="2000" dirty="0" smtClean="0">
                <a:latin typeface="Calibri (Body)"/>
              </a:rPr>
              <a:t>: </a:t>
            </a:r>
            <a:r>
              <a:rPr lang="en-US" sz="2000" dirty="0" err="1" smtClean="0">
                <a:latin typeface="Calibri (Body)"/>
              </a:rPr>
              <a:t>Chưa</a:t>
            </a:r>
            <a:r>
              <a:rPr lang="en-US" sz="2000" dirty="0" smtClean="0">
                <a:latin typeface="Calibri (Body)"/>
              </a:rPr>
              <a:t> </a:t>
            </a:r>
            <a:r>
              <a:rPr lang="en-US" sz="2000" dirty="0" err="1" smtClean="0">
                <a:latin typeface="Calibri (Body)"/>
              </a:rPr>
              <a:t>có</a:t>
            </a:r>
            <a:r>
              <a:rPr lang="en-US" sz="2000" dirty="0" smtClean="0">
                <a:latin typeface="Calibri (Body)"/>
              </a:rPr>
              <a:t> </a:t>
            </a:r>
            <a:r>
              <a:rPr lang="en-US" sz="2000" dirty="0" err="1" smtClean="0">
                <a:latin typeface="Calibri (Body)"/>
              </a:rPr>
              <a:t>báo</a:t>
            </a:r>
            <a:r>
              <a:rPr lang="en-US" sz="2000" dirty="0" smtClean="0">
                <a:latin typeface="Calibri (Body)"/>
              </a:rPr>
              <a:t> </a:t>
            </a:r>
            <a:r>
              <a:rPr lang="en-US" sz="2000" dirty="0" err="1" smtClean="0">
                <a:latin typeface="Calibri (Body)"/>
              </a:rPr>
              <a:t>cáo</a:t>
            </a:r>
            <a:r>
              <a:rPr lang="en-US" sz="2000" dirty="0" smtClean="0">
                <a:latin typeface="Calibri (Body)"/>
              </a:rPr>
              <a:t> </a:t>
            </a:r>
            <a:r>
              <a:rPr lang="en-US" sz="2000" dirty="0" err="1" smtClean="0">
                <a:latin typeface="Calibri (Body)"/>
              </a:rPr>
              <a:t>kết</a:t>
            </a:r>
            <a:r>
              <a:rPr lang="en-US" sz="2000" dirty="0" smtClean="0">
                <a:latin typeface="Calibri (Body)"/>
              </a:rPr>
              <a:t> </a:t>
            </a:r>
            <a:r>
              <a:rPr lang="en-US" sz="2000" dirty="0" err="1" smtClean="0">
                <a:latin typeface="Calibri (Body)"/>
              </a:rPr>
              <a:t>quả</a:t>
            </a:r>
            <a:r>
              <a:rPr lang="en-US" sz="2000" dirty="0" smtClean="0">
                <a:latin typeface="Calibri (Body)"/>
              </a:rPr>
              <a:t> </a:t>
            </a:r>
            <a:r>
              <a:rPr lang="en-US" sz="2000" dirty="0" err="1" smtClean="0">
                <a:latin typeface="Calibri (Body)"/>
              </a:rPr>
              <a:t>về</a:t>
            </a:r>
            <a:r>
              <a:rPr lang="en-US" sz="2000" dirty="0" smtClean="0">
                <a:latin typeface="Calibri (Body)"/>
              </a:rPr>
              <a:t> </a:t>
            </a:r>
            <a:r>
              <a:rPr lang="en-US" sz="2000" dirty="0" err="1" smtClean="0">
                <a:latin typeface="Calibri (Body)"/>
              </a:rPr>
              <a:t>độ</a:t>
            </a:r>
            <a:r>
              <a:rPr lang="en-US" sz="2000" dirty="0" smtClean="0">
                <a:latin typeface="Calibri (Body)"/>
              </a:rPr>
              <a:t> </a:t>
            </a:r>
            <a:r>
              <a:rPr lang="en-US" sz="2000" dirty="0" err="1" smtClean="0">
                <a:latin typeface="Calibri (Body)"/>
              </a:rPr>
              <a:t>chính</a:t>
            </a:r>
            <a:r>
              <a:rPr lang="en-US" sz="2000" dirty="0" smtClean="0">
                <a:latin typeface="Calibri (Body)"/>
              </a:rPr>
              <a:t> </a:t>
            </a:r>
            <a:r>
              <a:rPr lang="en-US" sz="2000" dirty="0" err="1" smtClean="0">
                <a:latin typeface="Calibri (Body)"/>
              </a:rPr>
              <a:t>xác</a:t>
            </a:r>
            <a:endParaRPr lang="en-US" sz="2000" dirty="0" smtClean="0">
              <a:latin typeface="Calibri (Body)"/>
            </a:endParaRPr>
          </a:p>
        </p:txBody>
      </p:sp>
    </p:spTree>
    <p:extLst>
      <p:ext uri="{BB962C8B-B14F-4D97-AF65-F5344CB8AC3E}">
        <p14:creationId xmlns:p14="http://schemas.microsoft.com/office/powerpoint/2010/main" val="2045801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Tiền</a:t>
            </a:r>
            <a:r>
              <a:rPr lang="en-US" dirty="0" smtClean="0"/>
              <a:t> </a:t>
            </a:r>
            <a:r>
              <a:rPr lang="en-US" dirty="0" err="1" smtClean="0"/>
              <a:t>xử</a:t>
            </a:r>
            <a:r>
              <a:rPr lang="en-US" dirty="0" smtClean="0"/>
              <a:t> </a:t>
            </a:r>
            <a:r>
              <a:rPr lang="en-US" dirty="0" err="1" smtClean="0"/>
              <a:t>lý</a:t>
            </a:r>
            <a:r>
              <a:rPr lang="en-US" dirty="0" smtClean="0"/>
              <a:t> </a:t>
            </a:r>
            <a:r>
              <a:rPr lang="en-US" dirty="0" err="1" smtClean="0"/>
              <a:t>ảnh</a:t>
            </a:r>
            <a:r>
              <a:rPr lang="en-US" dirty="0" smtClean="0"/>
              <a:t> da </a:t>
            </a:r>
            <a:r>
              <a:rPr lang="en-US" dirty="0" err="1" smtClean="0"/>
              <a:t>liễu</a:t>
            </a:r>
            <a:endParaRPr lang="en-US" dirty="0"/>
          </a:p>
        </p:txBody>
      </p:sp>
      <p:sp>
        <p:nvSpPr>
          <p:cNvPr id="3" name="Content Placeholder 2"/>
          <p:cNvSpPr>
            <a:spLocks noGrp="1"/>
          </p:cNvSpPr>
          <p:nvPr>
            <p:ph idx="1"/>
          </p:nvPr>
        </p:nvSpPr>
        <p:spPr>
          <a:xfrm>
            <a:off x="838200" y="1825625"/>
            <a:ext cx="8354568" cy="4351338"/>
          </a:xfrm>
        </p:spPr>
        <p:txBody>
          <a:bodyPr>
            <a:normAutofit/>
          </a:bodyPr>
          <a:lstStyle/>
          <a:p>
            <a:pPr algn="just">
              <a:lnSpc>
                <a:spcPct val="110000"/>
              </a:lnSpc>
            </a:pPr>
            <a:r>
              <a:rPr lang="en-US" sz="2400" dirty="0" err="1">
                <a:latin typeface="Calibri (Body)"/>
              </a:rPr>
              <a:t>Việc</a:t>
            </a:r>
            <a:r>
              <a:rPr lang="en-US" sz="2400" dirty="0">
                <a:latin typeface="Calibri (Body)"/>
              </a:rPr>
              <a:t> </a:t>
            </a:r>
            <a:r>
              <a:rPr lang="en-US" sz="2400" dirty="0" err="1">
                <a:latin typeface="Calibri (Body)"/>
              </a:rPr>
              <a:t>phân</a:t>
            </a:r>
            <a:r>
              <a:rPr lang="en-US" sz="2400" dirty="0">
                <a:latin typeface="Calibri (Body)"/>
              </a:rPr>
              <a:t> </a:t>
            </a:r>
            <a:r>
              <a:rPr lang="en-US" sz="2400" dirty="0" err="1">
                <a:latin typeface="Calibri (Body)"/>
              </a:rPr>
              <a:t>hoạch</a:t>
            </a:r>
            <a:r>
              <a:rPr lang="vi-VN" sz="2400" dirty="0">
                <a:latin typeface="Calibri (Body)"/>
              </a:rPr>
              <a:t> ranh giới ch</a:t>
            </a:r>
            <a:r>
              <a:rPr lang="en-US" sz="2400" dirty="0" err="1">
                <a:latin typeface="Calibri (Body)"/>
              </a:rPr>
              <a:t>ính</a:t>
            </a:r>
            <a:r>
              <a:rPr lang="en-US" sz="2400" dirty="0">
                <a:latin typeface="Calibri (Body)"/>
              </a:rPr>
              <a:t> </a:t>
            </a:r>
            <a:r>
              <a:rPr lang="en-US" sz="2400" dirty="0" err="1">
                <a:latin typeface="Calibri (Body)"/>
              </a:rPr>
              <a:t>xác</a:t>
            </a:r>
            <a:r>
              <a:rPr lang="en-US" sz="2400" dirty="0">
                <a:latin typeface="Calibri (Body)"/>
              </a:rPr>
              <a:t> </a:t>
            </a:r>
            <a:r>
              <a:rPr lang="en-US" sz="2400" dirty="0" err="1">
                <a:latin typeface="Calibri (Body)"/>
              </a:rPr>
              <a:t>gi</a:t>
            </a:r>
            <a:r>
              <a:rPr lang="vi-VN" sz="2400" dirty="0">
                <a:latin typeface="Calibri (Body)"/>
              </a:rPr>
              <a:t>ữa tổn thương v</a:t>
            </a:r>
            <a:r>
              <a:rPr lang="en-US" sz="2400" dirty="0">
                <a:latin typeface="Calibri (Body)"/>
              </a:rPr>
              <a:t>à </a:t>
            </a:r>
            <a:r>
              <a:rPr lang="en-US" sz="2400" dirty="0" err="1">
                <a:latin typeface="Calibri (Body)"/>
              </a:rPr>
              <a:t>vùng</a:t>
            </a:r>
            <a:r>
              <a:rPr lang="en-US" sz="2400" dirty="0">
                <a:latin typeface="Calibri (Body)"/>
              </a:rPr>
              <a:t> da </a:t>
            </a:r>
            <a:r>
              <a:rPr lang="en-US" sz="2400" dirty="0" err="1">
                <a:latin typeface="Calibri (Body)"/>
              </a:rPr>
              <a:t>xung</a:t>
            </a:r>
            <a:r>
              <a:rPr lang="en-US" sz="2400" dirty="0">
                <a:latin typeface="Calibri (Body)"/>
              </a:rPr>
              <a:t> </a:t>
            </a:r>
            <a:r>
              <a:rPr lang="en-US" sz="2400" dirty="0" err="1">
                <a:latin typeface="Calibri (Body)"/>
              </a:rPr>
              <a:t>quanh</a:t>
            </a:r>
            <a:r>
              <a:rPr lang="en-US" sz="2400" dirty="0">
                <a:latin typeface="Calibri (Body)"/>
              </a:rPr>
              <a:t> </a:t>
            </a:r>
            <a:r>
              <a:rPr lang="en-US" sz="2400" dirty="0" err="1">
                <a:latin typeface="Calibri (Body)"/>
              </a:rPr>
              <a:t>là</a:t>
            </a:r>
            <a:r>
              <a:rPr lang="en-US" sz="2400" dirty="0">
                <a:latin typeface="Calibri (Body)"/>
              </a:rPr>
              <a:t> m</a:t>
            </a:r>
            <a:r>
              <a:rPr lang="vi-VN" sz="2400" dirty="0">
                <a:latin typeface="Calibri (Body)"/>
              </a:rPr>
              <a:t>ột trong những th</a:t>
            </a:r>
            <a:r>
              <a:rPr lang="en-US" sz="2400" dirty="0" err="1">
                <a:latin typeface="Calibri (Body)"/>
              </a:rPr>
              <a:t>ông</a:t>
            </a:r>
            <a:r>
              <a:rPr lang="en-US" sz="2400" dirty="0">
                <a:latin typeface="Calibri (Body)"/>
              </a:rPr>
              <a:t> s</a:t>
            </a:r>
            <a:r>
              <a:rPr lang="vi-VN" sz="2400" dirty="0">
                <a:latin typeface="Calibri (Body)"/>
              </a:rPr>
              <a:t>ố hiệu quả để chẩn đo</a:t>
            </a:r>
            <a:r>
              <a:rPr lang="en-US" sz="2400" dirty="0" err="1">
                <a:latin typeface="Calibri (Body)"/>
              </a:rPr>
              <a:t>án</a:t>
            </a:r>
            <a:r>
              <a:rPr lang="en-US" sz="2400" dirty="0">
                <a:latin typeface="Calibri (Body)"/>
              </a:rPr>
              <a:t> t</a:t>
            </a:r>
            <a:r>
              <a:rPr lang="vi-VN" sz="2400" dirty="0">
                <a:latin typeface="Calibri (Body)"/>
              </a:rPr>
              <a:t>ổn thương ung thư</a:t>
            </a:r>
            <a:r>
              <a:rPr lang="en-US" sz="2400" dirty="0">
                <a:latin typeface="Calibri (Body)"/>
              </a:rPr>
              <a:t>.</a:t>
            </a:r>
            <a:r>
              <a:rPr lang="vi-VN" sz="2400" dirty="0">
                <a:latin typeface="Calibri (Body)"/>
              </a:rPr>
              <a:t> </a:t>
            </a:r>
            <a:r>
              <a:rPr lang="en-US" sz="2400" dirty="0" err="1">
                <a:latin typeface="Calibri (Body)"/>
              </a:rPr>
              <a:t>Các</a:t>
            </a:r>
            <a:r>
              <a:rPr lang="en-US" sz="2400" dirty="0">
                <a:latin typeface="Calibri (Body)"/>
              </a:rPr>
              <a:t> k</a:t>
            </a:r>
            <a:r>
              <a:rPr lang="vi-VN" sz="2400" dirty="0">
                <a:latin typeface="Calibri (Body)"/>
              </a:rPr>
              <a:t>ỹ thuật tiền xử l</a:t>
            </a:r>
            <a:r>
              <a:rPr lang="en-US" sz="2400" dirty="0">
                <a:latin typeface="Calibri (Body)"/>
              </a:rPr>
              <a:t>ý </a:t>
            </a:r>
            <a:r>
              <a:rPr lang="en-US" sz="2400" dirty="0" err="1">
                <a:latin typeface="Calibri (Body)"/>
              </a:rPr>
              <a:t>đóng</a:t>
            </a:r>
            <a:r>
              <a:rPr lang="en-US" sz="2400" dirty="0">
                <a:latin typeface="Calibri (Body)"/>
              </a:rPr>
              <a:t> </a:t>
            </a:r>
            <a:r>
              <a:rPr lang="en-US" sz="2400" dirty="0" err="1">
                <a:latin typeface="Calibri (Body)"/>
              </a:rPr>
              <a:t>vai</a:t>
            </a:r>
            <a:r>
              <a:rPr lang="en-US" sz="2400" dirty="0">
                <a:latin typeface="Calibri (Body)"/>
              </a:rPr>
              <a:t> </a:t>
            </a:r>
            <a:r>
              <a:rPr lang="en-US" sz="2400" dirty="0" err="1">
                <a:latin typeface="Calibri (Body)"/>
              </a:rPr>
              <a:t>trò</a:t>
            </a:r>
            <a:r>
              <a:rPr lang="en-US" sz="2400" dirty="0">
                <a:latin typeface="Calibri (Body)"/>
              </a:rPr>
              <a:t> </a:t>
            </a:r>
            <a:r>
              <a:rPr lang="vi-VN" sz="2400" dirty="0">
                <a:latin typeface="Calibri (Body)"/>
              </a:rPr>
              <a:t>rất quan trọng để x</a:t>
            </a:r>
            <a:r>
              <a:rPr lang="en-US" sz="2400" dirty="0" err="1">
                <a:latin typeface="Calibri (Body)"/>
              </a:rPr>
              <a:t>ác</a:t>
            </a:r>
            <a:r>
              <a:rPr lang="en-US" sz="2400" dirty="0">
                <a:latin typeface="Calibri (Body)"/>
              </a:rPr>
              <a:t> đ</a:t>
            </a:r>
            <a:r>
              <a:rPr lang="vi-VN" sz="2400" dirty="0">
                <a:latin typeface="Calibri (Body)"/>
              </a:rPr>
              <a:t>ịnh ranh giới ch</a:t>
            </a:r>
            <a:r>
              <a:rPr lang="en-US" sz="2400" dirty="0" err="1">
                <a:latin typeface="Calibri (Body)"/>
              </a:rPr>
              <a:t>ính</a:t>
            </a:r>
            <a:r>
              <a:rPr lang="en-US" sz="2400" dirty="0">
                <a:latin typeface="Calibri (Body)"/>
              </a:rPr>
              <a:t> </a:t>
            </a:r>
            <a:r>
              <a:rPr lang="en-US" sz="2400" dirty="0" err="1">
                <a:latin typeface="Calibri (Body)"/>
              </a:rPr>
              <a:t>xác</a:t>
            </a:r>
            <a:r>
              <a:rPr lang="en-US" sz="2400" dirty="0">
                <a:latin typeface="Calibri (Body)"/>
              </a:rPr>
              <a:t> c</a:t>
            </a:r>
            <a:r>
              <a:rPr lang="vi-VN" sz="2400" dirty="0">
                <a:latin typeface="Calibri (Body)"/>
              </a:rPr>
              <a:t>ủa tổn thương. C</a:t>
            </a:r>
            <a:r>
              <a:rPr lang="en-US" sz="2400" dirty="0" err="1">
                <a:latin typeface="Calibri (Body)"/>
              </a:rPr>
              <a:t>ác</a:t>
            </a:r>
            <a:r>
              <a:rPr lang="en-US" sz="2400" dirty="0">
                <a:latin typeface="Calibri (Body)"/>
              </a:rPr>
              <a:t> </a:t>
            </a:r>
            <a:r>
              <a:rPr lang="en-US" sz="2400" dirty="0" err="1">
                <a:latin typeface="Calibri (Body)"/>
              </a:rPr>
              <a:t>nghiên</a:t>
            </a:r>
            <a:r>
              <a:rPr lang="en-US" sz="2400" dirty="0">
                <a:latin typeface="Calibri (Body)"/>
              </a:rPr>
              <a:t> c</a:t>
            </a:r>
            <a:r>
              <a:rPr lang="vi-VN" sz="2400" dirty="0">
                <a:latin typeface="Calibri (Body)"/>
              </a:rPr>
              <a:t>ứu cho thấy một bước hiệu quả để xử l</a:t>
            </a:r>
            <a:r>
              <a:rPr lang="en-US" sz="2400" dirty="0">
                <a:latin typeface="Calibri (Body)"/>
              </a:rPr>
              <a:t>ý </a:t>
            </a:r>
            <a:r>
              <a:rPr lang="en-US" sz="2400" dirty="0" err="1">
                <a:latin typeface="Calibri (Body)"/>
              </a:rPr>
              <a:t>hình</a:t>
            </a:r>
            <a:r>
              <a:rPr lang="en-US" sz="2400" dirty="0">
                <a:latin typeface="Calibri (Body)"/>
              </a:rPr>
              <a:t> </a:t>
            </a:r>
            <a:r>
              <a:rPr lang="vi-VN" sz="2400" dirty="0">
                <a:latin typeface="Calibri (Body)"/>
              </a:rPr>
              <a:t>ảnh da liễu của tổn thương </a:t>
            </a:r>
            <a:r>
              <a:rPr lang="en-US" sz="2400" dirty="0" err="1">
                <a:latin typeface="Calibri (Body)"/>
              </a:rPr>
              <a:t>phân</a:t>
            </a:r>
            <a:r>
              <a:rPr lang="en-US" sz="2400" dirty="0">
                <a:latin typeface="Calibri (Body)"/>
              </a:rPr>
              <a:t> </a:t>
            </a:r>
            <a:r>
              <a:rPr lang="en-US" sz="2400" dirty="0" err="1">
                <a:latin typeface="Calibri (Body)"/>
              </a:rPr>
              <a:t>vùng</a:t>
            </a:r>
            <a:r>
              <a:rPr lang="vi-VN" sz="2400" dirty="0">
                <a:latin typeface="Calibri (Body)"/>
              </a:rPr>
              <a:t>.</a:t>
            </a:r>
            <a:endParaRPr lang="en-US" sz="2400" dirty="0">
              <a:latin typeface="Calibri (Body)"/>
            </a:endParaRPr>
          </a:p>
          <a:p>
            <a:pPr algn="just">
              <a:lnSpc>
                <a:spcPct val="110000"/>
              </a:lnSpc>
            </a:pPr>
            <a:r>
              <a:rPr lang="en-US" sz="2400" dirty="0">
                <a:latin typeface="Calibri (Body)"/>
              </a:rPr>
              <a:t>B</a:t>
            </a:r>
            <a:r>
              <a:rPr lang="vi-VN" sz="2400" dirty="0">
                <a:latin typeface="Calibri (Body)"/>
              </a:rPr>
              <a:t>ộ dữ liệu </a:t>
            </a:r>
            <a:r>
              <a:rPr lang="en-US" sz="2400" dirty="0" err="1">
                <a:latin typeface="Calibri (Body)"/>
              </a:rPr>
              <a:t>hình</a:t>
            </a:r>
            <a:r>
              <a:rPr lang="en-US" sz="2400" dirty="0">
                <a:latin typeface="Calibri (Body)"/>
              </a:rPr>
              <a:t> </a:t>
            </a:r>
            <a:r>
              <a:rPr lang="vi-VN" sz="2400" dirty="0">
                <a:latin typeface="Calibri (Body)"/>
              </a:rPr>
              <a:t>ảnh da quốc tế (ISIC) hiện chứa một trong những bộ sưu tập lớn nhất về h</a:t>
            </a:r>
            <a:r>
              <a:rPr lang="en-US" sz="2400" dirty="0" err="1">
                <a:latin typeface="Calibri (Body)"/>
              </a:rPr>
              <a:t>ình</a:t>
            </a:r>
            <a:r>
              <a:rPr lang="en-US" sz="2400" dirty="0">
                <a:latin typeface="Calibri (Body)"/>
              </a:rPr>
              <a:t> </a:t>
            </a:r>
            <a:r>
              <a:rPr lang="vi-VN" sz="2400" dirty="0">
                <a:latin typeface="Calibri (Body)"/>
              </a:rPr>
              <a:t>ảnh soi da </a:t>
            </a:r>
            <a:r>
              <a:rPr lang="en-US" sz="2400" dirty="0" err="1">
                <a:latin typeface="Calibri (Body)"/>
              </a:rPr>
              <a:t>hoàn</a:t>
            </a:r>
            <a:r>
              <a:rPr lang="en-US" sz="2400" dirty="0">
                <a:latin typeface="Calibri (Body)"/>
              </a:rPr>
              <a:t> </a:t>
            </a:r>
            <a:r>
              <a:rPr lang="en-US" sz="2400" dirty="0" err="1">
                <a:latin typeface="Calibri (Body)"/>
              </a:rPr>
              <a:t>ch</a:t>
            </a:r>
            <a:r>
              <a:rPr lang="vi-VN" sz="2400" dirty="0">
                <a:latin typeface="Calibri (Body)"/>
              </a:rPr>
              <a:t>ỉnh</a:t>
            </a:r>
            <a:r>
              <a:rPr lang="en-US" sz="2400" dirty="0">
                <a:latin typeface="Calibri (Body)"/>
              </a:rPr>
              <a:t>.</a:t>
            </a:r>
          </a:p>
          <a:p>
            <a:endParaRPr lang="en-US" dirty="0"/>
          </a:p>
        </p:txBody>
      </p:sp>
      <p:pic>
        <p:nvPicPr>
          <p:cNvPr id="4" name="Picture 3"/>
          <p:cNvPicPr>
            <a:picLocks noChangeAspect="1"/>
          </p:cNvPicPr>
          <p:nvPr/>
        </p:nvPicPr>
        <p:blipFill>
          <a:blip r:embed="rId2"/>
          <a:stretch>
            <a:fillRect/>
          </a:stretch>
        </p:blipFill>
        <p:spPr>
          <a:xfrm>
            <a:off x="9390641" y="1825625"/>
            <a:ext cx="2801359" cy="2116547"/>
          </a:xfrm>
          <a:prstGeom prst="rect">
            <a:avLst/>
          </a:prstGeom>
        </p:spPr>
      </p:pic>
      <p:sp>
        <p:nvSpPr>
          <p:cNvPr id="5" name="TextBox 4"/>
          <p:cNvSpPr txBox="1"/>
          <p:nvPr/>
        </p:nvSpPr>
        <p:spPr>
          <a:xfrm>
            <a:off x="9390641" y="4077109"/>
            <a:ext cx="2679439" cy="923330"/>
          </a:xfrm>
          <a:prstGeom prst="rect">
            <a:avLst/>
          </a:prstGeom>
          <a:noFill/>
        </p:spPr>
        <p:txBody>
          <a:bodyPr wrap="square" rtlCol="0">
            <a:spAutoFit/>
          </a:bodyPr>
          <a:lstStyle/>
          <a:p>
            <a:r>
              <a:rPr lang="en-US" dirty="0" err="1" smtClean="0"/>
              <a:t>Ghi</a:t>
            </a:r>
            <a:r>
              <a:rPr lang="en-US" dirty="0" smtClean="0"/>
              <a:t> </a:t>
            </a:r>
            <a:r>
              <a:rPr lang="en-US" dirty="0" err="1" smtClean="0"/>
              <a:t>chú</a:t>
            </a:r>
            <a:r>
              <a:rPr lang="en-US" dirty="0" smtClean="0"/>
              <a:t>:</a:t>
            </a:r>
          </a:p>
          <a:p>
            <a:pPr marL="285750" indent="-285750">
              <a:buFontTx/>
              <a:buChar char="-"/>
            </a:pPr>
            <a:r>
              <a:rPr lang="en-US" dirty="0" smtClean="0"/>
              <a:t>2 </a:t>
            </a:r>
            <a:r>
              <a:rPr lang="en-US" dirty="0" err="1" smtClean="0"/>
              <a:t>ảnh</a:t>
            </a:r>
            <a:r>
              <a:rPr lang="en-US" dirty="0" smtClean="0"/>
              <a:t> </a:t>
            </a:r>
            <a:r>
              <a:rPr lang="en-US" dirty="0" err="1" smtClean="0"/>
              <a:t>trên</a:t>
            </a:r>
            <a:r>
              <a:rPr lang="en-US" dirty="0" smtClean="0"/>
              <a:t>: </a:t>
            </a:r>
            <a:r>
              <a:rPr lang="en-US" dirty="0" err="1" smtClean="0"/>
              <a:t>ác</a:t>
            </a:r>
            <a:r>
              <a:rPr lang="en-US" dirty="0" smtClean="0"/>
              <a:t> </a:t>
            </a:r>
            <a:r>
              <a:rPr lang="en-US" dirty="0" err="1" smtClean="0"/>
              <a:t>tính</a:t>
            </a:r>
            <a:endParaRPr lang="en-US" dirty="0" smtClean="0"/>
          </a:p>
          <a:p>
            <a:pPr marL="285750" indent="-285750">
              <a:buFontTx/>
              <a:buChar char="-"/>
            </a:pPr>
            <a:r>
              <a:rPr lang="en-US" dirty="0" smtClean="0"/>
              <a:t>2 </a:t>
            </a:r>
            <a:r>
              <a:rPr lang="en-US" dirty="0" err="1" smtClean="0"/>
              <a:t>ảnh</a:t>
            </a:r>
            <a:r>
              <a:rPr lang="en-US" dirty="0" smtClean="0"/>
              <a:t> </a:t>
            </a:r>
            <a:r>
              <a:rPr lang="en-US" dirty="0" err="1" smtClean="0"/>
              <a:t>dưới</a:t>
            </a:r>
            <a:r>
              <a:rPr lang="en-US" dirty="0" smtClean="0"/>
              <a:t>: </a:t>
            </a:r>
            <a:r>
              <a:rPr lang="en-US" dirty="0" err="1" smtClean="0"/>
              <a:t>lành</a:t>
            </a:r>
            <a:r>
              <a:rPr lang="en-US" dirty="0" smtClean="0"/>
              <a:t> </a:t>
            </a:r>
            <a:r>
              <a:rPr lang="en-US" dirty="0" err="1" smtClean="0"/>
              <a:t>tính</a:t>
            </a:r>
            <a:r>
              <a:rPr lang="en-US" dirty="0" smtClean="0"/>
              <a:t> </a:t>
            </a:r>
            <a:endParaRPr lang="en-US" dirty="0"/>
          </a:p>
        </p:txBody>
      </p:sp>
    </p:spTree>
    <p:extLst>
      <p:ext uri="{BB962C8B-B14F-4D97-AF65-F5344CB8AC3E}">
        <p14:creationId xmlns:p14="http://schemas.microsoft.com/office/powerpoint/2010/main" val="865092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Tiền</a:t>
            </a:r>
            <a:r>
              <a:rPr lang="en-US" dirty="0" smtClean="0"/>
              <a:t> </a:t>
            </a:r>
            <a:r>
              <a:rPr lang="en-US" dirty="0" err="1" smtClean="0"/>
              <a:t>xử</a:t>
            </a:r>
            <a:r>
              <a:rPr lang="en-US" dirty="0" smtClean="0"/>
              <a:t> </a:t>
            </a:r>
            <a:r>
              <a:rPr lang="en-US" dirty="0" err="1" smtClean="0"/>
              <a:t>lý</a:t>
            </a:r>
            <a:r>
              <a:rPr lang="en-US" dirty="0" smtClean="0"/>
              <a:t> </a:t>
            </a:r>
            <a:r>
              <a:rPr lang="en-US" dirty="0" err="1" smtClean="0"/>
              <a:t>ảnh</a:t>
            </a:r>
            <a:r>
              <a:rPr lang="en-US" dirty="0" smtClean="0"/>
              <a:t> da </a:t>
            </a:r>
            <a:r>
              <a:rPr lang="en-US" dirty="0" err="1" smtClean="0"/>
              <a:t>liễu</a:t>
            </a:r>
            <a:endParaRPr lang="en-US" dirty="0"/>
          </a:p>
        </p:txBody>
      </p:sp>
      <p:sp>
        <p:nvSpPr>
          <p:cNvPr id="3" name="Content Placeholder 2"/>
          <p:cNvSpPr>
            <a:spLocks noGrp="1"/>
          </p:cNvSpPr>
          <p:nvPr>
            <p:ph idx="1"/>
          </p:nvPr>
        </p:nvSpPr>
        <p:spPr/>
        <p:txBody>
          <a:bodyPr>
            <a:normAutofit/>
          </a:bodyPr>
          <a:lstStyle/>
          <a:p>
            <a:pPr algn="just">
              <a:lnSpc>
                <a:spcPct val="110000"/>
              </a:lnSpc>
            </a:pPr>
            <a:r>
              <a:rPr lang="en-US" sz="2400" dirty="0" err="1">
                <a:latin typeface="Calibri (Body)"/>
              </a:rPr>
              <a:t>Kích</a:t>
            </a:r>
            <a:r>
              <a:rPr lang="en-US" sz="2400" dirty="0">
                <a:latin typeface="Calibri (Body)"/>
              </a:rPr>
              <a:t> </a:t>
            </a:r>
            <a:r>
              <a:rPr lang="en-US" sz="2400" dirty="0" err="1">
                <a:latin typeface="Calibri (Body)"/>
              </a:rPr>
              <a:t>thư</a:t>
            </a:r>
            <a:r>
              <a:rPr lang="vi-VN" sz="2400" dirty="0">
                <a:latin typeface="Calibri (Body)"/>
              </a:rPr>
              <a:t>ớc của </a:t>
            </a:r>
            <a:r>
              <a:rPr lang="en-US" sz="2400" dirty="0" err="1">
                <a:latin typeface="Calibri (Body)"/>
              </a:rPr>
              <a:t>vùng</a:t>
            </a:r>
            <a:r>
              <a:rPr lang="en-US" sz="2400" dirty="0">
                <a:latin typeface="Calibri (Body)"/>
              </a:rPr>
              <a:t> </a:t>
            </a:r>
            <a:r>
              <a:rPr lang="en-US" sz="2400" dirty="0" err="1">
                <a:latin typeface="Calibri (Body)"/>
              </a:rPr>
              <a:t>ảnh</a:t>
            </a:r>
            <a:r>
              <a:rPr lang="en-US" sz="2400" dirty="0">
                <a:latin typeface="Calibri (Body)"/>
              </a:rPr>
              <a:t> </a:t>
            </a:r>
            <a:r>
              <a:rPr lang="en-US" sz="2400" dirty="0" err="1">
                <a:latin typeface="Calibri (Body)"/>
              </a:rPr>
              <a:t>tìm</a:t>
            </a:r>
            <a:r>
              <a:rPr lang="en-US" sz="2400" dirty="0">
                <a:latin typeface="Calibri (Body)"/>
              </a:rPr>
              <a:t> </a:t>
            </a:r>
            <a:r>
              <a:rPr lang="en-US" sz="2400" dirty="0" err="1">
                <a:latin typeface="Calibri (Body)"/>
              </a:rPr>
              <a:t>kiếm</a:t>
            </a:r>
            <a:r>
              <a:rPr lang="en-US" sz="2400" dirty="0">
                <a:latin typeface="Calibri (Body)"/>
              </a:rPr>
              <a:t> </a:t>
            </a:r>
            <a:r>
              <a:rPr lang="en-US" sz="2400" dirty="0" err="1">
                <a:latin typeface="Calibri (Body)"/>
              </a:rPr>
              <a:t>tổn</a:t>
            </a:r>
            <a:r>
              <a:rPr lang="en-US" sz="2400" dirty="0">
                <a:latin typeface="Calibri (Body)"/>
              </a:rPr>
              <a:t> </a:t>
            </a:r>
            <a:r>
              <a:rPr lang="en-US" sz="2400" dirty="0" err="1">
                <a:latin typeface="Calibri (Body)"/>
              </a:rPr>
              <a:t>thương</a:t>
            </a:r>
            <a:r>
              <a:rPr lang="en-US" sz="2400" dirty="0">
                <a:latin typeface="Calibri (Body)"/>
              </a:rPr>
              <a:t> </a:t>
            </a:r>
            <a:r>
              <a:rPr lang="en-US" sz="2400" dirty="0" err="1">
                <a:latin typeface="Calibri (Body)"/>
              </a:rPr>
              <a:t>được</a:t>
            </a:r>
            <a:r>
              <a:rPr lang="en-US" sz="2400" dirty="0">
                <a:latin typeface="Calibri (Body)"/>
              </a:rPr>
              <a:t> </a:t>
            </a:r>
            <a:r>
              <a:rPr lang="en-US" sz="2400" dirty="0" err="1">
                <a:latin typeface="Calibri (Body)"/>
              </a:rPr>
              <a:t>đưa</a:t>
            </a:r>
            <a:r>
              <a:rPr lang="en-US" sz="2400" dirty="0">
                <a:latin typeface="Calibri (Body)"/>
              </a:rPr>
              <a:t> </a:t>
            </a:r>
            <a:r>
              <a:rPr lang="en-US" sz="2400" dirty="0" err="1">
                <a:latin typeface="Calibri (Body)"/>
              </a:rPr>
              <a:t>về</a:t>
            </a:r>
            <a:r>
              <a:rPr lang="en-US" sz="2400" dirty="0">
                <a:latin typeface="Calibri (Body)"/>
              </a:rPr>
              <a:t> 150 x 150. </a:t>
            </a:r>
          </a:p>
          <a:p>
            <a:pPr algn="just">
              <a:lnSpc>
                <a:spcPct val="110000"/>
              </a:lnSpc>
            </a:pPr>
            <a:r>
              <a:rPr lang="en-US" sz="2400" dirty="0" err="1">
                <a:latin typeface="Calibri (Body)"/>
              </a:rPr>
              <a:t>Sử</a:t>
            </a:r>
            <a:r>
              <a:rPr lang="en-US" sz="2400" dirty="0">
                <a:latin typeface="Calibri (Body)"/>
              </a:rPr>
              <a:t> </a:t>
            </a:r>
            <a:r>
              <a:rPr lang="en-US" sz="2400" dirty="0" err="1">
                <a:latin typeface="Calibri (Body)"/>
              </a:rPr>
              <a:t>dụng</a:t>
            </a:r>
            <a:r>
              <a:rPr lang="en-US" sz="2400" dirty="0">
                <a:latin typeface="Calibri (Body)"/>
              </a:rPr>
              <a:t> p</a:t>
            </a:r>
            <a:r>
              <a:rPr lang="vi-VN" sz="2400" dirty="0">
                <a:latin typeface="Calibri (Body)"/>
              </a:rPr>
              <a:t>hương ph</a:t>
            </a:r>
            <a:r>
              <a:rPr lang="en-US" sz="2400" dirty="0" err="1">
                <a:latin typeface="Calibri (Body)"/>
              </a:rPr>
              <a:t>áp</a:t>
            </a:r>
            <a:r>
              <a:rPr lang="en-US" sz="2400" dirty="0">
                <a:latin typeface="Calibri (Body)"/>
              </a:rPr>
              <a:t> “active contours </a:t>
            </a:r>
            <a:r>
              <a:rPr lang="en-US" sz="2400" dirty="0" err="1">
                <a:latin typeface="Calibri (Body)"/>
              </a:rPr>
              <a:t>withour</a:t>
            </a:r>
            <a:r>
              <a:rPr lang="en-US" sz="2400" dirty="0">
                <a:latin typeface="Calibri (Body)"/>
              </a:rPr>
              <a:t> edge” </a:t>
            </a:r>
            <a:r>
              <a:rPr lang="en-US" sz="2400" dirty="0" err="1">
                <a:latin typeface="Calibri (Body)"/>
              </a:rPr>
              <a:t>được</a:t>
            </a:r>
            <a:r>
              <a:rPr lang="en-US" sz="2400" dirty="0">
                <a:latin typeface="Calibri (Body)"/>
              </a:rPr>
              <a:t> </a:t>
            </a:r>
            <a:r>
              <a:rPr lang="en-US" sz="2400" dirty="0" err="1">
                <a:latin typeface="Calibri (Body)"/>
              </a:rPr>
              <a:t>đư</a:t>
            </a:r>
            <a:r>
              <a:rPr lang="vi-VN" sz="2400" dirty="0">
                <a:latin typeface="Calibri (Body)"/>
              </a:rPr>
              <a:t>ợc sử dụng để ph</a:t>
            </a:r>
            <a:r>
              <a:rPr lang="en-US" sz="2400" dirty="0" err="1">
                <a:latin typeface="Calibri (Body)"/>
              </a:rPr>
              <a:t>ân</a:t>
            </a:r>
            <a:r>
              <a:rPr lang="en-US" sz="2400" dirty="0">
                <a:latin typeface="Calibri (Body)"/>
              </a:rPr>
              <a:t> </a:t>
            </a:r>
            <a:r>
              <a:rPr lang="en-US" sz="2400" dirty="0" err="1">
                <a:latin typeface="Calibri (Body)"/>
              </a:rPr>
              <a:t>hoạch</a:t>
            </a:r>
            <a:r>
              <a:rPr lang="en-US" sz="2400" dirty="0">
                <a:latin typeface="Calibri (Body)"/>
              </a:rPr>
              <a:t> </a:t>
            </a:r>
            <a:r>
              <a:rPr lang="en-US" sz="2400" dirty="0" err="1">
                <a:latin typeface="Calibri (Body)"/>
              </a:rPr>
              <a:t>các</a:t>
            </a:r>
            <a:r>
              <a:rPr lang="en-US" sz="2400" dirty="0">
                <a:latin typeface="Calibri (Body)"/>
              </a:rPr>
              <a:t> </a:t>
            </a:r>
            <a:r>
              <a:rPr lang="en-US" sz="2400" dirty="0" err="1">
                <a:latin typeface="Calibri (Body)"/>
              </a:rPr>
              <a:t>vùng</a:t>
            </a:r>
            <a:r>
              <a:rPr lang="en-US" sz="2400" dirty="0">
                <a:latin typeface="Calibri (Body)"/>
              </a:rPr>
              <a:t> </a:t>
            </a:r>
            <a:r>
              <a:rPr lang="en-US" sz="2400" dirty="0" err="1">
                <a:latin typeface="Calibri (Body)"/>
              </a:rPr>
              <a:t>ảnh</a:t>
            </a:r>
            <a:r>
              <a:rPr lang="en-US" sz="2400" dirty="0">
                <a:latin typeface="Calibri (Body)"/>
              </a:rPr>
              <a:t> </a:t>
            </a:r>
            <a:r>
              <a:rPr lang="en-US" sz="2400" dirty="0" err="1">
                <a:latin typeface="Calibri (Body)"/>
              </a:rPr>
              <a:t>tổn</a:t>
            </a:r>
            <a:r>
              <a:rPr lang="en-US" sz="2400" dirty="0">
                <a:latin typeface="Calibri (Body)"/>
              </a:rPr>
              <a:t> </a:t>
            </a:r>
            <a:r>
              <a:rPr lang="en-US" sz="2400" dirty="0" err="1">
                <a:latin typeface="Calibri (Body)"/>
              </a:rPr>
              <a:t>thương</a:t>
            </a:r>
            <a:r>
              <a:rPr lang="vi-VN" sz="2400" dirty="0" smtClean="0">
                <a:latin typeface="Calibri (Body)"/>
              </a:rPr>
              <a:t>.</a:t>
            </a:r>
            <a:endParaRPr lang="en-US" sz="2400" dirty="0" smtClean="0">
              <a:latin typeface="Calibri (Body)"/>
            </a:endParaRPr>
          </a:p>
          <a:p>
            <a:pPr algn="just">
              <a:lnSpc>
                <a:spcPct val="110000"/>
              </a:lnSpc>
            </a:pPr>
            <a:r>
              <a:rPr lang="en-US" sz="2400" dirty="0" err="1" smtClean="0">
                <a:latin typeface="Calibri (Body)"/>
              </a:rPr>
              <a:t>Kết</a:t>
            </a:r>
            <a:r>
              <a:rPr lang="en-US" sz="2400" dirty="0" smtClean="0">
                <a:latin typeface="Calibri (Body)"/>
              </a:rPr>
              <a:t> </a:t>
            </a:r>
            <a:r>
              <a:rPr lang="en-US" sz="2400" dirty="0" err="1" smtClean="0">
                <a:latin typeface="Calibri (Body)"/>
              </a:rPr>
              <a:t>quả</a:t>
            </a:r>
            <a:r>
              <a:rPr lang="en-US" sz="2400" dirty="0" smtClean="0">
                <a:latin typeface="Calibri (Body)"/>
              </a:rPr>
              <a:t>:</a:t>
            </a:r>
            <a:endParaRPr lang="en-US" sz="2400" dirty="0">
              <a:latin typeface="Calibri (Body)"/>
            </a:endParaRPr>
          </a:p>
        </p:txBody>
      </p:sp>
      <p:pic>
        <p:nvPicPr>
          <p:cNvPr id="4" name="Picture 3"/>
          <p:cNvPicPr>
            <a:picLocks noChangeAspect="1"/>
          </p:cNvPicPr>
          <p:nvPr/>
        </p:nvPicPr>
        <p:blipFill>
          <a:blip r:embed="rId2"/>
          <a:stretch>
            <a:fillRect/>
          </a:stretch>
        </p:blipFill>
        <p:spPr>
          <a:xfrm>
            <a:off x="5073347" y="3196945"/>
            <a:ext cx="2912413" cy="3504425"/>
          </a:xfrm>
          <a:prstGeom prst="rect">
            <a:avLst/>
          </a:prstGeom>
        </p:spPr>
      </p:pic>
      <p:pic>
        <p:nvPicPr>
          <p:cNvPr id="5" name="Picture 4"/>
          <p:cNvPicPr>
            <a:picLocks noChangeAspect="1"/>
          </p:cNvPicPr>
          <p:nvPr/>
        </p:nvPicPr>
        <p:blipFill>
          <a:blip r:embed="rId3"/>
          <a:stretch>
            <a:fillRect/>
          </a:stretch>
        </p:blipFill>
        <p:spPr>
          <a:xfrm>
            <a:off x="8527657" y="3196945"/>
            <a:ext cx="2284246" cy="2907323"/>
          </a:xfrm>
          <a:prstGeom prst="rect">
            <a:avLst/>
          </a:prstGeom>
        </p:spPr>
      </p:pic>
    </p:spTree>
    <p:extLst>
      <p:ext uri="{BB962C8B-B14F-4D97-AF65-F5344CB8AC3E}">
        <p14:creationId xmlns:p14="http://schemas.microsoft.com/office/powerpoint/2010/main" val="3338565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Rút</a:t>
            </a:r>
            <a:r>
              <a:rPr lang="en-US" dirty="0" smtClean="0"/>
              <a:t> </a:t>
            </a:r>
            <a:r>
              <a:rPr lang="en-US" dirty="0" err="1" smtClean="0"/>
              <a:t>trích</a:t>
            </a:r>
            <a:r>
              <a:rPr lang="en-US" dirty="0" smtClean="0"/>
              <a:t> </a:t>
            </a:r>
            <a:r>
              <a:rPr lang="en-US" dirty="0" err="1" smtClean="0"/>
              <a:t>các</a:t>
            </a:r>
            <a:r>
              <a:rPr lang="en-US" dirty="0" smtClean="0"/>
              <a:t> </a:t>
            </a:r>
            <a:r>
              <a:rPr lang="en-US" dirty="0" err="1" smtClean="0"/>
              <a:t>đặc</a:t>
            </a:r>
            <a:r>
              <a:rPr lang="en-US" dirty="0" smtClean="0"/>
              <a:t> </a:t>
            </a:r>
            <a:r>
              <a:rPr lang="en-US" dirty="0" err="1" smtClean="0"/>
              <a:t>trưng</a:t>
            </a:r>
            <a:r>
              <a:rPr lang="en-US" dirty="0" smtClean="0"/>
              <a:t> </a:t>
            </a:r>
            <a:r>
              <a:rPr lang="en-US" dirty="0" err="1" smtClean="0"/>
              <a:t>của</a:t>
            </a:r>
            <a:r>
              <a:rPr lang="en-US" dirty="0" smtClean="0"/>
              <a:t> </a:t>
            </a:r>
            <a:r>
              <a:rPr lang="en-US" dirty="0" err="1" smtClean="0"/>
              <a:t>ảnh</a:t>
            </a:r>
            <a:r>
              <a:rPr lang="en-US" dirty="0" smtClean="0"/>
              <a:t> </a:t>
            </a:r>
            <a:r>
              <a:rPr lang="en-US" dirty="0" err="1" smtClean="0"/>
              <a:t>tổn</a:t>
            </a:r>
            <a:r>
              <a:rPr lang="en-US" dirty="0" smtClean="0"/>
              <a:t> </a:t>
            </a:r>
            <a:r>
              <a:rPr lang="en-US" dirty="0" err="1" smtClean="0"/>
              <a:t>thương</a:t>
            </a:r>
            <a:endParaRPr lang="en-US" dirty="0"/>
          </a:p>
        </p:txBody>
      </p:sp>
      <p:sp>
        <p:nvSpPr>
          <p:cNvPr id="3" name="Content Placeholder 2"/>
          <p:cNvSpPr>
            <a:spLocks noGrp="1"/>
          </p:cNvSpPr>
          <p:nvPr>
            <p:ph idx="1"/>
          </p:nvPr>
        </p:nvSpPr>
        <p:spPr/>
        <p:txBody>
          <a:bodyPr>
            <a:normAutofit fontScale="85000" lnSpcReduction="20000"/>
          </a:bodyPr>
          <a:lstStyle/>
          <a:p>
            <a:pPr algn="just">
              <a:lnSpc>
                <a:spcPct val="110000"/>
              </a:lnSpc>
            </a:pPr>
            <a:r>
              <a:rPr lang="vi-VN" sz="2400" dirty="0">
                <a:latin typeface="Calibri (Body)"/>
              </a:rPr>
              <a:t>Trong giai đoạn này, các </a:t>
            </a:r>
            <a:r>
              <a:rPr lang="en-US" sz="2400" dirty="0" err="1" smtClean="0">
                <a:latin typeface="Calibri (Body)"/>
              </a:rPr>
              <a:t>đặc</a:t>
            </a:r>
            <a:r>
              <a:rPr lang="en-US" sz="2400" dirty="0" smtClean="0">
                <a:latin typeface="Calibri (Body)"/>
              </a:rPr>
              <a:t> </a:t>
            </a:r>
            <a:r>
              <a:rPr lang="en-US" sz="2400" dirty="0" err="1" smtClean="0">
                <a:latin typeface="Calibri (Body)"/>
              </a:rPr>
              <a:t>tính</a:t>
            </a:r>
            <a:r>
              <a:rPr lang="en-US" sz="2400" dirty="0" smtClean="0">
                <a:latin typeface="Calibri (Body)"/>
              </a:rPr>
              <a:t> </a:t>
            </a:r>
            <a:r>
              <a:rPr lang="en-US" sz="2400" dirty="0" err="1" smtClean="0">
                <a:latin typeface="Calibri (Body)"/>
              </a:rPr>
              <a:t>của</a:t>
            </a:r>
            <a:r>
              <a:rPr lang="en-US" sz="2400" dirty="0" smtClean="0">
                <a:latin typeface="Calibri (Body)"/>
              </a:rPr>
              <a:t> </a:t>
            </a:r>
            <a:r>
              <a:rPr lang="en-US" sz="2400" dirty="0" err="1" smtClean="0">
                <a:latin typeface="Calibri (Body)"/>
              </a:rPr>
              <a:t>vùng</a:t>
            </a:r>
            <a:r>
              <a:rPr lang="en-US" sz="2400" dirty="0" smtClean="0">
                <a:latin typeface="Calibri (Body)"/>
              </a:rPr>
              <a:t> </a:t>
            </a:r>
            <a:r>
              <a:rPr lang="en-US" sz="2400" dirty="0" err="1" smtClean="0">
                <a:latin typeface="Calibri (Body)"/>
              </a:rPr>
              <a:t>tổn</a:t>
            </a:r>
            <a:r>
              <a:rPr lang="en-US" sz="2400" dirty="0" smtClean="0">
                <a:latin typeface="Calibri (Body)"/>
              </a:rPr>
              <a:t> </a:t>
            </a:r>
            <a:r>
              <a:rPr lang="en-US" sz="2400" dirty="0" err="1" smtClean="0">
                <a:latin typeface="Calibri (Body)"/>
              </a:rPr>
              <a:t>thương</a:t>
            </a:r>
            <a:r>
              <a:rPr lang="en-US" sz="2400" dirty="0" smtClean="0">
                <a:latin typeface="Calibri (Body)"/>
              </a:rPr>
              <a:t> </a:t>
            </a:r>
            <a:r>
              <a:rPr lang="vi-VN" sz="2400" dirty="0" smtClean="0">
                <a:latin typeface="Calibri (Body)"/>
              </a:rPr>
              <a:t>phải </a:t>
            </a:r>
            <a:r>
              <a:rPr lang="vi-VN" sz="2400" dirty="0">
                <a:latin typeface="Calibri (Body)"/>
              </a:rPr>
              <a:t>được trích xuất để phân loại với độ chính xác cao. Các tính năng dựa trên ABCD đã được trích xuất là các tính năng phổ biến trong một số nghiên </a:t>
            </a:r>
            <a:r>
              <a:rPr lang="vi-VN" sz="2400" dirty="0" smtClean="0">
                <a:latin typeface="Calibri (Body)"/>
              </a:rPr>
              <a:t>cứu</a:t>
            </a:r>
            <a:endParaRPr lang="en-US" sz="2400" dirty="0" smtClean="0">
              <a:latin typeface="Calibri (Body)"/>
            </a:endParaRPr>
          </a:p>
          <a:p>
            <a:pPr lvl="1" algn="just">
              <a:lnSpc>
                <a:spcPct val="110000"/>
              </a:lnSpc>
            </a:pPr>
            <a:r>
              <a:rPr lang="en-US" sz="2000" dirty="0" smtClean="0">
                <a:latin typeface="Calibri (Body)"/>
              </a:rPr>
              <a:t>A = asymmetrical shape ( one half unlike the other)</a:t>
            </a:r>
          </a:p>
          <a:p>
            <a:pPr lvl="1" algn="just">
              <a:lnSpc>
                <a:spcPct val="110000"/>
              </a:lnSpc>
            </a:pPr>
            <a:r>
              <a:rPr lang="en-US" sz="2000" dirty="0" smtClean="0">
                <a:latin typeface="Calibri (Body)"/>
              </a:rPr>
              <a:t>B = irregular border</a:t>
            </a:r>
          </a:p>
          <a:p>
            <a:pPr lvl="1" algn="just">
              <a:lnSpc>
                <a:spcPct val="110000"/>
              </a:lnSpc>
            </a:pPr>
            <a:r>
              <a:rPr lang="en-US" sz="2000" dirty="0" smtClean="0">
                <a:latin typeface="Calibri (Body)"/>
              </a:rPr>
              <a:t>C = is for changes in </a:t>
            </a:r>
            <a:r>
              <a:rPr lang="en-US" sz="2000" dirty="0" err="1" smtClean="0">
                <a:latin typeface="Calibri (Body)"/>
              </a:rPr>
              <a:t>colour</a:t>
            </a:r>
            <a:endParaRPr lang="en-US" sz="2000" dirty="0" smtClean="0">
              <a:latin typeface="Calibri (Body)"/>
            </a:endParaRPr>
          </a:p>
          <a:p>
            <a:pPr lvl="1" algn="just">
              <a:lnSpc>
                <a:spcPct val="110000"/>
              </a:lnSpc>
            </a:pPr>
            <a:r>
              <a:rPr lang="en-US" sz="2000" dirty="0" smtClean="0">
                <a:latin typeface="Calibri (Body)"/>
              </a:rPr>
              <a:t>D = is for diameter (size)</a:t>
            </a:r>
          </a:p>
          <a:p>
            <a:pPr lvl="1" algn="just">
              <a:lnSpc>
                <a:spcPct val="110000"/>
              </a:lnSpc>
            </a:pPr>
            <a:r>
              <a:rPr lang="en-US" sz="2000" dirty="0" smtClean="0">
                <a:latin typeface="Calibri (Body)"/>
              </a:rPr>
              <a:t>E = is for evolving (a change over time)</a:t>
            </a:r>
          </a:p>
          <a:p>
            <a:pPr lvl="2" algn="just">
              <a:lnSpc>
                <a:spcPct val="110000"/>
              </a:lnSpc>
            </a:pPr>
            <a:r>
              <a:rPr lang="en-US" sz="1600" dirty="0" err="1" smtClean="0">
                <a:latin typeface="Calibri (Body)"/>
              </a:rPr>
              <a:t>Lưu</a:t>
            </a:r>
            <a:r>
              <a:rPr lang="en-US" sz="1600" dirty="0" smtClean="0">
                <a:latin typeface="Calibri (Body)"/>
              </a:rPr>
              <a:t> ý: E </a:t>
            </a:r>
            <a:r>
              <a:rPr lang="en-US" sz="1600" dirty="0" err="1" smtClean="0">
                <a:latin typeface="Calibri (Body)"/>
              </a:rPr>
              <a:t>không</a:t>
            </a:r>
            <a:r>
              <a:rPr lang="en-US" sz="1600" dirty="0" smtClean="0">
                <a:latin typeface="Calibri (Body)"/>
              </a:rPr>
              <a:t> </a:t>
            </a:r>
            <a:r>
              <a:rPr lang="en-US" sz="1600" dirty="0" err="1" smtClean="0">
                <a:latin typeface="Calibri (Body)"/>
              </a:rPr>
              <a:t>được</a:t>
            </a:r>
            <a:r>
              <a:rPr lang="en-US" sz="1600" dirty="0" smtClean="0">
                <a:latin typeface="Calibri (Body)"/>
              </a:rPr>
              <a:t> </a:t>
            </a:r>
            <a:r>
              <a:rPr lang="en-US" sz="1600" dirty="0" err="1" smtClean="0">
                <a:latin typeface="Calibri (Body)"/>
              </a:rPr>
              <a:t>sử</a:t>
            </a:r>
            <a:r>
              <a:rPr lang="en-US" sz="1600" dirty="0" smtClean="0">
                <a:latin typeface="Calibri (Body)"/>
              </a:rPr>
              <a:t> </a:t>
            </a:r>
            <a:r>
              <a:rPr lang="en-US" sz="1600" dirty="0" err="1" smtClean="0">
                <a:latin typeface="Calibri (Body)"/>
              </a:rPr>
              <a:t>dụng</a:t>
            </a:r>
            <a:r>
              <a:rPr lang="en-US" sz="1600" dirty="0" smtClean="0">
                <a:latin typeface="Calibri (Body)"/>
              </a:rPr>
              <a:t> </a:t>
            </a:r>
            <a:r>
              <a:rPr lang="en-US" sz="1600" dirty="0" err="1" smtClean="0">
                <a:latin typeface="Calibri (Body)"/>
              </a:rPr>
              <a:t>trong</a:t>
            </a:r>
            <a:r>
              <a:rPr lang="en-US" sz="1600" dirty="0" smtClean="0">
                <a:latin typeface="Calibri (Body)"/>
              </a:rPr>
              <a:t> </a:t>
            </a:r>
            <a:r>
              <a:rPr lang="en-US" sz="1600" dirty="0" err="1" smtClean="0">
                <a:latin typeface="Calibri (Body)"/>
              </a:rPr>
              <a:t>bài</a:t>
            </a:r>
            <a:r>
              <a:rPr lang="en-US" sz="1600" dirty="0" smtClean="0">
                <a:latin typeface="Calibri (Body)"/>
              </a:rPr>
              <a:t> </a:t>
            </a:r>
            <a:r>
              <a:rPr lang="en-US" sz="1600" dirty="0" err="1" smtClean="0">
                <a:latin typeface="Calibri (Body)"/>
              </a:rPr>
              <a:t>báo</a:t>
            </a:r>
            <a:r>
              <a:rPr lang="en-US" sz="1600" dirty="0" smtClean="0">
                <a:latin typeface="Calibri (Body)"/>
              </a:rPr>
              <a:t> </a:t>
            </a:r>
            <a:r>
              <a:rPr lang="en-US" sz="1600" dirty="0" err="1" smtClean="0">
                <a:latin typeface="Calibri (Body)"/>
              </a:rPr>
              <a:t>này</a:t>
            </a:r>
            <a:r>
              <a:rPr lang="en-US" sz="1600" dirty="0" smtClean="0">
                <a:latin typeface="Calibri (Body)"/>
              </a:rPr>
              <a:t>.</a:t>
            </a:r>
          </a:p>
          <a:p>
            <a:pPr algn="just">
              <a:lnSpc>
                <a:spcPct val="110000"/>
              </a:lnSpc>
            </a:pPr>
            <a:r>
              <a:rPr lang="vi-VN" sz="2400" dirty="0" smtClean="0">
                <a:latin typeface="Calibri (Body)"/>
              </a:rPr>
              <a:t>Ban đầu </a:t>
            </a:r>
            <a:r>
              <a:rPr lang="en-US" sz="2400" dirty="0" err="1" smtClean="0">
                <a:latin typeface="Calibri (Body)"/>
              </a:rPr>
              <a:t>mỗi</a:t>
            </a:r>
            <a:r>
              <a:rPr lang="en-US" sz="2400" dirty="0" smtClean="0">
                <a:latin typeface="Calibri (Body)"/>
              </a:rPr>
              <a:t> </a:t>
            </a:r>
            <a:r>
              <a:rPr lang="en-US" sz="2400" dirty="0" err="1" smtClean="0">
                <a:latin typeface="Calibri (Body)"/>
              </a:rPr>
              <a:t>đặc</a:t>
            </a:r>
            <a:r>
              <a:rPr lang="en-US" sz="2400" dirty="0" smtClean="0">
                <a:latin typeface="Calibri (Body)"/>
              </a:rPr>
              <a:t> </a:t>
            </a:r>
            <a:r>
              <a:rPr lang="vi-VN" sz="2400" dirty="0" smtClean="0">
                <a:latin typeface="Calibri (Body)"/>
              </a:rPr>
              <a:t>tính năng được đánh giá riêng bằng cách sử dụng phân loại SVM. </a:t>
            </a:r>
            <a:r>
              <a:rPr lang="en-US" sz="2400" dirty="0" err="1" smtClean="0">
                <a:latin typeface="Calibri (Body)"/>
              </a:rPr>
              <a:t>Nhưng</a:t>
            </a:r>
            <a:r>
              <a:rPr lang="en-US" sz="2400" dirty="0" smtClean="0">
                <a:latin typeface="Calibri (Body)"/>
              </a:rPr>
              <a:t> </a:t>
            </a:r>
            <a:r>
              <a:rPr lang="en-US" sz="2400" dirty="0" err="1" smtClean="0">
                <a:latin typeface="Calibri (Body)"/>
              </a:rPr>
              <a:t>sau</a:t>
            </a:r>
            <a:r>
              <a:rPr lang="en-US" sz="2400" dirty="0" smtClean="0">
                <a:latin typeface="Calibri (Body)"/>
              </a:rPr>
              <a:t> </a:t>
            </a:r>
            <a:r>
              <a:rPr lang="en-US" sz="2400" dirty="0" err="1" smtClean="0">
                <a:latin typeface="Calibri (Body)"/>
              </a:rPr>
              <a:t>đó</a:t>
            </a:r>
            <a:r>
              <a:rPr lang="en-US" sz="2400" dirty="0" smtClean="0">
                <a:latin typeface="Calibri (Body)"/>
              </a:rPr>
              <a:t> </a:t>
            </a:r>
            <a:r>
              <a:rPr lang="en-US" sz="2400" dirty="0" err="1" smtClean="0">
                <a:latin typeface="Calibri (Body)"/>
              </a:rPr>
              <a:t>để</a:t>
            </a:r>
            <a:r>
              <a:rPr lang="en-US" sz="2400" dirty="0" smtClean="0">
                <a:latin typeface="Calibri (Body)"/>
              </a:rPr>
              <a:t> tang </a:t>
            </a:r>
            <a:r>
              <a:rPr lang="en-US" sz="2400" dirty="0" err="1" smtClean="0">
                <a:latin typeface="Calibri (Body)"/>
              </a:rPr>
              <a:t>tính</a:t>
            </a:r>
            <a:r>
              <a:rPr lang="en-US" sz="2400" dirty="0" smtClean="0">
                <a:latin typeface="Calibri (Body)"/>
              </a:rPr>
              <a:t> </a:t>
            </a:r>
            <a:r>
              <a:rPr lang="en-US" sz="2400" dirty="0" err="1" smtClean="0">
                <a:latin typeface="Calibri (Body)"/>
              </a:rPr>
              <a:t>hiệu</a:t>
            </a:r>
            <a:r>
              <a:rPr lang="en-US" sz="2400" dirty="0" smtClean="0">
                <a:latin typeface="Calibri (Body)"/>
              </a:rPr>
              <a:t> </a:t>
            </a:r>
            <a:r>
              <a:rPr lang="en-US" sz="2400" dirty="0" err="1" smtClean="0">
                <a:latin typeface="Calibri (Body)"/>
              </a:rPr>
              <a:t>quả</a:t>
            </a:r>
            <a:r>
              <a:rPr lang="en-US" sz="2400" dirty="0" smtClean="0">
                <a:latin typeface="Calibri (Body)"/>
              </a:rPr>
              <a:t>, </a:t>
            </a:r>
            <a:r>
              <a:rPr lang="vi-VN" sz="2400" dirty="0" smtClean="0">
                <a:latin typeface="Calibri (Body)"/>
              </a:rPr>
              <a:t>hệ thống đã được kiểm tra bằng cách sử dụng đồng thời cả hai </a:t>
            </a:r>
            <a:r>
              <a:rPr lang="en-US" sz="2400" dirty="0" err="1" smtClean="0">
                <a:latin typeface="Calibri (Body)"/>
              </a:rPr>
              <a:t>đặc</a:t>
            </a:r>
            <a:r>
              <a:rPr lang="en-US" sz="2400" dirty="0" smtClean="0">
                <a:latin typeface="Calibri (Body)"/>
              </a:rPr>
              <a:t> </a:t>
            </a:r>
            <a:r>
              <a:rPr lang="en-US" sz="2400" dirty="0" err="1" smtClean="0">
                <a:latin typeface="Calibri (Body)"/>
              </a:rPr>
              <a:t>tính</a:t>
            </a:r>
            <a:r>
              <a:rPr lang="en-US" sz="2400" dirty="0" smtClean="0">
                <a:latin typeface="Calibri (Body)"/>
              </a:rPr>
              <a:t> (color </a:t>
            </a:r>
            <a:r>
              <a:rPr lang="en-US" sz="2400" dirty="0" err="1" smtClean="0">
                <a:latin typeface="Calibri (Body)"/>
              </a:rPr>
              <a:t>và</a:t>
            </a:r>
            <a:r>
              <a:rPr lang="en-US" sz="2400" dirty="0" smtClean="0">
                <a:latin typeface="Calibri (Body)"/>
              </a:rPr>
              <a:t> texture)</a:t>
            </a:r>
            <a:endParaRPr lang="en-US" sz="2400" dirty="0">
              <a:latin typeface="Calibri (Body)"/>
            </a:endParaRPr>
          </a:p>
        </p:txBody>
      </p:sp>
    </p:spTree>
    <p:extLst>
      <p:ext uri="{BB962C8B-B14F-4D97-AF65-F5344CB8AC3E}">
        <p14:creationId xmlns:p14="http://schemas.microsoft.com/office/powerpoint/2010/main" val="2555719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Rút</a:t>
            </a:r>
            <a:r>
              <a:rPr lang="en-US" dirty="0" smtClean="0"/>
              <a:t> </a:t>
            </a:r>
            <a:r>
              <a:rPr lang="en-US" dirty="0" err="1" smtClean="0"/>
              <a:t>trích</a:t>
            </a:r>
            <a:r>
              <a:rPr lang="en-US" dirty="0" smtClean="0"/>
              <a:t> </a:t>
            </a:r>
            <a:r>
              <a:rPr lang="en-US" dirty="0" err="1" smtClean="0"/>
              <a:t>các</a:t>
            </a:r>
            <a:r>
              <a:rPr lang="en-US" dirty="0" smtClean="0"/>
              <a:t> </a:t>
            </a:r>
            <a:r>
              <a:rPr lang="en-US" dirty="0" err="1" smtClean="0"/>
              <a:t>đặc</a:t>
            </a:r>
            <a:r>
              <a:rPr lang="en-US" dirty="0" smtClean="0"/>
              <a:t> </a:t>
            </a:r>
            <a:r>
              <a:rPr lang="en-US" dirty="0" err="1" smtClean="0"/>
              <a:t>trưng</a:t>
            </a:r>
            <a:r>
              <a:rPr lang="en-US" dirty="0" smtClean="0"/>
              <a:t> </a:t>
            </a:r>
            <a:r>
              <a:rPr lang="en-US" dirty="0" err="1" smtClean="0"/>
              <a:t>của</a:t>
            </a:r>
            <a:r>
              <a:rPr lang="en-US" dirty="0" smtClean="0"/>
              <a:t> </a:t>
            </a:r>
            <a:r>
              <a:rPr lang="en-US" dirty="0" err="1" smtClean="0"/>
              <a:t>ảnh</a:t>
            </a:r>
            <a:r>
              <a:rPr lang="en-US" dirty="0" smtClean="0"/>
              <a:t> </a:t>
            </a:r>
            <a:r>
              <a:rPr lang="en-US" dirty="0" err="1" smtClean="0"/>
              <a:t>tổn</a:t>
            </a:r>
            <a:r>
              <a:rPr lang="en-US" dirty="0" smtClean="0"/>
              <a:t> </a:t>
            </a:r>
            <a:r>
              <a:rPr lang="en-US" dirty="0" err="1" smtClean="0"/>
              <a:t>thương</a:t>
            </a:r>
            <a:endParaRPr lang="en-US" dirty="0"/>
          </a:p>
        </p:txBody>
      </p:sp>
      <p:sp>
        <p:nvSpPr>
          <p:cNvPr id="3" name="Content Placeholder 2"/>
          <p:cNvSpPr>
            <a:spLocks noGrp="1"/>
          </p:cNvSpPr>
          <p:nvPr>
            <p:ph idx="1"/>
          </p:nvPr>
        </p:nvSpPr>
        <p:spPr>
          <a:xfrm>
            <a:off x="838200" y="1825625"/>
            <a:ext cx="6635496" cy="4351338"/>
          </a:xfrm>
        </p:spPr>
        <p:txBody>
          <a:bodyPr>
            <a:normAutofit/>
          </a:bodyPr>
          <a:lstStyle/>
          <a:p>
            <a:pPr algn="just">
              <a:lnSpc>
                <a:spcPct val="110000"/>
              </a:lnSpc>
            </a:pPr>
            <a:r>
              <a:rPr lang="en-US" sz="2400" dirty="0" err="1">
                <a:latin typeface="Calibri (Body)"/>
              </a:rPr>
              <a:t>Đặc</a:t>
            </a:r>
            <a:r>
              <a:rPr lang="en-US" sz="2400" dirty="0">
                <a:latin typeface="Calibri (Body)"/>
              </a:rPr>
              <a:t> </a:t>
            </a:r>
            <a:r>
              <a:rPr lang="en-US" sz="2400" dirty="0" err="1">
                <a:latin typeface="Calibri (Body)"/>
              </a:rPr>
              <a:t>tính</a:t>
            </a:r>
            <a:r>
              <a:rPr lang="en-US" sz="2400" dirty="0">
                <a:latin typeface="Calibri (Body)"/>
              </a:rPr>
              <a:t> </a:t>
            </a:r>
            <a:r>
              <a:rPr lang="en-US" sz="2400" dirty="0" err="1">
                <a:latin typeface="Calibri (Body)"/>
              </a:rPr>
              <a:t>màu</a:t>
            </a:r>
            <a:r>
              <a:rPr lang="en-US" sz="2400" dirty="0">
                <a:latin typeface="Calibri (Body)"/>
              </a:rPr>
              <a:t> </a:t>
            </a:r>
            <a:r>
              <a:rPr lang="en-US" sz="2400" dirty="0" err="1">
                <a:latin typeface="Calibri (Body)"/>
              </a:rPr>
              <a:t>sắc</a:t>
            </a:r>
            <a:r>
              <a:rPr lang="en-US" sz="2400" dirty="0">
                <a:latin typeface="Calibri (Body)"/>
              </a:rPr>
              <a:t>:</a:t>
            </a:r>
          </a:p>
          <a:p>
            <a:pPr marL="685800" lvl="2" algn="just">
              <a:lnSpc>
                <a:spcPct val="110000"/>
              </a:lnSpc>
              <a:spcBef>
                <a:spcPts val="1000"/>
              </a:spcBef>
            </a:pPr>
            <a:r>
              <a:rPr lang="en-US" dirty="0">
                <a:latin typeface="Calibri (Body)"/>
              </a:rPr>
              <a:t>Ban đ</a:t>
            </a:r>
            <a:r>
              <a:rPr lang="vi-VN" dirty="0">
                <a:latin typeface="Calibri (Body)"/>
              </a:rPr>
              <a:t>ầu c</a:t>
            </a:r>
            <a:r>
              <a:rPr lang="en-US" dirty="0" err="1">
                <a:latin typeface="Calibri (Body)"/>
              </a:rPr>
              <a:t>ác</a:t>
            </a:r>
            <a:r>
              <a:rPr lang="en-US" dirty="0">
                <a:latin typeface="Calibri (Body)"/>
              </a:rPr>
              <a:t> </a:t>
            </a:r>
            <a:r>
              <a:rPr lang="en-US" dirty="0" err="1">
                <a:latin typeface="Calibri (Body)"/>
              </a:rPr>
              <a:t>thành</a:t>
            </a:r>
            <a:r>
              <a:rPr lang="en-US" dirty="0">
                <a:latin typeface="Calibri (Body)"/>
              </a:rPr>
              <a:t> </a:t>
            </a:r>
            <a:r>
              <a:rPr lang="en-US" dirty="0" err="1">
                <a:latin typeface="Calibri (Body)"/>
              </a:rPr>
              <a:t>ph</a:t>
            </a:r>
            <a:r>
              <a:rPr lang="vi-VN" dirty="0">
                <a:latin typeface="Calibri (Body)"/>
              </a:rPr>
              <a:t>ần R, G, B của ROI được t</a:t>
            </a:r>
            <a:r>
              <a:rPr lang="en-US" dirty="0" err="1">
                <a:latin typeface="Calibri (Body)"/>
              </a:rPr>
              <a:t>ách</a:t>
            </a:r>
            <a:r>
              <a:rPr lang="en-US" dirty="0">
                <a:latin typeface="Calibri (Body)"/>
              </a:rPr>
              <a:t> </a:t>
            </a:r>
            <a:r>
              <a:rPr lang="en-US" dirty="0" err="1">
                <a:latin typeface="Calibri (Body)"/>
              </a:rPr>
              <a:t>ra</a:t>
            </a:r>
            <a:r>
              <a:rPr lang="en-US" dirty="0">
                <a:latin typeface="Calibri (Body)"/>
              </a:rPr>
              <a:t> </a:t>
            </a:r>
            <a:r>
              <a:rPr lang="en-US" dirty="0" err="1">
                <a:latin typeface="Calibri (Body)"/>
              </a:rPr>
              <a:t>và</a:t>
            </a:r>
            <a:r>
              <a:rPr lang="en-US" dirty="0">
                <a:latin typeface="Calibri (Body)"/>
              </a:rPr>
              <a:t> </a:t>
            </a:r>
            <a:r>
              <a:rPr lang="en-US" dirty="0" err="1">
                <a:latin typeface="Calibri (Body)"/>
              </a:rPr>
              <a:t>các</a:t>
            </a:r>
            <a:r>
              <a:rPr lang="en-US" dirty="0">
                <a:latin typeface="Calibri (Body)"/>
              </a:rPr>
              <a:t> </a:t>
            </a:r>
            <a:r>
              <a:rPr lang="en-US" dirty="0" err="1">
                <a:latin typeface="Calibri (Body)"/>
              </a:rPr>
              <a:t>giá</a:t>
            </a:r>
            <a:r>
              <a:rPr lang="en-US" dirty="0">
                <a:latin typeface="Calibri (Body)"/>
              </a:rPr>
              <a:t> </a:t>
            </a:r>
            <a:r>
              <a:rPr lang="en-US" dirty="0" err="1">
                <a:latin typeface="Calibri (Body)"/>
              </a:rPr>
              <a:t>tr</a:t>
            </a:r>
            <a:r>
              <a:rPr lang="vi-VN" dirty="0">
                <a:latin typeface="Calibri (Body)"/>
              </a:rPr>
              <a:t>ị 0 được loại bỏ khỏi ma trận v</a:t>
            </a:r>
            <a:r>
              <a:rPr lang="en-US" dirty="0">
                <a:latin typeface="Calibri (Body)"/>
              </a:rPr>
              <a:t>à </a:t>
            </a:r>
            <a:r>
              <a:rPr lang="en-US" dirty="0" err="1">
                <a:latin typeface="Calibri (Body)"/>
              </a:rPr>
              <a:t>đư</a:t>
            </a:r>
            <a:r>
              <a:rPr lang="vi-VN" dirty="0">
                <a:latin typeface="Calibri (Body)"/>
              </a:rPr>
              <a:t>ợc chuẩn h</a:t>
            </a:r>
            <a:r>
              <a:rPr lang="en-US" dirty="0" err="1">
                <a:latin typeface="Calibri (Body)"/>
              </a:rPr>
              <a:t>óa</a:t>
            </a:r>
            <a:r>
              <a:rPr lang="en-US" dirty="0">
                <a:latin typeface="Calibri (Body)"/>
              </a:rPr>
              <a:t>. </a:t>
            </a:r>
          </a:p>
          <a:p>
            <a:pPr marL="685800" lvl="2" algn="just">
              <a:lnSpc>
                <a:spcPct val="110000"/>
              </a:lnSpc>
              <a:spcBef>
                <a:spcPts val="1000"/>
              </a:spcBef>
            </a:pPr>
            <a:r>
              <a:rPr lang="en-US" dirty="0" err="1">
                <a:latin typeface="Calibri (Body)"/>
              </a:rPr>
              <a:t>Giá</a:t>
            </a:r>
            <a:r>
              <a:rPr lang="en-US" dirty="0">
                <a:latin typeface="Calibri (Body)"/>
              </a:rPr>
              <a:t> </a:t>
            </a:r>
            <a:r>
              <a:rPr lang="en-US" dirty="0" err="1">
                <a:latin typeface="Calibri (Body)"/>
              </a:rPr>
              <a:t>tr</a:t>
            </a:r>
            <a:r>
              <a:rPr lang="vi-VN" dirty="0">
                <a:latin typeface="Calibri (Body)"/>
              </a:rPr>
              <a:t>ị trung b</a:t>
            </a:r>
            <a:r>
              <a:rPr lang="en-US" dirty="0" err="1">
                <a:latin typeface="Calibri (Body)"/>
              </a:rPr>
              <a:t>ình</a:t>
            </a:r>
            <a:r>
              <a:rPr lang="en-US" dirty="0">
                <a:latin typeface="Calibri (Body)"/>
              </a:rPr>
              <a:t>, min, đ</a:t>
            </a:r>
            <a:r>
              <a:rPr lang="vi-VN" dirty="0" smtClean="0">
                <a:latin typeface="Calibri (Body)"/>
              </a:rPr>
              <a:t>ộ </a:t>
            </a:r>
            <a:r>
              <a:rPr lang="vi-VN" dirty="0">
                <a:latin typeface="Calibri (Body)"/>
              </a:rPr>
              <a:t>lệch chuẩn, độ lệch v</a:t>
            </a:r>
            <a:r>
              <a:rPr lang="en-US" dirty="0">
                <a:latin typeface="Calibri (Body)"/>
              </a:rPr>
              <a:t>à đ</a:t>
            </a:r>
            <a:r>
              <a:rPr lang="vi-VN" dirty="0">
                <a:latin typeface="Calibri (Body)"/>
              </a:rPr>
              <a:t>ộ nhiễu được t</a:t>
            </a:r>
            <a:r>
              <a:rPr lang="en-US" dirty="0" err="1">
                <a:latin typeface="Calibri (Body)"/>
              </a:rPr>
              <a:t>ính</a:t>
            </a:r>
            <a:r>
              <a:rPr lang="en-US" dirty="0">
                <a:latin typeface="Calibri (Body)"/>
              </a:rPr>
              <a:t> </a:t>
            </a:r>
            <a:r>
              <a:rPr lang="en-US" dirty="0" err="1">
                <a:latin typeface="Calibri (Body)"/>
              </a:rPr>
              <a:t>cho</a:t>
            </a:r>
            <a:r>
              <a:rPr lang="en-US" dirty="0">
                <a:latin typeface="Calibri (Body)"/>
              </a:rPr>
              <a:t> t</a:t>
            </a:r>
            <a:r>
              <a:rPr lang="vi-VN" dirty="0">
                <a:latin typeface="Calibri (Body)"/>
              </a:rPr>
              <a:t>ừng th</a:t>
            </a:r>
            <a:r>
              <a:rPr lang="en-US" dirty="0" err="1">
                <a:latin typeface="Calibri (Body)"/>
              </a:rPr>
              <a:t>ành</a:t>
            </a:r>
            <a:r>
              <a:rPr lang="en-US" dirty="0">
                <a:latin typeface="Calibri (Body)"/>
              </a:rPr>
              <a:t> </a:t>
            </a:r>
            <a:r>
              <a:rPr lang="en-US" dirty="0" err="1">
                <a:latin typeface="Calibri (Body)"/>
              </a:rPr>
              <a:t>ph</a:t>
            </a:r>
            <a:r>
              <a:rPr lang="vi-VN" dirty="0">
                <a:latin typeface="Calibri (Body)"/>
              </a:rPr>
              <a:t>ần R, G, B. </a:t>
            </a:r>
            <a:endParaRPr lang="en-US" dirty="0" smtClean="0">
              <a:latin typeface="Calibri (Body)"/>
            </a:endParaRPr>
          </a:p>
          <a:p>
            <a:pPr marL="685800" lvl="2" algn="just">
              <a:lnSpc>
                <a:spcPct val="110000"/>
              </a:lnSpc>
              <a:spcBef>
                <a:spcPts val="1000"/>
              </a:spcBef>
            </a:pPr>
            <a:r>
              <a:rPr lang="vi-VN" dirty="0" smtClean="0">
                <a:latin typeface="Calibri (Body)"/>
              </a:rPr>
              <a:t>Bảng</a:t>
            </a:r>
            <a:r>
              <a:rPr lang="en-US" dirty="0" smtClean="0">
                <a:latin typeface="Calibri (Body)"/>
              </a:rPr>
              <a:t> </a:t>
            </a:r>
            <a:r>
              <a:rPr lang="en-US" dirty="0" err="1" smtClean="0">
                <a:latin typeface="Calibri (Body)"/>
              </a:rPr>
              <a:t>bên</a:t>
            </a:r>
            <a:r>
              <a:rPr lang="vi-VN" dirty="0" smtClean="0">
                <a:latin typeface="Calibri (Body)"/>
              </a:rPr>
              <a:t> cho thấy hiệu quả </a:t>
            </a:r>
            <a:r>
              <a:rPr lang="en-US" dirty="0" err="1" smtClean="0">
                <a:latin typeface="Calibri (Body)"/>
              </a:rPr>
              <a:t>khi</a:t>
            </a:r>
            <a:r>
              <a:rPr lang="en-US" dirty="0" smtClean="0">
                <a:latin typeface="Calibri (Body)"/>
              </a:rPr>
              <a:t> </a:t>
            </a:r>
            <a:r>
              <a:rPr lang="en-US" dirty="0" err="1" smtClean="0">
                <a:latin typeface="Calibri (Body)"/>
              </a:rPr>
              <a:t>sử</a:t>
            </a:r>
            <a:r>
              <a:rPr lang="en-US" dirty="0" smtClean="0">
                <a:latin typeface="Calibri (Body)"/>
              </a:rPr>
              <a:t> </a:t>
            </a:r>
            <a:r>
              <a:rPr lang="en-US" dirty="0" err="1" smtClean="0">
                <a:latin typeface="Calibri (Body)"/>
              </a:rPr>
              <a:t>dụng</a:t>
            </a:r>
            <a:r>
              <a:rPr lang="en-US" dirty="0" smtClean="0">
                <a:latin typeface="Calibri (Body)"/>
              </a:rPr>
              <a:t> </a:t>
            </a:r>
            <a:r>
              <a:rPr lang="en-US" dirty="0" err="1" smtClean="0">
                <a:latin typeface="Calibri (Body)"/>
              </a:rPr>
              <a:t>từng</a:t>
            </a:r>
            <a:r>
              <a:rPr lang="en-US" dirty="0" smtClean="0">
                <a:latin typeface="Calibri (Body)"/>
              </a:rPr>
              <a:t> </a:t>
            </a:r>
            <a:r>
              <a:rPr lang="en-US" dirty="0" err="1" smtClean="0">
                <a:latin typeface="Calibri (Body)"/>
              </a:rPr>
              <a:t>thành</a:t>
            </a:r>
            <a:r>
              <a:rPr lang="en-US" dirty="0" smtClean="0">
                <a:latin typeface="Calibri (Body)"/>
              </a:rPr>
              <a:t> </a:t>
            </a:r>
            <a:r>
              <a:rPr lang="en-US" dirty="0" err="1" smtClean="0">
                <a:latin typeface="Calibri (Body)"/>
              </a:rPr>
              <a:t>phần</a:t>
            </a:r>
            <a:r>
              <a:rPr lang="en-US" dirty="0" smtClean="0">
                <a:latin typeface="Calibri (Body)"/>
              </a:rPr>
              <a:t> </a:t>
            </a:r>
            <a:r>
              <a:rPr lang="en-US" dirty="0" err="1" smtClean="0">
                <a:latin typeface="Calibri (Body)"/>
              </a:rPr>
              <a:t>và</a:t>
            </a:r>
            <a:r>
              <a:rPr lang="en-US" dirty="0" smtClean="0">
                <a:latin typeface="Calibri (Body)"/>
              </a:rPr>
              <a:t> </a:t>
            </a:r>
            <a:r>
              <a:rPr lang="en-US" dirty="0" err="1" smtClean="0">
                <a:latin typeface="Calibri (Body)"/>
              </a:rPr>
              <a:t>kết</a:t>
            </a:r>
            <a:r>
              <a:rPr lang="en-US" dirty="0" smtClean="0">
                <a:latin typeface="Calibri (Body)"/>
              </a:rPr>
              <a:t> </a:t>
            </a:r>
            <a:r>
              <a:rPr lang="en-US" dirty="0" err="1" smtClean="0">
                <a:latin typeface="Calibri (Body)"/>
              </a:rPr>
              <a:t>hợp</a:t>
            </a:r>
            <a:r>
              <a:rPr lang="en-US" dirty="0" smtClean="0">
                <a:latin typeface="Calibri (Body)"/>
              </a:rPr>
              <a:t> </a:t>
            </a:r>
            <a:r>
              <a:rPr lang="en-US" dirty="0" err="1" smtClean="0">
                <a:latin typeface="Calibri (Body)"/>
              </a:rPr>
              <a:t>của</a:t>
            </a:r>
            <a:r>
              <a:rPr lang="en-US" dirty="0" smtClean="0">
                <a:latin typeface="Calibri (Body)"/>
              </a:rPr>
              <a:t> </a:t>
            </a:r>
            <a:r>
              <a:rPr lang="en-US" dirty="0" err="1" smtClean="0">
                <a:latin typeface="Calibri (Body)"/>
              </a:rPr>
              <a:t>cả</a:t>
            </a:r>
            <a:r>
              <a:rPr lang="en-US" dirty="0" smtClean="0">
                <a:latin typeface="Calibri (Body)"/>
              </a:rPr>
              <a:t> 3 R, G, B</a:t>
            </a:r>
          </a:p>
          <a:p>
            <a:pPr marL="228600" lvl="1" algn="just">
              <a:lnSpc>
                <a:spcPct val="110000"/>
              </a:lnSpc>
              <a:spcBef>
                <a:spcPts val="1000"/>
              </a:spcBef>
            </a:pPr>
            <a:r>
              <a:rPr lang="en-US" dirty="0" err="1">
                <a:latin typeface="Calibri (Body)"/>
              </a:rPr>
              <a:t>Đặc</a:t>
            </a:r>
            <a:r>
              <a:rPr lang="en-US" dirty="0">
                <a:latin typeface="Calibri (Body)"/>
              </a:rPr>
              <a:t> </a:t>
            </a:r>
            <a:r>
              <a:rPr lang="en-US" dirty="0" err="1">
                <a:latin typeface="Calibri (Body)"/>
              </a:rPr>
              <a:t>tính</a:t>
            </a:r>
            <a:r>
              <a:rPr lang="en-US" dirty="0">
                <a:latin typeface="Calibri (Body)"/>
              </a:rPr>
              <a:t> </a:t>
            </a:r>
            <a:r>
              <a:rPr lang="en-US" dirty="0" err="1">
                <a:latin typeface="Calibri (Body)"/>
              </a:rPr>
              <a:t>kết</a:t>
            </a:r>
            <a:r>
              <a:rPr lang="en-US" dirty="0">
                <a:latin typeface="Calibri (Body)"/>
              </a:rPr>
              <a:t> </a:t>
            </a:r>
            <a:r>
              <a:rPr lang="en-US" dirty="0" err="1">
                <a:latin typeface="Calibri (Body)"/>
              </a:rPr>
              <a:t>cấu</a:t>
            </a:r>
            <a:r>
              <a:rPr lang="en-US" dirty="0">
                <a:latin typeface="Calibri (Body)"/>
              </a:rPr>
              <a:t>: </a:t>
            </a:r>
            <a:r>
              <a:rPr lang="en-US" dirty="0" err="1">
                <a:latin typeface="Calibri (Body)"/>
              </a:rPr>
              <a:t>Trích</a:t>
            </a:r>
            <a:r>
              <a:rPr lang="en-US" dirty="0">
                <a:latin typeface="Calibri (Body)"/>
              </a:rPr>
              <a:t> </a:t>
            </a:r>
            <a:r>
              <a:rPr lang="en-US" dirty="0" err="1">
                <a:latin typeface="Calibri (Body)"/>
              </a:rPr>
              <a:t>xu</a:t>
            </a:r>
            <a:r>
              <a:rPr lang="vi-VN" dirty="0">
                <a:latin typeface="Calibri (Body)"/>
              </a:rPr>
              <a:t>ất c</a:t>
            </a:r>
            <a:r>
              <a:rPr lang="en-US" dirty="0" err="1">
                <a:latin typeface="Calibri (Body)"/>
              </a:rPr>
              <a:t>ác</a:t>
            </a:r>
            <a:r>
              <a:rPr lang="en-US" dirty="0">
                <a:latin typeface="Calibri (Body)"/>
              </a:rPr>
              <a:t> </a:t>
            </a:r>
            <a:r>
              <a:rPr lang="en-US" dirty="0" err="1">
                <a:latin typeface="Calibri (Body)"/>
              </a:rPr>
              <a:t>đặc</a:t>
            </a:r>
            <a:r>
              <a:rPr lang="en-US" dirty="0">
                <a:latin typeface="Calibri (Body)"/>
              </a:rPr>
              <a:t> </a:t>
            </a:r>
            <a:r>
              <a:rPr lang="en-US" dirty="0" err="1">
                <a:latin typeface="Calibri (Body)"/>
              </a:rPr>
              <a:t>tính</a:t>
            </a:r>
            <a:r>
              <a:rPr lang="en-US" dirty="0">
                <a:latin typeface="Calibri (Body)"/>
              </a:rPr>
              <a:t> </a:t>
            </a:r>
            <a:r>
              <a:rPr lang="en-US" dirty="0" err="1">
                <a:latin typeface="Calibri (Body)"/>
              </a:rPr>
              <a:t>kết</a:t>
            </a:r>
            <a:r>
              <a:rPr lang="en-US" dirty="0">
                <a:latin typeface="Calibri (Body)"/>
              </a:rPr>
              <a:t> </a:t>
            </a:r>
            <a:r>
              <a:rPr lang="en-US" dirty="0" err="1">
                <a:latin typeface="Calibri (Body)"/>
              </a:rPr>
              <a:t>cấu</a:t>
            </a:r>
            <a:r>
              <a:rPr lang="en-US" dirty="0">
                <a:latin typeface="Calibri (Body)"/>
              </a:rPr>
              <a:t> </a:t>
            </a:r>
            <a:r>
              <a:rPr lang="vi-VN" dirty="0">
                <a:latin typeface="Calibri (Body)"/>
              </a:rPr>
              <a:t>bằng c</a:t>
            </a:r>
            <a:r>
              <a:rPr lang="en-US" dirty="0" err="1">
                <a:latin typeface="Calibri (Body)"/>
              </a:rPr>
              <a:t>ách</a:t>
            </a:r>
            <a:r>
              <a:rPr lang="en-US" dirty="0">
                <a:latin typeface="Calibri (Body)"/>
              </a:rPr>
              <a:t> bi</a:t>
            </a:r>
            <a:r>
              <a:rPr lang="vi-VN" dirty="0">
                <a:latin typeface="Calibri (Body)"/>
              </a:rPr>
              <a:t>ến đổi wavelet. </a:t>
            </a:r>
            <a:r>
              <a:rPr lang="en-US" dirty="0" err="1">
                <a:latin typeface="Calibri (Body)"/>
              </a:rPr>
              <a:t>Bên</a:t>
            </a:r>
            <a:r>
              <a:rPr lang="en-US" dirty="0">
                <a:latin typeface="Calibri (Body)"/>
              </a:rPr>
              <a:t> </a:t>
            </a:r>
            <a:r>
              <a:rPr lang="en-US" dirty="0" err="1">
                <a:latin typeface="Calibri (Body)"/>
              </a:rPr>
              <a:t>canh</a:t>
            </a:r>
            <a:r>
              <a:rPr lang="en-US" dirty="0">
                <a:latin typeface="Calibri (Body)"/>
              </a:rPr>
              <a:t> </a:t>
            </a:r>
            <a:r>
              <a:rPr lang="en-US" dirty="0" err="1">
                <a:latin typeface="Calibri (Body)"/>
              </a:rPr>
              <a:t>đó</a:t>
            </a:r>
            <a:r>
              <a:rPr lang="en-US" dirty="0">
                <a:latin typeface="Calibri (Body)"/>
              </a:rPr>
              <a:t> </a:t>
            </a:r>
            <a:r>
              <a:rPr lang="en-US" dirty="0" err="1">
                <a:latin typeface="Calibri (Body)"/>
              </a:rPr>
              <a:t>phương</a:t>
            </a:r>
            <a:r>
              <a:rPr lang="en-US" dirty="0">
                <a:latin typeface="Calibri (Body)"/>
              </a:rPr>
              <a:t> </a:t>
            </a:r>
            <a:r>
              <a:rPr lang="en-US" dirty="0" err="1">
                <a:latin typeface="Calibri (Body)"/>
              </a:rPr>
              <a:t>pháp</a:t>
            </a:r>
            <a:r>
              <a:rPr lang="en-US" dirty="0">
                <a:latin typeface="Calibri (Body)"/>
              </a:rPr>
              <a:t> “turn count” (TC) </a:t>
            </a:r>
            <a:r>
              <a:rPr lang="en-US" dirty="0" err="1">
                <a:latin typeface="Calibri (Body)"/>
              </a:rPr>
              <a:t>cũng</a:t>
            </a:r>
            <a:r>
              <a:rPr lang="en-US" dirty="0">
                <a:latin typeface="Calibri (Body)"/>
              </a:rPr>
              <a:t> </a:t>
            </a:r>
            <a:r>
              <a:rPr lang="en-US" dirty="0" err="1">
                <a:latin typeface="Calibri (Body)"/>
              </a:rPr>
              <a:t>được</a:t>
            </a:r>
            <a:r>
              <a:rPr lang="en-US" dirty="0">
                <a:latin typeface="Calibri (Body)"/>
              </a:rPr>
              <a:t> </a:t>
            </a:r>
            <a:r>
              <a:rPr lang="en-US" dirty="0" err="1">
                <a:latin typeface="Calibri (Body)"/>
              </a:rPr>
              <a:t>áp</a:t>
            </a:r>
            <a:r>
              <a:rPr lang="en-US" dirty="0">
                <a:latin typeface="Calibri (Body)"/>
              </a:rPr>
              <a:t> </a:t>
            </a:r>
            <a:r>
              <a:rPr lang="en-US" dirty="0" err="1">
                <a:latin typeface="Calibri (Body)"/>
              </a:rPr>
              <a:t>dụng</a:t>
            </a:r>
            <a:r>
              <a:rPr lang="en-US" dirty="0">
                <a:latin typeface="Calibri (Body)"/>
              </a:rPr>
              <a:t> </a:t>
            </a:r>
            <a:r>
              <a:rPr lang="en-US" dirty="0" err="1">
                <a:latin typeface="Calibri (Body)"/>
              </a:rPr>
              <a:t>để</a:t>
            </a:r>
            <a:r>
              <a:rPr lang="en-US" dirty="0">
                <a:latin typeface="Calibri (Body)"/>
              </a:rPr>
              <a:t> </a:t>
            </a:r>
            <a:r>
              <a:rPr lang="en-US" dirty="0" err="1">
                <a:latin typeface="Calibri (Body)"/>
              </a:rPr>
              <a:t>nâng</a:t>
            </a:r>
            <a:r>
              <a:rPr lang="en-US" dirty="0">
                <a:latin typeface="Calibri (Body)"/>
              </a:rPr>
              <a:t> </a:t>
            </a:r>
            <a:r>
              <a:rPr lang="en-US" dirty="0" err="1">
                <a:latin typeface="Calibri (Body)"/>
              </a:rPr>
              <a:t>cao</a:t>
            </a:r>
            <a:r>
              <a:rPr lang="en-US" dirty="0">
                <a:latin typeface="Calibri (Body)"/>
              </a:rPr>
              <a:t> </a:t>
            </a:r>
            <a:r>
              <a:rPr lang="en-US" dirty="0" err="1">
                <a:latin typeface="Calibri (Body)"/>
              </a:rPr>
              <a:t>độ</a:t>
            </a:r>
            <a:r>
              <a:rPr lang="en-US" dirty="0">
                <a:latin typeface="Calibri (Body)"/>
              </a:rPr>
              <a:t> </a:t>
            </a:r>
            <a:r>
              <a:rPr lang="en-US" dirty="0" err="1">
                <a:latin typeface="Calibri (Body)"/>
              </a:rPr>
              <a:t>chính</a:t>
            </a:r>
            <a:r>
              <a:rPr lang="en-US" dirty="0">
                <a:latin typeface="Calibri (Body)"/>
              </a:rPr>
              <a:t> </a:t>
            </a:r>
            <a:r>
              <a:rPr lang="en-US" dirty="0" err="1" smtClean="0">
                <a:latin typeface="Calibri (Body)"/>
              </a:rPr>
              <a:t>xác</a:t>
            </a:r>
            <a:r>
              <a:rPr lang="en-US" dirty="0" smtClean="0">
                <a:latin typeface="Calibri (Body)"/>
              </a:rPr>
              <a:t>.</a:t>
            </a:r>
            <a:endParaRPr lang="en-US" dirty="0">
              <a:latin typeface="Calibri (Body)"/>
            </a:endParaRPr>
          </a:p>
          <a:p>
            <a:pPr lvl="1"/>
            <a:endParaRPr lang="en-US" dirty="0"/>
          </a:p>
        </p:txBody>
      </p:sp>
      <p:pic>
        <p:nvPicPr>
          <p:cNvPr id="4" name="Picture 3"/>
          <p:cNvPicPr>
            <a:picLocks noChangeAspect="1"/>
          </p:cNvPicPr>
          <p:nvPr/>
        </p:nvPicPr>
        <p:blipFill>
          <a:blip r:embed="rId2"/>
          <a:stretch>
            <a:fillRect/>
          </a:stretch>
        </p:blipFill>
        <p:spPr>
          <a:xfrm>
            <a:off x="7473696" y="1825625"/>
            <a:ext cx="4610787" cy="3117152"/>
          </a:xfrm>
          <a:prstGeom prst="rect">
            <a:avLst/>
          </a:prstGeom>
        </p:spPr>
      </p:pic>
    </p:spTree>
    <p:extLst>
      <p:ext uri="{BB962C8B-B14F-4D97-AF65-F5344CB8AC3E}">
        <p14:creationId xmlns:p14="http://schemas.microsoft.com/office/powerpoint/2010/main" val="31802959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Phân</a:t>
            </a:r>
            <a:r>
              <a:rPr lang="en-US" dirty="0" smtClean="0"/>
              <a:t> </a:t>
            </a:r>
            <a:r>
              <a:rPr lang="en-US" dirty="0" err="1" smtClean="0"/>
              <a:t>loại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a:xfrm>
            <a:off x="838200" y="1825625"/>
            <a:ext cx="7257288" cy="4351338"/>
          </a:xfrm>
        </p:spPr>
        <p:txBody>
          <a:bodyPr>
            <a:normAutofit/>
          </a:bodyPr>
          <a:lstStyle/>
          <a:p>
            <a:pPr algn="just">
              <a:lnSpc>
                <a:spcPct val="110000"/>
              </a:lnSpc>
            </a:pPr>
            <a:r>
              <a:rPr lang="en-US" sz="2400" dirty="0" err="1">
                <a:latin typeface="Calibri (Body)"/>
              </a:rPr>
              <a:t>Khi</a:t>
            </a:r>
            <a:r>
              <a:rPr lang="en-US" sz="2400" dirty="0">
                <a:latin typeface="Calibri (Body)"/>
              </a:rPr>
              <a:t> </a:t>
            </a:r>
            <a:r>
              <a:rPr lang="en-US" sz="2400" dirty="0" err="1">
                <a:latin typeface="Calibri (Body)"/>
              </a:rPr>
              <a:t>các</a:t>
            </a:r>
            <a:r>
              <a:rPr lang="en-US" sz="2400" dirty="0">
                <a:latin typeface="Calibri (Body)"/>
              </a:rPr>
              <a:t> đ</a:t>
            </a:r>
            <a:r>
              <a:rPr lang="vi-VN" sz="2400" dirty="0">
                <a:latin typeface="Calibri (Body)"/>
              </a:rPr>
              <a:t>ặc t</a:t>
            </a:r>
            <a:r>
              <a:rPr lang="en-US" sz="2400" dirty="0" err="1">
                <a:latin typeface="Calibri (Body)"/>
              </a:rPr>
              <a:t>ính</a:t>
            </a:r>
            <a:r>
              <a:rPr lang="en-US" sz="2400" dirty="0">
                <a:latin typeface="Calibri (Body)"/>
              </a:rPr>
              <a:t> d</a:t>
            </a:r>
            <a:r>
              <a:rPr lang="vi-VN" sz="2400" dirty="0">
                <a:latin typeface="Calibri (Body)"/>
              </a:rPr>
              <a:t>ựa tr</a:t>
            </a:r>
            <a:r>
              <a:rPr lang="en-US" sz="2400" dirty="0" err="1">
                <a:latin typeface="Calibri (Body)"/>
              </a:rPr>
              <a:t>ên</a:t>
            </a:r>
            <a:r>
              <a:rPr lang="en-US" sz="2400" dirty="0">
                <a:latin typeface="Calibri (Body)"/>
              </a:rPr>
              <a:t> </a:t>
            </a:r>
            <a:r>
              <a:rPr lang="en-US" sz="2400" dirty="0" err="1">
                <a:latin typeface="Calibri (Body)"/>
              </a:rPr>
              <a:t>màu</a:t>
            </a:r>
            <a:r>
              <a:rPr lang="en-US" sz="2400" dirty="0">
                <a:latin typeface="Calibri (Body)"/>
              </a:rPr>
              <a:t> s</a:t>
            </a:r>
            <a:r>
              <a:rPr lang="vi-VN" sz="2400" dirty="0">
                <a:latin typeface="Calibri (Body)"/>
              </a:rPr>
              <a:t>ắc v</a:t>
            </a:r>
            <a:r>
              <a:rPr lang="en-US" sz="2400" dirty="0">
                <a:latin typeface="Calibri (Body)"/>
              </a:rPr>
              <a:t>à k</a:t>
            </a:r>
            <a:r>
              <a:rPr lang="vi-VN" sz="2400" dirty="0">
                <a:latin typeface="Calibri (Body)"/>
              </a:rPr>
              <a:t>ết cấu được tr</a:t>
            </a:r>
            <a:r>
              <a:rPr lang="en-US" sz="2400" dirty="0" err="1">
                <a:latin typeface="Calibri (Body)"/>
              </a:rPr>
              <a:t>ích</a:t>
            </a:r>
            <a:r>
              <a:rPr lang="en-US" sz="2400" dirty="0">
                <a:latin typeface="Calibri (Body)"/>
              </a:rPr>
              <a:t> </a:t>
            </a:r>
            <a:r>
              <a:rPr lang="en-US" sz="2400" dirty="0" err="1">
                <a:latin typeface="Calibri (Body)"/>
              </a:rPr>
              <a:t>xu</a:t>
            </a:r>
            <a:r>
              <a:rPr lang="vi-VN" sz="2400" dirty="0">
                <a:latin typeface="Calibri (Body)"/>
              </a:rPr>
              <a:t>ất, ch</a:t>
            </a:r>
            <a:r>
              <a:rPr lang="en-US" sz="2400" dirty="0" err="1">
                <a:latin typeface="Calibri (Body)"/>
              </a:rPr>
              <a:t>úng</a:t>
            </a:r>
            <a:r>
              <a:rPr lang="en-US" sz="2400" dirty="0">
                <a:latin typeface="Calibri (Body)"/>
              </a:rPr>
              <a:t> </a:t>
            </a:r>
            <a:r>
              <a:rPr lang="en-US" sz="2400" dirty="0" err="1">
                <a:latin typeface="Calibri (Body)"/>
              </a:rPr>
              <a:t>đư</a:t>
            </a:r>
            <a:r>
              <a:rPr lang="vi-VN" sz="2400" dirty="0">
                <a:latin typeface="Calibri (Body)"/>
              </a:rPr>
              <a:t>ợc ph</a:t>
            </a:r>
            <a:r>
              <a:rPr lang="en-US" sz="2400" dirty="0" err="1">
                <a:latin typeface="Calibri (Body)"/>
              </a:rPr>
              <a:t>ân</a:t>
            </a:r>
            <a:r>
              <a:rPr lang="en-US" sz="2400" dirty="0">
                <a:latin typeface="Calibri (Body)"/>
              </a:rPr>
              <a:t> lo</a:t>
            </a:r>
            <a:r>
              <a:rPr lang="vi-VN" sz="2400" dirty="0">
                <a:latin typeface="Calibri (Body)"/>
              </a:rPr>
              <a:t>ại để chẩn đo</a:t>
            </a:r>
            <a:r>
              <a:rPr lang="en-US" sz="2400" dirty="0" err="1">
                <a:latin typeface="Calibri (Body)"/>
              </a:rPr>
              <a:t>án</a:t>
            </a:r>
            <a:r>
              <a:rPr lang="en-US" sz="2400" dirty="0">
                <a:latin typeface="Calibri (Body)"/>
              </a:rPr>
              <a:t> </a:t>
            </a:r>
            <a:r>
              <a:rPr lang="en-US" sz="2400" dirty="0" err="1">
                <a:latin typeface="Calibri (Body)"/>
              </a:rPr>
              <a:t>các</a:t>
            </a:r>
            <a:r>
              <a:rPr lang="en-US" sz="2400" dirty="0">
                <a:latin typeface="Calibri (Body)"/>
              </a:rPr>
              <a:t> </a:t>
            </a:r>
            <a:r>
              <a:rPr lang="en-US" sz="2400" dirty="0" err="1">
                <a:latin typeface="Calibri (Body)"/>
              </a:rPr>
              <a:t>kh</a:t>
            </a:r>
            <a:r>
              <a:rPr lang="vi-VN" sz="2400" dirty="0">
                <a:latin typeface="Calibri (Body)"/>
              </a:rPr>
              <a:t>ối u </a:t>
            </a:r>
            <a:r>
              <a:rPr lang="en-US" sz="2400" dirty="0" err="1" smtClean="0">
                <a:latin typeface="Calibri (Body)"/>
              </a:rPr>
              <a:t>lành</a:t>
            </a:r>
            <a:r>
              <a:rPr lang="en-US" sz="2400" dirty="0" smtClean="0">
                <a:latin typeface="Calibri (Body)"/>
              </a:rPr>
              <a:t> </a:t>
            </a:r>
            <a:r>
              <a:rPr lang="en-US" sz="2400" dirty="0" err="1" smtClean="0">
                <a:latin typeface="Calibri (Body)"/>
              </a:rPr>
              <a:t>tính</a:t>
            </a:r>
            <a:r>
              <a:rPr lang="en-US" sz="2400" dirty="0" smtClean="0">
                <a:latin typeface="Calibri (Body)"/>
              </a:rPr>
              <a:t> </a:t>
            </a:r>
            <a:r>
              <a:rPr lang="en-US" sz="2400" dirty="0" err="1">
                <a:latin typeface="Calibri (Body)"/>
              </a:rPr>
              <a:t>và</a:t>
            </a:r>
            <a:r>
              <a:rPr lang="en-US" sz="2400" dirty="0">
                <a:latin typeface="Calibri (Body)"/>
              </a:rPr>
              <a:t> </a:t>
            </a:r>
            <a:r>
              <a:rPr lang="en-US" sz="2400" dirty="0" err="1">
                <a:latin typeface="Calibri (Body)"/>
              </a:rPr>
              <a:t>ác</a:t>
            </a:r>
            <a:r>
              <a:rPr lang="en-US" sz="2400" dirty="0">
                <a:latin typeface="Calibri (Body)"/>
              </a:rPr>
              <a:t> </a:t>
            </a:r>
            <a:r>
              <a:rPr lang="en-US" sz="2400" dirty="0" err="1">
                <a:latin typeface="Calibri (Body)"/>
              </a:rPr>
              <a:t>tính</a:t>
            </a:r>
            <a:r>
              <a:rPr lang="en-US" sz="2400" dirty="0">
                <a:latin typeface="Calibri (Body)"/>
              </a:rPr>
              <a:t> b</a:t>
            </a:r>
            <a:r>
              <a:rPr lang="vi-VN" sz="2400" dirty="0">
                <a:latin typeface="Calibri (Body)"/>
              </a:rPr>
              <a:t>ằng c</a:t>
            </a:r>
            <a:r>
              <a:rPr lang="en-US" sz="2400" dirty="0" err="1">
                <a:latin typeface="Calibri (Body)"/>
              </a:rPr>
              <a:t>ách</a:t>
            </a:r>
            <a:r>
              <a:rPr lang="en-US" sz="2400" dirty="0">
                <a:latin typeface="Calibri (Body)"/>
              </a:rPr>
              <a:t> </a:t>
            </a:r>
            <a:r>
              <a:rPr lang="en-US" sz="2400" dirty="0" err="1">
                <a:latin typeface="Calibri (Body)"/>
              </a:rPr>
              <a:t>phân</a:t>
            </a:r>
            <a:r>
              <a:rPr lang="en-US" sz="2400" dirty="0">
                <a:latin typeface="Calibri (Body)"/>
              </a:rPr>
              <a:t> lo</a:t>
            </a:r>
            <a:r>
              <a:rPr lang="vi-VN" sz="2400" dirty="0">
                <a:latin typeface="Calibri (Body)"/>
              </a:rPr>
              <a:t>ại SVM. </a:t>
            </a:r>
            <a:endParaRPr lang="en-US" sz="2400" dirty="0" smtClean="0">
              <a:latin typeface="Calibri (Body)"/>
            </a:endParaRPr>
          </a:p>
          <a:p>
            <a:pPr lvl="1" algn="just">
              <a:lnSpc>
                <a:spcPct val="110000"/>
              </a:lnSpc>
            </a:pPr>
            <a:r>
              <a:rPr lang="en-US" sz="2000" dirty="0" smtClean="0">
                <a:latin typeface="Calibri (Body)"/>
              </a:rPr>
              <a:t>Trong s</a:t>
            </a:r>
            <a:r>
              <a:rPr lang="vi-VN" sz="2000" dirty="0" smtClean="0">
                <a:latin typeface="Calibri (Body)"/>
              </a:rPr>
              <a:t>ố c</a:t>
            </a:r>
            <a:r>
              <a:rPr lang="en-US" sz="2000" dirty="0" err="1" smtClean="0">
                <a:latin typeface="Calibri (Body)"/>
              </a:rPr>
              <a:t>ác</a:t>
            </a:r>
            <a:r>
              <a:rPr lang="en-US" sz="2000" dirty="0" smtClean="0">
                <a:latin typeface="Calibri (Body)"/>
              </a:rPr>
              <a:t> </a:t>
            </a:r>
            <a:r>
              <a:rPr lang="en-US" sz="2000" dirty="0" err="1" smtClean="0">
                <a:latin typeface="Calibri (Body)"/>
              </a:rPr>
              <a:t>thành</a:t>
            </a:r>
            <a:r>
              <a:rPr lang="en-US" sz="2000" dirty="0" smtClean="0">
                <a:latin typeface="Calibri (Body)"/>
              </a:rPr>
              <a:t> </a:t>
            </a:r>
            <a:r>
              <a:rPr lang="en-US" sz="2000" dirty="0" err="1" smtClean="0">
                <a:latin typeface="Calibri (Body)"/>
              </a:rPr>
              <a:t>ph</a:t>
            </a:r>
            <a:r>
              <a:rPr lang="vi-VN" sz="2000" dirty="0" smtClean="0">
                <a:latin typeface="Calibri (Body)"/>
              </a:rPr>
              <a:t>ần RGB, c</a:t>
            </a:r>
            <a:r>
              <a:rPr lang="en-US" sz="2000" dirty="0" err="1" smtClean="0">
                <a:latin typeface="Calibri (Body)"/>
              </a:rPr>
              <a:t>ác</a:t>
            </a:r>
            <a:r>
              <a:rPr lang="en-US" sz="2000" dirty="0" smtClean="0">
                <a:latin typeface="Calibri (Body)"/>
              </a:rPr>
              <a:t> </a:t>
            </a:r>
            <a:r>
              <a:rPr lang="en-US" sz="2000" dirty="0" err="1" smtClean="0">
                <a:latin typeface="Calibri (Body)"/>
              </a:rPr>
              <a:t>đặc</a:t>
            </a:r>
            <a:r>
              <a:rPr lang="en-US" sz="2000" dirty="0" smtClean="0">
                <a:latin typeface="Calibri (Body)"/>
              </a:rPr>
              <a:t> </a:t>
            </a:r>
            <a:r>
              <a:rPr lang="en-US" sz="2000" dirty="0" err="1" smtClean="0">
                <a:latin typeface="Calibri (Body)"/>
              </a:rPr>
              <a:t>tính</a:t>
            </a:r>
            <a:r>
              <a:rPr lang="en-US" sz="2000" dirty="0" smtClean="0">
                <a:latin typeface="Calibri (Body)"/>
              </a:rPr>
              <a:t> </a:t>
            </a:r>
            <a:r>
              <a:rPr lang="en-US" sz="2000" dirty="0" err="1" smtClean="0">
                <a:latin typeface="Calibri (Body)"/>
              </a:rPr>
              <a:t>đư</a:t>
            </a:r>
            <a:r>
              <a:rPr lang="vi-VN" sz="2000" dirty="0" smtClean="0">
                <a:latin typeface="Calibri (Body)"/>
              </a:rPr>
              <a:t>ợc tr</a:t>
            </a:r>
            <a:r>
              <a:rPr lang="en-US" sz="2000" dirty="0" err="1" smtClean="0">
                <a:latin typeface="Calibri (Body)"/>
              </a:rPr>
              <a:t>ích</a:t>
            </a:r>
            <a:r>
              <a:rPr lang="en-US" sz="2000" dirty="0" smtClean="0">
                <a:latin typeface="Calibri (Body)"/>
              </a:rPr>
              <a:t> </a:t>
            </a:r>
            <a:r>
              <a:rPr lang="en-US" sz="2000" dirty="0" err="1" smtClean="0">
                <a:latin typeface="Calibri (Body)"/>
              </a:rPr>
              <a:t>xu</a:t>
            </a:r>
            <a:r>
              <a:rPr lang="vi-VN" sz="2000" dirty="0" smtClean="0">
                <a:latin typeface="Calibri (Body)"/>
              </a:rPr>
              <a:t>ất của th</a:t>
            </a:r>
            <a:r>
              <a:rPr lang="en-US" sz="2000" dirty="0" err="1" smtClean="0">
                <a:latin typeface="Calibri (Body)"/>
              </a:rPr>
              <a:t>ành</a:t>
            </a:r>
            <a:r>
              <a:rPr lang="en-US" sz="2000" dirty="0" smtClean="0">
                <a:latin typeface="Calibri (Body)"/>
              </a:rPr>
              <a:t> </a:t>
            </a:r>
            <a:r>
              <a:rPr lang="en-US" sz="2000" dirty="0" err="1" smtClean="0">
                <a:latin typeface="Calibri (Body)"/>
              </a:rPr>
              <a:t>ph</a:t>
            </a:r>
            <a:r>
              <a:rPr lang="vi-VN" sz="2000" dirty="0" smtClean="0">
                <a:latin typeface="Calibri (Body)"/>
              </a:rPr>
              <a:t>ần B cho thấy độ ch</a:t>
            </a:r>
            <a:r>
              <a:rPr lang="en-US" sz="2000" dirty="0" err="1" smtClean="0">
                <a:latin typeface="Calibri (Body)"/>
              </a:rPr>
              <a:t>ính</a:t>
            </a:r>
            <a:r>
              <a:rPr lang="en-US" sz="2000" dirty="0" smtClean="0">
                <a:latin typeface="Calibri (Body)"/>
              </a:rPr>
              <a:t> </a:t>
            </a:r>
            <a:r>
              <a:rPr lang="en-US" sz="2000" dirty="0" err="1" smtClean="0">
                <a:latin typeface="Calibri (Body)"/>
              </a:rPr>
              <a:t>xác</a:t>
            </a:r>
            <a:r>
              <a:rPr lang="en-US" sz="2000" dirty="0" smtClean="0">
                <a:latin typeface="Calibri (Body)"/>
              </a:rPr>
              <a:t> </a:t>
            </a:r>
            <a:r>
              <a:rPr lang="en-US" sz="2000" dirty="0" err="1" smtClean="0">
                <a:latin typeface="Calibri (Body)"/>
              </a:rPr>
              <a:t>cao</a:t>
            </a:r>
            <a:r>
              <a:rPr lang="en-US" sz="2000" dirty="0" smtClean="0">
                <a:latin typeface="Calibri (Body)"/>
              </a:rPr>
              <a:t> </a:t>
            </a:r>
            <a:r>
              <a:rPr lang="en-US" sz="2000" dirty="0" err="1" smtClean="0">
                <a:latin typeface="Calibri (Body)"/>
              </a:rPr>
              <a:t>hơn</a:t>
            </a:r>
            <a:r>
              <a:rPr lang="en-US" sz="2000" dirty="0" smtClean="0">
                <a:latin typeface="Calibri (Body)"/>
              </a:rPr>
              <a:t> </a:t>
            </a:r>
            <a:r>
              <a:rPr lang="en-US" sz="2000" dirty="0" err="1" smtClean="0">
                <a:latin typeface="Calibri (Body)"/>
              </a:rPr>
              <a:t>các</a:t>
            </a:r>
            <a:r>
              <a:rPr lang="en-US" sz="2000" dirty="0" smtClean="0">
                <a:latin typeface="Calibri (Body)"/>
              </a:rPr>
              <a:t> </a:t>
            </a:r>
            <a:r>
              <a:rPr lang="en-US" sz="2000" dirty="0" err="1" smtClean="0">
                <a:latin typeface="Calibri (Body)"/>
              </a:rPr>
              <a:t>thành</a:t>
            </a:r>
            <a:r>
              <a:rPr lang="en-US" sz="2000" dirty="0" smtClean="0">
                <a:latin typeface="Calibri (Body)"/>
              </a:rPr>
              <a:t> </a:t>
            </a:r>
            <a:r>
              <a:rPr lang="en-US" sz="2000" dirty="0" err="1" smtClean="0">
                <a:latin typeface="Calibri (Body)"/>
              </a:rPr>
              <a:t>ph</a:t>
            </a:r>
            <a:r>
              <a:rPr lang="vi-VN" sz="2000" dirty="0" smtClean="0">
                <a:latin typeface="Calibri (Body)"/>
              </a:rPr>
              <a:t>ần kh</a:t>
            </a:r>
            <a:r>
              <a:rPr lang="en-US" sz="2000" dirty="0" err="1" smtClean="0">
                <a:latin typeface="Calibri (Body)"/>
              </a:rPr>
              <a:t>ác</a:t>
            </a:r>
            <a:r>
              <a:rPr lang="en-US" sz="2000" dirty="0" smtClean="0">
                <a:latin typeface="Calibri (Body)"/>
              </a:rPr>
              <a:t> </a:t>
            </a:r>
          </a:p>
          <a:p>
            <a:pPr lvl="1" algn="just">
              <a:lnSpc>
                <a:spcPct val="110000"/>
              </a:lnSpc>
            </a:pPr>
            <a:r>
              <a:rPr lang="en-US" sz="2000" dirty="0" smtClean="0">
                <a:latin typeface="Calibri (Body)"/>
              </a:rPr>
              <a:t>S</a:t>
            </a:r>
            <a:r>
              <a:rPr lang="vi-VN" sz="2000" dirty="0" smtClean="0">
                <a:latin typeface="Calibri (Body)"/>
              </a:rPr>
              <a:t>ự kết hợp của ba th</a:t>
            </a:r>
            <a:r>
              <a:rPr lang="en-US" sz="2000" dirty="0" err="1" smtClean="0">
                <a:latin typeface="Calibri (Body)"/>
              </a:rPr>
              <a:t>ành</a:t>
            </a:r>
            <a:r>
              <a:rPr lang="en-US" sz="2000" dirty="0" smtClean="0">
                <a:latin typeface="Calibri (Body)"/>
              </a:rPr>
              <a:t> </a:t>
            </a:r>
            <a:r>
              <a:rPr lang="en-US" sz="2000" dirty="0" err="1" smtClean="0">
                <a:latin typeface="Calibri (Body)"/>
              </a:rPr>
              <a:t>ph</a:t>
            </a:r>
            <a:r>
              <a:rPr lang="vi-VN" sz="2000" dirty="0" smtClean="0">
                <a:latin typeface="Calibri (Body)"/>
              </a:rPr>
              <a:t>ần thể hiện kết quả tốt nhất với độ ch</a:t>
            </a:r>
            <a:r>
              <a:rPr lang="en-US" sz="2000" dirty="0" err="1" smtClean="0">
                <a:latin typeface="Calibri (Body)"/>
              </a:rPr>
              <a:t>ính</a:t>
            </a:r>
            <a:r>
              <a:rPr lang="en-US" sz="2000" dirty="0" smtClean="0">
                <a:latin typeface="Calibri (Body)"/>
              </a:rPr>
              <a:t> </a:t>
            </a:r>
            <a:r>
              <a:rPr lang="en-US" sz="2000" dirty="0" err="1" smtClean="0">
                <a:latin typeface="Calibri (Body)"/>
              </a:rPr>
              <a:t>xác</a:t>
            </a:r>
            <a:r>
              <a:rPr lang="en-US" sz="2000" dirty="0" smtClean="0">
                <a:latin typeface="Calibri (Body)"/>
              </a:rPr>
              <a:t> </a:t>
            </a:r>
            <a:r>
              <a:rPr lang="en-US" sz="2000" dirty="0" err="1" smtClean="0">
                <a:latin typeface="Calibri (Body)"/>
              </a:rPr>
              <a:t>là</a:t>
            </a:r>
            <a:r>
              <a:rPr lang="en-US" sz="2000" dirty="0" smtClean="0">
                <a:latin typeface="Calibri (Body)"/>
              </a:rPr>
              <a:t> 78%</a:t>
            </a:r>
            <a:endParaRPr lang="en-US" sz="2000" dirty="0" smtClean="0">
              <a:latin typeface="Calibri (Body)"/>
            </a:endParaRPr>
          </a:p>
          <a:p>
            <a:pPr marL="0" indent="0" algn="just">
              <a:lnSpc>
                <a:spcPct val="110000"/>
              </a:lnSpc>
              <a:buNone/>
            </a:pPr>
            <a:endParaRPr lang="en-US" sz="2400" dirty="0">
              <a:latin typeface="Calibri (Body)"/>
            </a:endParaRPr>
          </a:p>
        </p:txBody>
      </p:sp>
      <p:pic>
        <p:nvPicPr>
          <p:cNvPr id="5" name="Picture 4"/>
          <p:cNvPicPr>
            <a:picLocks noChangeAspect="1"/>
          </p:cNvPicPr>
          <p:nvPr/>
        </p:nvPicPr>
        <p:blipFill>
          <a:blip r:embed="rId2"/>
          <a:stretch>
            <a:fillRect/>
          </a:stretch>
        </p:blipFill>
        <p:spPr>
          <a:xfrm>
            <a:off x="8095489" y="1825625"/>
            <a:ext cx="3974592" cy="3117152"/>
          </a:xfrm>
          <a:prstGeom prst="rect">
            <a:avLst/>
          </a:prstGeom>
        </p:spPr>
      </p:pic>
    </p:spTree>
    <p:extLst>
      <p:ext uri="{BB962C8B-B14F-4D97-AF65-F5344CB8AC3E}">
        <p14:creationId xmlns:p14="http://schemas.microsoft.com/office/powerpoint/2010/main" val="2063232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Phân</a:t>
            </a:r>
            <a:r>
              <a:rPr lang="en-US" dirty="0" smtClean="0"/>
              <a:t> </a:t>
            </a:r>
            <a:r>
              <a:rPr lang="en-US" dirty="0" err="1" smtClean="0"/>
              <a:t>loại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r>
              <a:rPr lang="en-US" dirty="0" smtClean="0"/>
              <a:t> (cont.)</a:t>
            </a:r>
            <a:endParaRPr lang="en-US" dirty="0"/>
          </a:p>
        </p:txBody>
      </p:sp>
      <p:sp>
        <p:nvSpPr>
          <p:cNvPr id="3" name="Content Placeholder 2"/>
          <p:cNvSpPr>
            <a:spLocks noGrp="1"/>
          </p:cNvSpPr>
          <p:nvPr>
            <p:ph idx="1"/>
          </p:nvPr>
        </p:nvSpPr>
        <p:spPr/>
        <p:txBody>
          <a:bodyPr>
            <a:normAutofit/>
          </a:bodyPr>
          <a:lstStyle/>
          <a:p>
            <a:pPr algn="just">
              <a:lnSpc>
                <a:spcPct val="120000"/>
              </a:lnSpc>
            </a:pPr>
            <a:r>
              <a:rPr lang="en-US" sz="2400" dirty="0" err="1" smtClean="0">
                <a:latin typeface="Calibri (Body)"/>
              </a:rPr>
              <a:t>Các</a:t>
            </a:r>
            <a:r>
              <a:rPr lang="en-US" sz="2400" dirty="0" smtClean="0">
                <a:latin typeface="Calibri (Body)"/>
              </a:rPr>
              <a:t> </a:t>
            </a:r>
            <a:r>
              <a:rPr lang="en-US" sz="2400" dirty="0" err="1" smtClean="0">
                <a:latin typeface="Calibri (Body)"/>
              </a:rPr>
              <a:t>đặc</a:t>
            </a:r>
            <a:r>
              <a:rPr lang="en-US" sz="2400" dirty="0" smtClean="0">
                <a:latin typeface="Calibri (Body)"/>
              </a:rPr>
              <a:t> </a:t>
            </a:r>
            <a:r>
              <a:rPr lang="en-US" sz="2400" dirty="0" err="1" smtClean="0">
                <a:latin typeface="Calibri (Body)"/>
              </a:rPr>
              <a:t>tính</a:t>
            </a:r>
            <a:r>
              <a:rPr lang="en-US" sz="2400" dirty="0" smtClean="0">
                <a:latin typeface="Calibri (Body)"/>
              </a:rPr>
              <a:t> k</a:t>
            </a:r>
            <a:r>
              <a:rPr lang="vi-VN" sz="2400" dirty="0">
                <a:latin typeface="Calibri (Body)"/>
              </a:rPr>
              <a:t>ết cấu được tr</a:t>
            </a:r>
            <a:r>
              <a:rPr lang="en-US" sz="2400" dirty="0" err="1">
                <a:latin typeface="Calibri (Body)"/>
              </a:rPr>
              <a:t>ích</a:t>
            </a:r>
            <a:r>
              <a:rPr lang="en-US" sz="2400" dirty="0">
                <a:latin typeface="Calibri (Body)"/>
              </a:rPr>
              <a:t> </a:t>
            </a:r>
            <a:r>
              <a:rPr lang="en-US" sz="2400" dirty="0" err="1">
                <a:latin typeface="Calibri (Body)"/>
              </a:rPr>
              <a:t>xu</a:t>
            </a:r>
            <a:r>
              <a:rPr lang="vi-VN" sz="2400" dirty="0">
                <a:latin typeface="Calibri (Body)"/>
              </a:rPr>
              <a:t>ất c</a:t>
            </a:r>
            <a:r>
              <a:rPr lang="en-US" sz="2400" dirty="0">
                <a:latin typeface="Calibri (Body)"/>
              </a:rPr>
              <a:t>ó đ</a:t>
            </a:r>
            <a:r>
              <a:rPr lang="vi-VN" sz="2400" dirty="0">
                <a:latin typeface="Calibri (Body)"/>
              </a:rPr>
              <a:t>ộ ch</a:t>
            </a:r>
            <a:r>
              <a:rPr lang="en-US" sz="2400" dirty="0" err="1">
                <a:latin typeface="Calibri (Body)"/>
              </a:rPr>
              <a:t>ính</a:t>
            </a:r>
            <a:r>
              <a:rPr lang="en-US" sz="2400" dirty="0">
                <a:latin typeface="Calibri (Body)"/>
              </a:rPr>
              <a:t> </a:t>
            </a:r>
            <a:r>
              <a:rPr lang="en-US" sz="2400" dirty="0" err="1">
                <a:latin typeface="Calibri (Body)"/>
              </a:rPr>
              <a:t>xác</a:t>
            </a:r>
            <a:r>
              <a:rPr lang="en-US" sz="2400" dirty="0">
                <a:latin typeface="Calibri (Body)"/>
              </a:rPr>
              <a:t> </a:t>
            </a:r>
            <a:r>
              <a:rPr lang="en-US" sz="2400" dirty="0" err="1" smtClean="0">
                <a:latin typeface="Calibri (Body)"/>
              </a:rPr>
              <a:t>đạt</a:t>
            </a:r>
            <a:r>
              <a:rPr lang="en-US" sz="2400" dirty="0" smtClean="0">
                <a:latin typeface="Calibri (Body)"/>
              </a:rPr>
              <a:t> </a:t>
            </a:r>
            <a:r>
              <a:rPr lang="en-US" sz="2400" dirty="0" smtClean="0">
                <a:latin typeface="Calibri (Body)"/>
              </a:rPr>
              <a:t>93%, </a:t>
            </a:r>
            <a:r>
              <a:rPr lang="en-US" sz="2400" dirty="0" err="1" smtClean="0">
                <a:latin typeface="Calibri (Body)"/>
              </a:rPr>
              <a:t>cao</a:t>
            </a:r>
            <a:r>
              <a:rPr lang="en-US" sz="2400" dirty="0" smtClean="0">
                <a:latin typeface="Calibri (Body)"/>
              </a:rPr>
              <a:t> </a:t>
            </a:r>
            <a:r>
              <a:rPr lang="en-US" sz="2400" dirty="0" err="1">
                <a:latin typeface="Calibri (Body)"/>
              </a:rPr>
              <a:t>hơn</a:t>
            </a:r>
            <a:r>
              <a:rPr lang="en-US" sz="2400" dirty="0">
                <a:latin typeface="Calibri (Body)"/>
              </a:rPr>
              <a:t> </a:t>
            </a:r>
            <a:r>
              <a:rPr lang="en-US" sz="2400" dirty="0" smtClean="0">
                <a:latin typeface="Calibri (Body)"/>
              </a:rPr>
              <a:t>(</a:t>
            </a:r>
            <a:r>
              <a:rPr lang="en-US" sz="2400" dirty="0" err="1" smtClean="0">
                <a:latin typeface="Calibri (Body)"/>
              </a:rPr>
              <a:t>các</a:t>
            </a:r>
            <a:r>
              <a:rPr lang="en-US" sz="2400" dirty="0" smtClean="0">
                <a:latin typeface="Calibri (Body)"/>
              </a:rPr>
              <a:t> </a:t>
            </a:r>
            <a:r>
              <a:rPr lang="en-US" sz="2400" dirty="0" err="1" smtClean="0">
                <a:latin typeface="Calibri (Body)"/>
              </a:rPr>
              <a:t>đặc</a:t>
            </a:r>
            <a:r>
              <a:rPr lang="en-US" sz="2400" dirty="0" smtClean="0">
                <a:latin typeface="Calibri (Body)"/>
              </a:rPr>
              <a:t> </a:t>
            </a:r>
            <a:r>
              <a:rPr lang="en-US" sz="2400" dirty="0" err="1" smtClean="0">
                <a:latin typeface="Calibri (Body)"/>
              </a:rPr>
              <a:t>tính</a:t>
            </a:r>
            <a:r>
              <a:rPr lang="vi-VN" sz="2400" dirty="0" smtClean="0">
                <a:latin typeface="Calibri (Body)"/>
              </a:rPr>
              <a:t> </a:t>
            </a:r>
            <a:r>
              <a:rPr lang="vi-VN" sz="2400" dirty="0">
                <a:latin typeface="Calibri (Body)"/>
              </a:rPr>
              <a:t>m</a:t>
            </a:r>
            <a:r>
              <a:rPr lang="en-US" sz="2400" dirty="0" err="1" smtClean="0">
                <a:latin typeface="Calibri (Body)"/>
              </a:rPr>
              <a:t>àu</a:t>
            </a:r>
            <a:r>
              <a:rPr lang="en-US" sz="2400" dirty="0" smtClean="0">
                <a:latin typeface="Calibri (Body)"/>
              </a:rPr>
              <a:t> </a:t>
            </a:r>
            <a:r>
              <a:rPr lang="en-US" sz="2400" dirty="0" err="1" smtClean="0">
                <a:latin typeface="Calibri (Body)"/>
              </a:rPr>
              <a:t>sắc</a:t>
            </a:r>
            <a:r>
              <a:rPr lang="en-US" sz="2400" dirty="0" smtClean="0">
                <a:latin typeface="Calibri (Body)"/>
              </a:rPr>
              <a:t>). </a:t>
            </a:r>
            <a:r>
              <a:rPr lang="en-US" sz="2000" dirty="0" err="1" smtClean="0">
                <a:latin typeface="Calibri (Body)"/>
              </a:rPr>
              <a:t>Phương</a:t>
            </a:r>
            <a:r>
              <a:rPr lang="en-US" sz="2000" dirty="0" smtClean="0">
                <a:latin typeface="Calibri (Body)"/>
              </a:rPr>
              <a:t> </a:t>
            </a:r>
            <a:r>
              <a:rPr lang="en-US" sz="2000" dirty="0" err="1" smtClean="0">
                <a:latin typeface="Calibri (Body)"/>
              </a:rPr>
              <a:t>pháp</a:t>
            </a:r>
            <a:r>
              <a:rPr lang="en-US" sz="2000" dirty="0" smtClean="0">
                <a:latin typeface="Calibri (Body)"/>
              </a:rPr>
              <a:t> </a:t>
            </a:r>
            <a:r>
              <a:rPr lang="en-US" sz="2000" dirty="0">
                <a:latin typeface="Calibri (Body)"/>
              </a:rPr>
              <a:t>TC </a:t>
            </a:r>
            <a:r>
              <a:rPr lang="en-US" sz="2000" dirty="0" err="1">
                <a:latin typeface="Calibri (Body)"/>
              </a:rPr>
              <a:t>đư</a:t>
            </a:r>
            <a:r>
              <a:rPr lang="vi-VN" sz="2000" dirty="0">
                <a:latin typeface="Calibri (Body)"/>
              </a:rPr>
              <a:t>ợc tr</a:t>
            </a:r>
            <a:r>
              <a:rPr lang="en-US" sz="2000" dirty="0" err="1">
                <a:latin typeface="Calibri (Body)"/>
              </a:rPr>
              <a:t>ích</a:t>
            </a:r>
            <a:r>
              <a:rPr lang="en-US" sz="2000" dirty="0">
                <a:latin typeface="Calibri (Body)"/>
              </a:rPr>
              <a:t> </a:t>
            </a:r>
            <a:r>
              <a:rPr lang="en-US" sz="2000" dirty="0" err="1">
                <a:latin typeface="Calibri (Body)"/>
              </a:rPr>
              <a:t>xu</a:t>
            </a:r>
            <a:r>
              <a:rPr lang="vi-VN" sz="2000" dirty="0">
                <a:latin typeface="Calibri (Body)"/>
              </a:rPr>
              <a:t>ất từ ma trận gần đ</a:t>
            </a:r>
            <a:r>
              <a:rPr lang="en-US" sz="2000" dirty="0" err="1">
                <a:latin typeface="Calibri (Body)"/>
              </a:rPr>
              <a:t>úng</a:t>
            </a:r>
            <a:r>
              <a:rPr lang="en-US" sz="2000" dirty="0">
                <a:latin typeface="Calibri (Body)"/>
              </a:rPr>
              <a:t> </a:t>
            </a:r>
            <a:r>
              <a:rPr lang="en-US" sz="2000" dirty="0" err="1">
                <a:latin typeface="Calibri (Body)"/>
              </a:rPr>
              <a:t>cho</a:t>
            </a:r>
            <a:r>
              <a:rPr lang="en-US" sz="2000" dirty="0">
                <a:latin typeface="Calibri (Body)"/>
              </a:rPr>
              <a:t> </a:t>
            </a:r>
            <a:r>
              <a:rPr lang="en-US" sz="2000" dirty="0" err="1">
                <a:latin typeface="Calibri (Body)"/>
              </a:rPr>
              <a:t>th</a:t>
            </a:r>
            <a:r>
              <a:rPr lang="vi-VN" sz="2000" dirty="0">
                <a:latin typeface="Calibri (Body)"/>
              </a:rPr>
              <a:t>ấy hiệu quả cao. </a:t>
            </a:r>
            <a:endParaRPr lang="en-US" sz="2000" dirty="0" smtClean="0">
              <a:latin typeface="Calibri (Body)"/>
            </a:endParaRPr>
          </a:p>
        </p:txBody>
      </p:sp>
      <p:pic>
        <p:nvPicPr>
          <p:cNvPr id="4" name="Content Placeholder 4"/>
          <p:cNvPicPr>
            <a:picLocks noChangeAspect="1"/>
          </p:cNvPicPr>
          <p:nvPr/>
        </p:nvPicPr>
        <p:blipFill>
          <a:blip r:embed="rId2"/>
          <a:stretch>
            <a:fillRect/>
          </a:stretch>
        </p:blipFill>
        <p:spPr>
          <a:xfrm>
            <a:off x="4147375" y="2824373"/>
            <a:ext cx="5679377" cy="3697046"/>
          </a:xfrm>
          <a:prstGeom prst="rect">
            <a:avLst/>
          </a:prstGeom>
        </p:spPr>
      </p:pic>
    </p:spTree>
    <p:extLst>
      <p:ext uri="{BB962C8B-B14F-4D97-AF65-F5344CB8AC3E}">
        <p14:creationId xmlns:p14="http://schemas.microsoft.com/office/powerpoint/2010/main" val="13861195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Phân</a:t>
            </a:r>
            <a:r>
              <a:rPr lang="en-US" dirty="0" smtClean="0"/>
              <a:t> </a:t>
            </a:r>
            <a:r>
              <a:rPr lang="en-US" dirty="0" err="1" smtClean="0"/>
              <a:t>loại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r>
              <a:rPr lang="en-US" dirty="0" smtClean="0"/>
              <a:t> (cont.)</a:t>
            </a:r>
            <a:endParaRPr lang="en-US" dirty="0"/>
          </a:p>
        </p:txBody>
      </p:sp>
      <p:sp>
        <p:nvSpPr>
          <p:cNvPr id="3" name="Content Placeholder 2"/>
          <p:cNvSpPr>
            <a:spLocks noGrp="1"/>
          </p:cNvSpPr>
          <p:nvPr>
            <p:ph idx="1"/>
          </p:nvPr>
        </p:nvSpPr>
        <p:spPr>
          <a:xfrm>
            <a:off x="838200" y="1825625"/>
            <a:ext cx="5416296" cy="4351338"/>
          </a:xfrm>
        </p:spPr>
        <p:txBody>
          <a:bodyPr/>
          <a:lstStyle/>
          <a:p>
            <a:r>
              <a:rPr lang="en-US" dirty="0" smtClean="0"/>
              <a:t>So </a:t>
            </a:r>
            <a:r>
              <a:rPr lang="en-US" dirty="0" err="1" smtClean="0"/>
              <a:t>sánh</a:t>
            </a:r>
            <a:r>
              <a:rPr lang="en-US" dirty="0" smtClean="0"/>
              <a:t> </a:t>
            </a:r>
            <a:r>
              <a:rPr lang="en-US" dirty="0" err="1" smtClean="0"/>
              <a:t>kết</a:t>
            </a:r>
            <a:r>
              <a:rPr lang="en-US" dirty="0" smtClean="0"/>
              <a:t> </a:t>
            </a:r>
            <a:r>
              <a:rPr lang="en-US" dirty="0" err="1" smtClean="0"/>
              <a:t>quả</a:t>
            </a:r>
            <a:r>
              <a:rPr lang="en-US" dirty="0" smtClean="0"/>
              <a:t> </a:t>
            </a:r>
            <a:r>
              <a:rPr lang="en-US" dirty="0" err="1" smtClean="0"/>
              <a:t>vơi</a:t>
            </a:r>
            <a:r>
              <a:rPr lang="en-US" dirty="0" smtClean="0"/>
              <a:t> </a:t>
            </a:r>
            <a:r>
              <a:rPr lang="en-US" dirty="0" err="1" smtClean="0"/>
              <a:t>các</a:t>
            </a:r>
            <a:r>
              <a:rPr lang="en-US" dirty="0" smtClean="0"/>
              <a:t> </a:t>
            </a:r>
            <a:r>
              <a:rPr lang="en-US" dirty="0" err="1" smtClean="0"/>
              <a:t>nghiên</a:t>
            </a:r>
            <a:r>
              <a:rPr lang="en-US" dirty="0" smtClean="0"/>
              <a:t> </a:t>
            </a:r>
            <a:r>
              <a:rPr lang="en-US" dirty="0" err="1" smtClean="0"/>
              <a:t>cứu</a:t>
            </a:r>
            <a:r>
              <a:rPr lang="en-US" dirty="0" smtClean="0"/>
              <a:t> </a:t>
            </a:r>
            <a:r>
              <a:rPr lang="en-US" dirty="0" err="1" smtClean="0"/>
              <a:t>khác</a:t>
            </a:r>
            <a:r>
              <a:rPr lang="en-US" dirty="0" smtClean="0"/>
              <a:t>:</a:t>
            </a:r>
          </a:p>
          <a:p>
            <a:pPr lvl="1"/>
            <a:r>
              <a:rPr lang="en-US" dirty="0" err="1" smtClean="0"/>
              <a:t>Phương</a:t>
            </a:r>
            <a:r>
              <a:rPr lang="en-US" dirty="0" smtClean="0"/>
              <a:t> </a:t>
            </a:r>
            <a:r>
              <a:rPr lang="en-US" dirty="0" err="1" smtClean="0"/>
              <a:t>pháp</a:t>
            </a:r>
            <a:r>
              <a:rPr lang="en-US" dirty="0" smtClean="0"/>
              <a:t> </a:t>
            </a:r>
            <a:r>
              <a:rPr lang="en-US" dirty="0" err="1" smtClean="0"/>
              <a:t>của</a:t>
            </a:r>
            <a:r>
              <a:rPr lang="en-US" dirty="0" smtClean="0"/>
              <a:t> </a:t>
            </a:r>
            <a:r>
              <a:rPr lang="en-US" dirty="0" err="1" smtClean="0"/>
              <a:t>nhóm</a:t>
            </a:r>
            <a:r>
              <a:rPr lang="en-US" dirty="0" smtClean="0"/>
              <a:t> </a:t>
            </a:r>
            <a:r>
              <a:rPr lang="en-US" dirty="0" err="1" smtClean="0"/>
              <a:t>tác</a:t>
            </a:r>
            <a:r>
              <a:rPr lang="en-US" dirty="0" smtClean="0"/>
              <a:t> </a:t>
            </a:r>
            <a:r>
              <a:rPr lang="en-US" dirty="0" err="1" smtClean="0"/>
              <a:t>giả</a:t>
            </a:r>
            <a:r>
              <a:rPr lang="en-US" dirty="0" smtClean="0"/>
              <a:t> </a:t>
            </a:r>
            <a:r>
              <a:rPr lang="en-US" dirty="0" err="1" smtClean="0"/>
              <a:t>là</a:t>
            </a:r>
            <a:r>
              <a:rPr lang="en-US" dirty="0" smtClean="0"/>
              <a:t> </a:t>
            </a:r>
            <a:r>
              <a:rPr lang="en-US" dirty="0" err="1" smtClean="0"/>
              <a:t>đạt</a:t>
            </a:r>
            <a:r>
              <a:rPr lang="en-US" dirty="0" smtClean="0"/>
              <a:t> </a:t>
            </a:r>
            <a:r>
              <a:rPr lang="en-US" dirty="0" err="1" smtClean="0"/>
              <a:t>độ</a:t>
            </a:r>
            <a:r>
              <a:rPr lang="en-US" dirty="0" smtClean="0"/>
              <a:t> </a:t>
            </a:r>
            <a:r>
              <a:rPr lang="en-US" dirty="0" err="1" smtClean="0"/>
              <a:t>chính</a:t>
            </a:r>
            <a:r>
              <a:rPr lang="en-US" dirty="0" smtClean="0"/>
              <a:t> </a:t>
            </a:r>
            <a:r>
              <a:rPr lang="en-US" dirty="0" err="1" smtClean="0"/>
              <a:t>xác</a:t>
            </a:r>
            <a:r>
              <a:rPr lang="en-US" dirty="0" smtClean="0"/>
              <a:t> </a:t>
            </a:r>
            <a:r>
              <a:rPr lang="en-US" dirty="0" err="1" smtClean="0"/>
              <a:t>cao</a:t>
            </a:r>
            <a:r>
              <a:rPr lang="en-US" dirty="0" smtClean="0"/>
              <a:t> </a:t>
            </a:r>
            <a:r>
              <a:rPr lang="en-US" dirty="0" err="1" smtClean="0"/>
              <a:t>nhất</a:t>
            </a:r>
            <a:r>
              <a:rPr lang="en-US" dirty="0" smtClean="0"/>
              <a:t>: 97%</a:t>
            </a:r>
            <a:endParaRPr lang="en-US" dirty="0"/>
          </a:p>
        </p:txBody>
      </p:sp>
      <p:pic>
        <p:nvPicPr>
          <p:cNvPr id="4" name="Picture 3"/>
          <p:cNvPicPr>
            <a:picLocks noChangeAspect="1"/>
          </p:cNvPicPr>
          <p:nvPr/>
        </p:nvPicPr>
        <p:blipFill>
          <a:blip r:embed="rId2"/>
          <a:stretch>
            <a:fillRect/>
          </a:stretch>
        </p:blipFill>
        <p:spPr>
          <a:xfrm>
            <a:off x="6499671" y="1422685"/>
            <a:ext cx="5558217" cy="5230255"/>
          </a:xfrm>
          <a:prstGeom prst="rect">
            <a:avLst/>
          </a:prstGeom>
        </p:spPr>
      </p:pic>
    </p:spTree>
    <p:extLst>
      <p:ext uri="{BB962C8B-B14F-4D97-AF65-F5344CB8AC3E}">
        <p14:creationId xmlns:p14="http://schemas.microsoft.com/office/powerpoint/2010/main" val="34097524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Phân</a:t>
            </a:r>
            <a:r>
              <a:rPr lang="en-US" dirty="0" smtClean="0"/>
              <a:t> </a:t>
            </a:r>
            <a:r>
              <a:rPr lang="en-US" dirty="0" err="1" smtClean="0"/>
              <a:t>loại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r>
              <a:rPr lang="en-US" dirty="0" smtClean="0"/>
              <a:t> (cont.)</a:t>
            </a:r>
            <a:endParaRPr lang="en-US" dirty="0"/>
          </a:p>
        </p:txBody>
      </p:sp>
      <p:sp>
        <p:nvSpPr>
          <p:cNvPr id="3" name="Content Placeholder 2"/>
          <p:cNvSpPr>
            <a:spLocks noGrp="1"/>
          </p:cNvSpPr>
          <p:nvPr>
            <p:ph idx="1"/>
          </p:nvPr>
        </p:nvSpPr>
        <p:spPr/>
        <p:txBody>
          <a:bodyPr/>
          <a:lstStyle/>
          <a:p>
            <a:pPr algn="just">
              <a:lnSpc>
                <a:spcPct val="120000"/>
              </a:lnSpc>
            </a:pPr>
            <a:r>
              <a:rPr lang="en-US" dirty="0" err="1">
                <a:latin typeface="Calibri (Body)"/>
              </a:rPr>
              <a:t>Việc</a:t>
            </a:r>
            <a:r>
              <a:rPr lang="en-US" dirty="0">
                <a:latin typeface="Calibri (Body)"/>
              </a:rPr>
              <a:t> </a:t>
            </a:r>
            <a:r>
              <a:rPr lang="en-US" dirty="0" err="1">
                <a:latin typeface="Calibri (Body)"/>
              </a:rPr>
              <a:t>kết</a:t>
            </a:r>
            <a:r>
              <a:rPr lang="en-US" dirty="0">
                <a:latin typeface="Calibri (Body)"/>
              </a:rPr>
              <a:t> </a:t>
            </a:r>
            <a:r>
              <a:rPr lang="en-US" dirty="0" err="1">
                <a:latin typeface="Calibri (Body)"/>
              </a:rPr>
              <a:t>hợp</a:t>
            </a:r>
            <a:r>
              <a:rPr lang="en-US" dirty="0">
                <a:latin typeface="Calibri (Body)"/>
              </a:rPr>
              <a:t> </a:t>
            </a:r>
            <a:r>
              <a:rPr lang="vi-VN" dirty="0">
                <a:latin typeface="Calibri (Body)"/>
              </a:rPr>
              <a:t>tất cả c</a:t>
            </a:r>
            <a:r>
              <a:rPr lang="en-US" dirty="0" err="1" smtClean="0">
                <a:latin typeface="Calibri (Body)"/>
              </a:rPr>
              <a:t>ác</a:t>
            </a:r>
            <a:r>
              <a:rPr lang="en-US" dirty="0" smtClean="0">
                <a:latin typeface="Calibri (Body)"/>
              </a:rPr>
              <a:t> </a:t>
            </a:r>
            <a:r>
              <a:rPr lang="en-US" dirty="0" err="1" smtClean="0">
                <a:latin typeface="Calibri (Body)"/>
              </a:rPr>
              <a:t>đặc</a:t>
            </a:r>
            <a:r>
              <a:rPr lang="en-US" dirty="0" smtClean="0">
                <a:latin typeface="Calibri (Body)"/>
              </a:rPr>
              <a:t> </a:t>
            </a:r>
            <a:r>
              <a:rPr lang="en-US" dirty="0" err="1">
                <a:latin typeface="Calibri (Body)"/>
              </a:rPr>
              <a:t>tính</a:t>
            </a:r>
            <a:r>
              <a:rPr lang="en-US" dirty="0">
                <a:latin typeface="Calibri (Body)"/>
              </a:rPr>
              <a:t> </a:t>
            </a:r>
            <a:r>
              <a:rPr lang="en-US" dirty="0" err="1">
                <a:latin typeface="Calibri (Body)"/>
              </a:rPr>
              <a:t>năng</a:t>
            </a:r>
            <a:r>
              <a:rPr lang="en-US" dirty="0">
                <a:latin typeface="Calibri (Body)"/>
              </a:rPr>
              <a:t> </a:t>
            </a:r>
            <a:r>
              <a:rPr lang="en-US" dirty="0" err="1" smtClean="0">
                <a:latin typeface="Calibri (Body)"/>
              </a:rPr>
              <a:t>trong</a:t>
            </a:r>
            <a:r>
              <a:rPr lang="en-US" dirty="0" smtClean="0">
                <a:latin typeface="Calibri (Body)"/>
              </a:rPr>
              <a:t> </a:t>
            </a:r>
            <a:r>
              <a:rPr lang="en-US" dirty="0" err="1" smtClean="0">
                <a:latin typeface="Calibri (Body)"/>
              </a:rPr>
              <a:t>việc</a:t>
            </a:r>
            <a:r>
              <a:rPr lang="en-US" dirty="0" smtClean="0">
                <a:latin typeface="Calibri (Body)"/>
              </a:rPr>
              <a:t> </a:t>
            </a:r>
            <a:r>
              <a:rPr lang="en-US" dirty="0" err="1" smtClean="0">
                <a:latin typeface="Calibri (Body)"/>
              </a:rPr>
              <a:t>phân</a:t>
            </a:r>
            <a:r>
              <a:rPr lang="en-US" dirty="0" smtClean="0">
                <a:latin typeface="Calibri (Body)"/>
              </a:rPr>
              <a:t> </a:t>
            </a:r>
            <a:r>
              <a:rPr lang="en-US" dirty="0" err="1" smtClean="0">
                <a:latin typeface="Calibri (Body)"/>
              </a:rPr>
              <a:t>loại</a:t>
            </a:r>
            <a:r>
              <a:rPr lang="en-US" dirty="0" smtClean="0">
                <a:latin typeface="Calibri (Body)"/>
              </a:rPr>
              <a:t> </a:t>
            </a:r>
            <a:r>
              <a:rPr lang="en-US" dirty="0" err="1" smtClean="0">
                <a:latin typeface="Calibri (Body)"/>
              </a:rPr>
              <a:t>cho</a:t>
            </a:r>
            <a:r>
              <a:rPr lang="en-US" dirty="0" smtClean="0">
                <a:latin typeface="Calibri (Body)"/>
              </a:rPr>
              <a:t> hi</a:t>
            </a:r>
            <a:r>
              <a:rPr lang="vi-VN" dirty="0">
                <a:latin typeface="Calibri (Body)"/>
              </a:rPr>
              <a:t>ệu suất của hệ thống để chẩn đo</a:t>
            </a:r>
            <a:r>
              <a:rPr lang="en-US" dirty="0" err="1">
                <a:latin typeface="Calibri (Body)"/>
              </a:rPr>
              <a:t>án</a:t>
            </a:r>
            <a:r>
              <a:rPr lang="en-US" dirty="0">
                <a:latin typeface="Calibri (Body)"/>
              </a:rPr>
              <a:t> </a:t>
            </a:r>
            <a:r>
              <a:rPr lang="en-US" dirty="0" err="1">
                <a:latin typeface="Calibri (Body)"/>
              </a:rPr>
              <a:t>kh</a:t>
            </a:r>
            <a:r>
              <a:rPr lang="vi-VN" dirty="0">
                <a:latin typeface="Calibri (Body)"/>
              </a:rPr>
              <a:t>ối u </a:t>
            </a:r>
            <a:r>
              <a:rPr lang="en-US" dirty="0" err="1">
                <a:latin typeface="Calibri (Body)"/>
              </a:rPr>
              <a:t>ác</a:t>
            </a:r>
            <a:r>
              <a:rPr lang="en-US" dirty="0">
                <a:latin typeface="Calibri (Body)"/>
              </a:rPr>
              <a:t> </a:t>
            </a:r>
            <a:r>
              <a:rPr lang="en-US" dirty="0" err="1">
                <a:latin typeface="Calibri (Body)"/>
              </a:rPr>
              <a:t>tính</a:t>
            </a:r>
            <a:r>
              <a:rPr lang="en-US" dirty="0">
                <a:latin typeface="Calibri (Body)"/>
              </a:rPr>
              <a:t> </a:t>
            </a:r>
            <a:r>
              <a:rPr lang="en-US" dirty="0" err="1">
                <a:latin typeface="Calibri (Body)"/>
              </a:rPr>
              <a:t>và</a:t>
            </a:r>
            <a:r>
              <a:rPr lang="en-US" dirty="0">
                <a:latin typeface="Calibri (Body)"/>
              </a:rPr>
              <a:t> </a:t>
            </a:r>
            <a:r>
              <a:rPr lang="en-US" dirty="0" err="1">
                <a:latin typeface="Calibri (Body)"/>
              </a:rPr>
              <a:t>ác</a:t>
            </a:r>
            <a:r>
              <a:rPr lang="en-US" dirty="0">
                <a:latin typeface="Calibri (Body)"/>
              </a:rPr>
              <a:t> </a:t>
            </a:r>
            <a:r>
              <a:rPr lang="en-US" dirty="0" err="1">
                <a:latin typeface="Calibri (Body)"/>
              </a:rPr>
              <a:t>tính</a:t>
            </a:r>
            <a:r>
              <a:rPr lang="en-US" dirty="0">
                <a:latin typeface="Calibri (Body)"/>
              </a:rPr>
              <a:t> v</a:t>
            </a:r>
            <a:r>
              <a:rPr lang="vi-VN" dirty="0">
                <a:latin typeface="Calibri (Body)"/>
              </a:rPr>
              <a:t>ới độ ch</a:t>
            </a:r>
            <a:r>
              <a:rPr lang="en-US" dirty="0" err="1">
                <a:latin typeface="Calibri (Body)"/>
              </a:rPr>
              <a:t>ính</a:t>
            </a:r>
            <a:r>
              <a:rPr lang="en-US" dirty="0">
                <a:latin typeface="Calibri (Body)"/>
              </a:rPr>
              <a:t> </a:t>
            </a:r>
            <a:r>
              <a:rPr lang="en-US" dirty="0" err="1">
                <a:latin typeface="Calibri (Body)"/>
              </a:rPr>
              <a:t>xác</a:t>
            </a:r>
            <a:r>
              <a:rPr lang="en-US" dirty="0">
                <a:latin typeface="Calibri (Body)"/>
              </a:rPr>
              <a:t> 97%. </a:t>
            </a:r>
          </a:p>
          <a:p>
            <a:endParaRPr lang="en-US" dirty="0"/>
          </a:p>
        </p:txBody>
      </p:sp>
      <p:pic>
        <p:nvPicPr>
          <p:cNvPr id="4" name="Picture 3"/>
          <p:cNvPicPr>
            <a:picLocks noChangeAspect="1"/>
          </p:cNvPicPr>
          <p:nvPr/>
        </p:nvPicPr>
        <p:blipFill>
          <a:blip r:embed="rId2"/>
          <a:stretch>
            <a:fillRect/>
          </a:stretch>
        </p:blipFill>
        <p:spPr>
          <a:xfrm>
            <a:off x="2311431" y="3508438"/>
            <a:ext cx="6269641" cy="2002346"/>
          </a:xfrm>
          <a:prstGeom prst="rect">
            <a:avLst/>
          </a:prstGeom>
        </p:spPr>
      </p:pic>
    </p:spTree>
    <p:extLst>
      <p:ext uri="{BB962C8B-B14F-4D97-AF65-F5344CB8AC3E}">
        <p14:creationId xmlns:p14="http://schemas.microsoft.com/office/powerpoint/2010/main" val="17432570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Kết</a:t>
            </a:r>
            <a:r>
              <a:rPr lang="en-US" dirty="0" smtClean="0"/>
              <a:t> </a:t>
            </a:r>
            <a:r>
              <a:rPr lang="en-US" dirty="0" err="1" smtClean="0"/>
              <a:t>luận</a:t>
            </a:r>
            <a:endParaRPr lang="en-US" dirty="0"/>
          </a:p>
        </p:txBody>
      </p:sp>
      <p:sp>
        <p:nvSpPr>
          <p:cNvPr id="6" name="Content Placeholder 5"/>
          <p:cNvSpPr>
            <a:spLocks noGrp="1"/>
          </p:cNvSpPr>
          <p:nvPr>
            <p:ph idx="1"/>
          </p:nvPr>
        </p:nvSpPr>
        <p:spPr/>
        <p:txBody>
          <a:bodyPr>
            <a:noAutofit/>
          </a:bodyPr>
          <a:lstStyle/>
          <a:p>
            <a:pPr algn="just">
              <a:lnSpc>
                <a:spcPct val="120000"/>
              </a:lnSpc>
            </a:pPr>
            <a:r>
              <a:rPr lang="en-US" sz="2200" dirty="0">
                <a:latin typeface="Calibri (Body)"/>
              </a:rPr>
              <a:t>Trong </a:t>
            </a:r>
            <a:r>
              <a:rPr lang="en-US" sz="2200" dirty="0" err="1">
                <a:latin typeface="Calibri (Body)"/>
              </a:rPr>
              <a:t>thời</a:t>
            </a:r>
            <a:r>
              <a:rPr lang="en-US" sz="2200" dirty="0">
                <a:latin typeface="Calibri (Body)"/>
              </a:rPr>
              <a:t> </a:t>
            </a:r>
            <a:r>
              <a:rPr lang="en-US" sz="2200" dirty="0" err="1">
                <a:latin typeface="Calibri (Body)"/>
              </a:rPr>
              <a:t>gian</a:t>
            </a:r>
            <a:r>
              <a:rPr lang="en-US" sz="2200" dirty="0">
                <a:latin typeface="Calibri (Body)"/>
              </a:rPr>
              <a:t> </a:t>
            </a:r>
            <a:r>
              <a:rPr lang="en-US" sz="2200" dirty="0" err="1">
                <a:latin typeface="Calibri (Body)"/>
              </a:rPr>
              <a:t>vừa</a:t>
            </a:r>
            <a:r>
              <a:rPr lang="en-US" sz="2200" dirty="0">
                <a:latin typeface="Calibri (Body)"/>
              </a:rPr>
              <a:t> qua, </a:t>
            </a:r>
            <a:r>
              <a:rPr lang="en-US" sz="2200" dirty="0" err="1">
                <a:latin typeface="Calibri (Body)"/>
              </a:rPr>
              <a:t>việc</a:t>
            </a:r>
            <a:r>
              <a:rPr lang="en-US" sz="2200" dirty="0">
                <a:latin typeface="Calibri (Body)"/>
              </a:rPr>
              <a:t> </a:t>
            </a:r>
            <a:r>
              <a:rPr lang="en-US" sz="2200" dirty="0" err="1">
                <a:latin typeface="Calibri (Body)"/>
              </a:rPr>
              <a:t>sử</a:t>
            </a:r>
            <a:r>
              <a:rPr lang="en-US" sz="2200" dirty="0">
                <a:latin typeface="Calibri (Body)"/>
              </a:rPr>
              <a:t> </a:t>
            </a:r>
            <a:r>
              <a:rPr lang="en-US" sz="2200" dirty="0" err="1">
                <a:latin typeface="Calibri (Body)"/>
              </a:rPr>
              <a:t>dụng</a:t>
            </a:r>
            <a:r>
              <a:rPr lang="en-US" sz="2200" dirty="0">
                <a:latin typeface="Calibri (Body)"/>
              </a:rPr>
              <a:t> </a:t>
            </a:r>
            <a:r>
              <a:rPr lang="en-US" sz="2200" dirty="0" err="1">
                <a:latin typeface="Calibri (Body)"/>
              </a:rPr>
              <a:t>phần</a:t>
            </a:r>
            <a:r>
              <a:rPr lang="en-US" sz="2200" dirty="0">
                <a:latin typeface="Calibri (Body)"/>
              </a:rPr>
              <a:t> </a:t>
            </a:r>
            <a:r>
              <a:rPr lang="en-US" sz="2200" dirty="0" err="1">
                <a:latin typeface="Calibri (Body)"/>
              </a:rPr>
              <a:t>mềm</a:t>
            </a:r>
            <a:r>
              <a:rPr lang="en-US" sz="2200" dirty="0">
                <a:latin typeface="Calibri (Body)"/>
              </a:rPr>
              <a:t> </a:t>
            </a:r>
            <a:r>
              <a:rPr lang="en-US" sz="2200" dirty="0" err="1">
                <a:latin typeface="Calibri (Body)"/>
              </a:rPr>
              <a:t>chẩn</a:t>
            </a:r>
            <a:r>
              <a:rPr lang="en-US" sz="2200" dirty="0">
                <a:latin typeface="Calibri (Body)"/>
              </a:rPr>
              <a:t> </a:t>
            </a:r>
            <a:r>
              <a:rPr lang="en-US" sz="2200" dirty="0" err="1">
                <a:latin typeface="Calibri (Body)"/>
              </a:rPr>
              <a:t>đoán</a:t>
            </a:r>
            <a:r>
              <a:rPr lang="en-US" sz="2200" dirty="0">
                <a:latin typeface="Calibri (Body)"/>
              </a:rPr>
              <a:t> </a:t>
            </a:r>
            <a:r>
              <a:rPr lang="en-US" sz="2200" dirty="0" err="1">
                <a:latin typeface="Calibri (Body)"/>
              </a:rPr>
              <a:t>hình</a:t>
            </a:r>
            <a:r>
              <a:rPr lang="en-US" sz="2200" dirty="0">
                <a:latin typeface="Calibri (Body)"/>
              </a:rPr>
              <a:t> </a:t>
            </a:r>
            <a:r>
              <a:rPr lang="en-US" sz="2200" dirty="0" err="1">
                <a:latin typeface="Calibri (Body)"/>
              </a:rPr>
              <a:t>ảnh</a:t>
            </a:r>
            <a:r>
              <a:rPr lang="en-US" sz="2200" dirty="0">
                <a:latin typeface="Calibri (Body)"/>
              </a:rPr>
              <a:t> </a:t>
            </a:r>
            <a:r>
              <a:rPr lang="en-US" sz="2200" dirty="0" err="1">
                <a:latin typeface="Calibri (Body)"/>
              </a:rPr>
              <a:t>là</a:t>
            </a:r>
            <a:r>
              <a:rPr lang="en-US" sz="2200" dirty="0">
                <a:latin typeface="Calibri (Body)"/>
              </a:rPr>
              <a:t> </a:t>
            </a:r>
            <a:r>
              <a:rPr lang="en-US" sz="2200" dirty="0" err="1" smtClean="0">
                <a:latin typeface="Calibri (Body)"/>
              </a:rPr>
              <a:t>trong</a:t>
            </a:r>
            <a:r>
              <a:rPr lang="en-US" sz="2200" dirty="0" smtClean="0">
                <a:latin typeface="Calibri (Body)"/>
              </a:rPr>
              <a:t> </a:t>
            </a:r>
            <a:r>
              <a:rPr lang="vi-VN" sz="2200" dirty="0" smtClean="0">
                <a:latin typeface="Calibri (Body)"/>
              </a:rPr>
              <a:t>y </a:t>
            </a:r>
            <a:r>
              <a:rPr lang="vi-VN" sz="2200" dirty="0">
                <a:latin typeface="Calibri (Body)"/>
              </a:rPr>
              <a:t>tế </a:t>
            </a:r>
            <a:r>
              <a:rPr lang="en-US" sz="2200" dirty="0" err="1" smtClean="0">
                <a:latin typeface="Calibri (Body)"/>
              </a:rPr>
              <a:t>như</a:t>
            </a:r>
            <a:r>
              <a:rPr lang="en-US" sz="2200" dirty="0" smtClean="0">
                <a:latin typeface="Calibri (Body)"/>
              </a:rPr>
              <a:t> </a:t>
            </a:r>
            <a:r>
              <a:rPr lang="en-US" sz="2200" dirty="0" err="1" smtClean="0">
                <a:latin typeface="Calibri (Body)"/>
              </a:rPr>
              <a:t>một</a:t>
            </a:r>
            <a:r>
              <a:rPr lang="en-US" sz="2200" dirty="0" smtClean="0">
                <a:latin typeface="Calibri (Body)"/>
              </a:rPr>
              <a:t> </a:t>
            </a:r>
            <a:r>
              <a:rPr lang="vi-VN" sz="2200" dirty="0" smtClean="0">
                <a:latin typeface="Calibri (Body)"/>
              </a:rPr>
              <a:t>công </a:t>
            </a:r>
            <a:r>
              <a:rPr lang="vi-VN" sz="2200" dirty="0">
                <a:latin typeface="Calibri (Body)"/>
              </a:rPr>
              <a:t>cụ không xâm lấn với độ chính xác và hiệu suất cao đã được thu hút. </a:t>
            </a:r>
            <a:endParaRPr lang="en-US" sz="2200" dirty="0" smtClean="0">
              <a:latin typeface="Calibri (Body)"/>
            </a:endParaRPr>
          </a:p>
          <a:p>
            <a:pPr algn="just">
              <a:lnSpc>
                <a:spcPct val="120000"/>
              </a:lnSpc>
            </a:pPr>
            <a:r>
              <a:rPr lang="vi-VN" sz="2200" dirty="0" smtClean="0">
                <a:latin typeface="Calibri (Body)"/>
              </a:rPr>
              <a:t>Mục </a:t>
            </a:r>
            <a:r>
              <a:rPr lang="vi-VN" sz="2200" dirty="0">
                <a:latin typeface="Calibri (Body)"/>
              </a:rPr>
              <a:t>đích của nghiên cứu này là chẩn đoán khối u </a:t>
            </a:r>
            <a:r>
              <a:rPr lang="en-US" sz="2200" dirty="0" err="1" smtClean="0">
                <a:latin typeface="Calibri (Body)"/>
              </a:rPr>
              <a:t>lành</a:t>
            </a:r>
            <a:r>
              <a:rPr lang="en-US" sz="2200" dirty="0" smtClean="0">
                <a:latin typeface="Calibri (Body)"/>
              </a:rPr>
              <a:t> </a:t>
            </a:r>
            <a:r>
              <a:rPr lang="vi-VN" sz="2200" dirty="0" smtClean="0">
                <a:latin typeface="Calibri (Body)"/>
              </a:rPr>
              <a:t>tính </a:t>
            </a:r>
            <a:r>
              <a:rPr lang="vi-VN" sz="2200" dirty="0">
                <a:latin typeface="Calibri (Body)"/>
              </a:rPr>
              <a:t>và ác </a:t>
            </a:r>
            <a:r>
              <a:rPr lang="vi-VN" sz="2200" dirty="0" smtClean="0">
                <a:latin typeface="Calibri (Body)"/>
              </a:rPr>
              <a:t>tính</a:t>
            </a:r>
            <a:r>
              <a:rPr lang="en-US" sz="2200" dirty="0" smtClean="0">
                <a:latin typeface="Calibri (Body)"/>
              </a:rPr>
              <a:t> </a:t>
            </a:r>
            <a:r>
              <a:rPr lang="en-US" sz="2200" dirty="0" err="1" smtClean="0">
                <a:latin typeface="Calibri (Body)"/>
              </a:rPr>
              <a:t>trong</a:t>
            </a:r>
            <a:r>
              <a:rPr lang="en-US" sz="2200" dirty="0" smtClean="0">
                <a:latin typeface="Calibri (Body)"/>
              </a:rPr>
              <a:t> </a:t>
            </a:r>
            <a:r>
              <a:rPr lang="en-US" sz="2200" dirty="0" err="1" smtClean="0">
                <a:latin typeface="Calibri (Body)"/>
              </a:rPr>
              <a:t>ung</a:t>
            </a:r>
            <a:r>
              <a:rPr lang="en-US" sz="2200" dirty="0" smtClean="0">
                <a:latin typeface="Calibri (Body)"/>
              </a:rPr>
              <a:t> </a:t>
            </a:r>
            <a:r>
              <a:rPr lang="en-US" sz="2200" dirty="0" err="1" smtClean="0">
                <a:latin typeface="Calibri (Body)"/>
              </a:rPr>
              <a:t>thư</a:t>
            </a:r>
            <a:r>
              <a:rPr lang="en-US" sz="2200" dirty="0" smtClean="0">
                <a:latin typeface="Calibri (Body)"/>
              </a:rPr>
              <a:t> </a:t>
            </a:r>
            <a:r>
              <a:rPr lang="en-US" sz="2200" dirty="0" err="1" smtClean="0">
                <a:latin typeface="Calibri (Body)"/>
              </a:rPr>
              <a:t>hắc</a:t>
            </a:r>
            <a:r>
              <a:rPr lang="en-US" sz="2200" dirty="0" smtClean="0">
                <a:latin typeface="Calibri (Body)"/>
              </a:rPr>
              <a:t> </a:t>
            </a:r>
            <a:r>
              <a:rPr lang="en-US" sz="2200" dirty="0" err="1" smtClean="0">
                <a:latin typeface="Calibri (Body)"/>
              </a:rPr>
              <a:t>tố</a:t>
            </a:r>
            <a:r>
              <a:rPr lang="en-US" sz="2200" dirty="0" smtClean="0">
                <a:latin typeface="Calibri (Body)"/>
              </a:rPr>
              <a:t> da </a:t>
            </a:r>
            <a:r>
              <a:rPr lang="en-US" sz="2200" dirty="0" err="1" smtClean="0">
                <a:latin typeface="Calibri (Body)"/>
              </a:rPr>
              <a:t>bằng</a:t>
            </a:r>
            <a:r>
              <a:rPr lang="en-US" sz="2200" dirty="0" smtClean="0">
                <a:latin typeface="Calibri (Body)"/>
              </a:rPr>
              <a:t> </a:t>
            </a:r>
            <a:r>
              <a:rPr lang="en-US" sz="2200" dirty="0" err="1" smtClean="0">
                <a:latin typeface="Calibri (Body)"/>
              </a:rPr>
              <a:t>cách</a:t>
            </a:r>
            <a:r>
              <a:rPr lang="en-US" sz="2200" dirty="0" smtClean="0">
                <a:latin typeface="Calibri (Body)"/>
              </a:rPr>
              <a:t> </a:t>
            </a:r>
            <a:r>
              <a:rPr lang="en-US" sz="2200" dirty="0" err="1" smtClean="0">
                <a:latin typeface="Calibri (Body)"/>
              </a:rPr>
              <a:t>phân</a:t>
            </a:r>
            <a:r>
              <a:rPr lang="en-US" sz="2200" dirty="0" smtClean="0">
                <a:latin typeface="Calibri (Body)"/>
              </a:rPr>
              <a:t> </a:t>
            </a:r>
            <a:r>
              <a:rPr lang="en-US" sz="2200" dirty="0" err="1" smtClean="0">
                <a:latin typeface="Calibri (Body)"/>
              </a:rPr>
              <a:t>hoạch</a:t>
            </a:r>
            <a:r>
              <a:rPr lang="en-US" sz="2200" dirty="0" smtClean="0">
                <a:latin typeface="Calibri (Body)"/>
              </a:rPr>
              <a:t> </a:t>
            </a:r>
            <a:r>
              <a:rPr lang="en-US" sz="2200" dirty="0" err="1" smtClean="0">
                <a:latin typeface="Calibri (Body)"/>
              </a:rPr>
              <a:t>và</a:t>
            </a:r>
            <a:r>
              <a:rPr lang="en-US" sz="2200" dirty="0" smtClean="0">
                <a:latin typeface="Calibri (Body)"/>
              </a:rPr>
              <a:t> </a:t>
            </a:r>
            <a:r>
              <a:rPr lang="en-US" sz="2200" dirty="0" err="1" smtClean="0">
                <a:latin typeface="Calibri (Body)"/>
              </a:rPr>
              <a:t>rút</a:t>
            </a:r>
            <a:r>
              <a:rPr lang="en-US" sz="2200" dirty="0" smtClean="0">
                <a:latin typeface="Calibri (Body)"/>
              </a:rPr>
              <a:t> </a:t>
            </a:r>
            <a:r>
              <a:rPr lang="en-US" sz="2200" dirty="0" err="1" smtClean="0">
                <a:latin typeface="Calibri (Body)"/>
              </a:rPr>
              <a:t>trích</a:t>
            </a:r>
            <a:r>
              <a:rPr lang="en-US" sz="2200" dirty="0" smtClean="0">
                <a:latin typeface="Calibri (Body)"/>
              </a:rPr>
              <a:t> </a:t>
            </a:r>
            <a:r>
              <a:rPr lang="en-US" sz="2200" dirty="0" err="1" smtClean="0">
                <a:latin typeface="Calibri (Body)"/>
              </a:rPr>
              <a:t>các</a:t>
            </a:r>
            <a:r>
              <a:rPr lang="en-US" sz="2200" dirty="0" smtClean="0">
                <a:latin typeface="Calibri (Body)"/>
              </a:rPr>
              <a:t> </a:t>
            </a:r>
            <a:r>
              <a:rPr lang="en-US" sz="2200" dirty="0" err="1" smtClean="0">
                <a:latin typeface="Calibri (Body)"/>
              </a:rPr>
              <a:t>đắc</a:t>
            </a:r>
            <a:r>
              <a:rPr lang="en-US" sz="2200" dirty="0" smtClean="0">
                <a:latin typeface="Calibri (Body)"/>
              </a:rPr>
              <a:t> </a:t>
            </a:r>
            <a:r>
              <a:rPr lang="en-US" sz="2200" dirty="0" err="1" smtClean="0">
                <a:latin typeface="Calibri (Body)"/>
              </a:rPr>
              <a:t>tính</a:t>
            </a:r>
            <a:r>
              <a:rPr lang="en-US" sz="2200" dirty="0" smtClean="0">
                <a:latin typeface="Calibri (Body)"/>
              </a:rPr>
              <a:t> </a:t>
            </a:r>
            <a:r>
              <a:rPr lang="en-US" sz="2200" dirty="0" err="1" smtClean="0">
                <a:latin typeface="Calibri (Body)"/>
              </a:rPr>
              <a:t>màu</a:t>
            </a:r>
            <a:r>
              <a:rPr lang="en-US" sz="2200" dirty="0" smtClean="0">
                <a:latin typeface="Calibri (Body)"/>
              </a:rPr>
              <a:t> </a:t>
            </a:r>
            <a:r>
              <a:rPr lang="en-US" sz="2200" dirty="0" err="1" smtClean="0">
                <a:latin typeface="Calibri (Body)"/>
              </a:rPr>
              <a:t>sắc</a:t>
            </a:r>
            <a:r>
              <a:rPr lang="en-US" sz="2200" dirty="0" smtClean="0">
                <a:latin typeface="Calibri (Body)"/>
              </a:rPr>
              <a:t> </a:t>
            </a:r>
            <a:r>
              <a:rPr lang="en-US" sz="2200" dirty="0" err="1" smtClean="0">
                <a:latin typeface="Calibri (Body)"/>
              </a:rPr>
              <a:t>và</a:t>
            </a:r>
            <a:r>
              <a:rPr lang="en-US" sz="2200" dirty="0" smtClean="0">
                <a:latin typeface="Calibri (Body)"/>
              </a:rPr>
              <a:t> </a:t>
            </a:r>
            <a:r>
              <a:rPr lang="en-US" sz="2200" dirty="0" err="1" smtClean="0">
                <a:latin typeface="Calibri (Body)"/>
              </a:rPr>
              <a:t>kết</a:t>
            </a:r>
            <a:r>
              <a:rPr lang="en-US" sz="2200" dirty="0" smtClean="0">
                <a:latin typeface="Calibri (Body)"/>
              </a:rPr>
              <a:t> </a:t>
            </a:r>
            <a:r>
              <a:rPr lang="en-US" sz="2200" dirty="0" err="1" smtClean="0">
                <a:latin typeface="Calibri (Body)"/>
              </a:rPr>
              <a:t>cấu</a:t>
            </a:r>
            <a:r>
              <a:rPr lang="en-US" sz="2200" dirty="0" smtClean="0">
                <a:latin typeface="Calibri (Body)"/>
              </a:rPr>
              <a:t> </a:t>
            </a:r>
            <a:r>
              <a:rPr lang="en-US" sz="2200" dirty="0" err="1" smtClean="0">
                <a:latin typeface="Calibri (Body)"/>
              </a:rPr>
              <a:t>đạt</a:t>
            </a:r>
            <a:r>
              <a:rPr lang="en-US" sz="2200" dirty="0" smtClean="0">
                <a:latin typeface="Calibri (Body)"/>
              </a:rPr>
              <a:t> </a:t>
            </a:r>
            <a:r>
              <a:rPr lang="en-US" sz="2200" dirty="0" err="1" smtClean="0">
                <a:latin typeface="Calibri (Body)"/>
              </a:rPr>
              <a:t>được</a:t>
            </a:r>
            <a:r>
              <a:rPr lang="en-US" sz="2200" dirty="0" smtClean="0">
                <a:latin typeface="Calibri (Body)"/>
              </a:rPr>
              <a:t> </a:t>
            </a:r>
            <a:r>
              <a:rPr lang="en-US" sz="2200" dirty="0" err="1" smtClean="0">
                <a:latin typeface="Calibri (Body)"/>
              </a:rPr>
              <a:t>kết</a:t>
            </a:r>
            <a:r>
              <a:rPr lang="en-US" sz="2200" dirty="0" smtClean="0">
                <a:latin typeface="Calibri (Body)"/>
              </a:rPr>
              <a:t> </a:t>
            </a:r>
            <a:r>
              <a:rPr lang="en-US" sz="2200" dirty="0" err="1" smtClean="0">
                <a:latin typeface="Calibri (Body)"/>
              </a:rPr>
              <a:t>quả</a:t>
            </a:r>
            <a:r>
              <a:rPr lang="en-US" sz="2200" dirty="0" smtClean="0">
                <a:latin typeface="Calibri (Body)"/>
              </a:rPr>
              <a:t> </a:t>
            </a:r>
            <a:r>
              <a:rPr lang="en-US" sz="2200" dirty="0" err="1" smtClean="0">
                <a:latin typeface="Calibri (Body)"/>
              </a:rPr>
              <a:t>rất</a:t>
            </a:r>
            <a:r>
              <a:rPr lang="en-US" sz="2200" dirty="0" smtClean="0">
                <a:latin typeface="Calibri (Body)"/>
              </a:rPr>
              <a:t> </a:t>
            </a:r>
            <a:r>
              <a:rPr lang="en-US" sz="2200" dirty="0" err="1" smtClean="0">
                <a:latin typeface="Calibri (Body)"/>
              </a:rPr>
              <a:t>tốt</a:t>
            </a:r>
            <a:r>
              <a:rPr lang="en-US" sz="2200" dirty="0" smtClean="0">
                <a:latin typeface="Calibri (Body)"/>
              </a:rPr>
              <a:t>.</a:t>
            </a:r>
          </a:p>
          <a:p>
            <a:pPr algn="just">
              <a:lnSpc>
                <a:spcPct val="120000"/>
              </a:lnSpc>
            </a:pPr>
            <a:r>
              <a:rPr lang="en-US" sz="2200" dirty="0" err="1" smtClean="0">
                <a:latin typeface="Calibri (Body)"/>
              </a:rPr>
              <a:t>Viêc</a:t>
            </a:r>
            <a:r>
              <a:rPr lang="en-US" sz="2200" dirty="0" smtClean="0">
                <a:latin typeface="Calibri (Body)"/>
              </a:rPr>
              <a:t> n</a:t>
            </a:r>
            <a:r>
              <a:rPr lang="vi-VN" sz="2200" dirty="0" smtClean="0">
                <a:latin typeface="Calibri (Body)"/>
              </a:rPr>
              <a:t>ghiên </a:t>
            </a:r>
            <a:r>
              <a:rPr lang="vi-VN" sz="2200" dirty="0">
                <a:latin typeface="Calibri (Body)"/>
              </a:rPr>
              <a:t>cứu </a:t>
            </a:r>
            <a:r>
              <a:rPr lang="en-US" sz="2200" dirty="0" err="1" smtClean="0">
                <a:latin typeface="Calibri (Body)"/>
              </a:rPr>
              <a:t>và</a:t>
            </a:r>
            <a:r>
              <a:rPr lang="en-US" sz="2200" dirty="0" smtClean="0">
                <a:latin typeface="Calibri (Body)"/>
              </a:rPr>
              <a:t> </a:t>
            </a:r>
            <a:r>
              <a:rPr lang="en-US" sz="2200" dirty="0" err="1" smtClean="0">
                <a:latin typeface="Calibri (Body)"/>
              </a:rPr>
              <a:t>xây</a:t>
            </a:r>
            <a:r>
              <a:rPr lang="en-US" sz="2200" dirty="0" smtClean="0">
                <a:latin typeface="Calibri (Body)"/>
              </a:rPr>
              <a:t> </a:t>
            </a:r>
            <a:r>
              <a:rPr lang="en-US" sz="2200" dirty="0" err="1" smtClean="0">
                <a:latin typeface="Calibri (Body)"/>
              </a:rPr>
              <a:t>dựng</a:t>
            </a:r>
            <a:r>
              <a:rPr lang="en-US" sz="2200" dirty="0" smtClean="0">
                <a:latin typeface="Calibri (Body)"/>
              </a:rPr>
              <a:t> </a:t>
            </a:r>
            <a:r>
              <a:rPr lang="en-US" sz="2200" dirty="0" err="1" smtClean="0">
                <a:latin typeface="Calibri (Body)"/>
              </a:rPr>
              <a:t>kho</a:t>
            </a:r>
            <a:r>
              <a:rPr lang="vi-VN" sz="2200" dirty="0" smtClean="0">
                <a:latin typeface="Calibri (Body)"/>
              </a:rPr>
              <a:t> </a:t>
            </a:r>
            <a:r>
              <a:rPr lang="vi-VN" sz="2200" dirty="0">
                <a:latin typeface="Calibri (Body)"/>
              </a:rPr>
              <a:t>cơ sở dữ liệu lớn và đầy đủ là cần thiết để tăng hiệu suất và tốc độ chẩn đoán.</a:t>
            </a:r>
            <a:endParaRPr lang="en-US" sz="2200" dirty="0">
              <a:latin typeface="Calibri (Body)"/>
            </a:endParaRPr>
          </a:p>
        </p:txBody>
      </p:sp>
    </p:spTree>
    <p:extLst>
      <p:ext uri="{BB962C8B-B14F-4D97-AF65-F5344CB8AC3E}">
        <p14:creationId xmlns:p14="http://schemas.microsoft.com/office/powerpoint/2010/main" val="3874329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Thông</a:t>
            </a:r>
            <a:r>
              <a:rPr lang="en-US" dirty="0" smtClean="0"/>
              <a:t> tin </a:t>
            </a:r>
            <a:r>
              <a:rPr lang="en-US" dirty="0" err="1" smtClean="0"/>
              <a:t>học</a:t>
            </a:r>
            <a:r>
              <a:rPr lang="en-US" dirty="0" smtClean="0"/>
              <a:t> </a:t>
            </a:r>
            <a:r>
              <a:rPr lang="en-US" dirty="0" err="1" smtClean="0"/>
              <a:t>viên</a:t>
            </a:r>
            <a:r>
              <a:rPr lang="en-US" dirty="0" smtClean="0"/>
              <a:t> </a:t>
            </a:r>
            <a:endParaRPr lang="en-US" dirty="0"/>
          </a:p>
        </p:txBody>
      </p:sp>
      <p:sp>
        <p:nvSpPr>
          <p:cNvPr id="3" name="Content Placeholder 2"/>
          <p:cNvSpPr>
            <a:spLocks noGrp="1"/>
          </p:cNvSpPr>
          <p:nvPr>
            <p:ph idx="1"/>
          </p:nvPr>
        </p:nvSpPr>
        <p:spPr/>
        <p:txBody>
          <a:bodyPr/>
          <a:lstStyle/>
          <a:p>
            <a:r>
              <a:rPr lang="en-US" dirty="0" err="1" smtClean="0"/>
              <a:t>Họ</a:t>
            </a:r>
            <a:r>
              <a:rPr lang="en-US" dirty="0" smtClean="0"/>
              <a:t> </a:t>
            </a:r>
            <a:r>
              <a:rPr lang="en-US" dirty="0" err="1" smtClean="0"/>
              <a:t>tên</a:t>
            </a:r>
            <a:r>
              <a:rPr lang="en-US" dirty="0" smtClean="0"/>
              <a:t>: VŨ THẾ NAM</a:t>
            </a:r>
          </a:p>
          <a:p>
            <a:r>
              <a:rPr lang="en-US" dirty="0" smtClean="0"/>
              <a:t>MSHV: CH1802018</a:t>
            </a:r>
          </a:p>
          <a:p>
            <a:r>
              <a:rPr lang="en-US" dirty="0" err="1" smtClean="0"/>
              <a:t>Số</a:t>
            </a:r>
            <a:r>
              <a:rPr lang="en-US" dirty="0" smtClean="0"/>
              <a:t> </a:t>
            </a:r>
            <a:r>
              <a:rPr lang="en-US" dirty="0" err="1" smtClean="0"/>
              <a:t>buổi</a:t>
            </a:r>
            <a:r>
              <a:rPr lang="en-US" dirty="0" smtClean="0"/>
              <a:t> </a:t>
            </a:r>
            <a:r>
              <a:rPr lang="en-US" dirty="0" err="1" smtClean="0"/>
              <a:t>vắng</a:t>
            </a:r>
            <a:r>
              <a:rPr lang="en-US" dirty="0" smtClean="0"/>
              <a:t>: 5</a:t>
            </a:r>
          </a:p>
          <a:p>
            <a:r>
              <a:rPr lang="en-US" dirty="0" err="1" smtClean="0"/>
              <a:t>Số</a:t>
            </a:r>
            <a:r>
              <a:rPr lang="en-US" dirty="0" smtClean="0"/>
              <a:t> </a:t>
            </a:r>
            <a:r>
              <a:rPr lang="en-US" dirty="0" err="1" smtClean="0"/>
              <a:t>lần</a:t>
            </a:r>
            <a:r>
              <a:rPr lang="en-US" dirty="0" smtClean="0"/>
              <a:t> comment: 0</a:t>
            </a:r>
          </a:p>
          <a:p>
            <a:r>
              <a:rPr lang="en-US" dirty="0" err="1" smtClean="0"/>
              <a:t>Điểm</a:t>
            </a:r>
            <a:r>
              <a:rPr lang="en-US" dirty="0" smtClean="0"/>
              <a:t> </a:t>
            </a:r>
            <a:r>
              <a:rPr lang="en-US" dirty="0" err="1" smtClean="0"/>
              <a:t>Tự</a:t>
            </a:r>
            <a:r>
              <a:rPr lang="en-US" dirty="0" smtClean="0"/>
              <a:t> </a:t>
            </a:r>
            <a:r>
              <a:rPr lang="en-US" dirty="0" err="1" smtClean="0"/>
              <a:t>đánh</a:t>
            </a:r>
            <a:r>
              <a:rPr lang="en-US" dirty="0" smtClean="0"/>
              <a:t> </a:t>
            </a:r>
            <a:r>
              <a:rPr lang="en-US" dirty="0" err="1" smtClean="0"/>
              <a:t>giá</a:t>
            </a:r>
            <a:r>
              <a:rPr lang="en-US" dirty="0" smtClean="0"/>
              <a:t>:</a:t>
            </a:r>
          </a:p>
          <a:p>
            <a:pPr lvl="1"/>
            <a:r>
              <a:rPr lang="en-US" dirty="0" err="1" smtClean="0"/>
              <a:t>Báo</a:t>
            </a:r>
            <a:r>
              <a:rPr lang="en-US" dirty="0" smtClean="0"/>
              <a:t> </a:t>
            </a:r>
            <a:r>
              <a:rPr lang="en-US" dirty="0" err="1" smtClean="0"/>
              <a:t>cáo</a:t>
            </a:r>
            <a:r>
              <a:rPr lang="en-US" dirty="0" smtClean="0"/>
              <a:t>: 90</a:t>
            </a:r>
          </a:p>
          <a:p>
            <a:pPr lvl="1"/>
            <a:r>
              <a:rPr lang="en-US" dirty="0" err="1" smtClean="0"/>
              <a:t>Trình</a:t>
            </a:r>
            <a:r>
              <a:rPr lang="en-US" dirty="0" smtClean="0"/>
              <a:t> </a:t>
            </a:r>
            <a:r>
              <a:rPr lang="en-US" dirty="0" err="1" smtClean="0"/>
              <a:t>bày</a:t>
            </a:r>
            <a:r>
              <a:rPr lang="en-US" dirty="0" smtClean="0"/>
              <a:t>: 90</a:t>
            </a:r>
          </a:p>
          <a:p>
            <a:pPr lvl="1"/>
            <a:r>
              <a:rPr lang="en-US" dirty="0" err="1" smtClean="0"/>
              <a:t>Quá</a:t>
            </a:r>
            <a:r>
              <a:rPr lang="en-US" dirty="0" smtClean="0"/>
              <a:t> </a:t>
            </a:r>
            <a:r>
              <a:rPr lang="en-US" dirty="0" err="1" smtClean="0"/>
              <a:t>trình</a:t>
            </a:r>
            <a:r>
              <a:rPr lang="en-US" dirty="0" smtClean="0"/>
              <a:t>: 50</a:t>
            </a:r>
            <a:endParaRPr lang="en-US" dirty="0"/>
          </a:p>
        </p:txBody>
      </p:sp>
    </p:spTree>
    <p:extLst>
      <p:ext uri="{BB962C8B-B14F-4D97-AF65-F5344CB8AC3E}">
        <p14:creationId xmlns:p14="http://schemas.microsoft.com/office/powerpoint/2010/main" val="943800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Abstract</a:t>
            </a:r>
            <a:endParaRPr lang="en-US" dirty="0"/>
          </a:p>
        </p:txBody>
      </p:sp>
      <p:sp>
        <p:nvSpPr>
          <p:cNvPr id="5" name="Content Placeholder 4"/>
          <p:cNvSpPr>
            <a:spLocks noGrp="1"/>
          </p:cNvSpPr>
          <p:nvPr>
            <p:ph idx="1"/>
          </p:nvPr>
        </p:nvSpPr>
        <p:spPr>
          <a:xfrm>
            <a:off x="838200" y="1825625"/>
            <a:ext cx="7696200" cy="4351338"/>
          </a:xfrm>
        </p:spPr>
        <p:txBody>
          <a:bodyPr>
            <a:normAutofit/>
          </a:bodyPr>
          <a:lstStyle/>
          <a:p>
            <a:pPr algn="just">
              <a:lnSpc>
                <a:spcPct val="110000"/>
              </a:lnSpc>
            </a:pPr>
            <a:r>
              <a:rPr lang="en-US" sz="2400" dirty="0">
                <a:latin typeface="Calibri (Body)"/>
              </a:rPr>
              <a:t>Ung </a:t>
            </a:r>
            <a:r>
              <a:rPr lang="en-US" sz="2400" dirty="0" err="1">
                <a:latin typeface="Calibri (Body)"/>
              </a:rPr>
              <a:t>thư</a:t>
            </a:r>
            <a:r>
              <a:rPr lang="en-US" sz="2400" dirty="0">
                <a:latin typeface="Calibri (Body)"/>
              </a:rPr>
              <a:t> </a:t>
            </a:r>
            <a:r>
              <a:rPr lang="en-US" sz="2400" dirty="0" err="1">
                <a:latin typeface="Calibri (Body)"/>
              </a:rPr>
              <a:t>hắc</a:t>
            </a:r>
            <a:r>
              <a:rPr lang="en-US" sz="2400" dirty="0">
                <a:latin typeface="Calibri (Body)"/>
              </a:rPr>
              <a:t> </a:t>
            </a:r>
            <a:r>
              <a:rPr lang="en-US" sz="2400" dirty="0" err="1">
                <a:latin typeface="Calibri (Body)"/>
              </a:rPr>
              <a:t>tố</a:t>
            </a:r>
            <a:r>
              <a:rPr lang="en-US" sz="2400" dirty="0">
                <a:latin typeface="Calibri (Body)"/>
              </a:rPr>
              <a:t> (Melanoma Skin Cancer) </a:t>
            </a:r>
            <a:r>
              <a:rPr lang="en-US" sz="2400" dirty="0" err="1">
                <a:latin typeface="Calibri (Body)"/>
              </a:rPr>
              <a:t>là</a:t>
            </a:r>
            <a:r>
              <a:rPr lang="en-US" sz="2400" dirty="0">
                <a:latin typeface="Calibri (Body)"/>
              </a:rPr>
              <a:t> </a:t>
            </a:r>
            <a:r>
              <a:rPr lang="en-US" sz="2400" dirty="0" err="1">
                <a:latin typeface="Calibri (Body)"/>
              </a:rPr>
              <a:t>dạng</a:t>
            </a:r>
            <a:r>
              <a:rPr lang="en-US" sz="2400" dirty="0">
                <a:latin typeface="Calibri (Body)"/>
              </a:rPr>
              <a:t> </a:t>
            </a:r>
            <a:r>
              <a:rPr lang="en-US" sz="2400" dirty="0" err="1">
                <a:latin typeface="Calibri (Body)"/>
              </a:rPr>
              <a:t>ung</a:t>
            </a:r>
            <a:r>
              <a:rPr lang="en-US" sz="2400" dirty="0">
                <a:latin typeface="Calibri (Body)"/>
              </a:rPr>
              <a:t> </a:t>
            </a:r>
            <a:r>
              <a:rPr lang="en-US" sz="2400" dirty="0" err="1">
                <a:latin typeface="Calibri (Body)"/>
              </a:rPr>
              <a:t>thư</a:t>
            </a:r>
            <a:r>
              <a:rPr lang="en-US" sz="2400" dirty="0">
                <a:latin typeface="Calibri (Body)"/>
              </a:rPr>
              <a:t> da </a:t>
            </a:r>
            <a:r>
              <a:rPr lang="en-US" sz="2400" dirty="0" err="1">
                <a:latin typeface="Calibri (Body)"/>
              </a:rPr>
              <a:t>khó</a:t>
            </a:r>
            <a:r>
              <a:rPr lang="en-US" sz="2400" dirty="0">
                <a:latin typeface="Calibri (Body)"/>
              </a:rPr>
              <a:t> </a:t>
            </a:r>
            <a:r>
              <a:rPr lang="en-US" sz="2400" dirty="0" err="1">
                <a:latin typeface="Calibri (Body)"/>
              </a:rPr>
              <a:t>chẩn</a:t>
            </a:r>
            <a:r>
              <a:rPr lang="en-US" sz="2400" dirty="0">
                <a:latin typeface="Calibri (Body)"/>
              </a:rPr>
              <a:t> </a:t>
            </a:r>
            <a:r>
              <a:rPr lang="en-US" sz="2400" dirty="0" err="1">
                <a:latin typeface="Calibri (Body)"/>
              </a:rPr>
              <a:t>đoán</a:t>
            </a:r>
            <a:r>
              <a:rPr lang="en-US" sz="2400" dirty="0">
                <a:latin typeface="Calibri (Body)"/>
              </a:rPr>
              <a:t>. </a:t>
            </a:r>
            <a:r>
              <a:rPr lang="en-US" sz="2400" dirty="0" err="1">
                <a:latin typeface="Calibri (Body)"/>
              </a:rPr>
              <a:t>Kỹ</a:t>
            </a:r>
            <a:r>
              <a:rPr lang="en-US" sz="2400" dirty="0">
                <a:latin typeface="Calibri (Body)"/>
              </a:rPr>
              <a:t> </a:t>
            </a:r>
            <a:r>
              <a:rPr lang="en-US" sz="2400" dirty="0" err="1">
                <a:latin typeface="Calibri (Body)"/>
              </a:rPr>
              <a:t>thuật</a:t>
            </a:r>
            <a:r>
              <a:rPr lang="vi-VN" sz="2400" dirty="0">
                <a:latin typeface="Calibri (Body)"/>
              </a:rPr>
              <a:t> soi da kh</a:t>
            </a:r>
            <a:r>
              <a:rPr lang="en-US" sz="2400" dirty="0" err="1">
                <a:latin typeface="Calibri (Body)"/>
              </a:rPr>
              <a:t>ông</a:t>
            </a:r>
            <a:r>
              <a:rPr lang="en-US" sz="2400" dirty="0">
                <a:latin typeface="Calibri (Body)"/>
              </a:rPr>
              <a:t> </a:t>
            </a:r>
            <a:r>
              <a:rPr lang="en-US" sz="2400" dirty="0" err="1">
                <a:latin typeface="Calibri (Body)"/>
              </a:rPr>
              <a:t>xâm</a:t>
            </a:r>
            <a:r>
              <a:rPr lang="en-US" sz="2400" dirty="0">
                <a:latin typeface="Calibri (Body)"/>
              </a:rPr>
              <a:t> l</a:t>
            </a:r>
            <a:r>
              <a:rPr lang="vi-VN" sz="2400" dirty="0">
                <a:latin typeface="Calibri (Body)"/>
              </a:rPr>
              <a:t>ấn được sử dụng để chẩn đo</a:t>
            </a:r>
            <a:r>
              <a:rPr lang="en-US" sz="2400" dirty="0" err="1">
                <a:latin typeface="Calibri (Body)"/>
              </a:rPr>
              <a:t>án</a:t>
            </a:r>
            <a:r>
              <a:rPr lang="en-US" sz="2400" dirty="0">
                <a:latin typeface="Calibri (Body)"/>
              </a:rPr>
              <a:t> lo</a:t>
            </a:r>
            <a:r>
              <a:rPr lang="vi-VN" sz="2400" dirty="0">
                <a:latin typeface="Calibri (Body)"/>
              </a:rPr>
              <a:t>ại ung thư</a:t>
            </a:r>
            <a:r>
              <a:rPr lang="en-US" sz="2400" dirty="0">
                <a:latin typeface="Calibri (Body)"/>
              </a:rPr>
              <a:t> </a:t>
            </a:r>
            <a:r>
              <a:rPr lang="en-US" sz="2400" dirty="0" err="1">
                <a:latin typeface="Calibri (Body)"/>
              </a:rPr>
              <a:t>này</a:t>
            </a:r>
            <a:r>
              <a:rPr lang="en-US" sz="2400" dirty="0">
                <a:latin typeface="Calibri (Body)"/>
              </a:rPr>
              <a:t>. </a:t>
            </a:r>
            <a:r>
              <a:rPr lang="en-US" sz="2400" dirty="0" err="1">
                <a:latin typeface="Calibri (Body)"/>
              </a:rPr>
              <a:t>Tuy</a:t>
            </a:r>
            <a:r>
              <a:rPr lang="en-US" sz="2400" dirty="0">
                <a:latin typeface="Calibri (Body)"/>
              </a:rPr>
              <a:t> </a:t>
            </a:r>
            <a:r>
              <a:rPr lang="en-US" sz="2400" dirty="0" err="1">
                <a:latin typeface="Calibri (Body)"/>
              </a:rPr>
              <a:t>nhiên</a:t>
            </a:r>
            <a:r>
              <a:rPr lang="en-US" sz="2400" dirty="0">
                <a:latin typeface="Calibri (Body)"/>
              </a:rPr>
              <a:t> do u</a:t>
            </a:r>
            <a:r>
              <a:rPr lang="vi-VN" sz="2400" dirty="0">
                <a:latin typeface="Calibri (Body)"/>
              </a:rPr>
              <a:t> hắc tố thường giống nốt ruồi</a:t>
            </a:r>
            <a:r>
              <a:rPr lang="en-US" sz="2400" dirty="0">
                <a:latin typeface="Calibri (Body)"/>
              </a:rPr>
              <a:t> </a:t>
            </a:r>
            <a:r>
              <a:rPr lang="en-US" sz="2400" dirty="0" err="1">
                <a:latin typeface="Calibri (Body)"/>
              </a:rPr>
              <a:t>và</a:t>
            </a:r>
            <a:r>
              <a:rPr lang="vi-VN" sz="2400" dirty="0">
                <a:latin typeface="Calibri (Body)"/>
              </a:rPr>
              <a:t> một số phát triển từ nốt ruồi</a:t>
            </a:r>
            <a:r>
              <a:rPr lang="en-US" sz="2400" dirty="0">
                <a:latin typeface="Calibri (Body)"/>
              </a:rPr>
              <a:t> </a:t>
            </a:r>
            <a:r>
              <a:rPr lang="en-US" sz="2400" dirty="0" err="1">
                <a:latin typeface="Calibri (Body)"/>
              </a:rPr>
              <a:t>nên</a:t>
            </a:r>
            <a:r>
              <a:rPr lang="en-US" sz="2400" dirty="0">
                <a:latin typeface="Calibri (Body)"/>
              </a:rPr>
              <a:t> </a:t>
            </a:r>
            <a:r>
              <a:rPr lang="en-US" sz="2400" dirty="0" err="1">
                <a:latin typeface="Calibri (Body)"/>
              </a:rPr>
              <a:t>việc</a:t>
            </a:r>
            <a:r>
              <a:rPr lang="en-US" sz="2400" dirty="0">
                <a:latin typeface="Calibri (Body)"/>
              </a:rPr>
              <a:t> </a:t>
            </a:r>
            <a:r>
              <a:rPr lang="en-US" sz="2400" dirty="0" err="1">
                <a:latin typeface="Calibri (Body)"/>
              </a:rPr>
              <a:t>chuẩn</a:t>
            </a:r>
            <a:r>
              <a:rPr lang="en-US" sz="2400" dirty="0">
                <a:latin typeface="Calibri (Body)"/>
              </a:rPr>
              <a:t> </a:t>
            </a:r>
            <a:r>
              <a:rPr lang="en-US" sz="2400" dirty="0" err="1">
                <a:latin typeface="Calibri (Body)"/>
              </a:rPr>
              <a:t>đoán</a:t>
            </a:r>
            <a:r>
              <a:rPr lang="en-US" sz="2400" dirty="0">
                <a:latin typeface="Calibri (Body)"/>
              </a:rPr>
              <a:t> </a:t>
            </a:r>
            <a:r>
              <a:rPr lang="en-US" sz="2400" dirty="0" err="1">
                <a:latin typeface="Calibri (Body)"/>
              </a:rPr>
              <a:t>được</a:t>
            </a:r>
            <a:r>
              <a:rPr lang="en-US" sz="2400" dirty="0">
                <a:latin typeface="Calibri (Body)"/>
              </a:rPr>
              <a:t> </a:t>
            </a:r>
            <a:r>
              <a:rPr lang="en-US" sz="2400" dirty="0" err="1">
                <a:latin typeface="Calibri (Body)"/>
              </a:rPr>
              <a:t>bệnh</a:t>
            </a:r>
            <a:r>
              <a:rPr lang="en-US" sz="2400" dirty="0">
                <a:latin typeface="Calibri (Body)"/>
              </a:rPr>
              <a:t> </a:t>
            </a:r>
            <a:r>
              <a:rPr lang="en-US" sz="2400" dirty="0" err="1">
                <a:latin typeface="Calibri (Body)"/>
              </a:rPr>
              <a:t>này</a:t>
            </a:r>
            <a:r>
              <a:rPr lang="en-US" sz="2400" dirty="0">
                <a:latin typeface="Calibri (Body)"/>
              </a:rPr>
              <a:t> </a:t>
            </a:r>
            <a:r>
              <a:rPr lang="en-US" sz="2400" dirty="0" err="1">
                <a:latin typeface="Calibri (Body)"/>
              </a:rPr>
              <a:t>trong</a:t>
            </a:r>
            <a:r>
              <a:rPr lang="en-US" sz="2400" dirty="0">
                <a:latin typeface="Calibri (Body)"/>
              </a:rPr>
              <a:t> </a:t>
            </a:r>
            <a:r>
              <a:rPr lang="en-US" sz="2400" dirty="0" err="1">
                <a:latin typeface="Calibri (Body)"/>
              </a:rPr>
              <a:t>giai</a:t>
            </a:r>
            <a:r>
              <a:rPr lang="en-US" sz="2400" dirty="0">
                <a:latin typeface="Calibri (Body)"/>
              </a:rPr>
              <a:t> </a:t>
            </a:r>
            <a:r>
              <a:rPr lang="en-US" sz="2400" dirty="0" err="1">
                <a:latin typeface="Calibri (Body)"/>
              </a:rPr>
              <a:t>đoạn</a:t>
            </a:r>
            <a:r>
              <a:rPr lang="en-US" sz="2400" dirty="0">
                <a:latin typeface="Calibri (Body)"/>
              </a:rPr>
              <a:t> </a:t>
            </a:r>
            <a:r>
              <a:rPr lang="en-US" sz="2400" dirty="0" err="1">
                <a:latin typeface="Calibri (Body)"/>
              </a:rPr>
              <a:t>đầu</a:t>
            </a:r>
            <a:r>
              <a:rPr lang="en-US" sz="2400" dirty="0">
                <a:latin typeface="Calibri (Body)"/>
              </a:rPr>
              <a:t> </a:t>
            </a:r>
            <a:r>
              <a:rPr lang="en-US" sz="2400" dirty="0" err="1">
                <a:latin typeface="Calibri (Body)"/>
              </a:rPr>
              <a:t>là</a:t>
            </a:r>
            <a:r>
              <a:rPr lang="en-US" sz="2400" dirty="0">
                <a:latin typeface="Calibri (Body)"/>
              </a:rPr>
              <a:t> </a:t>
            </a:r>
            <a:r>
              <a:rPr lang="en-US" sz="2400" dirty="0" err="1">
                <a:latin typeface="Calibri (Body)"/>
              </a:rPr>
              <a:t>thách</a:t>
            </a:r>
            <a:r>
              <a:rPr lang="en-US" sz="2400" dirty="0">
                <a:latin typeface="Calibri (Body)"/>
              </a:rPr>
              <a:t> </a:t>
            </a:r>
            <a:r>
              <a:rPr lang="en-US" sz="2400" dirty="0" err="1">
                <a:latin typeface="Calibri (Body)"/>
              </a:rPr>
              <a:t>thức</a:t>
            </a:r>
            <a:r>
              <a:rPr lang="en-US" sz="2400" dirty="0">
                <a:latin typeface="Calibri (Body)"/>
              </a:rPr>
              <a:t> </a:t>
            </a:r>
            <a:r>
              <a:rPr lang="en-US" sz="2400" dirty="0" err="1">
                <a:latin typeface="Calibri (Body)"/>
              </a:rPr>
              <a:t>vô</a:t>
            </a:r>
            <a:r>
              <a:rPr lang="en-US" sz="2400" dirty="0">
                <a:latin typeface="Calibri (Body)"/>
              </a:rPr>
              <a:t> </a:t>
            </a:r>
            <a:r>
              <a:rPr lang="en-US" sz="2400" dirty="0" err="1">
                <a:latin typeface="Calibri (Body)"/>
              </a:rPr>
              <a:t>cùng</a:t>
            </a:r>
            <a:r>
              <a:rPr lang="en-US" sz="2400" dirty="0">
                <a:latin typeface="Calibri (Body)"/>
              </a:rPr>
              <a:t> to </a:t>
            </a:r>
            <a:r>
              <a:rPr lang="en-US" sz="2400" dirty="0" err="1">
                <a:latin typeface="Calibri (Body)"/>
              </a:rPr>
              <a:t>lớn</a:t>
            </a:r>
            <a:r>
              <a:rPr lang="en-US" sz="2400" dirty="0">
                <a:latin typeface="Calibri (Body)"/>
              </a:rPr>
              <a:t> </a:t>
            </a:r>
            <a:r>
              <a:rPr lang="en-US" sz="2400" dirty="0" err="1">
                <a:latin typeface="Calibri (Body)"/>
              </a:rPr>
              <a:t>cho</a:t>
            </a:r>
            <a:r>
              <a:rPr lang="en-US" sz="2400" dirty="0">
                <a:latin typeface="Calibri (Body)"/>
              </a:rPr>
              <a:t> </a:t>
            </a:r>
            <a:r>
              <a:rPr lang="en-US" sz="2400" dirty="0" err="1">
                <a:latin typeface="Calibri (Body)"/>
              </a:rPr>
              <a:t>bác</a:t>
            </a:r>
            <a:r>
              <a:rPr lang="en-US" sz="2400" dirty="0">
                <a:latin typeface="Calibri (Body)"/>
              </a:rPr>
              <a:t> </a:t>
            </a:r>
            <a:r>
              <a:rPr lang="en-US" sz="2400" dirty="0" err="1">
                <a:latin typeface="Calibri (Body)"/>
              </a:rPr>
              <a:t>sĩ</a:t>
            </a:r>
            <a:r>
              <a:rPr lang="en-US" sz="2400" dirty="0">
                <a:latin typeface="Calibri (Body)"/>
              </a:rPr>
              <a:t> da </a:t>
            </a:r>
            <a:r>
              <a:rPr lang="en-US" sz="2400" dirty="0" err="1">
                <a:latin typeface="Calibri (Body)"/>
              </a:rPr>
              <a:t>liễu</a:t>
            </a:r>
            <a:r>
              <a:rPr lang="en-US" sz="2400" dirty="0">
                <a:latin typeface="Calibri (Body)"/>
              </a:rPr>
              <a:t> (</a:t>
            </a:r>
            <a:r>
              <a:rPr lang="en-US" sz="2400" dirty="0" err="1">
                <a:latin typeface="Calibri (Body)"/>
              </a:rPr>
              <a:t>tham</a:t>
            </a:r>
            <a:r>
              <a:rPr lang="en-US" sz="2400" dirty="0">
                <a:latin typeface="Calibri (Body)"/>
              </a:rPr>
              <a:t> </a:t>
            </a:r>
            <a:r>
              <a:rPr lang="en-US" sz="2400" dirty="0" err="1">
                <a:latin typeface="Calibri (Body)"/>
              </a:rPr>
              <a:t>khảo</a:t>
            </a:r>
            <a:r>
              <a:rPr lang="en-US" sz="2400" dirty="0">
                <a:latin typeface="Calibri (Body)"/>
              </a:rPr>
              <a:t>: </a:t>
            </a:r>
            <a:r>
              <a:rPr lang="en-US" sz="2400" dirty="0">
                <a:latin typeface="Calibri (Body)"/>
                <a:hlinkClick r:id="rId2"/>
              </a:rPr>
              <a:t>https://www.cancer.ie/cancer-information/melanoma</a:t>
            </a:r>
            <a:r>
              <a:rPr lang="en-US" sz="2400" dirty="0">
                <a:latin typeface="Calibri (Body)"/>
              </a:rPr>
              <a:t> ).</a:t>
            </a:r>
          </a:p>
          <a:p>
            <a:pPr algn="just">
              <a:lnSpc>
                <a:spcPct val="110000"/>
              </a:lnSpc>
            </a:pPr>
            <a:r>
              <a:rPr lang="en-US" sz="2400" dirty="0">
                <a:latin typeface="Calibri (Body)"/>
              </a:rPr>
              <a:t>Do </a:t>
            </a:r>
            <a:r>
              <a:rPr lang="en-US" sz="2400" dirty="0" err="1">
                <a:latin typeface="Calibri (Body)"/>
              </a:rPr>
              <a:t>đó</a:t>
            </a:r>
            <a:r>
              <a:rPr lang="en-US" sz="2400" dirty="0">
                <a:latin typeface="Calibri (Body)"/>
              </a:rPr>
              <a:t>, </a:t>
            </a:r>
            <a:r>
              <a:rPr lang="en-US" sz="2400" dirty="0" err="1">
                <a:latin typeface="Calibri (Body)"/>
              </a:rPr>
              <a:t>việc</a:t>
            </a:r>
            <a:r>
              <a:rPr lang="en-US" sz="2400" dirty="0">
                <a:latin typeface="Calibri (Body)"/>
              </a:rPr>
              <a:t> </a:t>
            </a:r>
            <a:r>
              <a:rPr lang="en-US" sz="2400" dirty="0" err="1">
                <a:latin typeface="Calibri (Body)"/>
              </a:rPr>
              <a:t>sử</a:t>
            </a:r>
            <a:r>
              <a:rPr lang="en-US" sz="2400" dirty="0">
                <a:latin typeface="Calibri (Body)"/>
              </a:rPr>
              <a:t> </a:t>
            </a:r>
            <a:r>
              <a:rPr lang="en-US" sz="2400" dirty="0" err="1">
                <a:latin typeface="Calibri (Body)"/>
              </a:rPr>
              <a:t>dụng</a:t>
            </a:r>
            <a:r>
              <a:rPr lang="en-US" sz="2400" dirty="0">
                <a:latin typeface="Calibri (Body)"/>
              </a:rPr>
              <a:t> </a:t>
            </a:r>
            <a:r>
              <a:rPr lang="en-US" sz="2400" dirty="0" err="1">
                <a:latin typeface="Calibri (Body)"/>
              </a:rPr>
              <a:t>phần</a:t>
            </a:r>
            <a:r>
              <a:rPr lang="en-US" sz="2400" dirty="0">
                <a:latin typeface="Calibri (Body)"/>
              </a:rPr>
              <a:t> </a:t>
            </a:r>
            <a:r>
              <a:rPr lang="en-US" sz="2400" dirty="0" err="1">
                <a:latin typeface="Calibri (Body)"/>
              </a:rPr>
              <a:t>mềm</a:t>
            </a:r>
            <a:r>
              <a:rPr lang="en-US" sz="2400" dirty="0">
                <a:latin typeface="Calibri (Body)"/>
              </a:rPr>
              <a:t> </a:t>
            </a:r>
            <a:r>
              <a:rPr lang="en-US" sz="2400" dirty="0" err="1">
                <a:latin typeface="Calibri (Body)"/>
              </a:rPr>
              <a:t>để</a:t>
            </a:r>
            <a:r>
              <a:rPr lang="en-US" sz="2400" dirty="0">
                <a:latin typeface="Calibri (Body)"/>
              </a:rPr>
              <a:t> </a:t>
            </a:r>
            <a:r>
              <a:rPr lang="en-US" sz="2400" dirty="0" err="1">
                <a:latin typeface="Calibri (Body)"/>
              </a:rPr>
              <a:t>hỗ</a:t>
            </a:r>
            <a:r>
              <a:rPr lang="en-US" sz="2400" dirty="0">
                <a:latin typeface="Calibri (Body)"/>
              </a:rPr>
              <a:t> </a:t>
            </a:r>
            <a:r>
              <a:rPr lang="en-US" sz="2400" dirty="0" err="1">
                <a:latin typeface="Calibri (Body)"/>
              </a:rPr>
              <a:t>trợ</a:t>
            </a:r>
            <a:r>
              <a:rPr lang="en-US" sz="2400" dirty="0">
                <a:latin typeface="Calibri (Body)"/>
              </a:rPr>
              <a:t> </a:t>
            </a:r>
            <a:r>
              <a:rPr lang="en-US" sz="2400" dirty="0" err="1">
                <a:latin typeface="Calibri (Body)"/>
              </a:rPr>
              <a:t>việc</a:t>
            </a:r>
            <a:r>
              <a:rPr lang="en-US" sz="2400" dirty="0">
                <a:latin typeface="Calibri (Body)"/>
              </a:rPr>
              <a:t> </a:t>
            </a:r>
            <a:r>
              <a:rPr lang="en-US" sz="2400" dirty="0" err="1">
                <a:latin typeface="Calibri (Body)"/>
              </a:rPr>
              <a:t>chuẩn</a:t>
            </a:r>
            <a:r>
              <a:rPr lang="en-US" sz="2400" dirty="0">
                <a:latin typeface="Calibri (Body)"/>
              </a:rPr>
              <a:t> </a:t>
            </a:r>
            <a:r>
              <a:rPr lang="en-US" sz="2400" dirty="0" err="1">
                <a:latin typeface="Calibri (Body)"/>
              </a:rPr>
              <a:t>đoán</a:t>
            </a:r>
            <a:r>
              <a:rPr lang="en-US" sz="2400" dirty="0">
                <a:latin typeface="Calibri (Body)"/>
              </a:rPr>
              <a:t> </a:t>
            </a:r>
            <a:r>
              <a:rPr lang="en-US" sz="2400" dirty="0" err="1">
                <a:latin typeface="Calibri (Body)"/>
              </a:rPr>
              <a:t>vô</a:t>
            </a:r>
            <a:r>
              <a:rPr lang="en-US" sz="2400" dirty="0">
                <a:latin typeface="Calibri (Body)"/>
              </a:rPr>
              <a:t> </a:t>
            </a:r>
            <a:r>
              <a:rPr lang="en-US" sz="2400" dirty="0" err="1">
                <a:latin typeface="Calibri (Body)"/>
              </a:rPr>
              <a:t>cùng</a:t>
            </a:r>
            <a:r>
              <a:rPr lang="en-US" sz="2400" dirty="0">
                <a:latin typeface="Calibri (Body)"/>
              </a:rPr>
              <a:t> </a:t>
            </a:r>
            <a:r>
              <a:rPr lang="en-US" sz="2400" dirty="0" err="1">
                <a:latin typeface="Calibri (Body)"/>
              </a:rPr>
              <a:t>quan</a:t>
            </a:r>
            <a:r>
              <a:rPr lang="en-US" sz="2400" dirty="0">
                <a:latin typeface="Calibri (Body)"/>
              </a:rPr>
              <a:t> </a:t>
            </a:r>
            <a:r>
              <a:rPr lang="en-US" sz="2400" dirty="0" err="1">
                <a:latin typeface="Calibri (Body)"/>
              </a:rPr>
              <a:t>trọng</a:t>
            </a:r>
            <a:endParaRPr lang="en-US" sz="2400" dirty="0">
              <a:latin typeface="Calibri (Body)"/>
            </a:endParaRPr>
          </a:p>
        </p:txBody>
      </p:sp>
      <p:pic>
        <p:nvPicPr>
          <p:cNvPr id="2050" name="Picture 2" descr="https://www.cancer.ie/sites/default/files/skin_melanom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4400" y="671068"/>
            <a:ext cx="3495675" cy="203923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8960930" y="2705345"/>
            <a:ext cx="3279648" cy="369332"/>
          </a:xfrm>
          <a:prstGeom prst="rect">
            <a:avLst/>
          </a:prstGeom>
          <a:noFill/>
        </p:spPr>
        <p:txBody>
          <a:bodyPr wrap="square" rtlCol="0">
            <a:spAutoFit/>
          </a:bodyPr>
          <a:lstStyle/>
          <a:p>
            <a:r>
              <a:rPr lang="en-US" dirty="0" smtClean="0"/>
              <a:t>melanocyte: </a:t>
            </a:r>
            <a:r>
              <a:rPr lang="en-US" dirty="0" err="1" smtClean="0"/>
              <a:t>tế</a:t>
            </a:r>
            <a:r>
              <a:rPr lang="en-US" dirty="0" smtClean="0"/>
              <a:t> </a:t>
            </a:r>
            <a:r>
              <a:rPr lang="en-US" dirty="0" err="1" smtClean="0"/>
              <a:t>bào</a:t>
            </a:r>
            <a:r>
              <a:rPr lang="en-US" dirty="0" smtClean="0"/>
              <a:t> </a:t>
            </a:r>
            <a:r>
              <a:rPr lang="en-US" dirty="0" err="1" smtClean="0"/>
              <a:t>ung</a:t>
            </a:r>
            <a:r>
              <a:rPr lang="en-US" dirty="0" smtClean="0"/>
              <a:t> </a:t>
            </a:r>
            <a:r>
              <a:rPr lang="en-US" dirty="0" err="1" smtClean="0"/>
              <a:t>thư</a:t>
            </a:r>
            <a:r>
              <a:rPr lang="en-US" dirty="0" smtClean="0"/>
              <a:t> da </a:t>
            </a:r>
            <a:endParaRPr lang="en-US" dirty="0"/>
          </a:p>
        </p:txBody>
      </p:sp>
      <p:pic>
        <p:nvPicPr>
          <p:cNvPr id="2052" name="Picture 4" descr="http://biomedia.vn/uploads/Picture/ngan-1/melanoma-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50427" y="3106833"/>
            <a:ext cx="3279648" cy="219203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8912352" y="5331026"/>
            <a:ext cx="3279648" cy="369332"/>
          </a:xfrm>
          <a:prstGeom prst="rect">
            <a:avLst/>
          </a:prstGeom>
          <a:noFill/>
        </p:spPr>
        <p:txBody>
          <a:bodyPr wrap="square" rtlCol="0">
            <a:spAutoFit/>
          </a:bodyPr>
          <a:lstStyle/>
          <a:p>
            <a:r>
              <a:rPr lang="en-US" dirty="0" err="1" smtClean="0"/>
              <a:t>Nguồn</a:t>
            </a:r>
            <a:r>
              <a:rPr lang="en-US" dirty="0" smtClean="0"/>
              <a:t>: </a:t>
            </a:r>
            <a:r>
              <a:rPr lang="en-US" i="1" dirty="0">
                <a:hlinkClick r:id="rId5"/>
              </a:rPr>
              <a:t>http://www.dermis.net</a:t>
            </a:r>
            <a:endParaRPr lang="en-US" dirty="0"/>
          </a:p>
        </p:txBody>
      </p:sp>
    </p:spTree>
    <p:extLst>
      <p:ext uri="{BB962C8B-B14F-4D97-AF65-F5344CB8AC3E}">
        <p14:creationId xmlns:p14="http://schemas.microsoft.com/office/powerpoint/2010/main" val="30158443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(cont.)</a:t>
            </a:r>
            <a:endParaRPr lang="en-US" dirty="0"/>
          </a:p>
        </p:txBody>
      </p:sp>
      <p:sp>
        <p:nvSpPr>
          <p:cNvPr id="3" name="Content Placeholder 2"/>
          <p:cNvSpPr>
            <a:spLocks noGrp="1"/>
          </p:cNvSpPr>
          <p:nvPr>
            <p:ph idx="1"/>
          </p:nvPr>
        </p:nvSpPr>
        <p:spPr/>
        <p:txBody>
          <a:bodyPr>
            <a:normAutofit fontScale="62500" lnSpcReduction="20000"/>
          </a:bodyPr>
          <a:lstStyle/>
          <a:p>
            <a:pPr algn="just">
              <a:lnSpc>
                <a:spcPct val="120000"/>
              </a:lnSpc>
            </a:pPr>
            <a:r>
              <a:rPr lang="en-US" sz="2400" dirty="0" err="1">
                <a:latin typeface="Calibri (Body)"/>
              </a:rPr>
              <a:t>Bài</a:t>
            </a:r>
            <a:r>
              <a:rPr lang="en-US" sz="2400" dirty="0">
                <a:latin typeface="Calibri (Body)"/>
              </a:rPr>
              <a:t> </a:t>
            </a:r>
            <a:r>
              <a:rPr lang="en-US" sz="2400" dirty="0" err="1">
                <a:latin typeface="Calibri (Body)"/>
              </a:rPr>
              <a:t>báo</a:t>
            </a:r>
            <a:r>
              <a:rPr lang="en-US" sz="2400" dirty="0">
                <a:latin typeface="Calibri (Body)"/>
              </a:rPr>
              <a:t> </a:t>
            </a:r>
            <a:r>
              <a:rPr lang="en-US" sz="2400" dirty="0" err="1">
                <a:latin typeface="Calibri (Body)"/>
              </a:rPr>
              <a:t>này</a:t>
            </a:r>
            <a:r>
              <a:rPr lang="en-US" sz="2400" dirty="0">
                <a:latin typeface="Calibri (Body)"/>
              </a:rPr>
              <a:t> </a:t>
            </a:r>
            <a:r>
              <a:rPr lang="en-US" sz="2400" dirty="0" err="1">
                <a:latin typeface="Calibri (Body)"/>
              </a:rPr>
              <a:t>giới</a:t>
            </a:r>
            <a:r>
              <a:rPr lang="en-US" sz="2400" dirty="0">
                <a:latin typeface="Calibri (Body)"/>
              </a:rPr>
              <a:t> </a:t>
            </a:r>
            <a:r>
              <a:rPr lang="en-US" sz="2400" dirty="0" err="1">
                <a:latin typeface="Calibri (Body)"/>
              </a:rPr>
              <a:t>thiệu</a:t>
            </a:r>
            <a:r>
              <a:rPr lang="en-US" sz="2400" dirty="0">
                <a:latin typeface="Calibri (Body)"/>
              </a:rPr>
              <a:t> </a:t>
            </a:r>
            <a:r>
              <a:rPr lang="en-US" sz="2400" dirty="0" err="1">
                <a:latin typeface="Calibri (Body)"/>
              </a:rPr>
              <a:t>một</a:t>
            </a:r>
            <a:r>
              <a:rPr lang="en-US" sz="2400" dirty="0">
                <a:latin typeface="Calibri (Body)"/>
              </a:rPr>
              <a:t> </a:t>
            </a:r>
            <a:r>
              <a:rPr lang="en-US" sz="2400" dirty="0" err="1">
                <a:latin typeface="Calibri (Body)"/>
              </a:rPr>
              <a:t>thuật</a:t>
            </a:r>
            <a:r>
              <a:rPr lang="en-US" sz="2400" dirty="0">
                <a:latin typeface="Calibri (Body)"/>
              </a:rPr>
              <a:t> </a:t>
            </a:r>
            <a:r>
              <a:rPr lang="en-US" sz="2400" dirty="0" err="1">
                <a:latin typeface="Calibri (Body)"/>
              </a:rPr>
              <a:t>toán</a:t>
            </a:r>
            <a:r>
              <a:rPr lang="en-US" sz="2400" dirty="0">
                <a:latin typeface="Calibri (Body)"/>
              </a:rPr>
              <a:t> </a:t>
            </a:r>
            <a:r>
              <a:rPr lang="en-US" sz="2400" dirty="0" err="1">
                <a:latin typeface="Calibri (Body)"/>
              </a:rPr>
              <a:t>mới</a:t>
            </a:r>
            <a:r>
              <a:rPr lang="en-US" sz="2400" dirty="0">
                <a:latin typeface="Calibri (Body)"/>
              </a:rPr>
              <a:t> </a:t>
            </a:r>
            <a:r>
              <a:rPr lang="en-US" sz="2400" dirty="0" err="1">
                <a:latin typeface="Calibri (Body)"/>
              </a:rPr>
              <a:t>hỗ</a:t>
            </a:r>
            <a:r>
              <a:rPr lang="en-US" sz="2400" dirty="0">
                <a:latin typeface="Calibri (Body)"/>
              </a:rPr>
              <a:t> </a:t>
            </a:r>
            <a:r>
              <a:rPr lang="en-US" sz="2400" dirty="0" err="1">
                <a:latin typeface="Calibri (Body)"/>
              </a:rPr>
              <a:t>trợ</a:t>
            </a:r>
            <a:r>
              <a:rPr lang="en-US" sz="2400" dirty="0">
                <a:latin typeface="Calibri (Body)"/>
              </a:rPr>
              <a:t> </a:t>
            </a:r>
            <a:r>
              <a:rPr lang="en-US" sz="2400" dirty="0" err="1">
                <a:latin typeface="Calibri (Body)"/>
              </a:rPr>
              <a:t>việc</a:t>
            </a:r>
            <a:r>
              <a:rPr lang="en-US" sz="2400" dirty="0">
                <a:latin typeface="Calibri (Body)"/>
              </a:rPr>
              <a:t> </a:t>
            </a:r>
            <a:r>
              <a:rPr lang="en-US" sz="2400" dirty="0" err="1">
                <a:latin typeface="Calibri (Body)"/>
              </a:rPr>
              <a:t>phân</a:t>
            </a:r>
            <a:r>
              <a:rPr lang="en-US" sz="2400" dirty="0">
                <a:latin typeface="Calibri (Body)"/>
              </a:rPr>
              <a:t> </a:t>
            </a:r>
            <a:r>
              <a:rPr lang="en-US" sz="2400" dirty="0" err="1">
                <a:latin typeface="Calibri (Body)"/>
              </a:rPr>
              <a:t>loại</a:t>
            </a:r>
            <a:r>
              <a:rPr lang="en-US" sz="2400" dirty="0">
                <a:latin typeface="Calibri (Body)"/>
              </a:rPr>
              <a:t> </a:t>
            </a:r>
            <a:r>
              <a:rPr lang="en-US" sz="2400" dirty="0" err="1">
                <a:latin typeface="Calibri (Body)"/>
              </a:rPr>
              <a:t>ảnh</a:t>
            </a:r>
            <a:r>
              <a:rPr lang="en-US" sz="2400" dirty="0">
                <a:latin typeface="Calibri (Body)"/>
              </a:rPr>
              <a:t> da </a:t>
            </a:r>
            <a:r>
              <a:rPr lang="en-US" sz="2400" dirty="0" err="1">
                <a:latin typeface="Calibri (Body)"/>
              </a:rPr>
              <a:t>liễu</a:t>
            </a:r>
            <a:r>
              <a:rPr lang="en-US" sz="2400" dirty="0">
                <a:latin typeface="Calibri (Body)"/>
              </a:rPr>
              <a:t> </a:t>
            </a:r>
            <a:r>
              <a:rPr lang="en-US" sz="2400" dirty="0" err="1">
                <a:latin typeface="Calibri (Body)"/>
              </a:rPr>
              <a:t>thành</a:t>
            </a:r>
            <a:r>
              <a:rPr lang="en-US" sz="2400" dirty="0">
                <a:latin typeface="Calibri (Body)"/>
              </a:rPr>
              <a:t> 2 </a:t>
            </a:r>
            <a:r>
              <a:rPr lang="en-US" sz="2400" dirty="0" err="1">
                <a:latin typeface="Calibri (Body)"/>
              </a:rPr>
              <a:t>nhóm</a:t>
            </a:r>
            <a:r>
              <a:rPr lang="en-US" sz="2400" dirty="0">
                <a:latin typeface="Calibri (Body)"/>
              </a:rPr>
              <a:t>: </a:t>
            </a:r>
            <a:r>
              <a:rPr lang="en-US" sz="2400" dirty="0" err="1">
                <a:latin typeface="Calibri (Body)"/>
              </a:rPr>
              <a:t>lành</a:t>
            </a:r>
            <a:r>
              <a:rPr lang="en-US" sz="2400" dirty="0">
                <a:latin typeface="Calibri (Body)"/>
              </a:rPr>
              <a:t> </a:t>
            </a:r>
            <a:r>
              <a:rPr lang="en-US" sz="2400" dirty="0" err="1">
                <a:latin typeface="Calibri (Body)"/>
              </a:rPr>
              <a:t>tính</a:t>
            </a:r>
            <a:r>
              <a:rPr lang="en-US" sz="2400" dirty="0">
                <a:latin typeface="Calibri (Body)"/>
              </a:rPr>
              <a:t> </a:t>
            </a:r>
            <a:r>
              <a:rPr lang="en-US" sz="2400" dirty="0" err="1">
                <a:latin typeface="Calibri (Body)"/>
              </a:rPr>
              <a:t>và</a:t>
            </a:r>
            <a:r>
              <a:rPr lang="en-US" sz="2400" dirty="0">
                <a:latin typeface="Calibri (Body)"/>
              </a:rPr>
              <a:t> </a:t>
            </a:r>
            <a:r>
              <a:rPr lang="en-US" sz="2400" dirty="0" err="1">
                <a:latin typeface="Calibri (Body)"/>
              </a:rPr>
              <a:t>ác</a:t>
            </a:r>
            <a:r>
              <a:rPr lang="en-US" sz="2400" dirty="0">
                <a:latin typeface="Calibri (Body)"/>
              </a:rPr>
              <a:t> </a:t>
            </a:r>
            <a:r>
              <a:rPr lang="en-US" sz="2400" dirty="0" err="1">
                <a:latin typeface="Calibri (Body)"/>
              </a:rPr>
              <a:t>tính</a:t>
            </a:r>
            <a:r>
              <a:rPr lang="en-US" sz="2400" dirty="0">
                <a:latin typeface="Calibri (Body)"/>
              </a:rPr>
              <a:t> (</a:t>
            </a:r>
            <a:r>
              <a:rPr lang="en-US" sz="2400" dirty="0" err="1">
                <a:latin typeface="Calibri (Body)"/>
              </a:rPr>
              <a:t>nguy</a:t>
            </a:r>
            <a:r>
              <a:rPr lang="en-US" sz="2400" dirty="0">
                <a:latin typeface="Calibri (Body)"/>
              </a:rPr>
              <a:t> </a:t>
            </a:r>
            <a:r>
              <a:rPr lang="en-US" sz="2400" dirty="0" err="1">
                <a:latin typeface="Calibri (Body)"/>
              </a:rPr>
              <a:t>cơ</a:t>
            </a:r>
            <a:r>
              <a:rPr lang="en-US" sz="2400" dirty="0">
                <a:latin typeface="Calibri (Body)"/>
              </a:rPr>
              <a:t>).</a:t>
            </a:r>
          </a:p>
          <a:p>
            <a:pPr algn="just">
              <a:lnSpc>
                <a:spcPct val="120000"/>
              </a:lnSpc>
            </a:pPr>
            <a:r>
              <a:rPr lang="en-US" sz="2400" dirty="0" err="1">
                <a:latin typeface="Calibri (Body)"/>
              </a:rPr>
              <a:t>Thuật</a:t>
            </a:r>
            <a:r>
              <a:rPr lang="en-US" sz="2400" dirty="0">
                <a:latin typeface="Calibri (Body)"/>
              </a:rPr>
              <a:t> </a:t>
            </a:r>
            <a:r>
              <a:rPr lang="en-US" sz="2400" dirty="0" err="1">
                <a:latin typeface="Calibri (Body)"/>
              </a:rPr>
              <a:t>toán</a:t>
            </a:r>
            <a:r>
              <a:rPr lang="en-US" sz="2400" dirty="0">
                <a:latin typeface="Calibri (Body)"/>
              </a:rPr>
              <a:t> </a:t>
            </a:r>
            <a:r>
              <a:rPr lang="en-US" sz="2400" dirty="0" err="1">
                <a:latin typeface="Calibri (Body)"/>
              </a:rPr>
              <a:t>này</a:t>
            </a:r>
            <a:r>
              <a:rPr lang="en-US" sz="2400" dirty="0">
                <a:latin typeface="Calibri (Body)"/>
              </a:rPr>
              <a:t> </a:t>
            </a:r>
            <a:r>
              <a:rPr lang="en-US" sz="2400" dirty="0" err="1">
                <a:latin typeface="Calibri (Body)"/>
              </a:rPr>
              <a:t>sử</a:t>
            </a:r>
            <a:r>
              <a:rPr lang="en-US" sz="2400" dirty="0">
                <a:latin typeface="Calibri (Body)"/>
              </a:rPr>
              <a:t> </a:t>
            </a:r>
            <a:r>
              <a:rPr lang="en-US" sz="2400" dirty="0" err="1">
                <a:latin typeface="Calibri (Body)"/>
              </a:rPr>
              <a:t>dụng</a:t>
            </a:r>
            <a:r>
              <a:rPr lang="en-US" sz="2400" dirty="0">
                <a:latin typeface="Calibri (Body)"/>
              </a:rPr>
              <a:t> Active contour model </a:t>
            </a:r>
            <a:r>
              <a:rPr lang="en-US" sz="2400" dirty="0" err="1">
                <a:latin typeface="Calibri (Body)"/>
              </a:rPr>
              <a:t>để</a:t>
            </a:r>
            <a:r>
              <a:rPr lang="en-US" sz="2400" dirty="0">
                <a:latin typeface="Calibri (Body)"/>
              </a:rPr>
              <a:t> </a:t>
            </a:r>
            <a:r>
              <a:rPr lang="en-US" sz="2400" dirty="0" err="1">
                <a:latin typeface="Calibri (Body)"/>
              </a:rPr>
              <a:t>phân</a:t>
            </a:r>
            <a:r>
              <a:rPr lang="en-US" sz="2400" dirty="0">
                <a:latin typeface="Calibri (Body)"/>
              </a:rPr>
              <a:t> </a:t>
            </a:r>
            <a:r>
              <a:rPr lang="en-US" sz="2400" dirty="0" err="1">
                <a:latin typeface="Calibri (Body)"/>
              </a:rPr>
              <a:t>hoạch</a:t>
            </a:r>
            <a:r>
              <a:rPr lang="en-US" sz="2400" dirty="0">
                <a:latin typeface="Calibri (Body)"/>
              </a:rPr>
              <a:t> </a:t>
            </a:r>
            <a:r>
              <a:rPr lang="en-US" sz="2400" dirty="0" err="1">
                <a:latin typeface="Calibri (Body)"/>
              </a:rPr>
              <a:t>các</a:t>
            </a:r>
            <a:r>
              <a:rPr lang="en-US" sz="2400" dirty="0">
                <a:latin typeface="Calibri (Body)"/>
              </a:rPr>
              <a:t> </a:t>
            </a:r>
            <a:r>
              <a:rPr lang="en-US" sz="2400" dirty="0" err="1">
                <a:latin typeface="Calibri (Body)"/>
              </a:rPr>
              <a:t>vùng</a:t>
            </a:r>
            <a:r>
              <a:rPr lang="en-US" sz="2400" dirty="0">
                <a:latin typeface="Calibri (Body)"/>
              </a:rPr>
              <a:t> </a:t>
            </a:r>
            <a:r>
              <a:rPr lang="en-US" sz="2400" dirty="0" err="1">
                <a:latin typeface="Calibri (Body)"/>
              </a:rPr>
              <a:t>ảnh</a:t>
            </a:r>
            <a:r>
              <a:rPr lang="en-US" sz="2400" dirty="0">
                <a:latin typeface="Calibri (Body)"/>
              </a:rPr>
              <a:t> </a:t>
            </a:r>
            <a:r>
              <a:rPr lang="en-US" sz="2400" dirty="0" err="1">
                <a:latin typeface="Calibri (Body)"/>
              </a:rPr>
              <a:t>và</a:t>
            </a:r>
            <a:r>
              <a:rPr lang="en-US" sz="2400" dirty="0">
                <a:latin typeface="Calibri (Body)"/>
              </a:rPr>
              <a:t> </a:t>
            </a:r>
            <a:r>
              <a:rPr lang="en-US" sz="2400" dirty="0" err="1">
                <a:latin typeface="Calibri (Body)"/>
              </a:rPr>
              <a:t>phân</a:t>
            </a:r>
            <a:r>
              <a:rPr lang="en-US" sz="2400" dirty="0">
                <a:latin typeface="Calibri (Body)"/>
              </a:rPr>
              <a:t> </a:t>
            </a:r>
            <a:r>
              <a:rPr lang="en-US" sz="2400" dirty="0" err="1">
                <a:latin typeface="Calibri (Body)"/>
              </a:rPr>
              <a:t>loại</a:t>
            </a:r>
            <a:r>
              <a:rPr lang="en-US" sz="2400" dirty="0">
                <a:latin typeface="Calibri (Body)"/>
              </a:rPr>
              <a:t> </a:t>
            </a:r>
            <a:r>
              <a:rPr lang="en-US" sz="2400" dirty="0" err="1">
                <a:latin typeface="Calibri (Body)"/>
              </a:rPr>
              <a:t>dựa</a:t>
            </a:r>
            <a:r>
              <a:rPr lang="en-US" sz="2400" dirty="0">
                <a:latin typeface="Calibri (Body)"/>
              </a:rPr>
              <a:t> </a:t>
            </a:r>
            <a:r>
              <a:rPr lang="en-US" sz="2400" dirty="0" err="1">
                <a:latin typeface="Calibri (Body)"/>
              </a:rPr>
              <a:t>vào</a:t>
            </a:r>
            <a:r>
              <a:rPr lang="en-US" sz="2400" dirty="0">
                <a:latin typeface="Calibri (Body)"/>
              </a:rPr>
              <a:t>:</a:t>
            </a:r>
          </a:p>
          <a:p>
            <a:pPr marL="685800" lvl="2" algn="just">
              <a:lnSpc>
                <a:spcPct val="120000"/>
              </a:lnSpc>
              <a:spcBef>
                <a:spcPts val="1000"/>
              </a:spcBef>
            </a:pPr>
            <a:r>
              <a:rPr lang="en-US" sz="2400" dirty="0" err="1">
                <a:latin typeface="Calibri (Body)"/>
              </a:rPr>
              <a:t>Màu</a:t>
            </a:r>
            <a:r>
              <a:rPr lang="en-US" sz="2400" dirty="0">
                <a:latin typeface="Calibri (Body)"/>
              </a:rPr>
              <a:t> </a:t>
            </a:r>
            <a:r>
              <a:rPr lang="en-US" sz="2400" dirty="0" err="1">
                <a:latin typeface="Calibri (Body)"/>
              </a:rPr>
              <a:t>sắc</a:t>
            </a:r>
            <a:r>
              <a:rPr lang="en-US" sz="2400" dirty="0">
                <a:latin typeface="Calibri (Body)"/>
              </a:rPr>
              <a:t> </a:t>
            </a:r>
            <a:r>
              <a:rPr lang="en-US" sz="2400" dirty="0" err="1">
                <a:latin typeface="Calibri (Body)"/>
              </a:rPr>
              <a:t>của</a:t>
            </a:r>
            <a:r>
              <a:rPr lang="en-US" sz="2400" dirty="0">
                <a:latin typeface="Calibri (Body)"/>
              </a:rPr>
              <a:t> </a:t>
            </a:r>
            <a:r>
              <a:rPr lang="en-US" sz="2400" dirty="0" err="1">
                <a:latin typeface="Calibri (Body)"/>
              </a:rPr>
              <a:t>các</a:t>
            </a:r>
            <a:r>
              <a:rPr lang="en-US" sz="2400" dirty="0">
                <a:latin typeface="Calibri (Body)"/>
              </a:rPr>
              <a:t> </a:t>
            </a:r>
            <a:r>
              <a:rPr lang="en-US" sz="2400" dirty="0" err="1">
                <a:latin typeface="Calibri (Body)"/>
              </a:rPr>
              <a:t>thành</a:t>
            </a:r>
            <a:r>
              <a:rPr lang="en-US" sz="2400" dirty="0">
                <a:latin typeface="Calibri (Body)"/>
              </a:rPr>
              <a:t> </a:t>
            </a:r>
            <a:r>
              <a:rPr lang="en-US" sz="2400" dirty="0" err="1">
                <a:latin typeface="Calibri (Body)"/>
              </a:rPr>
              <a:t>phần</a:t>
            </a:r>
            <a:r>
              <a:rPr lang="en-US" sz="2400" dirty="0">
                <a:latin typeface="Calibri (Body)"/>
              </a:rPr>
              <a:t> </a:t>
            </a:r>
            <a:r>
              <a:rPr lang="en-US" sz="2400" dirty="0" err="1">
                <a:latin typeface="Calibri (Body)"/>
              </a:rPr>
              <a:t>trong</a:t>
            </a:r>
            <a:r>
              <a:rPr lang="en-US" sz="2400" dirty="0">
                <a:latin typeface="Calibri (Body)"/>
              </a:rPr>
              <a:t> </a:t>
            </a:r>
            <a:r>
              <a:rPr lang="en-US" sz="2400" dirty="0" err="1">
                <a:latin typeface="Calibri (Body)"/>
              </a:rPr>
              <a:t>ảnh</a:t>
            </a:r>
            <a:r>
              <a:rPr lang="en-US" sz="2400" dirty="0">
                <a:latin typeface="Calibri (Body)"/>
              </a:rPr>
              <a:t> (da </a:t>
            </a:r>
            <a:r>
              <a:rPr lang="en-US" sz="2400" dirty="0" err="1">
                <a:latin typeface="Calibri (Body)"/>
              </a:rPr>
              <a:t>liễu</a:t>
            </a:r>
            <a:r>
              <a:rPr lang="en-US" sz="2400" dirty="0">
                <a:latin typeface="Calibri (Body)"/>
              </a:rPr>
              <a:t>)</a:t>
            </a:r>
          </a:p>
          <a:p>
            <a:pPr marL="1143000" lvl="4" algn="just">
              <a:lnSpc>
                <a:spcPct val="120000"/>
              </a:lnSpc>
              <a:spcBef>
                <a:spcPts val="1000"/>
              </a:spcBef>
            </a:pPr>
            <a:r>
              <a:rPr lang="en-US" sz="2400" dirty="0">
                <a:latin typeface="Calibri (Body)"/>
              </a:rPr>
              <a:t>C = is for changes in </a:t>
            </a:r>
            <a:r>
              <a:rPr lang="en-US" sz="2400" dirty="0" err="1">
                <a:latin typeface="Calibri (Body)"/>
              </a:rPr>
              <a:t>colour</a:t>
            </a:r>
            <a:endParaRPr lang="en-US" sz="2400" dirty="0">
              <a:latin typeface="Calibri (Body)"/>
            </a:endParaRPr>
          </a:p>
          <a:p>
            <a:pPr marL="685800" lvl="2" algn="just">
              <a:lnSpc>
                <a:spcPct val="120000"/>
              </a:lnSpc>
              <a:spcBef>
                <a:spcPts val="1000"/>
              </a:spcBef>
            </a:pPr>
            <a:r>
              <a:rPr lang="en-US" sz="2400" dirty="0" err="1">
                <a:latin typeface="Calibri (Body)"/>
              </a:rPr>
              <a:t>Đặc</a:t>
            </a:r>
            <a:r>
              <a:rPr lang="en-US" sz="2400" dirty="0">
                <a:latin typeface="Calibri (Body)"/>
              </a:rPr>
              <a:t> </a:t>
            </a:r>
            <a:r>
              <a:rPr lang="en-US" sz="2400" dirty="0" err="1" smtClean="0">
                <a:latin typeface="Calibri (Body)"/>
              </a:rPr>
              <a:t>tính</a:t>
            </a:r>
            <a:r>
              <a:rPr lang="en-US" sz="2400" dirty="0" smtClean="0">
                <a:latin typeface="Calibri (Body)"/>
              </a:rPr>
              <a:t> </a:t>
            </a:r>
            <a:r>
              <a:rPr lang="en-US" sz="2400" dirty="0" err="1" smtClean="0">
                <a:latin typeface="Calibri (Body)"/>
              </a:rPr>
              <a:t>kết</a:t>
            </a:r>
            <a:r>
              <a:rPr lang="en-US" sz="2400" dirty="0" smtClean="0">
                <a:latin typeface="Calibri (Body)"/>
              </a:rPr>
              <a:t> </a:t>
            </a:r>
            <a:r>
              <a:rPr lang="en-US" sz="2400" dirty="0" err="1">
                <a:latin typeface="Calibri (Body)"/>
              </a:rPr>
              <a:t>cấu</a:t>
            </a:r>
            <a:r>
              <a:rPr lang="en-US" sz="2400" dirty="0">
                <a:latin typeface="Calibri (Body)"/>
              </a:rPr>
              <a:t> (texture) </a:t>
            </a:r>
            <a:r>
              <a:rPr lang="en-US" sz="2400" dirty="0" err="1">
                <a:latin typeface="Calibri (Body)"/>
              </a:rPr>
              <a:t>của</a:t>
            </a:r>
            <a:r>
              <a:rPr lang="en-US" sz="2400" dirty="0">
                <a:latin typeface="Calibri (Body)"/>
              </a:rPr>
              <a:t> </a:t>
            </a:r>
            <a:r>
              <a:rPr lang="en-US" sz="2400" dirty="0" err="1">
                <a:latin typeface="Calibri (Body)"/>
              </a:rPr>
              <a:t>vùng</a:t>
            </a:r>
            <a:r>
              <a:rPr lang="en-US" sz="2400" dirty="0">
                <a:latin typeface="Calibri (Body)"/>
              </a:rPr>
              <a:t> </a:t>
            </a:r>
            <a:r>
              <a:rPr lang="en-US" sz="2400" dirty="0" err="1">
                <a:latin typeface="Calibri (Body)"/>
              </a:rPr>
              <a:t>ảnh</a:t>
            </a:r>
            <a:r>
              <a:rPr lang="en-US" sz="2400" dirty="0">
                <a:latin typeface="Calibri (Body)"/>
              </a:rPr>
              <a:t> </a:t>
            </a:r>
            <a:r>
              <a:rPr lang="en-US" sz="2400" dirty="0" err="1">
                <a:latin typeface="Calibri (Body)"/>
              </a:rPr>
              <a:t>khả</a:t>
            </a:r>
            <a:r>
              <a:rPr lang="en-US" sz="2400" dirty="0">
                <a:latin typeface="Calibri (Body)"/>
              </a:rPr>
              <a:t> </a:t>
            </a:r>
            <a:r>
              <a:rPr lang="en-US" sz="2400" dirty="0" err="1">
                <a:latin typeface="Calibri (Body)"/>
              </a:rPr>
              <a:t>nghi</a:t>
            </a:r>
            <a:r>
              <a:rPr lang="en-US" sz="2400" dirty="0">
                <a:latin typeface="Calibri (Body)"/>
              </a:rPr>
              <a:t>.</a:t>
            </a:r>
          </a:p>
          <a:p>
            <a:pPr marL="1143000" lvl="4" algn="just">
              <a:lnSpc>
                <a:spcPct val="120000"/>
              </a:lnSpc>
              <a:spcBef>
                <a:spcPts val="1000"/>
              </a:spcBef>
            </a:pPr>
            <a:r>
              <a:rPr lang="en-US" sz="2400" dirty="0">
                <a:latin typeface="Calibri (Body)"/>
              </a:rPr>
              <a:t>A = asymmetrical shape ( one half unlike the other)</a:t>
            </a:r>
          </a:p>
          <a:p>
            <a:pPr marL="1143000" lvl="4" algn="just">
              <a:lnSpc>
                <a:spcPct val="120000"/>
              </a:lnSpc>
              <a:spcBef>
                <a:spcPts val="1000"/>
              </a:spcBef>
            </a:pPr>
            <a:r>
              <a:rPr lang="en-US" sz="2400" dirty="0">
                <a:latin typeface="Calibri (Body)"/>
              </a:rPr>
              <a:t>B = irregular border</a:t>
            </a:r>
          </a:p>
          <a:p>
            <a:pPr marL="1143000" lvl="4" algn="just">
              <a:lnSpc>
                <a:spcPct val="120000"/>
              </a:lnSpc>
              <a:spcBef>
                <a:spcPts val="1000"/>
              </a:spcBef>
            </a:pPr>
            <a:r>
              <a:rPr lang="en-US" sz="2400" dirty="0">
                <a:latin typeface="Calibri (Body)"/>
              </a:rPr>
              <a:t>D = is for diameter (size)</a:t>
            </a:r>
          </a:p>
          <a:p>
            <a:pPr algn="just">
              <a:lnSpc>
                <a:spcPct val="120000"/>
              </a:lnSpc>
            </a:pPr>
            <a:r>
              <a:rPr lang="en-US" sz="2600" dirty="0" err="1">
                <a:latin typeface="Calibri (Body)"/>
              </a:rPr>
              <a:t>Việc</a:t>
            </a:r>
            <a:r>
              <a:rPr lang="en-US" sz="2600" dirty="0">
                <a:latin typeface="Calibri (Body)"/>
              </a:rPr>
              <a:t> </a:t>
            </a:r>
            <a:r>
              <a:rPr lang="en-US" sz="2600" dirty="0" err="1">
                <a:latin typeface="Calibri (Body)"/>
              </a:rPr>
              <a:t>áp</a:t>
            </a:r>
            <a:r>
              <a:rPr lang="en-US" sz="2600" dirty="0">
                <a:latin typeface="Calibri (Body)"/>
              </a:rPr>
              <a:t> </a:t>
            </a:r>
            <a:r>
              <a:rPr lang="en-US" sz="2600" dirty="0" err="1">
                <a:latin typeface="Calibri (Body)"/>
              </a:rPr>
              <a:t>dụng</a:t>
            </a:r>
            <a:r>
              <a:rPr lang="en-US" sz="2600" dirty="0">
                <a:latin typeface="Calibri (Body)"/>
              </a:rPr>
              <a:t> </a:t>
            </a:r>
            <a:r>
              <a:rPr lang="en-US" sz="2600" dirty="0" err="1">
                <a:latin typeface="Calibri (Body)"/>
              </a:rPr>
              <a:t>đặc</a:t>
            </a:r>
            <a:r>
              <a:rPr lang="en-US" sz="2600" dirty="0">
                <a:latin typeface="Calibri (Body)"/>
              </a:rPr>
              <a:t> </a:t>
            </a:r>
            <a:r>
              <a:rPr lang="en-US" sz="2600" dirty="0" err="1">
                <a:latin typeface="Calibri (Body)"/>
              </a:rPr>
              <a:t>điểm</a:t>
            </a:r>
            <a:r>
              <a:rPr lang="en-US" sz="2600" dirty="0">
                <a:latin typeface="Calibri (Body)"/>
              </a:rPr>
              <a:t> </a:t>
            </a:r>
            <a:r>
              <a:rPr lang="en-US" sz="2600" dirty="0" err="1">
                <a:latin typeface="Calibri (Body)"/>
              </a:rPr>
              <a:t>kết</a:t>
            </a:r>
            <a:r>
              <a:rPr lang="en-US" sz="2600" dirty="0">
                <a:latin typeface="Calibri (Body)"/>
              </a:rPr>
              <a:t> </a:t>
            </a:r>
            <a:r>
              <a:rPr lang="en-US" sz="2600" dirty="0" err="1">
                <a:latin typeface="Calibri (Body)"/>
              </a:rPr>
              <a:t>cấu</a:t>
            </a:r>
            <a:r>
              <a:rPr lang="en-US" sz="2600" dirty="0">
                <a:latin typeface="Calibri (Body)"/>
              </a:rPr>
              <a:t> </a:t>
            </a:r>
            <a:r>
              <a:rPr lang="en-US" sz="2600" dirty="0" err="1">
                <a:latin typeface="Calibri (Body)"/>
              </a:rPr>
              <a:t>đã</a:t>
            </a:r>
            <a:r>
              <a:rPr lang="en-US" sz="2600" dirty="0">
                <a:latin typeface="Calibri (Body)"/>
              </a:rPr>
              <a:t> </a:t>
            </a:r>
            <a:r>
              <a:rPr lang="en-US" sz="2600" dirty="0" err="1">
                <a:latin typeface="Calibri (Body)"/>
              </a:rPr>
              <a:t>đem</a:t>
            </a:r>
            <a:r>
              <a:rPr lang="en-US" sz="2600" dirty="0">
                <a:latin typeface="Calibri (Body)"/>
              </a:rPr>
              <a:t> </a:t>
            </a:r>
            <a:r>
              <a:rPr lang="en-US" sz="2600" dirty="0" err="1">
                <a:latin typeface="Calibri (Body)"/>
              </a:rPr>
              <a:t>lại</a:t>
            </a:r>
            <a:r>
              <a:rPr lang="en-US" sz="2600" dirty="0">
                <a:latin typeface="Calibri (Body)"/>
              </a:rPr>
              <a:t> </a:t>
            </a:r>
            <a:r>
              <a:rPr lang="en-US" sz="2600" dirty="0" err="1">
                <a:latin typeface="Calibri (Body)"/>
              </a:rPr>
              <a:t>kết</a:t>
            </a:r>
            <a:r>
              <a:rPr lang="en-US" sz="2600" dirty="0">
                <a:latin typeface="Calibri (Body)"/>
              </a:rPr>
              <a:t> </a:t>
            </a:r>
            <a:r>
              <a:rPr lang="en-US" sz="2600" dirty="0" err="1">
                <a:latin typeface="Calibri (Body)"/>
              </a:rPr>
              <a:t>quả</a:t>
            </a:r>
            <a:r>
              <a:rPr lang="en-US" sz="2600" dirty="0">
                <a:latin typeface="Calibri (Body)"/>
              </a:rPr>
              <a:t> </a:t>
            </a:r>
            <a:r>
              <a:rPr lang="en-US" sz="2600" dirty="0" err="1">
                <a:latin typeface="Calibri (Body)"/>
              </a:rPr>
              <a:t>dự</a:t>
            </a:r>
            <a:r>
              <a:rPr lang="en-US" sz="2600" dirty="0">
                <a:latin typeface="Calibri (Body)"/>
              </a:rPr>
              <a:t> </a:t>
            </a:r>
            <a:r>
              <a:rPr lang="en-US" sz="2600" dirty="0" err="1">
                <a:latin typeface="Calibri (Body)"/>
              </a:rPr>
              <a:t>đoán</a:t>
            </a:r>
            <a:r>
              <a:rPr lang="en-US" sz="2600" dirty="0">
                <a:latin typeface="Calibri (Body)"/>
              </a:rPr>
              <a:t> </a:t>
            </a:r>
            <a:r>
              <a:rPr lang="en-US" sz="2600" dirty="0" err="1">
                <a:latin typeface="Calibri (Body)"/>
              </a:rPr>
              <a:t>khá</a:t>
            </a:r>
            <a:r>
              <a:rPr lang="en-US" sz="2600" dirty="0">
                <a:latin typeface="Calibri (Body)"/>
              </a:rPr>
              <a:t> </a:t>
            </a:r>
            <a:r>
              <a:rPr lang="en-US" sz="2600" dirty="0" err="1">
                <a:latin typeface="Calibri (Body)"/>
              </a:rPr>
              <a:t>cao</a:t>
            </a:r>
            <a:r>
              <a:rPr lang="en-US" sz="2600" dirty="0">
                <a:latin typeface="Calibri (Body)"/>
              </a:rPr>
              <a:t>, </a:t>
            </a:r>
            <a:r>
              <a:rPr lang="en-US" sz="2600" dirty="0" err="1">
                <a:latin typeface="Calibri (Body)"/>
              </a:rPr>
              <a:t>nó</a:t>
            </a:r>
            <a:r>
              <a:rPr lang="en-US" sz="2600" dirty="0">
                <a:latin typeface="Calibri (Body)"/>
              </a:rPr>
              <a:t> </a:t>
            </a:r>
            <a:r>
              <a:rPr lang="en-US" sz="2600" dirty="0" err="1">
                <a:latin typeface="Calibri (Body)"/>
              </a:rPr>
              <a:t>dự</a:t>
            </a:r>
            <a:r>
              <a:rPr lang="en-US" sz="2600" dirty="0">
                <a:latin typeface="Calibri (Body)"/>
              </a:rPr>
              <a:t> </a:t>
            </a:r>
            <a:r>
              <a:rPr lang="en-US" sz="2600" dirty="0" err="1">
                <a:latin typeface="Calibri (Body)"/>
              </a:rPr>
              <a:t>đoán</a:t>
            </a:r>
            <a:r>
              <a:rPr lang="en-US" sz="2600" dirty="0">
                <a:latin typeface="Calibri (Body)"/>
              </a:rPr>
              <a:t> </a:t>
            </a:r>
            <a:r>
              <a:rPr lang="en-US" sz="2600" dirty="0" err="1">
                <a:latin typeface="Calibri (Body)"/>
              </a:rPr>
              <a:t>đúng</a:t>
            </a:r>
            <a:r>
              <a:rPr lang="en-US" sz="2600" dirty="0">
                <a:latin typeface="Calibri (Body)"/>
              </a:rPr>
              <a:t> 97</a:t>
            </a:r>
            <a:r>
              <a:rPr lang="en-US" sz="2600" dirty="0" smtClean="0">
                <a:latin typeface="Calibri (Body)"/>
              </a:rPr>
              <a:t>%</a:t>
            </a:r>
            <a:endParaRPr lang="en-US" sz="2600" dirty="0">
              <a:latin typeface="Calibri (Body)"/>
            </a:endParaRPr>
          </a:p>
        </p:txBody>
      </p:sp>
      <p:pic>
        <p:nvPicPr>
          <p:cNvPr id="5" name="Picture 4"/>
          <p:cNvPicPr>
            <a:picLocks noChangeAspect="1"/>
          </p:cNvPicPr>
          <p:nvPr/>
        </p:nvPicPr>
        <p:blipFill>
          <a:blip r:embed="rId2"/>
          <a:stretch>
            <a:fillRect/>
          </a:stretch>
        </p:blipFill>
        <p:spPr>
          <a:xfrm>
            <a:off x="8208264" y="3136234"/>
            <a:ext cx="1694688" cy="1015286"/>
          </a:xfrm>
          <a:prstGeom prst="rect">
            <a:avLst/>
          </a:prstGeom>
        </p:spPr>
      </p:pic>
      <p:pic>
        <p:nvPicPr>
          <p:cNvPr id="6" name="Picture 5"/>
          <p:cNvPicPr>
            <a:picLocks noChangeAspect="1"/>
          </p:cNvPicPr>
          <p:nvPr/>
        </p:nvPicPr>
        <p:blipFill>
          <a:blip r:embed="rId3"/>
          <a:stretch>
            <a:fillRect/>
          </a:stretch>
        </p:blipFill>
        <p:spPr>
          <a:xfrm>
            <a:off x="9055608" y="4151520"/>
            <a:ext cx="1661160" cy="946805"/>
          </a:xfrm>
          <a:prstGeom prst="rect">
            <a:avLst/>
          </a:prstGeom>
        </p:spPr>
      </p:pic>
      <p:pic>
        <p:nvPicPr>
          <p:cNvPr id="7" name="Picture 6"/>
          <p:cNvPicPr>
            <a:picLocks noChangeAspect="1"/>
          </p:cNvPicPr>
          <p:nvPr/>
        </p:nvPicPr>
        <p:blipFill>
          <a:blip r:embed="rId4"/>
          <a:stretch>
            <a:fillRect/>
          </a:stretch>
        </p:blipFill>
        <p:spPr>
          <a:xfrm>
            <a:off x="7132320" y="4126797"/>
            <a:ext cx="1722120" cy="1057442"/>
          </a:xfrm>
          <a:prstGeom prst="rect">
            <a:avLst/>
          </a:prstGeom>
        </p:spPr>
      </p:pic>
    </p:spTree>
    <p:extLst>
      <p:ext uri="{BB962C8B-B14F-4D97-AF65-F5344CB8AC3E}">
        <p14:creationId xmlns:p14="http://schemas.microsoft.com/office/powerpoint/2010/main" val="3756960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838200" y="1825625"/>
            <a:ext cx="7562088" cy="4351338"/>
          </a:xfrm>
        </p:spPr>
        <p:txBody>
          <a:bodyPr>
            <a:normAutofit fontScale="85000" lnSpcReduction="10000"/>
          </a:bodyPr>
          <a:lstStyle/>
          <a:p>
            <a:pPr algn="just">
              <a:lnSpc>
                <a:spcPct val="120000"/>
              </a:lnSpc>
            </a:pPr>
            <a:r>
              <a:rPr lang="vi-VN" sz="2000" dirty="0">
                <a:latin typeface="Calibri (Body)"/>
              </a:rPr>
              <a:t>Ung thư hắc tố</a:t>
            </a:r>
            <a:r>
              <a:rPr lang="en-US" sz="2000" dirty="0">
                <a:latin typeface="Calibri (Body)"/>
              </a:rPr>
              <a:t> da</a:t>
            </a:r>
            <a:r>
              <a:rPr lang="vi-VN" sz="2000" dirty="0">
                <a:latin typeface="Calibri (Body)"/>
              </a:rPr>
              <a:t> ít phổ biến hơn một số loại ung thư da khác, nhưng nó có nhiều khả năng phát triển và lan rộng. Khối u da như các khối u mô khác có thể là ác tính hoặc lành tính. </a:t>
            </a:r>
            <a:r>
              <a:rPr lang="vi-VN" sz="2000" dirty="0">
                <a:latin typeface="Calibri (Body)"/>
              </a:rPr>
              <a:t>Bản chất và tình trạng của chúng rất khác nhau trong ung thư da do đó chúng có thể mềm hoặc cứng, lỏng hoặc di chuyển, nông hoặc sâu vì hình dạng và kích thước của chúng có thể không nhất </a:t>
            </a:r>
            <a:r>
              <a:rPr lang="vi-VN" sz="2000" dirty="0" smtClean="0">
                <a:latin typeface="Calibri (Body)"/>
              </a:rPr>
              <a:t>quán. </a:t>
            </a:r>
            <a:r>
              <a:rPr lang="vi-VN" sz="2000" dirty="0" smtClean="0">
                <a:latin typeface="Calibri (Body)"/>
              </a:rPr>
              <a:t>Có hai vấn đề chính </a:t>
            </a:r>
            <a:r>
              <a:rPr lang="en-US" sz="2000" dirty="0" err="1" smtClean="0">
                <a:latin typeface="Calibri (Body)"/>
              </a:rPr>
              <a:t>trong</a:t>
            </a:r>
            <a:r>
              <a:rPr lang="en-US" sz="2000" dirty="0" smtClean="0">
                <a:latin typeface="Calibri (Body)"/>
              </a:rPr>
              <a:t> </a:t>
            </a:r>
            <a:r>
              <a:rPr lang="en-US" sz="2000" dirty="0" err="1" smtClean="0">
                <a:latin typeface="Calibri (Body)"/>
              </a:rPr>
              <a:t>việc</a:t>
            </a:r>
            <a:r>
              <a:rPr lang="en-US" sz="2000" dirty="0" smtClean="0">
                <a:latin typeface="Calibri (Body)"/>
              </a:rPr>
              <a:t> c</a:t>
            </a:r>
            <a:r>
              <a:rPr lang="vi-VN" sz="2000" dirty="0" smtClean="0">
                <a:latin typeface="Calibri (Body)"/>
              </a:rPr>
              <a:t>hẩn đoán bệnh: </a:t>
            </a:r>
            <a:endParaRPr lang="en-US" sz="2000" dirty="0" smtClean="0">
              <a:latin typeface="Calibri (Body)"/>
            </a:endParaRPr>
          </a:p>
          <a:p>
            <a:pPr lvl="1" algn="just">
              <a:lnSpc>
                <a:spcPct val="120000"/>
              </a:lnSpc>
            </a:pPr>
            <a:r>
              <a:rPr lang="en-US" sz="1600" dirty="0" err="1" smtClean="0">
                <a:latin typeface="Calibri (Body)"/>
              </a:rPr>
              <a:t>Người</a:t>
            </a:r>
            <a:r>
              <a:rPr lang="en-US" sz="1600" dirty="0" smtClean="0">
                <a:latin typeface="Calibri (Body)"/>
              </a:rPr>
              <a:t> </a:t>
            </a:r>
            <a:r>
              <a:rPr lang="en-US" sz="1600" dirty="0" err="1" smtClean="0">
                <a:latin typeface="Calibri (Body)"/>
              </a:rPr>
              <a:t>bệnh</a:t>
            </a:r>
            <a:r>
              <a:rPr lang="vi-VN" sz="1600" dirty="0" smtClean="0">
                <a:latin typeface="Calibri (Body)"/>
              </a:rPr>
              <a:t> </a:t>
            </a:r>
            <a:r>
              <a:rPr lang="en-US" sz="1600" dirty="0" err="1" smtClean="0">
                <a:latin typeface="Calibri (Body)"/>
              </a:rPr>
              <a:t>không</a:t>
            </a:r>
            <a:r>
              <a:rPr lang="en-US" sz="1600" dirty="0" smtClean="0">
                <a:latin typeface="Calibri (Body)"/>
              </a:rPr>
              <a:t> </a:t>
            </a:r>
            <a:r>
              <a:rPr lang="en-US" sz="1600" dirty="0" err="1" smtClean="0">
                <a:latin typeface="Calibri (Body)"/>
              </a:rPr>
              <a:t>lưu</a:t>
            </a:r>
            <a:r>
              <a:rPr lang="en-US" sz="1600" dirty="0" smtClean="0">
                <a:latin typeface="Calibri (Body)"/>
              </a:rPr>
              <a:t> ý </a:t>
            </a:r>
            <a:r>
              <a:rPr lang="vi-VN" sz="1600" dirty="0" smtClean="0">
                <a:latin typeface="Calibri (Body)"/>
              </a:rPr>
              <a:t>các tổn thương da hoặc tiếp cận với bác sĩ da liễu, các tổn thương da thay đổi từ lành tính sang ác tính</a:t>
            </a:r>
            <a:r>
              <a:rPr lang="en-US" sz="1600" dirty="0" smtClean="0">
                <a:latin typeface="Calibri (Body)"/>
              </a:rPr>
              <a:t>.</a:t>
            </a:r>
          </a:p>
          <a:p>
            <a:pPr lvl="1" algn="just">
              <a:lnSpc>
                <a:spcPct val="120000"/>
              </a:lnSpc>
            </a:pPr>
            <a:r>
              <a:rPr lang="en-US" sz="1600" dirty="0" err="1" smtClean="0">
                <a:latin typeface="Calibri (Body)"/>
              </a:rPr>
              <a:t>Việc</a:t>
            </a:r>
            <a:r>
              <a:rPr lang="en-US" sz="1600" dirty="0" smtClean="0">
                <a:latin typeface="Calibri (Body)"/>
              </a:rPr>
              <a:t> </a:t>
            </a:r>
            <a:r>
              <a:rPr lang="vi-VN" sz="1600" dirty="0" smtClean="0">
                <a:latin typeface="Calibri (Body)"/>
              </a:rPr>
              <a:t>chẩn đoán chính xác</a:t>
            </a:r>
            <a:r>
              <a:rPr lang="en-US" sz="1600" dirty="0" smtClean="0">
                <a:latin typeface="Calibri (Body)"/>
              </a:rPr>
              <a:t> do </a:t>
            </a:r>
            <a:r>
              <a:rPr lang="en-US" sz="1600" dirty="0" err="1" smtClean="0">
                <a:latin typeface="Calibri (Body)"/>
              </a:rPr>
              <a:t>các</a:t>
            </a:r>
            <a:r>
              <a:rPr lang="en-US" sz="1600" dirty="0" smtClean="0">
                <a:latin typeface="Calibri (Body)"/>
              </a:rPr>
              <a:t> </a:t>
            </a:r>
            <a:r>
              <a:rPr lang="en-US" sz="1600" dirty="0" err="1" smtClean="0">
                <a:latin typeface="Calibri (Body)"/>
              </a:rPr>
              <a:t>triệu</a:t>
            </a:r>
            <a:r>
              <a:rPr lang="en-US" sz="1600" dirty="0" smtClean="0">
                <a:latin typeface="Calibri (Body)"/>
              </a:rPr>
              <a:t> </a:t>
            </a:r>
            <a:r>
              <a:rPr lang="en-US" sz="1600" dirty="0" err="1" smtClean="0">
                <a:latin typeface="Calibri (Body)"/>
              </a:rPr>
              <a:t>chứng</a:t>
            </a:r>
            <a:r>
              <a:rPr lang="en-US" sz="1600" dirty="0" smtClean="0">
                <a:latin typeface="Calibri (Body)"/>
              </a:rPr>
              <a:t> </a:t>
            </a:r>
            <a:r>
              <a:rPr lang="en-US" sz="1600" dirty="0" err="1" smtClean="0">
                <a:latin typeface="Calibri (Body)"/>
              </a:rPr>
              <a:t>tương</a:t>
            </a:r>
            <a:r>
              <a:rPr lang="en-US" sz="1600" dirty="0" smtClean="0">
                <a:latin typeface="Calibri (Body)"/>
              </a:rPr>
              <a:t> </a:t>
            </a:r>
            <a:r>
              <a:rPr lang="en-US" sz="1600" dirty="0" err="1" smtClean="0">
                <a:latin typeface="Calibri (Body)"/>
              </a:rPr>
              <a:t>tự</a:t>
            </a:r>
            <a:r>
              <a:rPr lang="vi-VN" sz="1600" dirty="0" smtClean="0">
                <a:latin typeface="Calibri (Body)"/>
              </a:rPr>
              <a:t>. Ví dụ khối u ác tính và Clarke </a:t>
            </a:r>
            <a:r>
              <a:rPr lang="en-US" sz="1600" dirty="0" smtClean="0">
                <a:latin typeface="Calibri (Body)"/>
              </a:rPr>
              <a:t>(</a:t>
            </a:r>
            <a:r>
              <a:rPr lang="en-US" sz="1600" dirty="0" err="1" smtClean="0">
                <a:latin typeface="Calibri (Body)"/>
              </a:rPr>
              <a:t>một</a:t>
            </a:r>
            <a:r>
              <a:rPr lang="en-US" sz="1600" dirty="0" smtClean="0">
                <a:latin typeface="Calibri (Body)"/>
              </a:rPr>
              <a:t> </a:t>
            </a:r>
            <a:r>
              <a:rPr lang="en-US" sz="1600" dirty="0" err="1" smtClean="0">
                <a:latin typeface="Calibri (Body)"/>
              </a:rPr>
              <a:t>loại</a:t>
            </a:r>
            <a:r>
              <a:rPr lang="en-US" sz="1600" dirty="0" smtClean="0">
                <a:latin typeface="Calibri (Body)"/>
              </a:rPr>
              <a:t> </a:t>
            </a:r>
            <a:r>
              <a:rPr lang="en-US" sz="1600" dirty="0" err="1" smtClean="0">
                <a:latin typeface="Calibri (Body)"/>
              </a:rPr>
              <a:t>tổn</a:t>
            </a:r>
            <a:r>
              <a:rPr lang="en-US" sz="1600" dirty="0" smtClean="0">
                <a:latin typeface="Calibri (Body)"/>
              </a:rPr>
              <a:t> </a:t>
            </a:r>
            <a:r>
              <a:rPr lang="en-US" sz="1600" dirty="0" err="1" smtClean="0">
                <a:latin typeface="Calibri (Body)"/>
              </a:rPr>
              <a:t>thương</a:t>
            </a:r>
            <a:r>
              <a:rPr lang="en-US" sz="1600" dirty="0" smtClean="0">
                <a:latin typeface="Calibri (Body)"/>
              </a:rPr>
              <a:t> da </a:t>
            </a:r>
            <a:r>
              <a:rPr lang="en-US" sz="1600" dirty="0" err="1" smtClean="0">
                <a:latin typeface="Calibri (Body)"/>
              </a:rPr>
              <a:t>lành</a:t>
            </a:r>
            <a:r>
              <a:rPr lang="en-US" sz="1600" dirty="0" smtClean="0">
                <a:latin typeface="Calibri (Body)"/>
              </a:rPr>
              <a:t> </a:t>
            </a:r>
            <a:r>
              <a:rPr lang="en-US" sz="1600" dirty="0" err="1" smtClean="0">
                <a:latin typeface="Calibri (Body)"/>
              </a:rPr>
              <a:t>tính</a:t>
            </a:r>
            <a:r>
              <a:rPr lang="en-US" sz="1600" dirty="0" smtClean="0">
                <a:latin typeface="Calibri (Body)"/>
              </a:rPr>
              <a:t>) </a:t>
            </a:r>
            <a:r>
              <a:rPr lang="vi-VN" sz="1600" dirty="0" smtClean="0">
                <a:latin typeface="Calibri (Body)"/>
              </a:rPr>
              <a:t>là hai tổn thương da tương tự nhau</a:t>
            </a:r>
            <a:endParaRPr lang="en-US" sz="1600" dirty="0" smtClean="0">
              <a:latin typeface="Calibri (Body)"/>
            </a:endParaRPr>
          </a:p>
          <a:p>
            <a:pPr algn="just">
              <a:lnSpc>
                <a:spcPct val="120000"/>
              </a:lnSpc>
            </a:pPr>
            <a:r>
              <a:rPr lang="vi-VN" sz="2000" dirty="0" smtClean="0">
                <a:latin typeface="Calibri (Body)"/>
              </a:rPr>
              <a:t>Ung </a:t>
            </a:r>
            <a:r>
              <a:rPr lang="vi-VN" sz="2000" dirty="0">
                <a:latin typeface="Calibri (Body)"/>
              </a:rPr>
              <a:t>thư đặc biệt là khối u ác tính là một bệnh ngoài da mà hàng ngàn bệnh nhân tử vong trên thế giới hàng năm. 40 -50% ung thư được chẩn đoán có liên quan đến da và khối u ác tính là loại ung thư da tích cực nhất gây tử vong rất </a:t>
            </a:r>
            <a:r>
              <a:rPr lang="vi-VN" sz="2000" dirty="0" smtClean="0">
                <a:latin typeface="Calibri (Body)"/>
              </a:rPr>
              <a:t>cao.</a:t>
            </a:r>
            <a:endParaRPr lang="en-US" sz="2000" dirty="0" smtClean="0">
              <a:latin typeface="Calibri (Body)"/>
            </a:endParaRPr>
          </a:p>
          <a:p>
            <a:pPr algn="just">
              <a:lnSpc>
                <a:spcPct val="120000"/>
              </a:lnSpc>
            </a:pPr>
            <a:endParaRPr lang="en-US" sz="2000" dirty="0">
              <a:latin typeface="Calibri (Body)"/>
            </a:endParaRPr>
          </a:p>
        </p:txBody>
      </p:sp>
      <p:sp>
        <p:nvSpPr>
          <p:cNvPr id="4" name="AutoShape 2" descr="Káº¿t quáº£ hÃ¬nh áº£nh cho melanoma vs Clark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descr="HÃ¬nh áº£nh cÃ³ liÃªn qu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22208" y="1825625"/>
            <a:ext cx="3572256" cy="283136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8522208" y="4791931"/>
            <a:ext cx="3279648" cy="369332"/>
          </a:xfrm>
          <a:prstGeom prst="rect">
            <a:avLst/>
          </a:prstGeom>
          <a:noFill/>
        </p:spPr>
        <p:txBody>
          <a:bodyPr wrap="square" rtlCol="0">
            <a:spAutoFit/>
          </a:bodyPr>
          <a:lstStyle/>
          <a:p>
            <a:r>
              <a:rPr lang="en-US" dirty="0" err="1" smtClean="0"/>
              <a:t>Nguồn</a:t>
            </a:r>
            <a:r>
              <a:rPr lang="en-US" dirty="0" smtClean="0"/>
              <a:t>: </a:t>
            </a:r>
            <a:r>
              <a:rPr lang="en-US" dirty="0">
                <a:hlinkClick r:id="rId3"/>
              </a:rPr>
              <a:t>https://www.123rf.com</a:t>
            </a:r>
            <a:endParaRPr lang="en-US" dirty="0"/>
          </a:p>
        </p:txBody>
      </p:sp>
    </p:spTree>
    <p:extLst>
      <p:ext uri="{BB962C8B-B14F-4D97-AF65-F5344CB8AC3E}">
        <p14:creationId xmlns:p14="http://schemas.microsoft.com/office/powerpoint/2010/main" val="2983424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095488" y="800672"/>
            <a:ext cx="3986784" cy="3090081"/>
          </a:xfrm>
          <a:prstGeom prst="rect">
            <a:avLst/>
          </a:prstGeom>
        </p:spPr>
      </p:pic>
      <p:sp>
        <p:nvSpPr>
          <p:cNvPr id="2" name="Title 1"/>
          <p:cNvSpPr>
            <a:spLocks noGrp="1"/>
          </p:cNvSpPr>
          <p:nvPr>
            <p:ph type="title"/>
          </p:nvPr>
        </p:nvSpPr>
        <p:spPr/>
        <p:txBody>
          <a:bodyPr/>
          <a:lstStyle/>
          <a:p>
            <a:r>
              <a:rPr lang="en-US" dirty="0" smtClean="0"/>
              <a:t>Introduction (cont.)</a:t>
            </a:r>
            <a:endParaRPr lang="en-US" dirty="0"/>
          </a:p>
        </p:txBody>
      </p:sp>
      <p:sp>
        <p:nvSpPr>
          <p:cNvPr id="3" name="Content Placeholder 2"/>
          <p:cNvSpPr>
            <a:spLocks noGrp="1"/>
          </p:cNvSpPr>
          <p:nvPr>
            <p:ph idx="1"/>
          </p:nvPr>
        </p:nvSpPr>
        <p:spPr>
          <a:xfrm>
            <a:off x="838200" y="1825625"/>
            <a:ext cx="7708392" cy="4351338"/>
          </a:xfrm>
        </p:spPr>
        <p:txBody>
          <a:bodyPr>
            <a:noAutofit/>
          </a:bodyPr>
          <a:lstStyle/>
          <a:p>
            <a:pPr algn="just">
              <a:lnSpc>
                <a:spcPct val="110000"/>
              </a:lnSpc>
            </a:pPr>
            <a:r>
              <a:rPr lang="en-US" sz="2000" dirty="0" err="1">
                <a:latin typeface="Calibri (Body)"/>
              </a:rPr>
              <a:t>Ngày</a:t>
            </a:r>
            <a:r>
              <a:rPr lang="en-US" sz="2000" dirty="0">
                <a:latin typeface="Calibri (Body)"/>
              </a:rPr>
              <a:t> nay, </a:t>
            </a:r>
            <a:r>
              <a:rPr lang="en-US" sz="2000" dirty="0" err="1">
                <a:latin typeface="Calibri (Body)"/>
              </a:rPr>
              <a:t>bệnh</a:t>
            </a:r>
            <a:r>
              <a:rPr lang="en-US" sz="2000" dirty="0">
                <a:latin typeface="Calibri (Body)"/>
              </a:rPr>
              <a:t> </a:t>
            </a:r>
            <a:r>
              <a:rPr lang="en-US" sz="2000" dirty="0" err="1">
                <a:latin typeface="Calibri (Body)"/>
              </a:rPr>
              <a:t>ung</a:t>
            </a:r>
            <a:r>
              <a:rPr lang="en-US" sz="2000" dirty="0">
                <a:latin typeface="Calibri (Body)"/>
              </a:rPr>
              <a:t> </a:t>
            </a:r>
            <a:r>
              <a:rPr lang="en-US" sz="2000" dirty="0" err="1">
                <a:latin typeface="Calibri (Body)"/>
              </a:rPr>
              <a:t>thư</a:t>
            </a:r>
            <a:r>
              <a:rPr lang="en-US" sz="2000" dirty="0">
                <a:latin typeface="Calibri (Body)"/>
              </a:rPr>
              <a:t> </a:t>
            </a:r>
            <a:r>
              <a:rPr lang="en-US" sz="2000" dirty="0" err="1">
                <a:latin typeface="Calibri (Body)"/>
              </a:rPr>
              <a:t>là</a:t>
            </a:r>
            <a:r>
              <a:rPr lang="en-US" sz="2000" dirty="0">
                <a:latin typeface="Calibri (Body)"/>
              </a:rPr>
              <a:t> </a:t>
            </a:r>
            <a:r>
              <a:rPr lang="en-US" sz="2000" dirty="0" err="1">
                <a:latin typeface="Calibri (Body)"/>
              </a:rPr>
              <a:t>một</a:t>
            </a:r>
            <a:r>
              <a:rPr lang="en-US" sz="2000" dirty="0">
                <a:latin typeface="Calibri (Body)"/>
              </a:rPr>
              <a:t> </a:t>
            </a:r>
            <a:r>
              <a:rPr lang="en-US" sz="2000" dirty="0" err="1">
                <a:latin typeface="Calibri (Body)"/>
              </a:rPr>
              <a:t>vấn</a:t>
            </a:r>
            <a:r>
              <a:rPr lang="en-US" sz="2000" dirty="0">
                <a:latin typeface="Calibri (Body)"/>
              </a:rPr>
              <a:t> </a:t>
            </a:r>
            <a:r>
              <a:rPr lang="en-US" sz="2000" dirty="0" err="1">
                <a:latin typeface="Calibri (Body)"/>
              </a:rPr>
              <a:t>nạn</a:t>
            </a:r>
            <a:r>
              <a:rPr lang="en-US" sz="2000" dirty="0">
                <a:latin typeface="Calibri (Body)"/>
              </a:rPr>
              <a:t> </a:t>
            </a:r>
            <a:r>
              <a:rPr lang="en-US" sz="2000" dirty="0" err="1">
                <a:latin typeface="Calibri (Body)"/>
              </a:rPr>
              <a:t>của</a:t>
            </a:r>
            <a:r>
              <a:rPr lang="en-US" sz="2000" dirty="0">
                <a:latin typeface="Calibri (Body)"/>
              </a:rPr>
              <a:t> </a:t>
            </a:r>
            <a:r>
              <a:rPr lang="vi-VN" sz="2000" dirty="0">
                <a:latin typeface="Calibri (Body)"/>
              </a:rPr>
              <a:t>y tế</a:t>
            </a:r>
            <a:r>
              <a:rPr lang="en-US" sz="2000" dirty="0">
                <a:latin typeface="Calibri (Body)"/>
              </a:rPr>
              <a:t>. </a:t>
            </a:r>
            <a:r>
              <a:rPr lang="en-US" sz="2000" dirty="0" err="1">
                <a:latin typeface="Calibri (Body)"/>
              </a:rPr>
              <a:t>Ch</a:t>
            </a:r>
            <a:r>
              <a:rPr lang="vi-VN" sz="2000" dirty="0">
                <a:latin typeface="Calibri (Body)"/>
              </a:rPr>
              <a:t>ẩn đo</a:t>
            </a:r>
            <a:r>
              <a:rPr lang="en-US" sz="2000" dirty="0" err="1">
                <a:latin typeface="Calibri (Body)"/>
              </a:rPr>
              <a:t>án</a:t>
            </a:r>
            <a:r>
              <a:rPr lang="en-US" sz="2000" dirty="0">
                <a:latin typeface="Calibri (Body)"/>
              </a:rPr>
              <a:t> s</a:t>
            </a:r>
            <a:r>
              <a:rPr lang="vi-VN" sz="2000" dirty="0">
                <a:latin typeface="Calibri (Body)"/>
              </a:rPr>
              <a:t>ớm v</a:t>
            </a:r>
            <a:r>
              <a:rPr lang="en-US" sz="2000" dirty="0">
                <a:latin typeface="Calibri (Body)"/>
              </a:rPr>
              <a:t>à </a:t>
            </a:r>
            <a:r>
              <a:rPr lang="en-US" sz="2000" dirty="0" err="1">
                <a:latin typeface="Calibri (Body)"/>
              </a:rPr>
              <a:t>đi</a:t>
            </a:r>
            <a:r>
              <a:rPr lang="vi-VN" sz="2000" dirty="0">
                <a:latin typeface="Calibri (Body)"/>
              </a:rPr>
              <a:t>ều trị kịp thời </a:t>
            </a:r>
            <a:r>
              <a:rPr lang="en-US" sz="2000" dirty="0" err="1">
                <a:latin typeface="Calibri (Body)"/>
              </a:rPr>
              <a:t>đem</a:t>
            </a:r>
            <a:r>
              <a:rPr lang="en-US" sz="2000" dirty="0">
                <a:latin typeface="Calibri (Body)"/>
              </a:rPr>
              <a:t> </a:t>
            </a:r>
            <a:r>
              <a:rPr lang="en-US" sz="2000" dirty="0" err="1">
                <a:latin typeface="Calibri (Body)"/>
              </a:rPr>
              <a:t>lại</a:t>
            </a:r>
            <a:r>
              <a:rPr lang="en-US" sz="2000" dirty="0">
                <a:latin typeface="Calibri (Body)"/>
              </a:rPr>
              <a:t> </a:t>
            </a:r>
            <a:r>
              <a:rPr lang="vi-VN" sz="2000" dirty="0">
                <a:latin typeface="Calibri (Body)"/>
              </a:rPr>
              <a:t>hiệu quả </a:t>
            </a:r>
            <a:r>
              <a:rPr lang="en-US" sz="2000" dirty="0" err="1">
                <a:latin typeface="Calibri (Body)"/>
              </a:rPr>
              <a:t>rất</a:t>
            </a:r>
            <a:r>
              <a:rPr lang="en-US" sz="2000" dirty="0">
                <a:latin typeface="Calibri (Body)"/>
              </a:rPr>
              <a:t> </a:t>
            </a:r>
            <a:r>
              <a:rPr lang="en-US" sz="2000" dirty="0" err="1">
                <a:latin typeface="Calibri (Body)"/>
              </a:rPr>
              <a:t>tố</a:t>
            </a:r>
            <a:r>
              <a:rPr lang="en-US" sz="2000" dirty="0">
                <a:latin typeface="Calibri (Body)"/>
              </a:rPr>
              <a:t> </a:t>
            </a:r>
            <a:r>
              <a:rPr lang="en-US" sz="2000" dirty="0" err="1">
                <a:latin typeface="Calibri (Body)"/>
              </a:rPr>
              <a:t>và</a:t>
            </a:r>
            <a:r>
              <a:rPr lang="en-US" sz="2000" dirty="0">
                <a:latin typeface="Calibri (Body)"/>
              </a:rPr>
              <a:t> </a:t>
            </a:r>
            <a:r>
              <a:rPr lang="vi-VN" sz="2000" dirty="0">
                <a:latin typeface="Calibri (Body)"/>
              </a:rPr>
              <a:t>cải thiện </a:t>
            </a:r>
            <a:r>
              <a:rPr lang="en-US" sz="2000" dirty="0" err="1">
                <a:latin typeface="Calibri (Body)"/>
              </a:rPr>
              <a:t>khả</a:t>
            </a:r>
            <a:r>
              <a:rPr lang="en-US" sz="2000" dirty="0">
                <a:latin typeface="Calibri (Body)"/>
              </a:rPr>
              <a:t> </a:t>
            </a:r>
            <a:r>
              <a:rPr lang="en-US" sz="2000" dirty="0" err="1">
                <a:latin typeface="Calibri (Body)"/>
              </a:rPr>
              <a:t>năng</a:t>
            </a:r>
            <a:r>
              <a:rPr lang="en-US" sz="2000" dirty="0">
                <a:latin typeface="Calibri (Body)"/>
              </a:rPr>
              <a:t> s</a:t>
            </a:r>
            <a:r>
              <a:rPr lang="vi-VN" sz="2000" dirty="0">
                <a:latin typeface="Calibri (Body)"/>
              </a:rPr>
              <a:t>ống s</a:t>
            </a:r>
            <a:r>
              <a:rPr lang="en-US" sz="2000" dirty="0" err="1">
                <a:latin typeface="Calibri (Body)"/>
              </a:rPr>
              <a:t>ót</a:t>
            </a:r>
            <a:r>
              <a:rPr lang="en-US" sz="2000" dirty="0">
                <a:latin typeface="Calibri (Body)"/>
              </a:rPr>
              <a:t> </a:t>
            </a:r>
            <a:r>
              <a:rPr lang="en-US" sz="2000" dirty="0" err="1">
                <a:latin typeface="Calibri (Body)"/>
              </a:rPr>
              <a:t>của</a:t>
            </a:r>
            <a:r>
              <a:rPr lang="en-US" sz="2000" dirty="0">
                <a:latin typeface="Calibri (Body)"/>
              </a:rPr>
              <a:t> </a:t>
            </a:r>
            <a:r>
              <a:rPr lang="en-US" sz="2000" dirty="0" err="1">
                <a:latin typeface="Calibri (Body)"/>
              </a:rPr>
              <a:t>bệnh</a:t>
            </a:r>
            <a:r>
              <a:rPr lang="en-US" sz="2000" dirty="0">
                <a:latin typeface="Calibri (Body)"/>
              </a:rPr>
              <a:t> </a:t>
            </a:r>
            <a:r>
              <a:rPr lang="en-US" sz="2000" dirty="0" err="1">
                <a:latin typeface="Calibri (Body)"/>
              </a:rPr>
              <a:t>nhân</a:t>
            </a:r>
            <a:r>
              <a:rPr lang="en-US" sz="2000" dirty="0">
                <a:latin typeface="Calibri (Body)"/>
              </a:rPr>
              <a:t>. </a:t>
            </a:r>
            <a:r>
              <a:rPr lang="vi-VN" sz="2000" dirty="0">
                <a:latin typeface="Calibri (Body)"/>
              </a:rPr>
              <a:t>Các nghiên cứu cho thấy chẩn đoán sớm hơn giúp cải thiện 90-95% bệnh nhân</a:t>
            </a:r>
            <a:r>
              <a:rPr lang="en-US" sz="2000" dirty="0">
                <a:latin typeface="Calibri (Body)"/>
              </a:rPr>
              <a:t>.</a:t>
            </a:r>
          </a:p>
          <a:p>
            <a:pPr algn="just">
              <a:lnSpc>
                <a:spcPct val="110000"/>
              </a:lnSpc>
            </a:pPr>
            <a:r>
              <a:rPr lang="en-US" sz="2000" dirty="0">
                <a:latin typeface="Calibri (Body)"/>
              </a:rPr>
              <a:t>X</a:t>
            </a:r>
            <a:r>
              <a:rPr lang="vi-VN" sz="2000" dirty="0">
                <a:latin typeface="Calibri (Body)"/>
              </a:rPr>
              <a:t>ử l</a:t>
            </a:r>
            <a:r>
              <a:rPr lang="en-US" sz="2000" dirty="0">
                <a:latin typeface="Calibri (Body)"/>
              </a:rPr>
              <a:t>ý </a:t>
            </a:r>
            <a:r>
              <a:rPr lang="en-US" sz="2000" dirty="0" err="1">
                <a:latin typeface="Calibri (Body)"/>
              </a:rPr>
              <a:t>hình</a:t>
            </a:r>
            <a:r>
              <a:rPr lang="en-US" sz="2000" dirty="0">
                <a:latin typeface="Calibri (Body)"/>
              </a:rPr>
              <a:t> </a:t>
            </a:r>
            <a:r>
              <a:rPr lang="vi-VN" sz="2000" dirty="0">
                <a:latin typeface="Calibri (Body)"/>
              </a:rPr>
              <a:t>ảnh </a:t>
            </a:r>
            <a:r>
              <a:rPr lang="en-US" sz="2000" dirty="0" err="1">
                <a:latin typeface="Calibri (Body)"/>
              </a:rPr>
              <a:t>là</a:t>
            </a:r>
            <a:r>
              <a:rPr lang="vi-VN" sz="2000" dirty="0">
                <a:latin typeface="Calibri (Body)"/>
              </a:rPr>
              <a:t> một c</a:t>
            </a:r>
            <a:r>
              <a:rPr lang="en-US" sz="2000" dirty="0" err="1">
                <a:latin typeface="Calibri (Body)"/>
              </a:rPr>
              <a:t>ông</a:t>
            </a:r>
            <a:r>
              <a:rPr lang="en-US" sz="2000" dirty="0">
                <a:latin typeface="Calibri (Body)"/>
              </a:rPr>
              <a:t> c</a:t>
            </a:r>
            <a:r>
              <a:rPr lang="vi-VN" sz="2000" dirty="0">
                <a:latin typeface="Calibri (Body)"/>
              </a:rPr>
              <a:t>ụ </a:t>
            </a:r>
            <a:r>
              <a:rPr lang="en-US" sz="2000" dirty="0" err="1">
                <a:latin typeface="Calibri (Body)"/>
              </a:rPr>
              <a:t>hỗ</a:t>
            </a:r>
            <a:r>
              <a:rPr lang="en-US" sz="2000" dirty="0">
                <a:latin typeface="Calibri (Body)"/>
              </a:rPr>
              <a:t> </a:t>
            </a:r>
            <a:r>
              <a:rPr lang="en-US" sz="2000" dirty="0" err="1">
                <a:latin typeface="Calibri (Body)"/>
              </a:rPr>
              <a:t>trợ</a:t>
            </a:r>
            <a:r>
              <a:rPr lang="en-US" sz="2000" dirty="0">
                <a:latin typeface="Calibri (Body)"/>
              </a:rPr>
              <a:t> </a:t>
            </a:r>
            <a:r>
              <a:rPr lang="vi-VN" sz="2000" dirty="0">
                <a:latin typeface="Calibri (Body)"/>
              </a:rPr>
              <a:t>quyết định c</a:t>
            </a:r>
            <a:r>
              <a:rPr lang="en-US" sz="2000" dirty="0">
                <a:latin typeface="Calibri (Body)"/>
              </a:rPr>
              <a:t>ó </a:t>
            </a:r>
            <a:r>
              <a:rPr lang="en-US" sz="2000" dirty="0" err="1">
                <a:latin typeface="Calibri (Body)"/>
              </a:rPr>
              <a:t>th</a:t>
            </a:r>
            <a:r>
              <a:rPr lang="vi-VN" sz="2000" dirty="0">
                <a:latin typeface="Calibri (Body)"/>
              </a:rPr>
              <a:t>ể gi</a:t>
            </a:r>
            <a:r>
              <a:rPr lang="en-US" sz="2000" dirty="0" err="1">
                <a:latin typeface="Calibri (Body)"/>
              </a:rPr>
              <a:t>úp</a:t>
            </a:r>
            <a:r>
              <a:rPr lang="en-US" sz="2000" dirty="0">
                <a:latin typeface="Calibri (Body)"/>
              </a:rPr>
              <a:t> </a:t>
            </a:r>
            <a:r>
              <a:rPr lang="en-US" sz="2000" dirty="0" err="1">
                <a:latin typeface="Calibri (Body)"/>
              </a:rPr>
              <a:t>bác</a:t>
            </a:r>
            <a:r>
              <a:rPr lang="en-US" sz="2000" dirty="0">
                <a:latin typeface="Calibri (Body)"/>
              </a:rPr>
              <a:t> </a:t>
            </a:r>
            <a:r>
              <a:rPr lang="en-US" sz="2000" dirty="0" err="1">
                <a:latin typeface="Calibri (Body)"/>
              </a:rPr>
              <a:t>sĩ</a:t>
            </a:r>
            <a:r>
              <a:rPr lang="en-US" sz="2000" dirty="0">
                <a:latin typeface="Calibri (Body)"/>
              </a:rPr>
              <a:t> </a:t>
            </a:r>
            <a:r>
              <a:rPr lang="en-US" sz="2000" dirty="0" err="1">
                <a:latin typeface="Calibri (Body)"/>
              </a:rPr>
              <a:t>ch</a:t>
            </a:r>
            <a:r>
              <a:rPr lang="vi-VN" sz="2000" dirty="0">
                <a:latin typeface="Calibri (Body)"/>
              </a:rPr>
              <a:t>ẩn đo</a:t>
            </a:r>
            <a:r>
              <a:rPr lang="en-US" sz="2000" dirty="0" err="1">
                <a:latin typeface="Calibri (Body)"/>
              </a:rPr>
              <a:t>án</a:t>
            </a:r>
            <a:r>
              <a:rPr lang="en-US" sz="2000" dirty="0">
                <a:latin typeface="Calibri (Body)"/>
              </a:rPr>
              <a:t> s</a:t>
            </a:r>
            <a:r>
              <a:rPr lang="vi-VN" sz="2000" dirty="0">
                <a:latin typeface="Calibri (Body)"/>
              </a:rPr>
              <a:t>ớm. Cơ chế xử l</a:t>
            </a:r>
            <a:r>
              <a:rPr lang="en-US" sz="2000" dirty="0">
                <a:latin typeface="Calibri (Body)"/>
              </a:rPr>
              <a:t>ý </a:t>
            </a:r>
            <a:r>
              <a:rPr lang="en-US" sz="2000" dirty="0" err="1">
                <a:latin typeface="Calibri (Body)"/>
              </a:rPr>
              <a:t>hình</a:t>
            </a:r>
            <a:r>
              <a:rPr lang="en-US" sz="2000" dirty="0">
                <a:latin typeface="Calibri (Body)"/>
              </a:rPr>
              <a:t> </a:t>
            </a:r>
            <a:r>
              <a:rPr lang="vi-VN" sz="2000" dirty="0">
                <a:latin typeface="Calibri (Body)"/>
              </a:rPr>
              <a:t>ảnh l</a:t>
            </a:r>
            <a:r>
              <a:rPr lang="en-US" sz="2000" dirty="0">
                <a:latin typeface="Calibri (Body)"/>
              </a:rPr>
              <a:t>à m</a:t>
            </a:r>
            <a:r>
              <a:rPr lang="vi-VN" sz="2000" dirty="0">
                <a:latin typeface="Calibri (Body)"/>
              </a:rPr>
              <a:t>ột phương ph</a:t>
            </a:r>
            <a:r>
              <a:rPr lang="en-US" sz="2000" dirty="0" err="1">
                <a:latin typeface="Calibri (Body)"/>
              </a:rPr>
              <a:t>áp</a:t>
            </a:r>
            <a:r>
              <a:rPr lang="en-US" sz="2000" dirty="0">
                <a:latin typeface="Calibri (Body)"/>
              </a:rPr>
              <a:t> </a:t>
            </a:r>
            <a:r>
              <a:rPr lang="en-US" sz="2000" dirty="0" err="1">
                <a:latin typeface="Calibri (Body)"/>
              </a:rPr>
              <a:t>đơn</a:t>
            </a:r>
            <a:r>
              <a:rPr lang="en-US" sz="2000" dirty="0">
                <a:latin typeface="Calibri (Body)"/>
              </a:rPr>
              <a:t> </a:t>
            </a:r>
            <a:r>
              <a:rPr lang="en-US" sz="2000" dirty="0" err="1">
                <a:latin typeface="Calibri (Body)"/>
              </a:rPr>
              <a:t>gi</a:t>
            </a:r>
            <a:r>
              <a:rPr lang="vi-VN" sz="2000" dirty="0">
                <a:latin typeface="Calibri (Body)"/>
              </a:rPr>
              <a:t>ản</a:t>
            </a:r>
            <a:r>
              <a:rPr lang="en-US" sz="2000" dirty="0">
                <a:latin typeface="Calibri (Body)"/>
              </a:rPr>
              <a:t>, </a:t>
            </a:r>
            <a:r>
              <a:rPr lang="en-US" sz="2000" dirty="0" err="1">
                <a:latin typeface="Calibri (Body)"/>
              </a:rPr>
              <a:t>nhanh</a:t>
            </a:r>
            <a:r>
              <a:rPr lang="vi-VN" sz="2000" dirty="0">
                <a:latin typeface="Calibri (Body)"/>
              </a:rPr>
              <a:t> v</a:t>
            </a:r>
            <a:r>
              <a:rPr lang="en-US" sz="2000" dirty="0">
                <a:latin typeface="Calibri (Body)"/>
              </a:rPr>
              <a:t>à </a:t>
            </a:r>
            <a:r>
              <a:rPr lang="en-US" sz="2000" dirty="0" err="1">
                <a:latin typeface="Calibri (Body)"/>
              </a:rPr>
              <a:t>không</a:t>
            </a:r>
            <a:r>
              <a:rPr lang="en-US" sz="2000" dirty="0">
                <a:latin typeface="Calibri (Body)"/>
              </a:rPr>
              <a:t> </a:t>
            </a:r>
            <a:r>
              <a:rPr lang="en-US" sz="2000" dirty="0" err="1">
                <a:latin typeface="Calibri (Body)"/>
              </a:rPr>
              <a:t>xâm</a:t>
            </a:r>
            <a:r>
              <a:rPr lang="en-US" sz="2000" dirty="0">
                <a:latin typeface="Calibri (Body)"/>
              </a:rPr>
              <a:t> l</a:t>
            </a:r>
            <a:r>
              <a:rPr lang="vi-VN" sz="2000" dirty="0">
                <a:latin typeface="Calibri (Body)"/>
              </a:rPr>
              <a:t>ấn để ph</a:t>
            </a:r>
            <a:r>
              <a:rPr lang="en-US" sz="2000" dirty="0" err="1">
                <a:latin typeface="Calibri (Body)"/>
              </a:rPr>
              <a:t>át</a:t>
            </a:r>
            <a:r>
              <a:rPr lang="en-US" sz="2000" dirty="0">
                <a:latin typeface="Calibri (Body)"/>
              </a:rPr>
              <a:t> hi</a:t>
            </a:r>
            <a:r>
              <a:rPr lang="vi-VN" sz="2000" dirty="0">
                <a:latin typeface="Calibri (Body)"/>
              </a:rPr>
              <a:t>ện c</a:t>
            </a:r>
            <a:r>
              <a:rPr lang="en-US" sz="2000" dirty="0" err="1">
                <a:latin typeface="Calibri (Body)"/>
              </a:rPr>
              <a:t>ác</a:t>
            </a:r>
            <a:r>
              <a:rPr lang="en-US" sz="2000" dirty="0">
                <a:latin typeface="Calibri (Body)"/>
              </a:rPr>
              <a:t> t</a:t>
            </a:r>
            <a:r>
              <a:rPr lang="vi-VN" sz="2000" dirty="0">
                <a:latin typeface="Calibri (Body)"/>
              </a:rPr>
              <a:t>ế b</a:t>
            </a:r>
            <a:r>
              <a:rPr lang="en-US" sz="2000" dirty="0" err="1">
                <a:latin typeface="Calibri (Body)"/>
              </a:rPr>
              <a:t>ào</a:t>
            </a:r>
            <a:r>
              <a:rPr lang="en-US" sz="2000" dirty="0">
                <a:latin typeface="Calibri (Body)"/>
              </a:rPr>
              <a:t> </a:t>
            </a:r>
            <a:r>
              <a:rPr lang="en-US" sz="2000" dirty="0" err="1">
                <a:latin typeface="Calibri (Body)"/>
              </a:rPr>
              <a:t>ung</a:t>
            </a:r>
            <a:r>
              <a:rPr lang="en-US" sz="2000" dirty="0">
                <a:latin typeface="Calibri (Body)"/>
              </a:rPr>
              <a:t> </a:t>
            </a:r>
            <a:r>
              <a:rPr lang="en-US" sz="2000" dirty="0" err="1">
                <a:latin typeface="Calibri (Body)"/>
              </a:rPr>
              <a:t>thư</a:t>
            </a:r>
            <a:r>
              <a:rPr lang="en-US" sz="2000" dirty="0">
                <a:latin typeface="Calibri (Body)"/>
              </a:rPr>
              <a:t>. </a:t>
            </a:r>
          </a:p>
          <a:p>
            <a:pPr algn="just">
              <a:lnSpc>
                <a:spcPct val="110000"/>
              </a:lnSpc>
            </a:pPr>
            <a:r>
              <a:rPr lang="en-US" sz="2000" dirty="0" err="1">
                <a:latin typeface="Calibri (Body)"/>
              </a:rPr>
              <a:t>Vì</a:t>
            </a:r>
            <a:r>
              <a:rPr lang="en-US" sz="2000" dirty="0">
                <a:latin typeface="Calibri (Body)"/>
              </a:rPr>
              <a:t> </a:t>
            </a:r>
            <a:r>
              <a:rPr lang="en-US" sz="2000" dirty="0" err="1">
                <a:latin typeface="Calibri (Body)"/>
              </a:rPr>
              <a:t>các</a:t>
            </a:r>
            <a:r>
              <a:rPr lang="en-US" sz="2000" dirty="0">
                <a:latin typeface="Calibri (Body)"/>
              </a:rPr>
              <a:t> </a:t>
            </a:r>
            <a:r>
              <a:rPr lang="en-US" sz="2000" dirty="0" err="1">
                <a:latin typeface="Calibri (Body)"/>
              </a:rPr>
              <a:t>phương</a:t>
            </a:r>
            <a:r>
              <a:rPr lang="en-US" sz="2000" dirty="0">
                <a:latin typeface="Calibri (Body)"/>
              </a:rPr>
              <a:t> </a:t>
            </a:r>
            <a:r>
              <a:rPr lang="en-US" sz="2000" dirty="0" err="1">
                <a:latin typeface="Calibri (Body)"/>
              </a:rPr>
              <a:t>pháp</a:t>
            </a:r>
            <a:r>
              <a:rPr lang="en-US" sz="2000" dirty="0">
                <a:latin typeface="Calibri (Body)"/>
              </a:rPr>
              <a:t> </a:t>
            </a:r>
            <a:r>
              <a:rPr lang="en-US" sz="2000" dirty="0" err="1">
                <a:latin typeface="Calibri (Body)"/>
              </a:rPr>
              <a:t>đi</a:t>
            </a:r>
            <a:r>
              <a:rPr lang="vi-VN" sz="2000" dirty="0">
                <a:latin typeface="Calibri (Body)"/>
              </a:rPr>
              <a:t>ều trị ung thư dựa tr</a:t>
            </a:r>
            <a:r>
              <a:rPr lang="en-US" sz="2000" dirty="0" err="1">
                <a:latin typeface="Calibri (Body)"/>
              </a:rPr>
              <a:t>ên</a:t>
            </a:r>
            <a:r>
              <a:rPr lang="en-US" sz="2000" dirty="0">
                <a:latin typeface="Calibri (Body)"/>
              </a:rPr>
              <a:t> </a:t>
            </a:r>
            <a:r>
              <a:rPr lang="en-US" sz="2000" dirty="0" err="1">
                <a:latin typeface="Calibri (Body)"/>
              </a:rPr>
              <a:t>các</a:t>
            </a:r>
            <a:r>
              <a:rPr lang="en-US" sz="2000" dirty="0">
                <a:latin typeface="Calibri (Body)"/>
              </a:rPr>
              <a:t> </a:t>
            </a:r>
            <a:r>
              <a:rPr lang="en-US" sz="2000" dirty="0" err="1">
                <a:latin typeface="Calibri (Body)"/>
              </a:rPr>
              <a:t>phương</a:t>
            </a:r>
            <a:r>
              <a:rPr lang="en-US" sz="2000" dirty="0">
                <a:latin typeface="Calibri (Body)"/>
              </a:rPr>
              <a:t> </a:t>
            </a:r>
            <a:r>
              <a:rPr lang="en-US" sz="2000" dirty="0" err="1">
                <a:latin typeface="Calibri (Body)"/>
              </a:rPr>
              <a:t>pháp</a:t>
            </a:r>
            <a:r>
              <a:rPr lang="en-US" sz="2000" dirty="0">
                <a:latin typeface="Calibri (Body)"/>
              </a:rPr>
              <a:t> can </a:t>
            </a:r>
            <a:r>
              <a:rPr lang="en-US" sz="2000" dirty="0" err="1">
                <a:latin typeface="Calibri (Body)"/>
              </a:rPr>
              <a:t>thi</a:t>
            </a:r>
            <a:r>
              <a:rPr lang="vi-VN" sz="2000" dirty="0">
                <a:latin typeface="Calibri (Body)"/>
              </a:rPr>
              <a:t>ệp như phẫu thuật, xạ trị v</a:t>
            </a:r>
            <a:r>
              <a:rPr lang="en-US" sz="2000" dirty="0">
                <a:latin typeface="Calibri (Body)"/>
              </a:rPr>
              <a:t>à </a:t>
            </a:r>
            <a:r>
              <a:rPr lang="en-US" sz="2000" dirty="0" err="1">
                <a:latin typeface="Calibri (Body)"/>
              </a:rPr>
              <a:t>hóa</a:t>
            </a:r>
            <a:r>
              <a:rPr lang="en-US" sz="2000" dirty="0">
                <a:latin typeface="Calibri (Body)"/>
              </a:rPr>
              <a:t> </a:t>
            </a:r>
            <a:r>
              <a:rPr lang="en-US" sz="2000" dirty="0" err="1">
                <a:latin typeface="Calibri (Body)"/>
              </a:rPr>
              <a:t>tr</a:t>
            </a:r>
            <a:r>
              <a:rPr lang="vi-VN" sz="2000" dirty="0">
                <a:latin typeface="Calibri (Body)"/>
              </a:rPr>
              <a:t>ị, c</a:t>
            </a:r>
            <a:r>
              <a:rPr lang="en-US" sz="2000" dirty="0" err="1">
                <a:latin typeface="Calibri (Body)"/>
              </a:rPr>
              <a:t>ác</a:t>
            </a:r>
            <a:r>
              <a:rPr lang="en-US" sz="2000" dirty="0">
                <a:latin typeface="Calibri (Body)"/>
              </a:rPr>
              <a:t> </a:t>
            </a:r>
            <a:r>
              <a:rPr lang="en-US" sz="2000" dirty="0" err="1">
                <a:latin typeface="Calibri (Body)"/>
              </a:rPr>
              <a:t>nghiên</a:t>
            </a:r>
            <a:r>
              <a:rPr lang="en-US" sz="2000" dirty="0">
                <a:latin typeface="Calibri (Body)"/>
              </a:rPr>
              <a:t> c</a:t>
            </a:r>
            <a:r>
              <a:rPr lang="vi-VN" sz="2000" dirty="0">
                <a:latin typeface="Calibri (Body)"/>
              </a:rPr>
              <a:t>ứu cho thấy c</a:t>
            </a:r>
            <a:r>
              <a:rPr lang="en-US" sz="2000" dirty="0" err="1">
                <a:latin typeface="Calibri (Body)"/>
              </a:rPr>
              <a:t>ác</a:t>
            </a:r>
            <a:r>
              <a:rPr lang="en-US" sz="2000" dirty="0">
                <a:latin typeface="Calibri (Body)"/>
              </a:rPr>
              <a:t> </a:t>
            </a:r>
            <a:r>
              <a:rPr lang="en-US" sz="2000" dirty="0" err="1">
                <a:latin typeface="Calibri (Body)"/>
              </a:rPr>
              <a:t>công</a:t>
            </a:r>
            <a:r>
              <a:rPr lang="en-US" sz="2000" dirty="0">
                <a:latin typeface="Calibri (Body)"/>
              </a:rPr>
              <a:t> </a:t>
            </a:r>
            <a:r>
              <a:rPr lang="en-US" sz="2000" dirty="0" err="1">
                <a:latin typeface="Calibri (Body)"/>
              </a:rPr>
              <a:t>ngh</a:t>
            </a:r>
            <a:r>
              <a:rPr lang="vi-VN" sz="2000" dirty="0">
                <a:latin typeface="Calibri (Body)"/>
              </a:rPr>
              <a:t>ệ mới như xử l</a:t>
            </a:r>
            <a:r>
              <a:rPr lang="en-US" sz="2000" dirty="0">
                <a:latin typeface="Calibri (Body)"/>
              </a:rPr>
              <a:t>ý </a:t>
            </a:r>
            <a:r>
              <a:rPr lang="en-US" sz="2000" dirty="0" err="1">
                <a:latin typeface="Calibri (Body)"/>
              </a:rPr>
              <a:t>hình</a:t>
            </a:r>
            <a:r>
              <a:rPr lang="en-US" sz="2000" dirty="0">
                <a:latin typeface="Calibri (Body)"/>
              </a:rPr>
              <a:t> </a:t>
            </a:r>
            <a:r>
              <a:rPr lang="vi-VN" sz="2000" dirty="0">
                <a:latin typeface="Calibri (Body)"/>
              </a:rPr>
              <a:t>ảnh đ</a:t>
            </a:r>
            <a:r>
              <a:rPr lang="en-US" sz="2000" dirty="0">
                <a:latin typeface="Calibri (Body)"/>
              </a:rPr>
              <a:t>ã </a:t>
            </a:r>
            <a:r>
              <a:rPr lang="en-US" sz="2000" dirty="0" err="1">
                <a:latin typeface="Calibri (Body)"/>
              </a:rPr>
              <a:t>thành</a:t>
            </a:r>
            <a:r>
              <a:rPr lang="en-US" sz="2000" dirty="0">
                <a:latin typeface="Calibri (Body)"/>
              </a:rPr>
              <a:t> </a:t>
            </a:r>
            <a:r>
              <a:rPr lang="en-US" sz="2000" dirty="0" err="1">
                <a:latin typeface="Calibri (Body)"/>
              </a:rPr>
              <a:t>công</a:t>
            </a:r>
            <a:r>
              <a:rPr lang="en-US" sz="2000" dirty="0">
                <a:latin typeface="Calibri (Body)"/>
              </a:rPr>
              <a:t> </a:t>
            </a:r>
            <a:r>
              <a:rPr lang="en-US" sz="2000" dirty="0" err="1">
                <a:latin typeface="Calibri (Body)"/>
              </a:rPr>
              <a:t>trong</a:t>
            </a:r>
            <a:r>
              <a:rPr lang="en-US" sz="2000" dirty="0">
                <a:latin typeface="Calibri (Body)"/>
              </a:rPr>
              <a:t> </a:t>
            </a:r>
            <a:r>
              <a:rPr lang="en-US" sz="2000" dirty="0" err="1">
                <a:latin typeface="Calibri (Body)"/>
              </a:rPr>
              <a:t>ch</a:t>
            </a:r>
            <a:r>
              <a:rPr lang="vi-VN" sz="2000" dirty="0">
                <a:latin typeface="Calibri (Body)"/>
              </a:rPr>
              <a:t>ẩn đo</a:t>
            </a:r>
            <a:r>
              <a:rPr lang="en-US" sz="2000" dirty="0" err="1">
                <a:latin typeface="Calibri (Body)"/>
              </a:rPr>
              <a:t>án</a:t>
            </a:r>
            <a:r>
              <a:rPr lang="en-US" sz="2000" dirty="0">
                <a:latin typeface="Calibri (Body)"/>
              </a:rPr>
              <a:t> </a:t>
            </a:r>
            <a:r>
              <a:rPr lang="en-US" sz="2000" dirty="0" err="1">
                <a:latin typeface="Calibri (Body)"/>
              </a:rPr>
              <a:t>và</a:t>
            </a:r>
            <a:r>
              <a:rPr lang="en-US" sz="2000" dirty="0">
                <a:latin typeface="Calibri (Body)"/>
              </a:rPr>
              <a:t> </a:t>
            </a:r>
            <a:r>
              <a:rPr lang="en-US" sz="2000" dirty="0" err="1">
                <a:latin typeface="Calibri (Body)"/>
              </a:rPr>
              <a:t>phân</a:t>
            </a:r>
            <a:r>
              <a:rPr lang="en-US" sz="2000" dirty="0">
                <a:latin typeface="Calibri (Body)"/>
              </a:rPr>
              <a:t> lo</a:t>
            </a:r>
            <a:r>
              <a:rPr lang="vi-VN" sz="2000" dirty="0">
                <a:latin typeface="Calibri (Body)"/>
              </a:rPr>
              <a:t>ại ung thư</a:t>
            </a:r>
            <a:endParaRPr lang="en-US" sz="2000" dirty="0">
              <a:latin typeface="Calibri (Body)"/>
            </a:endParaRPr>
          </a:p>
        </p:txBody>
      </p:sp>
    </p:spTree>
    <p:extLst>
      <p:ext uri="{BB962C8B-B14F-4D97-AF65-F5344CB8AC3E}">
        <p14:creationId xmlns:p14="http://schemas.microsoft.com/office/powerpoint/2010/main" val="3722059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(cont.)</a:t>
            </a:r>
            <a:endParaRPr lang="en-US" dirty="0"/>
          </a:p>
        </p:txBody>
      </p:sp>
      <p:sp>
        <p:nvSpPr>
          <p:cNvPr id="3" name="Content Placeholder 2"/>
          <p:cNvSpPr>
            <a:spLocks noGrp="1"/>
          </p:cNvSpPr>
          <p:nvPr>
            <p:ph idx="1"/>
          </p:nvPr>
        </p:nvSpPr>
        <p:spPr/>
        <p:txBody>
          <a:bodyPr>
            <a:normAutofit/>
          </a:bodyPr>
          <a:lstStyle/>
          <a:p>
            <a:pPr algn="just">
              <a:lnSpc>
                <a:spcPct val="110000"/>
              </a:lnSpc>
            </a:pPr>
            <a:r>
              <a:rPr lang="vi-VN" sz="2400" dirty="0">
                <a:latin typeface="Calibri (Body)"/>
              </a:rPr>
              <a:t>Gần đây, nhiều hệ thống</a:t>
            </a:r>
            <a:r>
              <a:rPr lang="en-US" sz="2400" dirty="0">
                <a:latin typeface="Calibri (Body)"/>
              </a:rPr>
              <a:t> </a:t>
            </a:r>
            <a:r>
              <a:rPr lang="en-US" sz="2400" dirty="0" err="1">
                <a:latin typeface="Calibri (Body)"/>
              </a:rPr>
              <a:t>xử</a:t>
            </a:r>
            <a:r>
              <a:rPr lang="en-US" sz="2400" dirty="0">
                <a:latin typeface="Calibri (Body)"/>
              </a:rPr>
              <a:t> </a:t>
            </a:r>
            <a:r>
              <a:rPr lang="en-US" sz="2400" dirty="0" err="1">
                <a:latin typeface="Calibri (Body)"/>
              </a:rPr>
              <a:t>lý</a:t>
            </a:r>
            <a:r>
              <a:rPr lang="en-US" sz="2400" dirty="0">
                <a:latin typeface="Calibri (Body)"/>
              </a:rPr>
              <a:t> </a:t>
            </a:r>
            <a:r>
              <a:rPr lang="en-US" sz="2400" dirty="0" err="1">
                <a:latin typeface="Calibri (Body)"/>
              </a:rPr>
              <a:t>ảnh</a:t>
            </a:r>
            <a:r>
              <a:rPr lang="vi-VN" sz="2400" dirty="0">
                <a:latin typeface="Calibri (Body)"/>
              </a:rPr>
              <a:t> và thuật toán được thiết kế để chẩn đoán các tổn thương ác tính hoặc lành tính bằng soi da. Hầu hết các hệ thống có một khối sơ đồ chung như </a:t>
            </a:r>
            <a:r>
              <a:rPr lang="en-US" sz="2400" dirty="0" err="1">
                <a:latin typeface="Calibri (Body)"/>
              </a:rPr>
              <a:t>sau</a:t>
            </a:r>
            <a:r>
              <a:rPr lang="en-US" sz="2400" dirty="0">
                <a:latin typeface="Calibri (Body)"/>
              </a:rPr>
              <a:t>:</a:t>
            </a:r>
          </a:p>
        </p:txBody>
      </p:sp>
      <p:pic>
        <p:nvPicPr>
          <p:cNvPr id="4" name="Picture 3"/>
          <p:cNvPicPr>
            <a:picLocks noChangeAspect="1"/>
          </p:cNvPicPr>
          <p:nvPr/>
        </p:nvPicPr>
        <p:blipFill>
          <a:blip r:embed="rId2"/>
          <a:stretch>
            <a:fillRect/>
          </a:stretch>
        </p:blipFill>
        <p:spPr>
          <a:xfrm>
            <a:off x="1321488" y="3094757"/>
            <a:ext cx="9549023" cy="3763243"/>
          </a:xfrm>
          <a:prstGeom prst="rect">
            <a:avLst/>
          </a:prstGeom>
        </p:spPr>
      </p:pic>
    </p:spTree>
    <p:extLst>
      <p:ext uri="{BB962C8B-B14F-4D97-AF65-F5344CB8AC3E}">
        <p14:creationId xmlns:p14="http://schemas.microsoft.com/office/powerpoint/2010/main" val="1310730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(cont.)</a:t>
            </a:r>
            <a:endParaRPr lang="en-US" dirty="0"/>
          </a:p>
        </p:txBody>
      </p:sp>
      <p:sp>
        <p:nvSpPr>
          <p:cNvPr id="3" name="Content Placeholder 2"/>
          <p:cNvSpPr>
            <a:spLocks noGrp="1"/>
          </p:cNvSpPr>
          <p:nvPr>
            <p:ph idx="1"/>
          </p:nvPr>
        </p:nvSpPr>
        <p:spPr/>
        <p:txBody>
          <a:bodyPr>
            <a:normAutofit/>
          </a:bodyPr>
          <a:lstStyle/>
          <a:p>
            <a:pPr algn="just">
              <a:lnSpc>
                <a:spcPct val="110000"/>
              </a:lnSpc>
            </a:pPr>
            <a:r>
              <a:rPr lang="en-US" sz="2400" dirty="0" err="1">
                <a:latin typeface="Calibri (Body)"/>
              </a:rPr>
              <a:t>Nội</a:t>
            </a:r>
            <a:r>
              <a:rPr lang="en-US" sz="2400" dirty="0">
                <a:latin typeface="Calibri (Body)"/>
              </a:rPr>
              <a:t> dung </a:t>
            </a:r>
            <a:r>
              <a:rPr lang="en-US" sz="2400" dirty="0" err="1">
                <a:latin typeface="Calibri (Body)"/>
              </a:rPr>
              <a:t>chính</a:t>
            </a:r>
            <a:r>
              <a:rPr lang="en-US" sz="2400" dirty="0">
                <a:latin typeface="Calibri (Body)"/>
              </a:rPr>
              <a:t> </a:t>
            </a:r>
            <a:r>
              <a:rPr lang="en-US" sz="2400" dirty="0" err="1">
                <a:latin typeface="Calibri (Body)"/>
              </a:rPr>
              <a:t>phần</a:t>
            </a:r>
            <a:r>
              <a:rPr lang="en-US" sz="2400" dirty="0">
                <a:latin typeface="Calibri (Body)"/>
              </a:rPr>
              <a:t> </a:t>
            </a:r>
            <a:r>
              <a:rPr lang="en-US" sz="2400" dirty="0" err="1">
                <a:latin typeface="Calibri (Body)"/>
              </a:rPr>
              <a:t>còn</a:t>
            </a:r>
            <a:r>
              <a:rPr lang="en-US" sz="2400" dirty="0">
                <a:latin typeface="Calibri (Body)"/>
              </a:rPr>
              <a:t> </a:t>
            </a:r>
            <a:r>
              <a:rPr lang="en-US" sz="2400" dirty="0" err="1">
                <a:latin typeface="Calibri (Body)"/>
              </a:rPr>
              <a:t>lại</a:t>
            </a:r>
            <a:r>
              <a:rPr lang="en-US" sz="2400" dirty="0">
                <a:latin typeface="Calibri (Body)"/>
              </a:rPr>
              <a:t> </a:t>
            </a:r>
            <a:r>
              <a:rPr lang="en-US" sz="2400" dirty="0" err="1">
                <a:latin typeface="Calibri (Body)"/>
              </a:rPr>
              <a:t>của</a:t>
            </a:r>
            <a:r>
              <a:rPr lang="en-US" sz="2400" dirty="0">
                <a:latin typeface="Calibri (Body)"/>
              </a:rPr>
              <a:t> </a:t>
            </a:r>
            <a:r>
              <a:rPr lang="en-US" sz="2400" dirty="0" err="1">
                <a:latin typeface="Calibri (Body)"/>
              </a:rPr>
              <a:t>bài</a:t>
            </a:r>
            <a:r>
              <a:rPr lang="en-US" sz="2400" dirty="0">
                <a:latin typeface="Calibri (Body)"/>
              </a:rPr>
              <a:t> </a:t>
            </a:r>
            <a:r>
              <a:rPr lang="en-US" sz="2400" dirty="0" err="1">
                <a:latin typeface="Calibri (Body)"/>
              </a:rPr>
              <a:t>báo</a:t>
            </a:r>
            <a:r>
              <a:rPr lang="en-US" sz="2400" dirty="0">
                <a:latin typeface="Calibri (Body)"/>
              </a:rPr>
              <a:t> </a:t>
            </a:r>
            <a:r>
              <a:rPr lang="en-US" sz="2400" dirty="0" err="1">
                <a:latin typeface="Calibri (Body)"/>
              </a:rPr>
              <a:t>cáo</a:t>
            </a:r>
            <a:r>
              <a:rPr lang="en-US" sz="2400" dirty="0">
                <a:latin typeface="Calibri (Body)"/>
              </a:rPr>
              <a:t>:</a:t>
            </a:r>
          </a:p>
          <a:p>
            <a:pPr marL="685800" lvl="2" algn="just">
              <a:lnSpc>
                <a:spcPct val="110000"/>
              </a:lnSpc>
              <a:spcBef>
                <a:spcPts val="1000"/>
              </a:spcBef>
            </a:pPr>
            <a:r>
              <a:rPr lang="vi-VN" dirty="0" smtClean="0">
                <a:latin typeface="Calibri (Body)"/>
              </a:rPr>
              <a:t>Đ</a:t>
            </a:r>
            <a:r>
              <a:rPr lang="en-US" dirty="0" err="1">
                <a:latin typeface="Calibri (Body)"/>
              </a:rPr>
              <a:t>ánh</a:t>
            </a:r>
            <a:r>
              <a:rPr lang="en-US" dirty="0">
                <a:latin typeface="Calibri (Body)"/>
              </a:rPr>
              <a:t> </a:t>
            </a:r>
            <a:r>
              <a:rPr lang="en-US" dirty="0" err="1">
                <a:latin typeface="Calibri (Body)"/>
              </a:rPr>
              <a:t>giá</a:t>
            </a:r>
            <a:r>
              <a:rPr lang="en-US" dirty="0">
                <a:latin typeface="Calibri (Body)"/>
              </a:rPr>
              <a:t> </a:t>
            </a:r>
            <a:r>
              <a:rPr lang="en-US" dirty="0" err="1" smtClean="0">
                <a:latin typeface="Calibri (Body)"/>
              </a:rPr>
              <a:t>tóm</a:t>
            </a:r>
            <a:r>
              <a:rPr lang="en-US" dirty="0" smtClean="0">
                <a:latin typeface="Calibri (Body)"/>
              </a:rPr>
              <a:t> </a:t>
            </a:r>
            <a:r>
              <a:rPr lang="en-US" dirty="0" err="1" smtClean="0">
                <a:latin typeface="Calibri (Body)"/>
              </a:rPr>
              <a:t>tắt</a:t>
            </a:r>
            <a:r>
              <a:rPr lang="en-US" dirty="0" smtClean="0">
                <a:latin typeface="Calibri (Body)"/>
              </a:rPr>
              <a:t> </a:t>
            </a:r>
            <a:r>
              <a:rPr lang="en-US" dirty="0" err="1" smtClean="0">
                <a:latin typeface="Calibri (Body)"/>
              </a:rPr>
              <a:t>kết</a:t>
            </a:r>
            <a:r>
              <a:rPr lang="en-US" dirty="0" smtClean="0">
                <a:latin typeface="Calibri (Body)"/>
              </a:rPr>
              <a:t> </a:t>
            </a:r>
            <a:r>
              <a:rPr lang="en-US" dirty="0" err="1" smtClean="0">
                <a:latin typeface="Calibri (Body)"/>
              </a:rPr>
              <a:t>quả</a:t>
            </a:r>
            <a:r>
              <a:rPr lang="en-US" dirty="0" smtClean="0">
                <a:latin typeface="Calibri (Body)"/>
              </a:rPr>
              <a:t> </a:t>
            </a:r>
            <a:r>
              <a:rPr lang="en-US" dirty="0" err="1" smtClean="0">
                <a:latin typeface="Calibri (Body)"/>
              </a:rPr>
              <a:t>của</a:t>
            </a:r>
            <a:r>
              <a:rPr lang="en-US" dirty="0" smtClean="0">
                <a:latin typeface="Calibri (Body)"/>
              </a:rPr>
              <a:t> </a:t>
            </a:r>
            <a:r>
              <a:rPr lang="en-US" dirty="0" err="1" smtClean="0">
                <a:latin typeface="Calibri (Body)"/>
              </a:rPr>
              <a:t>một</a:t>
            </a:r>
            <a:r>
              <a:rPr lang="en-US" dirty="0" smtClean="0">
                <a:latin typeface="Calibri (Body)"/>
              </a:rPr>
              <a:t> </a:t>
            </a:r>
            <a:r>
              <a:rPr lang="en-US" dirty="0" err="1" smtClean="0">
                <a:latin typeface="Calibri (Body)"/>
              </a:rPr>
              <a:t>số</a:t>
            </a:r>
            <a:r>
              <a:rPr lang="en-US" dirty="0" smtClean="0">
                <a:latin typeface="Calibri (Body)"/>
              </a:rPr>
              <a:t> </a:t>
            </a:r>
            <a:r>
              <a:rPr lang="en-US" dirty="0" err="1" smtClean="0">
                <a:latin typeface="Calibri (Body)"/>
              </a:rPr>
              <a:t>nghiên</a:t>
            </a:r>
            <a:r>
              <a:rPr lang="en-US" dirty="0" smtClean="0">
                <a:latin typeface="Calibri (Body)"/>
              </a:rPr>
              <a:t> </a:t>
            </a:r>
            <a:r>
              <a:rPr lang="en-US" dirty="0" err="1" smtClean="0">
                <a:latin typeface="Calibri (Body)"/>
              </a:rPr>
              <a:t>cứu</a:t>
            </a:r>
            <a:r>
              <a:rPr lang="en-US" dirty="0" smtClean="0">
                <a:latin typeface="Calibri (Body)"/>
              </a:rPr>
              <a:t> </a:t>
            </a:r>
            <a:r>
              <a:rPr lang="en-US" dirty="0" err="1" smtClean="0">
                <a:latin typeface="Calibri (Body)"/>
              </a:rPr>
              <a:t>trước</a:t>
            </a:r>
            <a:r>
              <a:rPr lang="en-US" dirty="0" smtClean="0">
                <a:latin typeface="Calibri (Body)"/>
              </a:rPr>
              <a:t> </a:t>
            </a:r>
            <a:r>
              <a:rPr lang="en-US" dirty="0" err="1" smtClean="0">
                <a:latin typeface="Calibri (Body)"/>
              </a:rPr>
              <a:t>đây</a:t>
            </a:r>
            <a:r>
              <a:rPr lang="en-US" dirty="0" smtClean="0">
                <a:latin typeface="Calibri (Body)"/>
              </a:rPr>
              <a:t>.</a:t>
            </a:r>
            <a:r>
              <a:rPr lang="vi-VN" dirty="0" smtClean="0">
                <a:latin typeface="Calibri (Body)"/>
              </a:rPr>
              <a:t> </a:t>
            </a:r>
            <a:endParaRPr lang="en-US" dirty="0" smtClean="0">
              <a:latin typeface="Calibri (Body)"/>
            </a:endParaRPr>
          </a:p>
          <a:p>
            <a:pPr marL="685800" lvl="2" algn="just">
              <a:lnSpc>
                <a:spcPct val="110000"/>
              </a:lnSpc>
              <a:spcBef>
                <a:spcPts val="1000"/>
              </a:spcBef>
            </a:pPr>
            <a:r>
              <a:rPr lang="vi-VN" dirty="0" smtClean="0">
                <a:latin typeface="Calibri (Body)"/>
              </a:rPr>
              <a:t>Tiền </a:t>
            </a:r>
            <a:r>
              <a:rPr lang="vi-VN" dirty="0">
                <a:latin typeface="Calibri (Body)"/>
              </a:rPr>
              <a:t>xử l</a:t>
            </a:r>
            <a:r>
              <a:rPr lang="en-US" dirty="0" smtClean="0">
                <a:latin typeface="Calibri (Body)"/>
              </a:rPr>
              <a:t>ý </a:t>
            </a:r>
            <a:r>
              <a:rPr lang="en-US" dirty="0" err="1">
                <a:latin typeface="Calibri (Body)"/>
              </a:rPr>
              <a:t>và</a:t>
            </a:r>
            <a:r>
              <a:rPr lang="en-US" dirty="0">
                <a:latin typeface="Calibri (Body)"/>
              </a:rPr>
              <a:t> </a:t>
            </a:r>
            <a:r>
              <a:rPr lang="en-US" dirty="0" err="1">
                <a:latin typeface="Calibri (Body)"/>
              </a:rPr>
              <a:t>phân</a:t>
            </a:r>
            <a:r>
              <a:rPr lang="en-US" dirty="0">
                <a:latin typeface="Calibri (Body)"/>
              </a:rPr>
              <a:t> </a:t>
            </a:r>
            <a:r>
              <a:rPr lang="en-US" dirty="0" err="1" smtClean="0">
                <a:latin typeface="Calibri (Body)"/>
              </a:rPr>
              <a:t>hoạch</a:t>
            </a:r>
            <a:r>
              <a:rPr lang="en-US" dirty="0" smtClean="0">
                <a:latin typeface="Calibri (Body)"/>
              </a:rPr>
              <a:t> </a:t>
            </a:r>
            <a:r>
              <a:rPr lang="en-US" dirty="0" err="1" smtClean="0">
                <a:latin typeface="Calibri (Body)"/>
              </a:rPr>
              <a:t>ảnh</a:t>
            </a:r>
            <a:endParaRPr lang="en-US" dirty="0" smtClean="0">
              <a:latin typeface="Calibri (Body)"/>
            </a:endParaRPr>
          </a:p>
          <a:p>
            <a:pPr marL="685800" lvl="2" algn="just">
              <a:lnSpc>
                <a:spcPct val="110000"/>
              </a:lnSpc>
              <a:spcBef>
                <a:spcPts val="1000"/>
              </a:spcBef>
            </a:pPr>
            <a:r>
              <a:rPr lang="en-US" dirty="0" smtClean="0">
                <a:latin typeface="Calibri (Body)"/>
              </a:rPr>
              <a:t>T</a:t>
            </a:r>
            <a:r>
              <a:rPr lang="vi-VN" dirty="0" smtClean="0">
                <a:latin typeface="Calibri (Body)"/>
              </a:rPr>
              <a:t>r</a:t>
            </a:r>
            <a:r>
              <a:rPr lang="en-US" dirty="0" err="1">
                <a:latin typeface="Calibri (Body)"/>
              </a:rPr>
              <a:t>ích</a:t>
            </a:r>
            <a:r>
              <a:rPr lang="en-US" dirty="0">
                <a:latin typeface="Calibri (Body)"/>
              </a:rPr>
              <a:t> </a:t>
            </a:r>
            <a:r>
              <a:rPr lang="en-US" dirty="0" err="1">
                <a:latin typeface="Calibri (Body)"/>
              </a:rPr>
              <a:t>xu</a:t>
            </a:r>
            <a:r>
              <a:rPr lang="vi-VN" dirty="0">
                <a:latin typeface="Calibri (Body)"/>
              </a:rPr>
              <a:t>ất </a:t>
            </a:r>
            <a:r>
              <a:rPr lang="en-US" dirty="0" smtClean="0">
                <a:latin typeface="Calibri (Body)"/>
              </a:rPr>
              <a:t>vector </a:t>
            </a:r>
            <a:r>
              <a:rPr lang="vi-VN" dirty="0" smtClean="0">
                <a:latin typeface="Calibri (Body)"/>
              </a:rPr>
              <a:t>đặc </a:t>
            </a:r>
            <a:r>
              <a:rPr lang="en-US" dirty="0" err="1" smtClean="0">
                <a:latin typeface="Calibri (Body)"/>
              </a:rPr>
              <a:t>trưng</a:t>
            </a:r>
            <a:endParaRPr lang="en-US" dirty="0" smtClean="0">
              <a:latin typeface="Calibri (Body)"/>
            </a:endParaRPr>
          </a:p>
          <a:p>
            <a:pPr marL="685800" lvl="2" algn="just">
              <a:lnSpc>
                <a:spcPct val="110000"/>
              </a:lnSpc>
              <a:spcBef>
                <a:spcPts val="1000"/>
              </a:spcBef>
            </a:pPr>
            <a:r>
              <a:rPr lang="en-US" dirty="0" err="1" smtClean="0">
                <a:latin typeface="Calibri (Body)"/>
              </a:rPr>
              <a:t>Phân</a:t>
            </a:r>
            <a:r>
              <a:rPr lang="en-US" dirty="0" smtClean="0">
                <a:latin typeface="Calibri (Body)"/>
              </a:rPr>
              <a:t> </a:t>
            </a:r>
            <a:r>
              <a:rPr lang="en-US" dirty="0" err="1" smtClean="0">
                <a:latin typeface="Calibri (Body)"/>
              </a:rPr>
              <a:t>loại</a:t>
            </a:r>
            <a:r>
              <a:rPr lang="en-US" dirty="0" smtClean="0">
                <a:latin typeface="Calibri (Body)"/>
              </a:rPr>
              <a:t> </a:t>
            </a:r>
            <a:r>
              <a:rPr lang="en-US" dirty="0" err="1" smtClean="0">
                <a:latin typeface="Calibri (Body)"/>
              </a:rPr>
              <a:t>và</a:t>
            </a:r>
            <a:r>
              <a:rPr lang="en-US" dirty="0" smtClean="0">
                <a:latin typeface="Calibri (Body)"/>
              </a:rPr>
              <a:t> </a:t>
            </a:r>
            <a:r>
              <a:rPr lang="en-US" dirty="0" err="1" smtClean="0">
                <a:latin typeface="Calibri (Body)"/>
              </a:rPr>
              <a:t>đánh</a:t>
            </a:r>
            <a:r>
              <a:rPr lang="en-US" dirty="0" smtClean="0">
                <a:latin typeface="Calibri (Body)"/>
              </a:rPr>
              <a:t> </a:t>
            </a:r>
            <a:r>
              <a:rPr lang="en-US" dirty="0" err="1" smtClean="0">
                <a:latin typeface="Calibri (Body)"/>
              </a:rPr>
              <a:t>giá</a:t>
            </a:r>
            <a:endParaRPr lang="en-US" dirty="0" smtClean="0">
              <a:latin typeface="Calibri (Body)"/>
            </a:endParaRPr>
          </a:p>
          <a:p>
            <a:pPr marL="685800" lvl="2" algn="just">
              <a:lnSpc>
                <a:spcPct val="110000"/>
              </a:lnSpc>
              <a:spcBef>
                <a:spcPts val="1000"/>
              </a:spcBef>
            </a:pPr>
            <a:r>
              <a:rPr lang="en-US" dirty="0" smtClean="0">
                <a:latin typeface="Calibri (Body)"/>
              </a:rPr>
              <a:t>K</a:t>
            </a:r>
            <a:r>
              <a:rPr lang="vi-VN" dirty="0" smtClean="0">
                <a:latin typeface="Calibri (Body)"/>
              </a:rPr>
              <a:t>ết luận</a:t>
            </a:r>
            <a:endParaRPr lang="en-US" dirty="0">
              <a:latin typeface="Calibri (Body)"/>
            </a:endParaRPr>
          </a:p>
        </p:txBody>
      </p:sp>
    </p:spTree>
    <p:extLst>
      <p:ext uri="{BB962C8B-B14F-4D97-AF65-F5344CB8AC3E}">
        <p14:creationId xmlns:p14="http://schemas.microsoft.com/office/powerpoint/2010/main" val="3101245592"/>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nghiên</a:t>
            </a:r>
            <a:r>
              <a:rPr lang="en-US" dirty="0" smtClean="0"/>
              <a:t> </a:t>
            </a:r>
            <a:r>
              <a:rPr lang="en-US" dirty="0" err="1" smtClean="0"/>
              <a:t>cứu</a:t>
            </a:r>
            <a:r>
              <a:rPr lang="en-US" dirty="0" smtClean="0"/>
              <a:t> </a:t>
            </a:r>
            <a:r>
              <a:rPr lang="en-US" dirty="0" err="1" smtClean="0"/>
              <a:t>trước</a:t>
            </a:r>
            <a:r>
              <a:rPr lang="en-US" dirty="0" smtClean="0"/>
              <a:t> </a:t>
            </a:r>
            <a:r>
              <a:rPr lang="en-US" dirty="0" err="1" smtClean="0"/>
              <a:t>đây</a:t>
            </a:r>
            <a:endParaRPr lang="en-US" dirty="0"/>
          </a:p>
        </p:txBody>
      </p:sp>
      <p:sp>
        <p:nvSpPr>
          <p:cNvPr id="3" name="Content Placeholder 2"/>
          <p:cNvSpPr>
            <a:spLocks noGrp="1"/>
          </p:cNvSpPr>
          <p:nvPr>
            <p:ph idx="1"/>
          </p:nvPr>
        </p:nvSpPr>
        <p:spPr/>
        <p:txBody>
          <a:bodyPr>
            <a:normAutofit/>
          </a:bodyPr>
          <a:lstStyle/>
          <a:p>
            <a:r>
              <a:rPr lang="en-US" sz="2400" dirty="0" err="1">
                <a:latin typeface="Calibri (Body)"/>
              </a:rPr>
              <a:t>Hamd</a:t>
            </a:r>
            <a:r>
              <a:rPr lang="en-US" sz="2400" dirty="0">
                <a:latin typeface="Calibri (Body)"/>
              </a:rPr>
              <a:t> </a:t>
            </a:r>
            <a:r>
              <a:rPr lang="en-US" sz="2400" dirty="0" err="1">
                <a:latin typeface="Calibri (Body)"/>
              </a:rPr>
              <a:t>và</a:t>
            </a:r>
            <a:r>
              <a:rPr lang="en-US" sz="2400" dirty="0">
                <a:latin typeface="Calibri (Body)"/>
              </a:rPr>
              <a:t> </a:t>
            </a:r>
            <a:r>
              <a:rPr lang="en-US" sz="2400" dirty="0" err="1">
                <a:latin typeface="Calibri (Body)"/>
              </a:rPr>
              <a:t>Asa</a:t>
            </a:r>
            <a:r>
              <a:rPr lang="en-US" sz="2400" dirty="0">
                <a:latin typeface="Calibri (Body)"/>
              </a:rPr>
              <a:t> d</a:t>
            </a:r>
            <a:r>
              <a:rPr lang="vi-VN" sz="2400" dirty="0">
                <a:latin typeface="Calibri (Body)"/>
              </a:rPr>
              <a:t>ự đo</a:t>
            </a:r>
            <a:r>
              <a:rPr lang="en-US" sz="2400" dirty="0" err="1">
                <a:latin typeface="Calibri (Body)"/>
              </a:rPr>
              <a:t>án</a:t>
            </a:r>
            <a:r>
              <a:rPr lang="en-US" sz="2400" dirty="0">
                <a:latin typeface="Calibri (Body)"/>
              </a:rPr>
              <a:t> </a:t>
            </a:r>
            <a:r>
              <a:rPr lang="en-US" sz="2400" dirty="0" err="1">
                <a:latin typeface="Calibri (Body)"/>
              </a:rPr>
              <a:t>ung</a:t>
            </a:r>
            <a:r>
              <a:rPr lang="en-US" sz="2400" dirty="0">
                <a:latin typeface="Calibri (Body)"/>
              </a:rPr>
              <a:t> </a:t>
            </a:r>
            <a:r>
              <a:rPr lang="en-US" sz="2400" dirty="0" err="1">
                <a:latin typeface="Calibri (Body)"/>
              </a:rPr>
              <a:t>thư</a:t>
            </a:r>
            <a:r>
              <a:rPr lang="en-US" sz="2400" dirty="0">
                <a:latin typeface="Calibri (Body)"/>
              </a:rPr>
              <a:t> da b</a:t>
            </a:r>
            <a:r>
              <a:rPr lang="vi-VN" sz="2400" dirty="0">
                <a:latin typeface="Calibri (Body)"/>
              </a:rPr>
              <a:t>ằng c</a:t>
            </a:r>
            <a:r>
              <a:rPr lang="en-US" sz="2400" dirty="0" err="1">
                <a:latin typeface="Calibri (Body)"/>
              </a:rPr>
              <a:t>ách</a:t>
            </a:r>
            <a:r>
              <a:rPr lang="en-US" sz="2400" dirty="0">
                <a:latin typeface="Calibri (Body)"/>
              </a:rPr>
              <a:t> x</a:t>
            </a:r>
            <a:r>
              <a:rPr lang="vi-VN" sz="2400" dirty="0">
                <a:latin typeface="Calibri (Body)"/>
              </a:rPr>
              <a:t>ử l</a:t>
            </a:r>
            <a:r>
              <a:rPr lang="en-US" sz="2400" dirty="0">
                <a:latin typeface="Calibri (Body)"/>
              </a:rPr>
              <a:t>ý s</a:t>
            </a:r>
            <a:r>
              <a:rPr lang="vi-VN" sz="2400" dirty="0">
                <a:latin typeface="Calibri (Body)"/>
              </a:rPr>
              <a:t>ắc tố</a:t>
            </a:r>
            <a:endParaRPr lang="en-US" sz="2400" dirty="0">
              <a:latin typeface="Calibri (Body)"/>
            </a:endParaRPr>
          </a:p>
          <a:p>
            <a:pPr lvl="1"/>
            <a:r>
              <a:rPr lang="en-US" sz="2000" dirty="0" err="1" smtClean="0">
                <a:latin typeface="Calibri (Body)"/>
              </a:rPr>
              <a:t>Phương</a:t>
            </a:r>
            <a:r>
              <a:rPr lang="en-US" sz="2000" dirty="0" smtClean="0">
                <a:latin typeface="Calibri (Body)"/>
              </a:rPr>
              <a:t> </a:t>
            </a:r>
            <a:r>
              <a:rPr lang="en-US" sz="2000" dirty="0" err="1" smtClean="0">
                <a:latin typeface="Calibri (Body)"/>
              </a:rPr>
              <a:t>pháp</a:t>
            </a:r>
            <a:r>
              <a:rPr lang="en-US" sz="2000" dirty="0">
                <a:latin typeface="Calibri (Body)"/>
              </a:rPr>
              <a:t>: s</a:t>
            </a:r>
            <a:r>
              <a:rPr lang="vi-VN" sz="2000" dirty="0">
                <a:latin typeface="Calibri (Body)"/>
              </a:rPr>
              <a:t>ử dụng phương ph</a:t>
            </a:r>
            <a:r>
              <a:rPr lang="en-US" sz="2000" dirty="0" err="1">
                <a:latin typeface="Calibri (Body)"/>
              </a:rPr>
              <a:t>áp</a:t>
            </a:r>
            <a:r>
              <a:rPr lang="en-US" sz="2000" dirty="0">
                <a:latin typeface="Calibri (Body)"/>
              </a:rPr>
              <a:t> k</a:t>
            </a:r>
            <a:r>
              <a:rPr lang="vi-VN" sz="2000" dirty="0">
                <a:latin typeface="Calibri (Body)"/>
              </a:rPr>
              <a:t>ỹ thuật số dựa tr</a:t>
            </a:r>
            <a:r>
              <a:rPr lang="en-US" sz="2000" dirty="0" err="1">
                <a:latin typeface="Calibri (Body)"/>
              </a:rPr>
              <a:t>ên</a:t>
            </a:r>
            <a:r>
              <a:rPr lang="en-US" sz="2000" dirty="0">
                <a:latin typeface="Calibri (Body)"/>
              </a:rPr>
              <a:t> </a:t>
            </a:r>
            <a:r>
              <a:rPr lang="en-US" sz="2000" dirty="0" err="1">
                <a:latin typeface="Calibri (Body)"/>
              </a:rPr>
              <a:t>màu</a:t>
            </a:r>
            <a:r>
              <a:rPr lang="en-US" sz="2000" dirty="0">
                <a:latin typeface="Calibri (Body)"/>
              </a:rPr>
              <a:t> s</a:t>
            </a:r>
            <a:r>
              <a:rPr lang="vi-VN" sz="2000" dirty="0">
                <a:latin typeface="Calibri (Body)"/>
              </a:rPr>
              <a:t>ắc đối xứng cho c</a:t>
            </a:r>
            <a:r>
              <a:rPr lang="en-US" sz="2000" dirty="0" err="1">
                <a:latin typeface="Calibri (Body)"/>
              </a:rPr>
              <a:t>ác</a:t>
            </a:r>
            <a:r>
              <a:rPr lang="en-US" sz="2000" dirty="0">
                <a:latin typeface="Calibri (Body)"/>
              </a:rPr>
              <a:t> s</a:t>
            </a:r>
            <a:r>
              <a:rPr lang="vi-VN" sz="2000" dirty="0">
                <a:latin typeface="Calibri (Body)"/>
              </a:rPr>
              <a:t>ắc tố của tổn thương </a:t>
            </a:r>
            <a:r>
              <a:rPr lang="vi-VN" sz="2000" dirty="0" smtClean="0">
                <a:latin typeface="Calibri (Body)"/>
              </a:rPr>
              <a:t>da</a:t>
            </a:r>
            <a:endParaRPr lang="en-US" sz="2000" dirty="0" smtClean="0">
              <a:latin typeface="Calibri (Body)"/>
            </a:endParaRPr>
          </a:p>
          <a:p>
            <a:pPr lvl="1"/>
            <a:r>
              <a:rPr lang="en-US" sz="2000" dirty="0" err="1">
                <a:latin typeface="Calibri (Body)"/>
              </a:rPr>
              <a:t>Kết</a:t>
            </a:r>
            <a:r>
              <a:rPr lang="en-US" sz="2000" dirty="0">
                <a:latin typeface="Calibri (Body)"/>
              </a:rPr>
              <a:t> </a:t>
            </a:r>
            <a:r>
              <a:rPr lang="en-US" sz="2000" dirty="0" err="1">
                <a:latin typeface="Calibri (Body)"/>
              </a:rPr>
              <a:t>quả</a:t>
            </a:r>
            <a:r>
              <a:rPr lang="en-US" sz="2000" dirty="0">
                <a:latin typeface="Calibri (Body)"/>
              </a:rPr>
              <a:t>: </a:t>
            </a:r>
            <a:endParaRPr lang="en-US" sz="2000" dirty="0" smtClean="0">
              <a:latin typeface="Calibri (Body)"/>
            </a:endParaRPr>
          </a:p>
          <a:p>
            <a:pPr lvl="2"/>
            <a:r>
              <a:rPr lang="en-US" sz="1600" dirty="0" smtClean="0">
                <a:latin typeface="Calibri (Body)"/>
              </a:rPr>
              <a:t>K</a:t>
            </a:r>
            <a:r>
              <a:rPr lang="vi-VN" sz="1600" dirty="0">
                <a:latin typeface="Calibri (Body)"/>
              </a:rPr>
              <a:t>ết quả được so s</a:t>
            </a:r>
            <a:r>
              <a:rPr lang="en-US" sz="1600" dirty="0" err="1">
                <a:latin typeface="Calibri (Body)"/>
              </a:rPr>
              <a:t>ánh</a:t>
            </a:r>
            <a:r>
              <a:rPr lang="en-US" sz="1600" dirty="0">
                <a:latin typeface="Calibri (Body)"/>
              </a:rPr>
              <a:t> v</a:t>
            </a:r>
            <a:r>
              <a:rPr lang="vi-VN" sz="1600" dirty="0">
                <a:latin typeface="Calibri (Body)"/>
              </a:rPr>
              <a:t>ới 40 h</a:t>
            </a:r>
            <a:r>
              <a:rPr lang="en-US" sz="1600" dirty="0" err="1">
                <a:latin typeface="Calibri (Body)"/>
              </a:rPr>
              <a:t>ình</a:t>
            </a:r>
            <a:r>
              <a:rPr lang="en-US" sz="1600" dirty="0">
                <a:latin typeface="Calibri (Body)"/>
              </a:rPr>
              <a:t> </a:t>
            </a:r>
            <a:r>
              <a:rPr lang="vi-VN" sz="1600" dirty="0" smtClean="0">
                <a:latin typeface="Calibri (Body)"/>
              </a:rPr>
              <a:t>ảnh</a:t>
            </a:r>
            <a:r>
              <a:rPr lang="en-US" sz="1600" dirty="0" smtClean="0">
                <a:latin typeface="Calibri (Body)"/>
              </a:rPr>
              <a:t>, </a:t>
            </a:r>
            <a:r>
              <a:rPr lang="en-US" sz="1600" dirty="0" err="1" smtClean="0">
                <a:latin typeface="Calibri (Body)"/>
              </a:rPr>
              <a:t>độ</a:t>
            </a:r>
            <a:r>
              <a:rPr lang="en-US" sz="1600" dirty="0" smtClean="0">
                <a:latin typeface="Calibri (Body)"/>
              </a:rPr>
              <a:t> </a:t>
            </a:r>
            <a:r>
              <a:rPr lang="en-US" sz="1600" dirty="0" err="1" smtClean="0">
                <a:latin typeface="Calibri (Body)"/>
              </a:rPr>
              <a:t>chính</a:t>
            </a:r>
            <a:r>
              <a:rPr lang="en-US" sz="1600" dirty="0" smtClean="0">
                <a:latin typeface="Calibri (Body)"/>
              </a:rPr>
              <a:t> </a:t>
            </a:r>
            <a:r>
              <a:rPr lang="en-US" sz="1600" dirty="0" err="1" smtClean="0">
                <a:latin typeface="Calibri (Body)"/>
              </a:rPr>
              <a:t>xác</a:t>
            </a:r>
            <a:r>
              <a:rPr lang="en-US" sz="1600" dirty="0" smtClean="0">
                <a:latin typeface="Calibri (Body)"/>
              </a:rPr>
              <a:t> </a:t>
            </a:r>
            <a:r>
              <a:rPr lang="en-US" sz="1600" dirty="0">
                <a:latin typeface="Calibri (Body)"/>
              </a:rPr>
              <a:t>92,5%. </a:t>
            </a:r>
            <a:endParaRPr lang="en-US" sz="1600" dirty="0" smtClean="0">
              <a:latin typeface="Calibri (Body)"/>
            </a:endParaRPr>
          </a:p>
          <a:p>
            <a:pPr lvl="2"/>
            <a:r>
              <a:rPr lang="en-US" sz="1600" dirty="0" smtClean="0">
                <a:latin typeface="Calibri (Body)"/>
              </a:rPr>
              <a:t>K</a:t>
            </a:r>
            <a:r>
              <a:rPr lang="vi-VN" sz="1600" dirty="0">
                <a:latin typeface="Calibri (Body)"/>
              </a:rPr>
              <a:t>ết quả sẽ được cải thiện nếu ph</a:t>
            </a:r>
            <a:r>
              <a:rPr lang="en-US" sz="1600" dirty="0" err="1">
                <a:latin typeface="Calibri (Body)"/>
              </a:rPr>
              <a:t>ân</a:t>
            </a:r>
            <a:r>
              <a:rPr lang="en-US" sz="1600" dirty="0">
                <a:latin typeface="Calibri (Body)"/>
              </a:rPr>
              <a:t> </a:t>
            </a:r>
            <a:r>
              <a:rPr lang="en-US" sz="1600" dirty="0" err="1">
                <a:latin typeface="Calibri (Body)"/>
              </a:rPr>
              <a:t>đo</a:t>
            </a:r>
            <a:r>
              <a:rPr lang="vi-VN" sz="1600" dirty="0">
                <a:latin typeface="Calibri (Body)"/>
              </a:rPr>
              <a:t>ạn tổn thương da hoặc cơ sở dữ liệu sắc tố v</a:t>
            </a:r>
            <a:r>
              <a:rPr lang="en-US" sz="1600" dirty="0">
                <a:latin typeface="Calibri (Body)"/>
              </a:rPr>
              <a:t>à </a:t>
            </a:r>
            <a:r>
              <a:rPr lang="en-US" sz="1600" dirty="0" err="1">
                <a:latin typeface="Calibri (Body)"/>
              </a:rPr>
              <a:t>ph</a:t>
            </a:r>
            <a:r>
              <a:rPr lang="vi-VN" sz="1600" dirty="0">
                <a:latin typeface="Calibri (Body)"/>
              </a:rPr>
              <a:t>ổ được tăng l</a:t>
            </a:r>
            <a:r>
              <a:rPr lang="en-US" sz="1600" dirty="0" err="1" smtClean="0">
                <a:latin typeface="Calibri (Body)"/>
              </a:rPr>
              <a:t>ên</a:t>
            </a:r>
            <a:endParaRPr lang="en-US" sz="1600" dirty="0" smtClean="0">
              <a:latin typeface="Calibri (Body)"/>
            </a:endParaRPr>
          </a:p>
          <a:p>
            <a:r>
              <a:rPr lang="en-US" sz="2400" dirty="0" err="1">
                <a:latin typeface="Calibri (Body)"/>
              </a:rPr>
              <a:t>Abdol</a:t>
            </a:r>
            <a:r>
              <a:rPr lang="en-US" sz="2400" dirty="0">
                <a:latin typeface="Calibri (Body)"/>
              </a:rPr>
              <a:t>-al </a:t>
            </a:r>
            <a:r>
              <a:rPr lang="en-US" sz="2400" dirty="0" err="1">
                <a:latin typeface="Calibri (Body)"/>
              </a:rPr>
              <a:t>Jalil</a:t>
            </a:r>
            <a:r>
              <a:rPr lang="en-US" sz="2400" dirty="0">
                <a:latin typeface="Calibri (Body)"/>
              </a:rPr>
              <a:t> </a:t>
            </a:r>
            <a:r>
              <a:rPr lang="en-US" sz="2400" dirty="0" err="1" smtClean="0">
                <a:latin typeface="Calibri (Body)"/>
              </a:rPr>
              <a:t>và</a:t>
            </a:r>
            <a:r>
              <a:rPr lang="en-US" sz="2400" dirty="0" smtClean="0">
                <a:latin typeface="Calibri (Body)"/>
              </a:rPr>
              <a:t> </a:t>
            </a:r>
            <a:r>
              <a:rPr lang="en-US" sz="2400" dirty="0" err="1" smtClean="0">
                <a:latin typeface="Calibri (Body)"/>
              </a:rPr>
              <a:t>cộng</a:t>
            </a:r>
            <a:r>
              <a:rPr lang="en-US" sz="2400" dirty="0" smtClean="0">
                <a:latin typeface="Calibri (Body)"/>
              </a:rPr>
              <a:t> </a:t>
            </a:r>
            <a:r>
              <a:rPr lang="en-US" sz="2400" dirty="0" err="1" smtClean="0">
                <a:latin typeface="Calibri (Body)"/>
              </a:rPr>
              <a:t>sự</a:t>
            </a:r>
            <a:r>
              <a:rPr lang="en-US" sz="2400" dirty="0" smtClean="0">
                <a:latin typeface="Calibri (Body)"/>
              </a:rPr>
              <a:t>:</a:t>
            </a:r>
          </a:p>
          <a:p>
            <a:pPr lvl="1"/>
            <a:r>
              <a:rPr lang="en-US" sz="2000" dirty="0" err="1" smtClean="0">
                <a:latin typeface="Calibri (Body)"/>
              </a:rPr>
              <a:t>Phương</a:t>
            </a:r>
            <a:r>
              <a:rPr lang="en-US" sz="2000" dirty="0" smtClean="0">
                <a:latin typeface="Calibri (Body)"/>
              </a:rPr>
              <a:t> </a:t>
            </a:r>
            <a:r>
              <a:rPr lang="en-US" sz="2000" dirty="0" err="1" smtClean="0">
                <a:latin typeface="Calibri (Body)"/>
              </a:rPr>
              <a:t>pháp</a:t>
            </a:r>
            <a:r>
              <a:rPr lang="en-US" sz="2000" dirty="0" smtClean="0">
                <a:latin typeface="Calibri (Body)"/>
              </a:rPr>
              <a:t>: </a:t>
            </a:r>
            <a:r>
              <a:rPr lang="en-US" sz="2000" dirty="0" err="1" smtClean="0">
                <a:latin typeface="Calibri (Body)"/>
              </a:rPr>
              <a:t>ch</a:t>
            </a:r>
            <a:r>
              <a:rPr lang="vi-VN" sz="2000" dirty="0">
                <a:latin typeface="Calibri (Body)"/>
              </a:rPr>
              <a:t>ẩn đo</a:t>
            </a:r>
            <a:r>
              <a:rPr lang="en-US" sz="2000" dirty="0" err="1">
                <a:latin typeface="Calibri (Body)"/>
              </a:rPr>
              <a:t>án</a:t>
            </a:r>
            <a:r>
              <a:rPr lang="en-US" sz="2000" dirty="0">
                <a:latin typeface="Calibri (Body)"/>
              </a:rPr>
              <a:t> </a:t>
            </a:r>
            <a:r>
              <a:rPr lang="en-US" sz="2000" dirty="0" err="1">
                <a:latin typeface="Calibri (Body)"/>
              </a:rPr>
              <a:t>ung</a:t>
            </a:r>
            <a:r>
              <a:rPr lang="en-US" sz="2000" dirty="0">
                <a:latin typeface="Calibri (Body)"/>
              </a:rPr>
              <a:t> </a:t>
            </a:r>
            <a:r>
              <a:rPr lang="en-US" sz="2000" dirty="0" err="1">
                <a:latin typeface="Calibri (Body)"/>
              </a:rPr>
              <a:t>thư</a:t>
            </a:r>
            <a:r>
              <a:rPr lang="en-US" sz="2000" dirty="0">
                <a:latin typeface="Calibri (Body)"/>
              </a:rPr>
              <a:t> da b</a:t>
            </a:r>
            <a:r>
              <a:rPr lang="vi-VN" sz="2000" dirty="0">
                <a:latin typeface="Calibri (Body)"/>
              </a:rPr>
              <a:t>ằng c</a:t>
            </a:r>
            <a:r>
              <a:rPr lang="en-US" sz="2000" dirty="0" err="1">
                <a:latin typeface="Calibri (Body)"/>
              </a:rPr>
              <a:t>ách</a:t>
            </a:r>
            <a:r>
              <a:rPr lang="en-US" sz="2000" dirty="0">
                <a:latin typeface="Calibri (Body)"/>
              </a:rPr>
              <a:t> s</a:t>
            </a:r>
            <a:r>
              <a:rPr lang="vi-VN" sz="2000" dirty="0">
                <a:latin typeface="Calibri (Body)"/>
              </a:rPr>
              <a:t>ử </a:t>
            </a:r>
            <a:r>
              <a:rPr lang="vi-VN" sz="2000" dirty="0" smtClean="0">
                <a:latin typeface="Calibri (Body)"/>
              </a:rPr>
              <a:t>dụng</a:t>
            </a:r>
            <a:r>
              <a:rPr lang="en-US" sz="2000" dirty="0" smtClean="0">
                <a:latin typeface="Calibri (Body)"/>
              </a:rPr>
              <a:t> neural-network</a:t>
            </a:r>
            <a:r>
              <a:rPr lang="vi-VN" sz="2000" dirty="0" smtClean="0">
                <a:latin typeface="Calibri (Body)"/>
              </a:rPr>
              <a:t>. C</a:t>
            </a:r>
            <a:r>
              <a:rPr lang="en-US" sz="2000" dirty="0" err="1">
                <a:latin typeface="Calibri (Body)"/>
              </a:rPr>
              <a:t>ác</a:t>
            </a:r>
            <a:r>
              <a:rPr lang="en-US" sz="2000" dirty="0">
                <a:latin typeface="Calibri (Body)"/>
              </a:rPr>
              <a:t> </a:t>
            </a:r>
            <a:r>
              <a:rPr lang="en-US" sz="2000" dirty="0" err="1">
                <a:latin typeface="Calibri (Body)"/>
              </a:rPr>
              <a:t>hình</a:t>
            </a:r>
            <a:r>
              <a:rPr lang="en-US" sz="2000" dirty="0">
                <a:latin typeface="Calibri (Body)"/>
              </a:rPr>
              <a:t> </a:t>
            </a:r>
            <a:r>
              <a:rPr lang="vi-VN" sz="2000" dirty="0">
                <a:latin typeface="Calibri (Body)"/>
              </a:rPr>
              <a:t>ảnh của da đ</a:t>
            </a:r>
            <a:r>
              <a:rPr lang="en-US" sz="2000" dirty="0">
                <a:latin typeface="Calibri (Body)"/>
              </a:rPr>
              <a:t>ã </a:t>
            </a:r>
            <a:r>
              <a:rPr lang="en-US" sz="2000" dirty="0" err="1">
                <a:latin typeface="Calibri (Body)"/>
              </a:rPr>
              <a:t>đư</a:t>
            </a:r>
            <a:r>
              <a:rPr lang="vi-VN" sz="2000" dirty="0">
                <a:latin typeface="Calibri (Body)"/>
              </a:rPr>
              <a:t>ợc xử l</a:t>
            </a:r>
            <a:r>
              <a:rPr lang="en-US" sz="2000" dirty="0">
                <a:latin typeface="Calibri (Body)"/>
              </a:rPr>
              <a:t>ý </a:t>
            </a:r>
            <a:r>
              <a:rPr lang="en-US" sz="2000" dirty="0" err="1">
                <a:latin typeface="Calibri (Body)"/>
              </a:rPr>
              <a:t>trư</a:t>
            </a:r>
            <a:r>
              <a:rPr lang="vi-VN" sz="2000" dirty="0">
                <a:latin typeface="Calibri (Body)"/>
              </a:rPr>
              <a:t>ớc để loại bỏ nhiễu v</a:t>
            </a:r>
            <a:r>
              <a:rPr lang="en-US" sz="2000" dirty="0">
                <a:latin typeface="Calibri (Body)"/>
              </a:rPr>
              <a:t>à c</a:t>
            </a:r>
            <a:r>
              <a:rPr lang="vi-VN" sz="2000" dirty="0">
                <a:latin typeface="Calibri (Body)"/>
              </a:rPr>
              <a:t>ải thiện chất lượng h</a:t>
            </a:r>
            <a:r>
              <a:rPr lang="en-US" sz="2000" dirty="0" err="1">
                <a:latin typeface="Calibri (Body)"/>
              </a:rPr>
              <a:t>ình</a:t>
            </a:r>
            <a:r>
              <a:rPr lang="en-US" sz="2000" dirty="0">
                <a:latin typeface="Calibri (Body)"/>
              </a:rPr>
              <a:t> </a:t>
            </a:r>
            <a:r>
              <a:rPr lang="vi-VN" sz="2000" dirty="0">
                <a:latin typeface="Calibri (Body)"/>
              </a:rPr>
              <a:t>ảnh. Ch</a:t>
            </a:r>
            <a:r>
              <a:rPr lang="en-US" sz="2000" dirty="0" err="1">
                <a:latin typeface="Calibri (Body)"/>
              </a:rPr>
              <a:t>úng</a:t>
            </a:r>
            <a:r>
              <a:rPr lang="en-US" sz="2000" dirty="0">
                <a:latin typeface="Calibri (Body)"/>
              </a:rPr>
              <a:t> </a:t>
            </a:r>
            <a:r>
              <a:rPr lang="en-US" sz="2000" dirty="0" err="1">
                <a:latin typeface="Calibri (Body)"/>
              </a:rPr>
              <a:t>đư</a:t>
            </a:r>
            <a:r>
              <a:rPr lang="vi-VN" sz="2000" dirty="0">
                <a:latin typeface="Calibri (Body)"/>
              </a:rPr>
              <a:t>ợc ph</a:t>
            </a:r>
            <a:r>
              <a:rPr lang="en-US" sz="2000" dirty="0" err="1">
                <a:latin typeface="Calibri (Body)"/>
              </a:rPr>
              <a:t>ân</a:t>
            </a:r>
            <a:r>
              <a:rPr lang="en-US" sz="2000" dirty="0">
                <a:latin typeface="Calibri (Body)"/>
              </a:rPr>
              <a:t> </a:t>
            </a:r>
            <a:r>
              <a:rPr lang="en-US" sz="2000" dirty="0" err="1">
                <a:latin typeface="Calibri (Body)"/>
              </a:rPr>
              <a:t>đo</a:t>
            </a:r>
            <a:r>
              <a:rPr lang="vi-VN" sz="2000" dirty="0">
                <a:latin typeface="Calibri (Body)"/>
              </a:rPr>
              <a:t>ạn sau phương ph</a:t>
            </a:r>
            <a:r>
              <a:rPr lang="en-US" sz="2000" dirty="0" err="1">
                <a:latin typeface="Calibri (Body)"/>
              </a:rPr>
              <a:t>áp</a:t>
            </a:r>
            <a:r>
              <a:rPr lang="en-US" sz="2000" dirty="0">
                <a:latin typeface="Calibri (Body)"/>
              </a:rPr>
              <a:t> </a:t>
            </a:r>
            <a:r>
              <a:rPr lang="en-US" sz="2000" dirty="0" err="1">
                <a:latin typeface="Calibri (Body)"/>
              </a:rPr>
              <a:t>ngư</a:t>
            </a:r>
            <a:r>
              <a:rPr lang="vi-VN" sz="2000" dirty="0">
                <a:latin typeface="Calibri (Body)"/>
              </a:rPr>
              <a:t>ỡng. C</a:t>
            </a:r>
            <a:r>
              <a:rPr lang="en-US" sz="2000" dirty="0" err="1">
                <a:latin typeface="Calibri (Body)"/>
              </a:rPr>
              <a:t>ác</a:t>
            </a:r>
            <a:r>
              <a:rPr lang="en-US" sz="2000" dirty="0">
                <a:latin typeface="Calibri (Body)"/>
              </a:rPr>
              <a:t> </a:t>
            </a:r>
            <a:r>
              <a:rPr lang="en-US" sz="2000" dirty="0" err="1">
                <a:latin typeface="Calibri (Body)"/>
              </a:rPr>
              <a:t>tính</a:t>
            </a:r>
            <a:r>
              <a:rPr lang="en-US" sz="2000" dirty="0">
                <a:latin typeface="Calibri (Body)"/>
              </a:rPr>
              <a:t> </a:t>
            </a:r>
            <a:r>
              <a:rPr lang="en-US" sz="2000" dirty="0" err="1">
                <a:latin typeface="Calibri (Body)"/>
              </a:rPr>
              <a:t>năng</a:t>
            </a:r>
            <a:r>
              <a:rPr lang="en-US" sz="2000" dirty="0">
                <a:latin typeface="Calibri (Body)"/>
              </a:rPr>
              <a:t> đ</a:t>
            </a:r>
            <a:r>
              <a:rPr lang="vi-VN" sz="2000" dirty="0">
                <a:latin typeface="Calibri (Body)"/>
              </a:rPr>
              <a:t>ặc biệt của ung thư da được chiết xuất bằng biến đổi wavelet 2 </a:t>
            </a:r>
            <a:r>
              <a:rPr lang="vi-VN" sz="2000" dirty="0" smtClean="0">
                <a:latin typeface="Calibri (Body)"/>
              </a:rPr>
              <a:t>chiều</a:t>
            </a:r>
            <a:endParaRPr lang="en-US" sz="2000" dirty="0">
              <a:latin typeface="Calibri (Body)"/>
            </a:endParaRPr>
          </a:p>
          <a:p>
            <a:pPr lvl="1"/>
            <a:r>
              <a:rPr lang="en-US" sz="2000" dirty="0" smtClean="0">
                <a:latin typeface="Calibri (Body)"/>
              </a:rPr>
              <a:t>K</a:t>
            </a:r>
            <a:r>
              <a:rPr lang="vi-VN" sz="2000" dirty="0" smtClean="0">
                <a:latin typeface="Calibri (Body)"/>
              </a:rPr>
              <a:t>ết quả</a:t>
            </a:r>
            <a:r>
              <a:rPr lang="en-US" sz="2000" dirty="0" smtClean="0">
                <a:latin typeface="Calibri (Body)"/>
              </a:rPr>
              <a:t>:</a:t>
            </a:r>
            <a:r>
              <a:rPr lang="vi-VN" sz="2000" dirty="0" smtClean="0">
                <a:latin typeface="Calibri (Body)"/>
              </a:rPr>
              <a:t> </a:t>
            </a:r>
            <a:r>
              <a:rPr lang="vi-VN" sz="2000" dirty="0">
                <a:latin typeface="Calibri (Body)"/>
              </a:rPr>
              <a:t>cho thấy độ ch</a:t>
            </a:r>
            <a:r>
              <a:rPr lang="en-US" sz="2000" dirty="0" err="1">
                <a:latin typeface="Calibri (Body)"/>
              </a:rPr>
              <a:t>ính</a:t>
            </a:r>
            <a:r>
              <a:rPr lang="en-US" sz="2000" dirty="0">
                <a:latin typeface="Calibri (Body)"/>
              </a:rPr>
              <a:t> </a:t>
            </a:r>
            <a:r>
              <a:rPr lang="en-US" sz="2000" dirty="0" err="1">
                <a:latin typeface="Calibri (Body)"/>
              </a:rPr>
              <a:t>xác</a:t>
            </a:r>
            <a:r>
              <a:rPr lang="en-US" sz="2000" dirty="0">
                <a:latin typeface="Calibri (Body)"/>
              </a:rPr>
              <a:t> t</a:t>
            </a:r>
            <a:r>
              <a:rPr lang="vi-VN" sz="2000" dirty="0">
                <a:latin typeface="Calibri (Body)"/>
              </a:rPr>
              <a:t>ối ưu để ph</a:t>
            </a:r>
            <a:r>
              <a:rPr lang="en-US" sz="2000" dirty="0" err="1">
                <a:latin typeface="Calibri (Body)"/>
              </a:rPr>
              <a:t>ân</a:t>
            </a:r>
            <a:r>
              <a:rPr lang="en-US" sz="2000" dirty="0">
                <a:latin typeface="Calibri (Body)"/>
              </a:rPr>
              <a:t> lo</a:t>
            </a:r>
            <a:r>
              <a:rPr lang="vi-VN" sz="2000" dirty="0">
                <a:latin typeface="Calibri (Body)"/>
              </a:rPr>
              <a:t>ại dữ liệu.</a:t>
            </a:r>
            <a:endParaRPr lang="en-US" sz="2000" dirty="0">
              <a:latin typeface="Calibri (Body)"/>
            </a:endParaRPr>
          </a:p>
        </p:txBody>
      </p:sp>
    </p:spTree>
    <p:extLst>
      <p:ext uri="{BB962C8B-B14F-4D97-AF65-F5344CB8AC3E}">
        <p14:creationId xmlns:p14="http://schemas.microsoft.com/office/powerpoint/2010/main" val="571433173"/>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1909</TotalTime>
  <Words>2103</Words>
  <Application>Microsoft Office PowerPoint</Application>
  <PresentationFormat>Widescreen</PresentationFormat>
  <Paragraphs>115</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(Body)</vt:lpstr>
      <vt:lpstr>Calibri Light</vt:lpstr>
      <vt:lpstr>Retrospect</vt:lpstr>
      <vt:lpstr>Melanoma skin cancer detection using color and new texture features</vt:lpstr>
      <vt:lpstr>Thông tin học viên </vt:lpstr>
      <vt:lpstr>Abstract</vt:lpstr>
      <vt:lpstr>Abstract (cont.)</vt:lpstr>
      <vt:lpstr>Introduction</vt:lpstr>
      <vt:lpstr>Introduction (cont.)</vt:lpstr>
      <vt:lpstr>Introduction (cont.)</vt:lpstr>
      <vt:lpstr>Introduction (cont.)</vt:lpstr>
      <vt:lpstr>Các nghiên cứu trước đây</vt:lpstr>
      <vt:lpstr>Các nghiên cứu trước đây (cont.)</vt:lpstr>
      <vt:lpstr>Tiền xử lý ảnh da liễu</vt:lpstr>
      <vt:lpstr>Tiền xử lý ảnh da liễu</vt:lpstr>
      <vt:lpstr>Rút trích các đặc trưng của ảnh tổn thương</vt:lpstr>
      <vt:lpstr>Rút trích các đặc trưng của ảnh tổn thương</vt:lpstr>
      <vt:lpstr>Phân loại và đánh giá</vt:lpstr>
      <vt:lpstr>Phân loại và đánh giá (cont.)</vt:lpstr>
      <vt:lpstr>Phân loại và đánh giá (cont.)</vt:lpstr>
      <vt:lpstr>Phân loại và đánh giá (cont.)</vt:lpstr>
      <vt:lpstr>Kết luận</vt:lpstr>
    </vt:vector>
  </TitlesOfParts>
  <Company>Esilicon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OntoDiabetic – Hệ hỗ trợ ra quyết định trong y tế  cho việc điều trị bệnh nhân đái tháo đường</dc:title>
  <dc:creator>Nam Vu The</dc:creator>
  <cp:lastModifiedBy>Nam Vu The</cp:lastModifiedBy>
  <cp:revision>44</cp:revision>
  <dcterms:created xsi:type="dcterms:W3CDTF">2019-04-10T02:08:23Z</dcterms:created>
  <dcterms:modified xsi:type="dcterms:W3CDTF">2019-06-29T16:49:37Z</dcterms:modified>
</cp:coreProperties>
</file>