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8" r:id="rId3"/>
    <p:sldId id="260" r:id="rId4"/>
    <p:sldId id="279" r:id="rId5"/>
    <p:sldId id="281" r:id="rId6"/>
    <p:sldId id="284" r:id="rId7"/>
    <p:sldId id="278" r:id="rId8"/>
    <p:sldId id="282" r:id="rId9"/>
    <p:sldId id="283" r:id="rId10"/>
    <p:sldId id="285" r:id="rId11"/>
    <p:sldId id="286" r:id="rId12"/>
    <p:sldId id="287" r:id="rId13"/>
    <p:sldId id="270" r:id="rId14"/>
    <p:sldId id="273" r:id="rId15"/>
    <p:sldId id="271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824" autoAdjust="0"/>
  </p:normalViewPr>
  <p:slideViewPr>
    <p:cSldViewPr>
      <p:cViewPr varScale="1">
        <p:scale>
          <a:sx n="91" d="100"/>
          <a:sy n="91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2D3B-9639-48A3-845C-C9AEBF1DE6B9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33C86-A06D-443B-8C84-3DBD0581C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33C86-A06D-443B-8C84-3DBD0581C2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4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33C86-A06D-443B-8C84-3DBD0581C2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2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2_shape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2_shape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subTitle" idx="1"/>
          </p:nvPr>
        </p:nvSpPr>
        <p:spPr>
          <a:xfrm>
            <a:off x="2360072" y="929928"/>
            <a:ext cx="6396012" cy="3007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/>
                <a:ea typeface="나눔고딕 Extra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5" name="layout4_shape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4_shape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8" name="layout4_shape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658C7C3-8D3A-4C0D-B60E-240C4DE6BC36}" type="datetime1">
              <a:rPr lang="en-US" altLang="ko-KR"/>
              <a:t>6/1/2022</a:t>
            </a:fld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A658C7C3-8D3A-4C0D-B60E-240C4DE6BC36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6/1/2022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latinLnBrk="1">
        <a:spcBef>
          <a:spcPct val="0"/>
        </a:spcBef>
        <a:buNone/>
        <a:defRPr sz="4500" b="1" kern="1200">
          <a:solidFill>
            <a:schemeClr val="bg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1FD90F-83F2-32D9-FC85-DB3988974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0"/>
            <a:ext cx="4362276" cy="5148569"/>
          </a:xfrm>
          <a:prstGeom prst="rect">
            <a:avLst/>
          </a:prstGeom>
        </p:spPr>
      </p:pic>
      <p:sp>
        <p:nvSpPr>
          <p:cNvPr id="4" name="slide1_shape1"/>
          <p:cNvSpPr/>
          <p:nvPr/>
        </p:nvSpPr>
        <p:spPr>
          <a:xfrm>
            <a:off x="0" y="4416644"/>
            <a:ext cx="9144000" cy="27089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>
            <a:noFill/>
            <a:prstDash val="solid"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255909" y="6290234"/>
            <a:ext cx="6768752" cy="27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en-US" sz="900" dirty="0">
                <a:solidFill>
                  <a:schemeClr val="bg1"/>
                </a:solidFill>
                <a:latin typeface="나눔고딕"/>
                <a:ea typeface="나눔고딕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나눔고딕"/>
                <a:ea typeface="나눔고딕"/>
              </a:rPr>
              <a:t>조</a:t>
            </a:r>
            <a:r>
              <a:rPr lang="en-US" altLang="en-US" sz="9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9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|   </a:t>
            </a:r>
            <a:r>
              <a:rPr lang="ko-KR" altLang="en-US" sz="900" dirty="0">
                <a:solidFill>
                  <a:schemeClr val="bg1"/>
                </a:solidFill>
                <a:latin typeface="나눔고딕"/>
                <a:ea typeface="나눔고딕"/>
              </a:rPr>
              <a:t>장재성 </a:t>
            </a:r>
            <a:r>
              <a:rPr lang="ko-KR" altLang="en-US" sz="900" dirty="0" err="1">
                <a:solidFill>
                  <a:schemeClr val="bg1"/>
                </a:solidFill>
                <a:latin typeface="나눔고딕"/>
                <a:ea typeface="나눔고딕"/>
              </a:rPr>
              <a:t>권남우</a:t>
            </a:r>
            <a:r>
              <a:rPr lang="ko-KR" altLang="en-US" sz="90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나눔고딕"/>
                <a:ea typeface="나눔고딕"/>
              </a:rPr>
              <a:t>김현나</a:t>
            </a:r>
            <a:r>
              <a:rPr lang="ko-KR" altLang="en-US" sz="90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나눔고딕"/>
                <a:ea typeface="나눔고딕"/>
              </a:rPr>
              <a:t>박한빈</a:t>
            </a:r>
            <a:r>
              <a:rPr lang="ko-KR" altLang="en-US" sz="90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900">
                <a:solidFill>
                  <a:schemeClr val="bg1"/>
                </a:solidFill>
                <a:latin typeface="나눔고딕"/>
                <a:ea typeface="나눔고딕"/>
              </a:rPr>
              <a:t>소국희</a:t>
            </a:r>
            <a:endParaRPr sz="9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4"/>
          <p:cNvSpPr/>
          <p:nvPr/>
        </p:nvSpPr>
        <p:spPr>
          <a:xfrm>
            <a:off x="289719" y="5064716"/>
            <a:ext cx="8530753" cy="8125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pc="-50" dirty="0"/>
              <a:t>소비자 문의 </a:t>
            </a:r>
            <a:r>
              <a:rPr lang="en-US" altLang="ko-KR" spc="-50" dirty="0" err="1"/>
              <a:t>QnA</a:t>
            </a:r>
            <a:r>
              <a:rPr lang="ko-KR" altLang="en-US" spc="-50" dirty="0"/>
              <a:t> </a:t>
            </a:r>
            <a:r>
              <a:rPr lang="ko-KR" altLang="en-US" spc="-50" dirty="0" err="1"/>
              <a:t>챗봇</a:t>
            </a:r>
            <a:r>
              <a:rPr lang="ko-KR" altLang="en-US" spc="-50" dirty="0"/>
              <a:t> 및 감성분석</a:t>
            </a:r>
            <a:endParaRPr sz="4500" b="0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8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buAutoNum type="arabicParenR"/>
            </a:pP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소비자 문의 </a:t>
            </a:r>
            <a:r>
              <a:rPr lang="en-US" altLang="ko-KR" sz="1400" b="1" kern="0" spc="-30" dirty="0" err="1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QnA</a:t>
            </a:r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400" b="1" kern="0" spc="-30" dirty="0" err="1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챗봇</a:t>
            </a:r>
            <a:endParaRPr lang="en-US" altLang="ko-KR" sz="1400" b="1" kern="0" spc="-3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pc="-30" noProof="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171450" marR="0" lvl="0" indent="-17145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Transformer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모델 사용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</a:t>
            </a: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spc="-50" dirty="0"/>
              <a:t>3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spc="-50" dirty="0"/>
              <a:t>모델 및 결과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4B650D4-6896-6D69-92A9-4976B41EE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3" y="2276872"/>
            <a:ext cx="4142857" cy="384761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032786A-6AD3-0ACC-D631-4FE7EBA9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6872"/>
            <a:ext cx="5190476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138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latinLnBrk="1"/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2)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소비자 문의 감성분석</a:t>
            </a:r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pc="-30" noProof="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171450" marR="0" lvl="0" indent="-17145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BERT 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모델 사용</a:t>
            </a:r>
            <a:endParaRPr lang="en-US" altLang="ko-KR" sz="1200" spc="-3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R="0" lvl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spc="-3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R="0" lvl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  AI Hub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감성 대화 말뭉치 데이터로 사전학습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spc="-50" dirty="0"/>
              <a:t>3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spc="-50" dirty="0"/>
              <a:t>모델 및 결과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239D65-8B1C-63FB-5FBB-D0EC6B3C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30909"/>
            <a:ext cx="3650918" cy="43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59A5A-36AD-17BE-63A1-374B48EED0E8}"/>
              </a:ext>
            </a:extLst>
          </p:cNvPr>
          <p:cNvSpPr txBox="1"/>
          <p:nvPr/>
        </p:nvSpPr>
        <p:spPr>
          <a:xfrm>
            <a:off x="5567536" y="4024927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결과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이미지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latinLnBrk="1"/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통합 시각화</a:t>
            </a:r>
            <a:endParaRPr lang="en-US" altLang="ko-KR" sz="1200" spc="-30" noProof="0" dirty="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spc="-50" dirty="0"/>
              <a:t>3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spc="-50" dirty="0"/>
              <a:t>모델 및 결과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59A5A-36AD-17BE-63A1-374B48EED0E8}"/>
              </a:ext>
            </a:extLst>
          </p:cNvPr>
          <p:cNvSpPr txBox="1"/>
          <p:nvPr/>
        </p:nvSpPr>
        <p:spPr>
          <a:xfrm>
            <a:off x="3635896" y="289039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</a:rPr>
              <a:t>빛남우와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1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7"/>
            <a:ext cx="4214564" cy="1291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buAutoNum type="arabicParenR"/>
            </a:pP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어려웠던 점</a:t>
            </a:r>
            <a:endParaRPr lang="en-US" altLang="ko-KR" sz="1400" b="1" kern="0" spc="-3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  <a:p>
            <a:pPr algn="l" defTabSz="914400" latinLnBrk="1"/>
            <a:endParaRPr lang="en-US" altLang="ko-KR" sz="1200" b="1" kern="0" spc="-30" dirty="0">
              <a:solidFill>
                <a:srgbClr val="00B0F0"/>
              </a:solidFill>
              <a:latin typeface="나눔고딕"/>
              <a:ea typeface="나눔고딕"/>
            </a:endParaRPr>
          </a:p>
          <a:p>
            <a:pPr marL="171450" indent="-171450" algn="l" defTabSz="914400" latinLnBrk="1">
              <a:lnSpc>
                <a:spcPct val="150000"/>
              </a:lnSpc>
              <a:buFontTx/>
              <a:buChar char="-"/>
            </a:pPr>
            <a:r>
              <a:rPr lang="ko-KR" altLang="en-US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데이터 </a:t>
            </a:r>
            <a:r>
              <a:rPr lang="ko-KR" altLang="en-US" sz="1200" kern="1200" dirty="0" err="1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전처리</a:t>
            </a: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  : AI hub </a:t>
            </a: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원본 데이터셋이 복잡 </a:t>
            </a: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   </a:t>
            </a: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⇒ 단순화하는 과정 어려움  </a:t>
            </a:r>
            <a:r>
              <a:rPr lang="ko-KR" altLang="en-US" sz="1200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 </a:t>
            </a:r>
            <a:endParaRPr sz="1200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4 </a:t>
            </a:r>
            <a:r>
              <a:rPr lang="ko-KR" altLang="en-US" sz="1800" spc="-50" dirty="0"/>
              <a:t>마치며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7" name="그림 6" descr="텍스트, 실내, 화면, 은색이(가) 표시된 사진&#10;&#10;자동 생성된 설명">
            <a:extLst>
              <a:ext uri="{FF2B5EF4-FFF2-40B4-BE49-F238E27FC236}">
                <a16:creationId xmlns:a16="http://schemas.microsoft.com/office/drawing/2014/main" id="{E4FA4903-855B-6168-AE44-D784CA2DB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148"/>
            <a:ext cx="9144000" cy="186075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7FE5630-0217-BB29-59BD-11E8EEE80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74" y="4282706"/>
            <a:ext cx="3894519" cy="25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4934644" cy="1291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latinLnBrk="1"/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2)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</a:rPr>
              <a:t>아쉬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웠던 점</a:t>
            </a:r>
            <a:endParaRPr lang="en-US" altLang="ko-KR" sz="1400" b="1" kern="0" spc="-3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  <a:p>
            <a:pPr algn="l" defTabSz="914400" latinLnBrk="1"/>
            <a:endParaRPr lang="en-US" altLang="ko-KR" sz="1200" b="1" kern="0" spc="-30" dirty="0">
              <a:solidFill>
                <a:srgbClr val="00B0F0"/>
              </a:solidFill>
              <a:latin typeface="나눔고딕"/>
              <a:ea typeface="나눔고딕"/>
            </a:endParaRPr>
          </a:p>
          <a:p>
            <a:pPr marL="171450" indent="-171450" algn="l" defTabSz="914400" latinLnBrk="1">
              <a:lnSpc>
                <a:spcPct val="150000"/>
              </a:lnSpc>
              <a:buFontTx/>
              <a:buChar char="-"/>
            </a:pP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다양한 카테고리 통합에 따른 구체적 답변의 한계</a:t>
            </a:r>
            <a:endParaRPr lang="en-US" altLang="ko-KR" sz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  : </a:t>
            </a: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카테고리별로 상황이 제각기 다르기 때문에 디테일한 답변 어려움 </a:t>
            </a:r>
            <a:endParaRPr lang="en-US" altLang="ko-KR" sz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sz="1200" kern="0" spc="-3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 </a:t>
            </a:r>
            <a:endParaRPr sz="1200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9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14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4 </a:t>
            </a:r>
            <a:r>
              <a:rPr lang="ko-KR" altLang="en-US" sz="1800" spc="-50" dirty="0"/>
              <a:t>마치며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60C3E-E1F8-D592-8A85-2847D5244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4" y="2711473"/>
            <a:ext cx="3228571" cy="360952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01CCE2D-68DE-F309-A8C0-8ADC2D455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79" y="2450753"/>
            <a:ext cx="3418947" cy="41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4934644" cy="184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latinLnBrk="1"/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2)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</a:rPr>
              <a:t>아쉬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웠던 점</a:t>
            </a:r>
            <a:endParaRPr lang="en-US" altLang="ko-KR" sz="1400" b="1" kern="0" spc="-3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  <a:p>
            <a:pPr algn="l" defTabSz="914400" latinLnBrk="1"/>
            <a:endParaRPr lang="en-US" altLang="ko-KR" sz="1200" b="1" kern="0" spc="-30" dirty="0">
              <a:solidFill>
                <a:srgbClr val="00B0F0"/>
              </a:solidFill>
              <a:latin typeface="나눔고딕"/>
              <a:ea typeface="나눔고딕"/>
            </a:endParaRPr>
          </a:p>
          <a:p>
            <a:pPr marL="171450" indent="-171450" algn="l" defTabSz="914400" latinLnBrk="1">
              <a:lnSpc>
                <a:spcPct val="150000"/>
              </a:lnSpc>
              <a:buFontTx/>
              <a:buChar char="-"/>
            </a:pP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애매한 질문에 대한 안내원 연결 디폴트 답변 구현</a:t>
            </a:r>
            <a:endParaRPr lang="en-US" altLang="ko-KR" sz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  : 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/>
                <a:ea typeface="나눔고딕"/>
              </a:rPr>
              <a:t>챗봇이</a:t>
            </a: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 답하기 애매한 질문에도 학습기반 답변을 반환</a:t>
            </a:r>
            <a:endParaRPr lang="en-US" altLang="ko-KR" sz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   </a:t>
            </a:r>
            <a:r>
              <a:rPr lang="ko-KR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⇒</a:t>
            </a: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 질문이 애매한 경우 안내원 연결 디폴트 답변을 하도록 구현하려 했으나</a:t>
            </a: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/>
                <a:ea typeface="나눔고딕"/>
              </a:rPr>
              <a:t>      </a:t>
            </a:r>
            <a:r>
              <a:rPr lang="ko-KR" altLang="en-US" sz="1200" spc="-30" dirty="0">
                <a:solidFill>
                  <a:schemeClr val="bg1"/>
                </a:solidFill>
                <a:latin typeface="나눔고딕"/>
                <a:ea typeface="나눔고딕"/>
              </a:rPr>
              <a:t>이를 위한 또 하나의 모델 구축을 완성하지 못함</a:t>
            </a:r>
            <a:endParaRPr lang="en-US" altLang="ko-KR" sz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sz="1200" kern="0" spc="-3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 </a:t>
            </a:r>
            <a:endParaRPr sz="1200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9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15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4 </a:t>
            </a:r>
            <a:r>
              <a:rPr lang="ko-KR" altLang="en-US" sz="1800" spc="-50" dirty="0"/>
              <a:t>마치며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FB477AA-440D-A613-E160-08E29A85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02" y="2975944"/>
            <a:ext cx="6457143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1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4_shape2"/>
          <p:cNvSpPr/>
          <p:nvPr/>
        </p:nvSpPr>
        <p:spPr>
          <a:xfrm>
            <a:off x="685800" y="2693987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3600" b="0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감사합니다</a:t>
            </a:r>
            <a:r>
              <a:rPr lang="en-US" altLang="ko-KR" sz="3600" b="1" kern="120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.</a:t>
            </a:r>
            <a:endParaRPr sz="3600" b="1" kern="120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3_shape2"/>
          <p:cNvSpPr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400" b="1" kern="120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1  </a:t>
            </a:r>
            <a:r>
              <a:rPr lang="ko-KR" altLang="en-US" sz="1400" b="1" dirty="0">
                <a:solidFill>
                  <a:srgbClr val="00B0F0"/>
                </a:solidFill>
                <a:latin typeface="나눔고딕"/>
                <a:ea typeface="나눔고딕"/>
              </a:rPr>
              <a:t>프로젝트 목적</a:t>
            </a:r>
            <a:endParaRPr sz="1400" b="1" kern="120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3_shape3"/>
          <p:cNvSpPr/>
          <p:nvPr/>
        </p:nvSpPr>
        <p:spPr>
          <a:xfrm>
            <a:off x="2312318" y="2101720"/>
            <a:ext cx="4131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400" b="1" kern="120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2  </a:t>
            </a:r>
            <a:r>
              <a:rPr lang="ko-KR" altLang="en-US" sz="1400" b="1" dirty="0">
                <a:solidFill>
                  <a:srgbClr val="00B0F0"/>
                </a:solidFill>
                <a:latin typeface="나눔고딕"/>
                <a:ea typeface="나눔고딕"/>
              </a:rPr>
              <a:t>데이터 </a:t>
            </a:r>
            <a:r>
              <a:rPr lang="ko-KR" altLang="en-US" sz="1400" b="1" dirty="0" err="1">
                <a:solidFill>
                  <a:srgbClr val="00B0F0"/>
                </a:solidFill>
                <a:latin typeface="나눔고딕"/>
                <a:ea typeface="나눔고딕"/>
              </a:rPr>
              <a:t>전처리</a:t>
            </a:r>
            <a:endParaRPr sz="1400" b="1" kern="120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3_shape5"/>
          <p:cNvSpPr/>
          <p:nvPr/>
        </p:nvSpPr>
        <p:spPr>
          <a:xfrm>
            <a:off x="2311177" y="3284984"/>
            <a:ext cx="259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400" b="1" kern="120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3  </a:t>
            </a:r>
            <a:r>
              <a:rPr lang="ko-KR" altLang="en-US" sz="1400" b="1" dirty="0">
                <a:solidFill>
                  <a:srgbClr val="00B0F0"/>
                </a:solidFill>
                <a:latin typeface="나눔고딕"/>
                <a:ea typeface="나눔고딕"/>
              </a:rPr>
              <a:t>모델 및 결과</a:t>
            </a:r>
            <a:endParaRPr sz="1400" b="1" kern="120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3_shape7"/>
          <p:cNvSpPr/>
          <p:nvPr/>
        </p:nvSpPr>
        <p:spPr>
          <a:xfrm>
            <a:off x="2311177" y="4446637"/>
            <a:ext cx="259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400" b="1" kern="120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4  </a:t>
            </a:r>
            <a:r>
              <a:rPr lang="ko-KR" altLang="en-US" sz="1400" b="1" dirty="0">
                <a:solidFill>
                  <a:srgbClr val="00B0F0"/>
                </a:solidFill>
                <a:latin typeface="나눔고딕"/>
                <a:ea typeface="나눔고딕"/>
              </a:rPr>
              <a:t>마치며</a:t>
            </a:r>
            <a:endParaRPr sz="1400" b="1" kern="120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8" name="slide3_shape12"/>
          <p:cNvSpPr/>
          <p:nvPr/>
        </p:nvSpPr>
        <p:spPr>
          <a:xfrm>
            <a:off x="395536" y="908720"/>
            <a:ext cx="15811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1800" b="1" kern="120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7"/>
            <a:ext cx="421456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buAutoNum type="arabicParenR"/>
            </a:pP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소비자 문의 </a:t>
            </a:r>
            <a:r>
              <a:rPr lang="en-US" altLang="ko-KR" sz="1400" b="1" kern="0" spc="-30" dirty="0" err="1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QnA</a:t>
            </a:r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400" b="1" kern="0" spc="-30" dirty="0" err="1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챗봇</a:t>
            </a:r>
            <a:endParaRPr lang="en-US" altLang="ko-KR" sz="1400" b="1" kern="0" spc="-3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  <a:p>
            <a:pPr marL="228600" indent="-228600" algn="l" defTabSz="914400" latinLnBrk="1">
              <a:buAutoNum type="arabicParenR"/>
            </a:pPr>
            <a:endParaRPr lang="en-US" altLang="ko-KR" sz="1200" b="1" kern="0" spc="-30" dirty="0">
              <a:solidFill>
                <a:srgbClr val="00B0F0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-   </a:t>
            </a:r>
            <a:r>
              <a:rPr lang="ko-KR" altLang="en-US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배송</a:t>
            </a:r>
            <a:r>
              <a:rPr lang="en-US" altLang="ko-KR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교환</a:t>
            </a: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구매</a:t>
            </a: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결제</a:t>
            </a: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제품</a:t>
            </a: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포장 등 소비자 문의를 입력하면</a:t>
            </a:r>
            <a:endParaRPr lang="en-US" altLang="ko-KR" sz="120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  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적절한 답변을 해주는 </a:t>
            </a:r>
            <a:r>
              <a:rPr lang="ko-KR" altLang="en-US" sz="1200" dirty="0" err="1">
                <a:solidFill>
                  <a:schemeClr val="bg1"/>
                </a:solidFill>
                <a:latin typeface="나눔고딕"/>
                <a:ea typeface="나눔고딕"/>
              </a:rPr>
              <a:t>챗봇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 제작</a:t>
            </a:r>
          </a:p>
          <a:p>
            <a:pPr algn="l" defTabSz="914400" latinLnBrk="1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-   Transformer 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기반</a:t>
            </a:r>
          </a:p>
          <a:p>
            <a:pPr marL="171450" indent="-171450" algn="l" defTabSz="914400" latinLnBrk="1">
              <a:lnSpc>
                <a:spcPct val="150000"/>
              </a:lnSpc>
              <a:buFontTx/>
              <a:buChar char="-"/>
            </a:pPr>
            <a:endParaRPr lang="ko-KR" altLang="en-US" sz="120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kern="1200" spc="-1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-    </a:t>
            </a:r>
            <a:r>
              <a:rPr lang="ko-KR" altLang="en-US" sz="1200" kern="1200" spc="-1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고객응대 서비스 자동화 활용 </a:t>
            </a:r>
            <a:r>
              <a:rPr lang="ko-KR" altLang="en-US" sz="1200" spc="-100" dirty="0">
                <a:solidFill>
                  <a:schemeClr val="bg1"/>
                </a:solidFill>
                <a:latin typeface="나눔고딕"/>
                <a:ea typeface="나눔고딕"/>
              </a:rPr>
              <a:t>가능</a:t>
            </a:r>
            <a:endParaRPr lang="ko-KR" altLang="en-US" sz="12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algn="l" defTabSz="914400" latinLnBrk="1"/>
            <a:r>
              <a:rPr lang="ko-KR" altLang="en-US" sz="12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 </a:t>
            </a:r>
            <a:endParaRPr sz="1200" b="1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1 </a:t>
            </a: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프로젝트 목적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2" name="slide5_shape2">
            <a:extLst>
              <a:ext uri="{FF2B5EF4-FFF2-40B4-BE49-F238E27FC236}">
                <a16:creationId xmlns:a16="http://schemas.microsoft.com/office/drawing/2014/main" id="{33E8EE2F-E251-1FE7-8700-E9D8BD78CEBD}"/>
              </a:ext>
            </a:extLst>
          </p:cNvPr>
          <p:cNvSpPr/>
          <p:nvPr/>
        </p:nvSpPr>
        <p:spPr>
          <a:xfrm>
            <a:off x="2305192" y="4077072"/>
            <a:ext cx="42110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</a:rPr>
              <a:t>2</a:t>
            </a:r>
            <a:r>
              <a:rPr lang="en-US" altLang="ko-KR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)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소비자 문의 감성분석</a:t>
            </a:r>
            <a:endParaRPr lang="en-US" altLang="ko-KR" sz="1400" b="1" kern="0" spc="-3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/>
            <a:endParaRPr lang="en-US" sz="1200" b="1" kern="0" spc="-30" dirty="0">
              <a:solidFill>
                <a:srgbClr val="00B0F0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-   </a:t>
            </a:r>
            <a:r>
              <a:rPr lang="ko-KR" altLang="en-US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소비자 문의 내용에 대한 긍정</a:t>
            </a:r>
            <a:r>
              <a:rPr lang="en-US" altLang="ko-KR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부정 감성분석</a:t>
            </a:r>
          </a:p>
          <a:p>
            <a:pPr marL="171450" indent="-171450" algn="l" defTabSz="914400" latinLnBrk="1">
              <a:lnSpc>
                <a:spcPct val="150000"/>
              </a:lnSpc>
              <a:buFontTx/>
              <a:buChar char="-"/>
            </a:pPr>
            <a:endParaRPr lang="ko-KR" altLang="en-US" sz="120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고딕"/>
                <a:ea typeface="나눔고딕"/>
              </a:rPr>
              <a:t>-   BERT 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기반</a:t>
            </a:r>
          </a:p>
          <a:p>
            <a:pPr algn="l" defTabSz="914400" latinLnBrk="1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l" defTabSz="914400" latinLnBrk="1">
              <a:lnSpc>
                <a:spcPct val="15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-   </a:t>
            </a:r>
            <a:r>
              <a:rPr lang="ko-KR" altLang="en-US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질문 카테고리별 긍정</a:t>
            </a:r>
            <a:r>
              <a:rPr lang="en-US" altLang="ko-KR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부정 비율 분석 등 마케팅 활용 가능</a:t>
            </a:r>
          </a:p>
          <a:p>
            <a:pPr marL="0" algn="l" defTabSz="914400" latinLnBrk="1"/>
            <a:endParaRPr sz="1200" b="1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295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원본 데이터셋</a:t>
            </a:r>
            <a:endParaRPr kumimoji="0" lang="en-US" altLang="ko-KR" sz="1400" b="1" i="0" u="none" strike="noStrike" kern="0" cap="none" spc="-3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0" cap="none" spc="-3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①  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AI Hub(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음성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/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자연어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소상공인 고객 주문 질의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응답 텍스트 약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473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만 개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171450" marR="0" lvl="0" indent="-17145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②   카테고리 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14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: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가구인테리어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건강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디지털가전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병원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뷰티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생활잡화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슈퍼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식품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음식점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의류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출산육아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카페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패션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③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질문유형 대분류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17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: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주문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배송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교환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구매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결제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제품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포장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매장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웹사이트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행사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AS,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멤버십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부가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수납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수술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예약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외래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 </a:t>
            </a: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데이터 </a:t>
            </a:r>
            <a:r>
              <a:rPr lang="ko-KR" altLang="en-US" sz="1800" b="1" kern="1200" spc="-50" dirty="0" err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전처리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" name="그림 2" descr="텍스트, 실내, 화면, 은색이(가) 표시된 사진&#10;&#10;자동 생성된 설명">
            <a:extLst>
              <a:ext uri="{FF2B5EF4-FFF2-40B4-BE49-F238E27FC236}">
                <a16:creationId xmlns:a16="http://schemas.microsoft.com/office/drawing/2014/main" id="{59604BCB-F513-BDD2-BC56-C29313D6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3172"/>
            <a:ext cx="9144000" cy="18607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4AF7B-835A-CAE1-1607-436A5E06C141}"/>
              </a:ext>
            </a:extLst>
          </p:cNvPr>
          <p:cNvSpPr/>
          <p:nvPr/>
        </p:nvSpPr>
        <p:spPr>
          <a:xfrm>
            <a:off x="4031940" y="4330909"/>
            <a:ext cx="396044" cy="17190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389A3B-F727-37E7-9A90-B63560EC6161}"/>
              </a:ext>
            </a:extLst>
          </p:cNvPr>
          <p:cNvSpPr/>
          <p:nvPr/>
        </p:nvSpPr>
        <p:spPr>
          <a:xfrm>
            <a:off x="5220072" y="4330909"/>
            <a:ext cx="576064" cy="17190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35A7D2-242F-5AE6-4F07-DF8136414FA2}"/>
              </a:ext>
            </a:extLst>
          </p:cNvPr>
          <p:cNvSpPr/>
          <p:nvPr/>
        </p:nvSpPr>
        <p:spPr>
          <a:xfrm>
            <a:off x="0" y="6090795"/>
            <a:ext cx="899592" cy="11935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0301C-CCEB-4E31-2341-0046F5C765FB}"/>
              </a:ext>
            </a:extLst>
          </p:cNvPr>
          <p:cNvSpPr txBox="1"/>
          <p:nvPr/>
        </p:nvSpPr>
        <p:spPr>
          <a:xfrm>
            <a:off x="251520" y="61219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30" dirty="0">
                <a:solidFill>
                  <a:schemeClr val="bg1"/>
                </a:solidFill>
                <a:latin typeface="나눔고딕"/>
                <a:ea typeface="나눔고딕"/>
              </a:rPr>
              <a:t>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46A63-D3F2-7426-C801-D5CEDE5343D8}"/>
              </a:ext>
            </a:extLst>
          </p:cNvPr>
          <p:cNvSpPr txBox="1"/>
          <p:nvPr/>
        </p:nvSpPr>
        <p:spPr>
          <a:xfrm>
            <a:off x="4031940" y="4033689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pc="-30" dirty="0">
                <a:solidFill>
                  <a:schemeClr val="bg1"/>
                </a:solidFill>
                <a:latin typeface="나눔고딕"/>
                <a:ea typeface="나눔고딕"/>
              </a:rPr>
              <a:t>②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71C02-389E-31B0-B6E2-8C621B27FFCA}"/>
              </a:ext>
            </a:extLst>
          </p:cNvPr>
          <p:cNvSpPr txBox="1"/>
          <p:nvPr/>
        </p:nvSpPr>
        <p:spPr>
          <a:xfrm>
            <a:off x="5310082" y="3921817"/>
            <a:ext cx="39604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150000"/>
              </a:lnSpc>
            </a:pPr>
            <a:r>
              <a:rPr lang="ko-KR" altLang="en-US" sz="1800" spc="-30" dirty="0">
                <a:solidFill>
                  <a:schemeClr val="bg1"/>
                </a:solidFill>
                <a:latin typeface="나눔고딕"/>
                <a:ea typeface="나눔고딕"/>
              </a:rPr>
              <a:t>③</a:t>
            </a:r>
            <a:endParaRPr lang="en-US" altLang="ko-KR" sz="1800" spc="-3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201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22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Data</a:t>
            </a:r>
            <a:r>
              <a:rPr kumimoji="0" lang="ko-KR" altLang="en-US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preprocessing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pc="-3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- 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고객의 질문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판매자의 대답만 추출하여 각각 하나의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column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으로 만드는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전처리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모듈 적용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&lt;</a:t>
            </a:r>
            <a:r>
              <a:rPr kumimoji="0" lang="ko-KR" altLang="en-US" sz="1200" b="0" i="0" u="none" strike="noStrike" kern="1200" cap="none" spc="-3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전처리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전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&gt;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  </a:t>
            </a:r>
            <a:r>
              <a:rPr kumimoji="0" lang="ko-KR" altLang="en-US" sz="1200" b="0" i="0" u="none" strike="noStrike" kern="1200" cap="none" spc="-3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발화자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: c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는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고객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s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는 판매자 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  QA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여부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: q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는 질문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a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는 대답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 </a:t>
            </a: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데이터 </a:t>
            </a:r>
            <a:r>
              <a:rPr lang="ko-KR" altLang="en-US" sz="1800" b="1" kern="1200" spc="-50" dirty="0" err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전처리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" name="그림 2" descr="텍스트, 실내, 화면, 은색이(가) 표시된 사진&#10;&#10;자동 생성된 설명">
            <a:extLst>
              <a:ext uri="{FF2B5EF4-FFF2-40B4-BE49-F238E27FC236}">
                <a16:creationId xmlns:a16="http://schemas.microsoft.com/office/drawing/2014/main" id="{59604BCB-F513-BDD2-BC56-C29313D6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3172"/>
            <a:ext cx="9144000" cy="18607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4AF7B-835A-CAE1-1607-436A5E06C141}"/>
              </a:ext>
            </a:extLst>
          </p:cNvPr>
          <p:cNvSpPr/>
          <p:nvPr/>
        </p:nvSpPr>
        <p:spPr>
          <a:xfrm>
            <a:off x="1043608" y="4330909"/>
            <a:ext cx="396044" cy="17190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389A3B-F727-37E7-9A90-B63560EC6161}"/>
              </a:ext>
            </a:extLst>
          </p:cNvPr>
          <p:cNvSpPr/>
          <p:nvPr/>
        </p:nvSpPr>
        <p:spPr>
          <a:xfrm>
            <a:off x="4715762" y="4330909"/>
            <a:ext cx="396044" cy="17190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4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110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Data</a:t>
            </a:r>
            <a:r>
              <a:rPr kumimoji="0" lang="ko-KR" altLang="en-US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preprocessing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pc="-30" noProof="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고객의 질문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판매자의 대답만 추출하여 각각 하나의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column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으로 만드는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전처리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모듈 적용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9"/>
          <p:cNvSpPr/>
          <p:nvPr/>
        </p:nvSpPr>
        <p:spPr>
          <a:xfrm>
            <a:off x="8637282" y="6294512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6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 </a:t>
            </a: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데이터 </a:t>
            </a:r>
            <a:r>
              <a:rPr lang="ko-KR" altLang="en-US" sz="1800" b="1" kern="1200" spc="-50" dirty="0" err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전처리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5A601A-FA74-8867-40D0-5F87A7F1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961"/>
            <a:ext cx="9144000" cy="60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22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Data</a:t>
            </a:r>
            <a:r>
              <a:rPr kumimoji="0" lang="ko-KR" altLang="en-US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preprocessing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pc="-30" noProof="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고객의 질문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판매자의 대답만 추출하여 각각 하나의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column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으로 만드는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전처리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모듈 적용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&lt;</a:t>
            </a:r>
            <a:r>
              <a:rPr lang="ko-KR" altLang="en-US" sz="1200" spc="-30" dirty="0" err="1">
                <a:solidFill>
                  <a:srgbClr val="FFFFFF"/>
                </a:solidFill>
                <a:latin typeface="나눔고딕"/>
                <a:ea typeface="나눔고딕"/>
              </a:rPr>
              <a:t>전처리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후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&gt;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  ‘Question’ 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column : 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고객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(c)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의 질문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(q)</a:t>
            </a: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  ‘Answer’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column :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판매자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(s)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의 답변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(a)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</a:t>
            </a: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9"/>
          <p:cNvSpPr/>
          <p:nvPr/>
        </p:nvSpPr>
        <p:spPr>
          <a:xfrm>
            <a:off x="8637282" y="6294512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7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 </a:t>
            </a: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데이터 </a:t>
            </a:r>
            <a:r>
              <a:rPr lang="ko-KR" altLang="en-US" sz="1800" b="1" kern="1200" spc="-50" dirty="0" err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전처리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16" name="그림 15" descr="텍스트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3CA4C201-9840-075A-7884-EF3C7AC92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73"/>
            <a:ext cx="9144000" cy="31916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F0E040-6047-4736-90EE-844C74FE7BF9}"/>
              </a:ext>
            </a:extLst>
          </p:cNvPr>
          <p:cNvSpPr/>
          <p:nvPr/>
        </p:nvSpPr>
        <p:spPr>
          <a:xfrm>
            <a:off x="0" y="6587007"/>
            <a:ext cx="1403648" cy="19237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150668" cy="184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원본 데이터셋 </a:t>
            </a: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– BERT </a:t>
            </a:r>
            <a:r>
              <a:rPr kumimoji="0" lang="ko-KR" altLang="en-US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감성분석 사전학습</a:t>
            </a:r>
            <a:endParaRPr kumimoji="0" lang="en-US" altLang="ko-KR" sz="1400" b="1" i="0" u="none" strike="noStrike" kern="0" cap="none" spc="-3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0" cap="none" spc="-3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-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AI Hub(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음성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/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자연어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 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감성 대화 말뭉치 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27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만 문장 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171450" marR="0" lvl="0" indent="-17145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-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감정분류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60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가지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: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기본 감정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6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분노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슬픔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불안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상처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당황 기쁨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 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및 </a:t>
            </a:r>
            <a:endParaRPr lang="en-US" altLang="ko-KR" sz="1200" spc="-3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0" marR="0" lvl="0" indent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각 기본감정별 </a:t>
            </a:r>
            <a:r>
              <a:rPr kumimoji="0" lang="en-US" altLang="ko-KR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9</a:t>
            </a:r>
            <a:r>
              <a:rPr kumimoji="0" lang="ko-KR" alt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개의 세부감정</a:t>
            </a:r>
            <a:endParaRPr kumimoji="0" lang="en-US" altLang="ko-KR" sz="1200" b="0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 </a:t>
            </a: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데이터 </a:t>
            </a:r>
            <a:r>
              <a:rPr lang="ko-KR" altLang="en-US" sz="1800" b="1" kern="1200" spc="-50" dirty="0" err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전처리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5" name="그림 4" descr="텍스트, 캐비닛이(가) 표시된 사진&#10;&#10;자동 생성된 설명">
            <a:extLst>
              <a:ext uri="{FF2B5EF4-FFF2-40B4-BE49-F238E27FC236}">
                <a16:creationId xmlns:a16="http://schemas.microsoft.com/office/drawing/2014/main" id="{34508E73-DE63-F9D5-1869-D05E16B1E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3068960"/>
            <a:ext cx="7344000" cy="35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2"/>
          <p:cNvSpPr/>
          <p:nvPr/>
        </p:nvSpPr>
        <p:spPr>
          <a:xfrm>
            <a:off x="2301652" y="1055776"/>
            <a:ext cx="5510708" cy="239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Data preprocessing – BERT </a:t>
            </a:r>
            <a:r>
              <a:rPr kumimoji="0" lang="ko-KR" altLang="en-US" sz="1400" b="1" i="0" u="none" strike="noStrike" kern="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감성분석 사전학습</a:t>
            </a:r>
            <a:endParaRPr kumimoji="0" lang="en-US" altLang="ko-KR" sz="1400" b="1" i="0" u="none" strike="noStrike" kern="0" cap="none" spc="-3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0" cap="none" spc="-3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171450" marR="0" lvl="0" indent="-17145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긍정 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9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가지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, 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부정 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14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가지 선별</a:t>
            </a:r>
            <a:endParaRPr lang="en-US" altLang="ko-KR" sz="1200" spc="-3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171450" marR="0" lvl="0" indent="-17145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spc="-30" dirty="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R="0" lvl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긍정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: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신이 난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안도하는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기쁨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만족스러운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자신하는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편안한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’, </a:t>
            </a:r>
          </a:p>
          <a:p>
            <a:pPr marR="0" lvl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       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감사하는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신뢰하는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느긋한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</a:t>
            </a:r>
          </a:p>
          <a:p>
            <a:pPr marR="0" lvl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</a:p>
          <a:p>
            <a:pPr marR="0" lvl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부정 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: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스트레스 받는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당황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분노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회의적인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혼란스러운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’, ’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흥분되는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’, ‘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불안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’,</a:t>
            </a:r>
          </a:p>
          <a:p>
            <a:pPr marR="0" lvl="0" algn="l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           ‘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걱정스러운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’,  ‘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충격 받은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’,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짜증내는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실망한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슬픔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툴툴대는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', '</a:t>
            </a:r>
            <a:r>
              <a:rPr lang="ko-KR" altLang="en-US" sz="1200" spc="-30" dirty="0">
                <a:solidFill>
                  <a:srgbClr val="FFFFFF"/>
                </a:solidFill>
                <a:latin typeface="나눔고딕"/>
                <a:ea typeface="나눔고딕"/>
              </a:rPr>
              <a:t>악의적인</a:t>
            </a:r>
            <a:r>
              <a:rPr lang="en-US" altLang="ko-KR" sz="1200" spc="-30" dirty="0">
                <a:solidFill>
                  <a:srgbClr val="FFFFFF"/>
                </a:solidFill>
                <a:latin typeface="나눔고딕"/>
                <a:ea typeface="나눔고딕"/>
              </a:rPr>
              <a:t>'</a:t>
            </a: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 </a:t>
            </a:r>
            <a:r>
              <a:rPr lang="ko-KR" alt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데이터 </a:t>
            </a:r>
            <a:r>
              <a:rPr lang="ko-KR" altLang="en-US" sz="1800" b="1" kern="1200" spc="-50" dirty="0" err="1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전처리</a:t>
            </a:r>
            <a:r>
              <a:rPr lang="en-US" sz="18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   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8DCBCC-B18C-91DE-EA9A-F325517DD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" y="3964116"/>
            <a:ext cx="8952381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641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614</Words>
  <Application>Microsoft Office PowerPoint</Application>
  <PresentationFormat>화면 슬라이드 쇼(4:3)</PresentationFormat>
  <Paragraphs>122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나눔고딕 ExtraBold</vt:lpstr>
      <vt:lpstr>나눔명조 ExtraBold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장 재성</cp:lastModifiedBy>
  <cp:revision>30</cp:revision>
  <dcterms:modified xsi:type="dcterms:W3CDTF">2022-06-01T09:58:25Z</dcterms:modified>
</cp:coreProperties>
</file>