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95" r:id="rId4"/>
    <p:sldId id="280" r:id="rId5"/>
    <p:sldId id="281" r:id="rId6"/>
    <p:sldId id="283" r:id="rId7"/>
    <p:sldId id="263" r:id="rId8"/>
    <p:sldId id="284" r:id="rId9"/>
    <p:sldId id="302" r:id="rId10"/>
    <p:sldId id="265" r:id="rId11"/>
    <p:sldId id="291" r:id="rId12"/>
    <p:sldId id="299" r:id="rId13"/>
    <p:sldId id="301" r:id="rId14"/>
    <p:sldId id="300" r:id="rId15"/>
    <p:sldId id="298" r:id="rId16"/>
    <p:sldId id="271" r:id="rId17"/>
    <p:sldId id="270" r:id="rId18"/>
    <p:sldId id="272" r:id="rId19"/>
    <p:sldId id="285" r:id="rId20"/>
    <p:sldId id="275" r:id="rId21"/>
    <p:sldId id="286" r:id="rId22"/>
    <p:sldId id="287" r:id="rId23"/>
    <p:sldId id="288" r:id="rId24"/>
    <p:sldId id="290" r:id="rId25"/>
    <p:sldId id="292" r:id="rId26"/>
    <p:sldId id="258" r:id="rId27"/>
    <p:sldId id="293" r:id="rId28"/>
    <p:sldId id="294" r:id="rId29"/>
    <p:sldId id="296" r:id="rId30"/>
    <p:sldId id="29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6BC45-2EF1-4262-BAA5-2FDA44D111DB}"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6BC45-2EF1-4262-BAA5-2FDA44D111DB}" type="datetimeFigureOut">
              <a:rPr lang="en-US" smtClean="0"/>
              <a:pPr/>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46BC45-2EF1-4262-BAA5-2FDA44D111DB}" type="datetimeFigureOut">
              <a:rPr lang="en-US" smtClean="0"/>
              <a:pPr/>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46BC45-2EF1-4262-BAA5-2FDA44D111DB}" type="datetimeFigureOut">
              <a:rPr lang="en-US" smtClean="0"/>
              <a:pPr/>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46BC45-2EF1-4262-BAA5-2FDA44D111DB}" type="datetimeFigureOut">
              <a:rPr lang="en-US" smtClean="0"/>
              <a:pPr/>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6BC45-2EF1-4262-BAA5-2FDA44D111DB}" type="datetimeFigureOut">
              <a:rPr lang="en-US" smtClean="0"/>
              <a:pPr/>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6BC45-2EF1-4262-BAA5-2FDA44D111DB}" type="datetimeFigureOut">
              <a:rPr lang="en-US" smtClean="0"/>
              <a:pPr/>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6BC45-2EF1-4262-BAA5-2FDA44D111DB}" type="datetimeFigureOut">
              <a:rPr lang="en-US" smtClean="0"/>
              <a:pPr/>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D5271-9803-4DB4-BAF8-31452429FC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6BC45-2EF1-4262-BAA5-2FDA44D111DB}" type="datetimeFigureOut">
              <a:rPr lang="en-US" smtClean="0"/>
              <a:pPr/>
              <a:t>8/2/2017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D5271-9803-4DB4-BAF8-31452429FC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JS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62500" lnSpcReduction="20000"/>
          </a:bodyPr>
          <a:lstStyle/>
          <a:p>
            <a:pPr algn="l"/>
            <a:r>
              <a:rPr lang="en-US" sz="5100" b="1" u="sng" dirty="0" smtClean="0">
                <a:solidFill>
                  <a:srgbClr val="FF0000"/>
                </a:solidFill>
              </a:rPr>
              <a:t>Directives</a:t>
            </a:r>
          </a:p>
          <a:p>
            <a:pPr algn="l"/>
            <a:r>
              <a:rPr lang="en-US" dirty="0" err="1" smtClean="0"/>
              <a:t>AngularJS</a:t>
            </a:r>
            <a:r>
              <a:rPr lang="en-US" dirty="0" smtClean="0"/>
              <a:t> lets you extend HTML with new attributes called </a:t>
            </a:r>
            <a:r>
              <a:rPr lang="en-US" b="1" dirty="0" smtClean="0"/>
              <a:t>Directives</a:t>
            </a:r>
            <a:r>
              <a:rPr lang="en-US" dirty="0" smtClean="0"/>
              <a:t>. </a:t>
            </a:r>
            <a:endParaRPr lang="en-US" dirty="0" smtClean="0"/>
          </a:p>
          <a:p>
            <a:pPr algn="l"/>
            <a:endParaRPr lang="en-US" dirty="0" smtClean="0"/>
          </a:p>
          <a:p>
            <a:pPr algn="l"/>
            <a:r>
              <a:rPr lang="en-US" dirty="0" smtClean="0"/>
              <a:t>Directives </a:t>
            </a:r>
            <a:r>
              <a:rPr lang="en-US" dirty="0" smtClean="0"/>
              <a:t>are </a:t>
            </a:r>
            <a:r>
              <a:rPr lang="en-US" dirty="0" smtClean="0"/>
              <a:t> basically JavaScript </a:t>
            </a:r>
            <a:r>
              <a:rPr lang="en-US" dirty="0" smtClean="0"/>
              <a:t>functions that manipulate and add behaviors to HTML DOM elements</a:t>
            </a:r>
          </a:p>
          <a:p>
            <a:pPr algn="l"/>
            <a:endParaRPr lang="en-US" dirty="0" smtClean="0"/>
          </a:p>
          <a:p>
            <a:pPr algn="l"/>
            <a:r>
              <a:rPr lang="en-US" dirty="0" smtClean="0"/>
              <a:t>In </a:t>
            </a:r>
            <a:r>
              <a:rPr lang="en-US" dirty="0" smtClean="0"/>
              <a:t>the simplest terms, a directive in </a:t>
            </a:r>
            <a:r>
              <a:rPr lang="en-US" dirty="0" err="1" smtClean="0"/>
              <a:t>AngularJS</a:t>
            </a:r>
            <a:r>
              <a:rPr lang="en-US" dirty="0" smtClean="0"/>
              <a:t> is a reusable component. This helps to keep track of changes of one HTML section in one place rather than tracking the changes on a global level in a script.</a:t>
            </a:r>
          </a:p>
          <a:p>
            <a:pPr algn="l"/>
            <a:endParaRPr lang="en-US" dirty="0" smtClean="0"/>
          </a:p>
          <a:p>
            <a:pPr algn="l"/>
            <a:r>
              <a:rPr lang="en-US" dirty="0" err="1" smtClean="0"/>
              <a:t>AngularJS</a:t>
            </a:r>
            <a:r>
              <a:rPr lang="en-US" dirty="0" smtClean="0"/>
              <a:t> has a set of built-in directives which offers functionality to your applications.</a:t>
            </a:r>
          </a:p>
          <a:p>
            <a:pPr marL="514350" indent="-514350" algn="l"/>
            <a:endParaRPr lang="en-US" dirty="0" smtClean="0"/>
          </a:p>
          <a:p>
            <a:pPr marL="514350" indent="-514350" algn="l"/>
            <a:r>
              <a:rPr lang="en-US" dirty="0" smtClean="0"/>
              <a:t>Below </a:t>
            </a:r>
            <a:r>
              <a:rPr lang="en-US" dirty="0" smtClean="0"/>
              <a:t>are most commonly used Directives</a:t>
            </a:r>
          </a:p>
          <a:p>
            <a:pPr marL="514350" indent="-514350" algn="l">
              <a:buFont typeface="+mj-lt"/>
              <a:buAutoNum type="arabicPeriod"/>
            </a:pPr>
            <a:r>
              <a:rPr lang="en-US" b="1" dirty="0" err="1" smtClean="0">
                <a:solidFill>
                  <a:srgbClr val="FF0000"/>
                </a:solidFill>
              </a:rPr>
              <a:t>ng</a:t>
            </a:r>
            <a:r>
              <a:rPr lang="en-US" b="1" dirty="0" smtClean="0">
                <a:solidFill>
                  <a:srgbClr val="FF0000"/>
                </a:solidFill>
              </a:rPr>
              <a:t>-app</a:t>
            </a:r>
            <a:r>
              <a:rPr lang="en-US" b="1" dirty="0" smtClean="0"/>
              <a:t> : This directive defines and links an </a:t>
            </a:r>
            <a:r>
              <a:rPr lang="en-US" b="1" dirty="0" err="1" smtClean="0"/>
              <a:t>AngularJS</a:t>
            </a:r>
            <a:r>
              <a:rPr lang="en-US" b="1" dirty="0" smtClean="0"/>
              <a:t> application to HTML. </a:t>
            </a:r>
          </a:p>
          <a:p>
            <a:pPr marL="514350" indent="-514350" algn="l">
              <a:buFont typeface="+mj-lt"/>
              <a:buAutoNum type="arabicPeriod"/>
            </a:pPr>
            <a:r>
              <a:rPr lang="en-US" b="1" dirty="0" err="1" smtClean="0">
                <a:solidFill>
                  <a:srgbClr val="FF0000"/>
                </a:solidFill>
              </a:rPr>
              <a:t>ng</a:t>
            </a:r>
            <a:r>
              <a:rPr lang="en-US" b="1" dirty="0" smtClean="0">
                <a:solidFill>
                  <a:srgbClr val="FF0000"/>
                </a:solidFill>
              </a:rPr>
              <a:t>-model </a:t>
            </a:r>
            <a:r>
              <a:rPr lang="en-US" b="1" dirty="0" smtClean="0"/>
              <a:t>: Automatically binds the values of </a:t>
            </a:r>
            <a:r>
              <a:rPr lang="en-US" b="1" dirty="0" err="1" smtClean="0"/>
              <a:t>AngularJS</a:t>
            </a:r>
            <a:r>
              <a:rPr lang="en-US" b="1" dirty="0" smtClean="0"/>
              <a:t> application data to HTML input controls. </a:t>
            </a:r>
          </a:p>
          <a:p>
            <a:pPr marL="514350" indent="-514350" algn="l">
              <a:buFont typeface="+mj-lt"/>
              <a:buAutoNum type="arabicPeriod"/>
            </a:pPr>
            <a:r>
              <a:rPr lang="en-US" b="1" dirty="0" err="1" smtClean="0">
                <a:solidFill>
                  <a:srgbClr val="FF0000"/>
                </a:solidFill>
              </a:rPr>
              <a:t>ng</a:t>
            </a:r>
            <a:r>
              <a:rPr lang="en-US" b="1" dirty="0" smtClean="0">
                <a:solidFill>
                  <a:srgbClr val="FF0000"/>
                </a:solidFill>
              </a:rPr>
              <a:t>-init</a:t>
            </a:r>
            <a:r>
              <a:rPr lang="en-US" b="1" dirty="0" smtClean="0"/>
              <a:t>: to initialize values</a:t>
            </a:r>
          </a:p>
          <a:p>
            <a:pPr marL="514350" indent="-514350" algn="l">
              <a:buFont typeface="+mj-lt"/>
              <a:buAutoNum type="arabicPeriod"/>
            </a:pPr>
            <a:r>
              <a:rPr lang="en-US" b="1" dirty="0" err="1" smtClean="0">
                <a:solidFill>
                  <a:srgbClr val="FF0000"/>
                </a:solidFill>
              </a:rPr>
              <a:t>ng</a:t>
            </a:r>
            <a:r>
              <a:rPr lang="en-US" b="1" dirty="0" smtClean="0">
                <a:solidFill>
                  <a:srgbClr val="FF0000"/>
                </a:solidFill>
              </a:rPr>
              <a:t>-bind </a:t>
            </a:r>
            <a:r>
              <a:rPr lang="en-US" b="1" dirty="0" smtClean="0"/>
              <a:t>: This directive binds the </a:t>
            </a:r>
            <a:r>
              <a:rPr lang="en-US" b="1" dirty="0" err="1" smtClean="0"/>
              <a:t>AngularJS</a:t>
            </a:r>
            <a:r>
              <a:rPr lang="en-US" b="1" dirty="0" smtClean="0"/>
              <a:t> Application data to HTML tags. </a:t>
            </a:r>
          </a:p>
          <a:p>
            <a:pPr marL="514350" indent="-514350" algn="l">
              <a:buFont typeface="+mj-lt"/>
              <a:buAutoNum type="arabicPeriod"/>
            </a:pPr>
            <a:r>
              <a:rPr lang="en-US" b="1" dirty="0" err="1" smtClean="0">
                <a:solidFill>
                  <a:srgbClr val="FF0000"/>
                </a:solidFill>
              </a:rPr>
              <a:t>ng</a:t>
            </a:r>
            <a:r>
              <a:rPr lang="en-US" b="1" dirty="0" smtClean="0">
                <a:solidFill>
                  <a:srgbClr val="FF0000"/>
                </a:solidFill>
              </a:rPr>
              <a:t>-repeat</a:t>
            </a:r>
            <a:r>
              <a:rPr lang="en-US" b="1" dirty="0" smtClean="0"/>
              <a:t>: </a:t>
            </a:r>
            <a:r>
              <a:rPr lang="en-US" dirty="0" smtClean="0"/>
              <a:t>This directive repeats HTML elements for each item in a collection.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70000" lnSpcReduction="20000"/>
          </a:bodyPr>
          <a:lstStyle/>
          <a:p>
            <a:pPr algn="l"/>
            <a:r>
              <a:rPr lang="en-US" b="1" u="sng" dirty="0" smtClean="0">
                <a:solidFill>
                  <a:srgbClr val="FF0000"/>
                </a:solidFill>
              </a:rPr>
              <a:t>Custom Directives</a:t>
            </a:r>
          </a:p>
          <a:p>
            <a:pPr algn="l"/>
            <a:r>
              <a:rPr lang="en-US" dirty="0" smtClean="0"/>
              <a:t>Along with Built in Directives provided by </a:t>
            </a:r>
            <a:r>
              <a:rPr lang="en-US" dirty="0" err="1" smtClean="0"/>
              <a:t>AngularJS</a:t>
            </a:r>
            <a:r>
              <a:rPr lang="en-US" dirty="0" smtClean="0"/>
              <a:t>, it is possible to create custom directives. </a:t>
            </a:r>
            <a:endParaRPr lang="en-US" dirty="0" smtClean="0"/>
          </a:p>
          <a:p>
            <a:pPr algn="l"/>
            <a:endParaRPr lang="en-US" dirty="0" smtClean="0"/>
          </a:p>
          <a:p>
            <a:pPr algn="l"/>
            <a:r>
              <a:rPr lang="en-US" dirty="0" smtClean="0"/>
              <a:t>This </a:t>
            </a:r>
            <a:r>
              <a:rPr lang="en-US" dirty="0" smtClean="0"/>
              <a:t>is to basically extend functionality of HTML, and new elements, attributes can be created.</a:t>
            </a:r>
          </a:p>
          <a:p>
            <a:pPr algn="l"/>
            <a:endParaRPr lang="en-US" dirty="0" smtClean="0"/>
          </a:p>
          <a:p>
            <a:pPr algn="l"/>
            <a:r>
              <a:rPr lang="en-US" dirty="0" smtClean="0"/>
              <a:t>Custom directives are defined using "directive" function. A custom directive simply replaces the element for which it is activated. </a:t>
            </a:r>
            <a:endParaRPr lang="en-US" dirty="0" smtClean="0"/>
          </a:p>
          <a:p>
            <a:pPr algn="l"/>
            <a:r>
              <a:rPr lang="en-US" dirty="0" err="1" smtClean="0"/>
              <a:t>AngularJS</a:t>
            </a:r>
            <a:r>
              <a:rPr lang="en-US" dirty="0" smtClean="0"/>
              <a:t> </a:t>
            </a:r>
            <a:r>
              <a:rPr lang="en-US" dirty="0" smtClean="0"/>
              <a:t>application during bootstrap finds the matching elements and do one time activity using its compile() method of the custom directive then process the element using link() method of the custom directive based on the scope of the directive. </a:t>
            </a:r>
            <a:endParaRPr lang="en-US" dirty="0" smtClean="0"/>
          </a:p>
          <a:p>
            <a:pPr algn="l"/>
            <a:r>
              <a:rPr lang="en-US" dirty="0" err="1" smtClean="0"/>
              <a:t>AngularJS</a:t>
            </a:r>
            <a:r>
              <a:rPr lang="en-US" dirty="0" smtClean="0"/>
              <a:t> </a:t>
            </a:r>
            <a:r>
              <a:rPr lang="en-US" dirty="0" smtClean="0"/>
              <a:t>provides support to create custom directives for following type of elements</a:t>
            </a:r>
            <a:r>
              <a:rPr lang="en-US" dirty="0" smtClean="0"/>
              <a:t>.</a:t>
            </a:r>
          </a:p>
          <a:p>
            <a:pPr algn="l"/>
            <a:endParaRPr lang="en-US" dirty="0" smtClean="0"/>
          </a:p>
          <a:p>
            <a:pPr algn="l"/>
            <a:r>
              <a:rPr lang="en-US" b="1" dirty="0" smtClean="0"/>
              <a:t>Element directives</a:t>
            </a:r>
            <a:r>
              <a:rPr lang="en-US" dirty="0" smtClean="0"/>
              <a:t> − Directive activates when a matching element is encountered.</a:t>
            </a:r>
          </a:p>
          <a:p>
            <a:pPr algn="l"/>
            <a:r>
              <a:rPr lang="en-US" b="1" dirty="0" smtClean="0"/>
              <a:t>Attribute</a:t>
            </a:r>
            <a:r>
              <a:rPr lang="en-US" dirty="0" smtClean="0"/>
              <a:t> − Directive activates when a matching attribute is encountered.</a:t>
            </a:r>
          </a:p>
          <a:p>
            <a:pPr algn="l"/>
            <a:r>
              <a:rPr lang="en-US" b="1" dirty="0" smtClean="0"/>
              <a:t>CSS</a:t>
            </a:r>
            <a:r>
              <a:rPr lang="en-US" dirty="0" smtClean="0"/>
              <a:t> − Directive activates when a matching </a:t>
            </a:r>
            <a:r>
              <a:rPr lang="en-US" dirty="0" err="1" smtClean="0"/>
              <a:t>css</a:t>
            </a:r>
            <a:r>
              <a:rPr lang="en-US" dirty="0" smtClean="0"/>
              <a:t> style is encountered.</a:t>
            </a:r>
          </a:p>
          <a:p>
            <a:pPr algn="l"/>
            <a:r>
              <a:rPr lang="en-US" b="1" dirty="0" smtClean="0"/>
              <a:t>Comment</a:t>
            </a:r>
            <a:r>
              <a:rPr lang="en-US" dirty="0" smtClean="0"/>
              <a:t> − Directive activates when a matching comment is encountered</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2400"/>
            <a:ext cx="9144000" cy="6477000"/>
          </a:xfrm>
        </p:spPr>
        <p:txBody>
          <a:bodyPr>
            <a:normAutofit fontScale="92500" lnSpcReduction="10000"/>
          </a:bodyPr>
          <a:lstStyle/>
          <a:p>
            <a:pPr algn="just"/>
            <a:r>
              <a:rPr lang="en-US" dirty="0" smtClean="0">
                <a:solidFill>
                  <a:srgbClr val="FF0000"/>
                </a:solidFill>
              </a:rPr>
              <a:t>Scope</a:t>
            </a:r>
          </a:p>
          <a:p>
            <a:pPr algn="l"/>
            <a:r>
              <a:rPr lang="en-US" dirty="0" smtClean="0"/>
              <a:t>The scope is the binding part between the HTML (view) and the JavaScript (controller).</a:t>
            </a:r>
          </a:p>
          <a:p>
            <a:pPr algn="l"/>
            <a:r>
              <a:rPr lang="en-US" dirty="0" smtClean="0"/>
              <a:t>The scope is an object with the available properties and methods.</a:t>
            </a:r>
          </a:p>
          <a:p>
            <a:pPr algn="l"/>
            <a:r>
              <a:rPr lang="en-US" dirty="0" smtClean="0"/>
              <a:t>The scope is available for both the view and the controller.</a:t>
            </a:r>
          </a:p>
          <a:p>
            <a:pPr algn="l"/>
            <a:r>
              <a:rPr lang="en-US" dirty="0" smtClean="0"/>
              <a:t>A controller in </a:t>
            </a:r>
            <a:r>
              <a:rPr lang="en-US" dirty="0" err="1" smtClean="0"/>
              <a:t>AngularJS</a:t>
            </a:r>
            <a:r>
              <a:rPr lang="en-US" dirty="0" smtClean="0"/>
              <a:t>, is passed with  the $scope object as an argument.</a:t>
            </a:r>
          </a:p>
          <a:p>
            <a:pPr algn="l"/>
            <a:r>
              <a:rPr lang="en-US" dirty="0" smtClean="0"/>
              <a:t>When adding properties to the $scope object in the controller, the view (HTML) gets access to these properties.</a:t>
            </a:r>
          </a:p>
          <a:p>
            <a:pPr algn="l"/>
            <a:r>
              <a:rPr lang="en-US" dirty="0" smtClean="0"/>
              <a:t>In the view, you do not use the prefix $scope, you just refer to a </a:t>
            </a:r>
            <a:r>
              <a:rPr lang="en-US" dirty="0" err="1" smtClean="0"/>
              <a:t>propertyname</a:t>
            </a:r>
            <a:r>
              <a:rPr lang="en-US" dirty="0" smtClean="0"/>
              <a:t>, like {{</a:t>
            </a:r>
            <a:r>
              <a:rPr lang="en-US" dirty="0" err="1" smtClean="0"/>
              <a:t>carname</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2400"/>
            <a:ext cx="9144000" cy="6477000"/>
          </a:xfrm>
        </p:spPr>
        <p:txBody>
          <a:bodyPr>
            <a:normAutofit/>
          </a:bodyPr>
          <a:lstStyle/>
          <a:p>
            <a:pPr algn="just"/>
            <a:r>
              <a:rPr lang="en-US" dirty="0" smtClean="0">
                <a:solidFill>
                  <a:srgbClr val="FF0000"/>
                </a:solidFill>
              </a:rPr>
              <a:t>Scope</a:t>
            </a:r>
          </a:p>
          <a:p>
            <a:pPr algn="l" fontAlgn="base"/>
            <a:r>
              <a:rPr lang="en-US" dirty="0" smtClean="0"/>
              <a:t>Scope is nothing but an object that Glues the View with Controller. They hold the Model data that we need to pass to view. Scope uses </a:t>
            </a:r>
            <a:r>
              <a:rPr lang="en-US" dirty="0" err="1" smtClean="0"/>
              <a:t>Angular’s</a:t>
            </a:r>
            <a:r>
              <a:rPr lang="en-US" dirty="0" smtClean="0"/>
              <a:t> two-way data binding to bind model data to view.</a:t>
            </a:r>
          </a:p>
          <a:p>
            <a:pPr algn="l" fontAlgn="base"/>
            <a:r>
              <a:rPr lang="en-US" dirty="0" smtClean="0"/>
              <a:t>Imaging $scope as an object that links Controller to the View. It is controllers responsibility to initialize the data that the view needs to display. This is done by making changes to $scope.</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915400" cy="6477000"/>
          </a:xfrm>
        </p:spPr>
        <p:txBody>
          <a:bodyPr>
            <a:normAutofit/>
          </a:bodyPr>
          <a:lstStyle/>
          <a:p>
            <a:pPr algn="just"/>
            <a:r>
              <a:rPr lang="en-US" dirty="0" smtClean="0">
                <a:solidFill>
                  <a:srgbClr val="FF0000"/>
                </a:solidFill>
              </a:rPr>
              <a:t>More on Scope</a:t>
            </a:r>
          </a:p>
          <a:p>
            <a:pPr algn="l"/>
            <a:r>
              <a:rPr lang="en-US" dirty="0" smtClean="0"/>
              <a:t>An </a:t>
            </a:r>
            <a:r>
              <a:rPr lang="en-US" dirty="0" err="1" smtClean="0"/>
              <a:t>AngularJS</a:t>
            </a:r>
            <a:r>
              <a:rPr lang="en-US" dirty="0" smtClean="0"/>
              <a:t> application consists of:</a:t>
            </a:r>
          </a:p>
          <a:p>
            <a:pPr algn="l"/>
            <a:r>
              <a:rPr lang="en-US" dirty="0" smtClean="0"/>
              <a:t>View, which is the HTML.</a:t>
            </a:r>
          </a:p>
          <a:p>
            <a:pPr algn="l"/>
            <a:r>
              <a:rPr lang="en-US" dirty="0" smtClean="0"/>
              <a:t>Model, which is the data available for the current view.</a:t>
            </a:r>
          </a:p>
          <a:p>
            <a:pPr algn="l"/>
            <a:r>
              <a:rPr lang="en-US" dirty="0" smtClean="0"/>
              <a:t>Controller, which is the JavaScript function that makes/changes/removes/controls the data.</a:t>
            </a:r>
          </a:p>
          <a:p>
            <a:pPr algn="l"/>
            <a:r>
              <a:rPr lang="en-US" dirty="0" smtClean="0"/>
              <a:t>Then the scope is the Model.</a:t>
            </a:r>
          </a:p>
          <a:p>
            <a:pPr algn="l"/>
            <a:r>
              <a:rPr lang="en-US" dirty="0" smtClean="0"/>
              <a:t>The scope is a JavaScript object with properties and methods, which are available for both the view and the controller.</a:t>
            </a:r>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l"/>
            <a:r>
              <a:rPr lang="en-US" sz="5100" b="1" u="sng" dirty="0" smtClean="0">
                <a:solidFill>
                  <a:srgbClr val="FF0000"/>
                </a:solidFill>
              </a:rPr>
              <a:t>Controller</a:t>
            </a:r>
            <a:endParaRPr lang="en-US" sz="5100" b="1" u="sng" dirty="0" smtClean="0">
              <a:solidFill>
                <a:srgbClr val="FF0000"/>
              </a:solidFill>
            </a:endParaRPr>
          </a:p>
          <a:p>
            <a:pPr algn="l"/>
            <a:r>
              <a:rPr lang="en-US" dirty="0" err="1" smtClean="0"/>
              <a:t>AngularJS</a:t>
            </a:r>
            <a:r>
              <a:rPr lang="en-US" dirty="0" smtClean="0"/>
              <a:t> application mainly relies on controllers to control the flow of data in the application. </a:t>
            </a:r>
            <a:endParaRPr lang="en-US" dirty="0" smtClean="0"/>
          </a:p>
          <a:p>
            <a:pPr algn="l"/>
            <a:endParaRPr lang="en-US" dirty="0" smtClean="0"/>
          </a:p>
          <a:p>
            <a:pPr algn="l"/>
            <a:r>
              <a:rPr lang="en-US" dirty="0" smtClean="0"/>
              <a:t>A </a:t>
            </a:r>
            <a:r>
              <a:rPr lang="en-US" dirty="0" smtClean="0"/>
              <a:t>controller is defined using </a:t>
            </a:r>
            <a:r>
              <a:rPr lang="en-US" b="1" dirty="0" err="1" smtClean="0"/>
              <a:t>ng</a:t>
            </a:r>
            <a:r>
              <a:rPr lang="en-US" b="1" dirty="0" smtClean="0"/>
              <a:t>-controller</a:t>
            </a:r>
            <a:r>
              <a:rPr lang="en-US" dirty="0" smtClean="0"/>
              <a:t> directive. </a:t>
            </a:r>
            <a:endParaRPr lang="en-US" dirty="0" smtClean="0"/>
          </a:p>
          <a:p>
            <a:pPr algn="l"/>
            <a:endParaRPr lang="en-US" dirty="0" smtClean="0"/>
          </a:p>
          <a:p>
            <a:pPr algn="l"/>
            <a:r>
              <a:rPr lang="en-US" dirty="0" smtClean="0"/>
              <a:t>A </a:t>
            </a:r>
            <a:r>
              <a:rPr lang="en-US" dirty="0" smtClean="0"/>
              <a:t>controller is a JavaScript object containing attributes/properties and functions. </a:t>
            </a:r>
            <a:endParaRPr lang="en-US" dirty="0" smtClean="0"/>
          </a:p>
          <a:p>
            <a:pPr algn="l"/>
            <a:endParaRPr lang="en-US" dirty="0" smtClean="0"/>
          </a:p>
          <a:p>
            <a:pPr algn="l"/>
            <a:r>
              <a:rPr lang="en-US" dirty="0" smtClean="0"/>
              <a:t>A </a:t>
            </a:r>
            <a:r>
              <a:rPr lang="en-US" dirty="0" smtClean="0"/>
              <a:t>controller accepts </a:t>
            </a:r>
            <a:r>
              <a:rPr lang="en-US" b="1" dirty="0" smtClean="0"/>
              <a:t>$scope</a:t>
            </a:r>
            <a:r>
              <a:rPr lang="en-US" dirty="0" smtClean="0"/>
              <a:t> as a parameter which refers to the application/module that controller is to control.</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b="1" u="sng" dirty="0" smtClean="0">
                <a:solidFill>
                  <a:srgbClr val="FF0000"/>
                </a:solidFill>
              </a:rPr>
              <a:t>Minimal version of Angular JS File</a:t>
            </a:r>
          </a:p>
          <a:p>
            <a:pPr algn="just"/>
            <a:r>
              <a:rPr lang="en-US" dirty="0" smtClean="0"/>
              <a:t>Minimized version of Angular JS, which removes comments, indentation, rewrites variable , function names, etc… and reduces size of overall code.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b="1" u="sng" dirty="0" err="1" smtClean="0">
                <a:solidFill>
                  <a:srgbClr val="FF0000"/>
                </a:solidFill>
              </a:rPr>
              <a:t>AngularJS</a:t>
            </a:r>
            <a:r>
              <a:rPr lang="en-US" b="1" u="sng" dirty="0" smtClean="0">
                <a:solidFill>
                  <a:srgbClr val="FF0000"/>
                </a:solidFill>
              </a:rPr>
              <a:t> Expressions</a:t>
            </a:r>
          </a:p>
          <a:p>
            <a:pPr algn="l"/>
            <a:r>
              <a:rPr lang="en-US" dirty="0" err="1" smtClean="0"/>
              <a:t>AngularJS</a:t>
            </a:r>
            <a:r>
              <a:rPr lang="en-US" dirty="0" smtClean="0"/>
              <a:t> expressions can be written inside double braces: </a:t>
            </a:r>
            <a:r>
              <a:rPr lang="en-US" b="1" dirty="0" smtClean="0"/>
              <a:t>{{ </a:t>
            </a:r>
            <a:r>
              <a:rPr lang="en-US" i="1" dirty="0" smtClean="0"/>
              <a:t>expression</a:t>
            </a:r>
            <a:r>
              <a:rPr lang="en-US" dirty="0" smtClean="0"/>
              <a:t> </a:t>
            </a:r>
            <a:r>
              <a:rPr lang="en-US" b="1" dirty="0" smtClean="0"/>
              <a:t>}}</a:t>
            </a:r>
          </a:p>
          <a:p>
            <a:pPr algn="l"/>
            <a:endParaRPr lang="en-US" dirty="0" smtClean="0"/>
          </a:p>
          <a:p>
            <a:pPr algn="l"/>
            <a:r>
              <a:rPr lang="en-US" dirty="0" err="1" smtClean="0"/>
              <a:t>AngularJS</a:t>
            </a:r>
            <a:r>
              <a:rPr lang="en-US" dirty="0" smtClean="0"/>
              <a:t> expressions can also be written inside a directive: </a:t>
            </a:r>
            <a:r>
              <a:rPr lang="en-US" dirty="0" err="1" smtClean="0"/>
              <a:t>ng</a:t>
            </a:r>
            <a:r>
              <a:rPr lang="en-US" dirty="0" smtClean="0"/>
              <a:t>-bind="</a:t>
            </a:r>
            <a:r>
              <a:rPr lang="en-US" i="1" dirty="0" smtClean="0"/>
              <a:t>expression</a:t>
            </a:r>
            <a:r>
              <a:rPr lang="en-US" dirty="0" smtClean="0"/>
              <a:t>".</a:t>
            </a:r>
          </a:p>
          <a:p>
            <a:pPr algn="l"/>
            <a:endParaRPr lang="en-US" dirty="0" smtClean="0"/>
          </a:p>
          <a:p>
            <a:pPr algn="l"/>
            <a:r>
              <a:rPr lang="en-US" dirty="0" err="1" smtClean="0"/>
              <a:t>AngularJS</a:t>
            </a:r>
            <a:r>
              <a:rPr lang="en-US" dirty="0" smtClean="0"/>
              <a:t> will resolve the expression, and return the result exactly where the expression is written</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77500" lnSpcReduction="20000"/>
          </a:bodyPr>
          <a:lstStyle/>
          <a:p>
            <a:pPr algn="just"/>
            <a:r>
              <a:rPr lang="en-US" b="1" u="sng" dirty="0" smtClean="0">
                <a:solidFill>
                  <a:srgbClr val="FF0000"/>
                </a:solidFill>
              </a:rPr>
              <a:t>Modules</a:t>
            </a:r>
          </a:p>
          <a:p>
            <a:pPr algn="l" fontAlgn="base"/>
            <a:r>
              <a:rPr lang="en-US" dirty="0" err="1" smtClean="0"/>
              <a:t>AngularJS</a:t>
            </a:r>
            <a:r>
              <a:rPr lang="en-US" dirty="0" smtClean="0"/>
              <a:t> lets you </a:t>
            </a:r>
            <a:r>
              <a:rPr lang="en-US" dirty="0" smtClean="0"/>
              <a:t>organize </a:t>
            </a:r>
            <a:r>
              <a:rPr lang="en-US" dirty="0" smtClean="0"/>
              <a:t>all your JavaScript code into </a:t>
            </a:r>
            <a:r>
              <a:rPr lang="en-US" b="1" dirty="0" smtClean="0"/>
              <a:t>modules</a:t>
            </a:r>
            <a:r>
              <a:rPr lang="en-US" dirty="0" smtClean="0"/>
              <a:t> to avoid declaring objects and variables in the global namespace</a:t>
            </a:r>
            <a:r>
              <a:rPr lang="en-US" dirty="0" smtClean="0"/>
              <a:t>.</a:t>
            </a:r>
          </a:p>
          <a:p>
            <a:pPr algn="l" fontAlgn="base"/>
            <a:endParaRPr lang="en-US" dirty="0" smtClean="0"/>
          </a:p>
          <a:p>
            <a:pPr algn="l" fontAlgn="base"/>
            <a:r>
              <a:rPr lang="en-US" dirty="0" smtClean="0"/>
              <a:t>A </a:t>
            </a:r>
            <a:r>
              <a:rPr lang="en-US" b="1" dirty="0" smtClean="0"/>
              <a:t>module</a:t>
            </a:r>
            <a:r>
              <a:rPr lang="en-US" dirty="0" smtClean="0"/>
              <a:t> can be defined by simply calling the </a:t>
            </a:r>
            <a:r>
              <a:rPr lang="en-US" b="1" dirty="0" err="1" smtClean="0"/>
              <a:t>angular.module</a:t>
            </a:r>
            <a:r>
              <a:rPr lang="en-US" b="1" dirty="0" smtClean="0"/>
              <a:t> function</a:t>
            </a:r>
            <a:r>
              <a:rPr lang="en-US" dirty="0" smtClean="0"/>
              <a:t>, where angular is a global namespace exposed by </a:t>
            </a:r>
            <a:r>
              <a:rPr lang="en-US" dirty="0" err="1" smtClean="0"/>
              <a:t>AngularJS</a:t>
            </a:r>
            <a:r>
              <a:rPr lang="en-US" dirty="0" smtClean="0"/>
              <a:t> and always available to us. </a:t>
            </a:r>
            <a:endParaRPr lang="en-US" dirty="0" smtClean="0"/>
          </a:p>
          <a:p>
            <a:pPr algn="l" fontAlgn="base"/>
            <a:endParaRPr lang="en-US" dirty="0" smtClean="0"/>
          </a:p>
          <a:p>
            <a:pPr algn="l" fontAlgn="base"/>
            <a:r>
              <a:rPr lang="en-US" dirty="0" smtClean="0"/>
              <a:t>The </a:t>
            </a:r>
            <a:r>
              <a:rPr lang="en-US" dirty="0" err="1" smtClean="0"/>
              <a:t>angular.module</a:t>
            </a:r>
            <a:r>
              <a:rPr lang="en-US" dirty="0" smtClean="0"/>
              <a:t> function accepts two parameters: the name of the module and an array of dependencies on other modules.</a:t>
            </a:r>
          </a:p>
          <a:p>
            <a:pPr algn="l" fontAlgn="base"/>
            <a:endParaRPr lang="en-US" dirty="0" smtClean="0"/>
          </a:p>
          <a:p>
            <a:pPr algn="l" fontAlgn="base"/>
            <a:r>
              <a:rPr lang="en-US" dirty="0" smtClean="0"/>
              <a:t>The </a:t>
            </a:r>
            <a:r>
              <a:rPr lang="en-US" dirty="0" err="1" smtClean="0"/>
              <a:t>angular.module</a:t>
            </a:r>
            <a:r>
              <a:rPr lang="en-US" dirty="0" smtClean="0"/>
              <a:t> returns a module instance and we can define a controller directly on that instance through the controller function.</a:t>
            </a:r>
          </a:p>
          <a:p>
            <a:pPr algn="l" fontAlgn="base"/>
            <a:endParaRPr lang="en-US" dirty="0" smtClean="0"/>
          </a:p>
          <a:p>
            <a:pPr algn="l" fontAlgn="base"/>
            <a:r>
              <a:rPr lang="en-US" dirty="0" smtClean="0"/>
              <a:t>We </a:t>
            </a:r>
            <a:r>
              <a:rPr lang="en-US" dirty="0" smtClean="0"/>
              <a:t>need to specify in the HTML template what's the main module of our application and we can do that with the </a:t>
            </a:r>
            <a:r>
              <a:rPr lang="en-US" dirty="0" err="1" smtClean="0"/>
              <a:t>ng</a:t>
            </a:r>
            <a:r>
              <a:rPr lang="en-US" dirty="0" smtClean="0"/>
              <a:t>-app directive. </a:t>
            </a:r>
          </a:p>
          <a:p>
            <a:pPr algn="l" fontAlgn="base"/>
            <a:r>
              <a:rPr lang="en-US" dirty="0" smtClean="0"/>
              <a:t>Our controller is then available </a:t>
            </a:r>
            <a:r>
              <a:rPr lang="en-US" dirty="0" smtClean="0"/>
              <a:t>in </a:t>
            </a:r>
            <a:r>
              <a:rPr lang="en-US" dirty="0" smtClean="0"/>
              <a:t>the HTML </a:t>
            </a:r>
            <a:r>
              <a:rPr lang="en-US" dirty="0" smtClean="0"/>
              <a:t>template, as well.</a:t>
            </a:r>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US" dirty="0" smtClean="0"/>
          </a:p>
          <a:p>
            <a:pPr algn="just"/>
            <a:r>
              <a:rPr lang="en-US" b="1" u="sng" dirty="0" smtClean="0">
                <a:solidFill>
                  <a:srgbClr val="FF0000"/>
                </a:solidFill>
              </a:rPr>
              <a:t>What is a Service</a:t>
            </a:r>
            <a:r>
              <a:rPr lang="en-US" b="1" u="sng" dirty="0" smtClean="0">
                <a:solidFill>
                  <a:srgbClr val="FF0000"/>
                </a:solidFill>
              </a:rPr>
              <a:t>?</a:t>
            </a:r>
            <a:endParaRPr lang="en-US" dirty="0" smtClean="0"/>
          </a:p>
          <a:p>
            <a:r>
              <a:rPr lang="en-US" dirty="0" smtClean="0"/>
              <a:t>In </a:t>
            </a:r>
            <a:r>
              <a:rPr lang="en-US" dirty="0" err="1" smtClean="0"/>
              <a:t>AngularJS</a:t>
            </a:r>
            <a:r>
              <a:rPr lang="en-US" dirty="0" smtClean="0"/>
              <a:t>, service is a JavaScript object which contains a set of functions to perform certain tasks. Services are created by using service() function on a module and then injected into controllers</a:t>
            </a:r>
            <a:r>
              <a:rPr lang="en-US" dirty="0" smtClean="0"/>
              <a:t>.</a:t>
            </a:r>
            <a:endParaRPr lang="en-US" b="1" u="sng" dirty="0" smtClean="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just"/>
            <a:r>
              <a:rPr lang="en-US" dirty="0" smtClean="0">
                <a:solidFill>
                  <a:srgbClr val="FF0000"/>
                </a:solidFill>
              </a:rPr>
              <a:t>What is Angular JS?</a:t>
            </a:r>
          </a:p>
          <a:p>
            <a:pPr algn="l"/>
            <a:r>
              <a:rPr lang="en-US" b="1" dirty="0" err="1" smtClean="0"/>
              <a:t>AngularJS</a:t>
            </a:r>
            <a:r>
              <a:rPr lang="en-US" dirty="0" smtClean="0"/>
              <a:t> is a structural framework for dynamic web apps. </a:t>
            </a:r>
          </a:p>
          <a:p>
            <a:pPr algn="l"/>
            <a:r>
              <a:rPr lang="en-US" dirty="0" smtClean="0"/>
              <a:t>It lets you use HTML as your template language and lets you extend HTML's syntax to express your application's components clearly and succinctly.</a:t>
            </a:r>
          </a:p>
          <a:p>
            <a:pPr algn="l"/>
            <a:r>
              <a:rPr lang="en-US" b="1" dirty="0" err="1" smtClean="0"/>
              <a:t>Angular's</a:t>
            </a:r>
            <a:r>
              <a:rPr lang="en-US" dirty="0" smtClean="0"/>
              <a:t> data binding and dependency injection eliminate much of the code you currently have to write.</a:t>
            </a:r>
          </a:p>
          <a:p>
            <a:pPr algn="l"/>
            <a:r>
              <a:rPr lang="en-US" dirty="0" smtClean="0"/>
              <a:t>Angular JS executes on the client side(</a:t>
            </a:r>
            <a:r>
              <a:rPr lang="en-US" dirty="0" err="1" smtClean="0"/>
              <a:t>i</a:t>
            </a:r>
            <a:r>
              <a:rPr lang="en-US" dirty="0" smtClean="0"/>
              <a:t>..e on Web Browser)</a:t>
            </a:r>
          </a:p>
          <a:p>
            <a:pPr algn="l"/>
            <a:r>
              <a:rPr lang="en-US" dirty="0" err="1" smtClean="0"/>
              <a:t>AngularJS</a:t>
            </a:r>
            <a:r>
              <a:rPr lang="en-US" dirty="0" smtClean="0"/>
              <a:t> provides developers options to write client side application (using JavaScript) in a clean MVC(Model View Controller) way.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US" dirty="0" smtClean="0"/>
          </a:p>
          <a:p>
            <a:pPr algn="just"/>
            <a:r>
              <a:rPr lang="en-US" b="1" u="sng" dirty="0" smtClean="0">
                <a:solidFill>
                  <a:srgbClr val="FF0000"/>
                </a:solidFill>
              </a:rPr>
              <a:t>$http service</a:t>
            </a:r>
          </a:p>
          <a:p>
            <a:pPr algn="just"/>
            <a:r>
              <a:rPr lang="en-US" dirty="0" smtClean="0"/>
              <a:t>In case we need to make </a:t>
            </a:r>
            <a:r>
              <a:rPr lang="en-US" b="1" dirty="0" err="1" smtClean="0"/>
              <a:t>XMLHttpRequest</a:t>
            </a:r>
            <a:r>
              <a:rPr lang="en-US" dirty="0" smtClean="0"/>
              <a:t> requests to a server, </a:t>
            </a:r>
            <a:r>
              <a:rPr lang="en-US" dirty="0" err="1" smtClean="0"/>
              <a:t>AngularJS</a:t>
            </a:r>
            <a:r>
              <a:rPr lang="en-US" dirty="0" smtClean="0"/>
              <a:t> has a simple to use API for all our needs in the $http service</a:t>
            </a:r>
            <a:r>
              <a:rPr lang="en-US" dirty="0" smtClean="0"/>
              <a:t>.</a:t>
            </a:r>
          </a:p>
          <a:p>
            <a:pPr algn="just"/>
            <a:endParaRPr lang="en-US" dirty="0" smtClean="0"/>
          </a:p>
          <a:p>
            <a:pPr algn="just"/>
            <a:r>
              <a:rPr lang="en-US" dirty="0" smtClean="0"/>
              <a:t>$http can be used to make AJAX request</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endParaRPr lang="en-US" dirty="0" smtClean="0"/>
          </a:p>
          <a:p>
            <a:pPr algn="just"/>
            <a:r>
              <a:rPr lang="en-US" b="1" u="sng" dirty="0" smtClean="0">
                <a:solidFill>
                  <a:srgbClr val="FF0000"/>
                </a:solidFill>
              </a:rPr>
              <a:t>Can </a:t>
            </a:r>
            <a:r>
              <a:rPr lang="en-US" b="1" u="sng" dirty="0" err="1" smtClean="0">
                <a:solidFill>
                  <a:srgbClr val="FF0000"/>
                </a:solidFill>
              </a:rPr>
              <a:t>AngularJS</a:t>
            </a:r>
            <a:r>
              <a:rPr lang="en-US" b="1" u="sng" dirty="0" smtClean="0">
                <a:solidFill>
                  <a:srgbClr val="FF0000"/>
                </a:solidFill>
              </a:rPr>
              <a:t> and </a:t>
            </a:r>
            <a:r>
              <a:rPr lang="en-US" b="1" u="sng" dirty="0" err="1" smtClean="0">
                <a:solidFill>
                  <a:srgbClr val="FF0000"/>
                </a:solidFill>
              </a:rPr>
              <a:t>Javascript</a:t>
            </a:r>
            <a:r>
              <a:rPr lang="en-US" b="1" u="sng" dirty="0" smtClean="0">
                <a:solidFill>
                  <a:srgbClr val="FF0000"/>
                </a:solidFill>
              </a:rPr>
              <a:t> be mixed?</a:t>
            </a:r>
          </a:p>
          <a:p>
            <a:pPr algn="just"/>
            <a:r>
              <a:rPr lang="en-US" dirty="0" smtClean="0"/>
              <a:t>In case we need to make </a:t>
            </a:r>
            <a:r>
              <a:rPr lang="en-US" b="1" dirty="0" err="1" smtClean="0"/>
              <a:t>XMLHttpRequest</a:t>
            </a:r>
            <a:r>
              <a:rPr lang="en-US" dirty="0" smtClean="0"/>
              <a:t> requests to a server, </a:t>
            </a:r>
            <a:r>
              <a:rPr lang="en-US" dirty="0" err="1" smtClean="0"/>
              <a:t>AngularJS</a:t>
            </a:r>
            <a:r>
              <a:rPr lang="en-US" dirty="0" smtClean="0"/>
              <a:t> has a simple to use API for all our needs in the $http service.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70000" lnSpcReduction="20000"/>
          </a:bodyPr>
          <a:lstStyle/>
          <a:p>
            <a:pPr algn="just"/>
            <a:endParaRPr lang="en-US" dirty="0" smtClean="0"/>
          </a:p>
          <a:p>
            <a:pPr algn="just"/>
            <a:r>
              <a:rPr lang="en-US" b="1" u="sng" dirty="0" smtClean="0">
                <a:solidFill>
                  <a:srgbClr val="FF0000"/>
                </a:solidFill>
              </a:rPr>
              <a:t>Filters</a:t>
            </a:r>
          </a:p>
          <a:p>
            <a:pPr algn="l" fontAlgn="base"/>
            <a:r>
              <a:rPr lang="en-US" dirty="0" smtClean="0"/>
              <a:t>Filters are used to transform data from one to another.</a:t>
            </a:r>
          </a:p>
          <a:p>
            <a:pPr algn="l" fontAlgn="base"/>
            <a:r>
              <a:rPr lang="en-US" dirty="0" err="1" smtClean="0"/>
              <a:t>AngularJS</a:t>
            </a:r>
            <a:r>
              <a:rPr lang="en-US" dirty="0" smtClean="0"/>
              <a:t> </a:t>
            </a:r>
            <a:r>
              <a:rPr lang="en-US" dirty="0" smtClean="0"/>
              <a:t>lets us format data or manipulate array collections through </a:t>
            </a:r>
            <a:r>
              <a:rPr lang="en-US" b="1" dirty="0" smtClean="0"/>
              <a:t>filters</a:t>
            </a:r>
            <a:r>
              <a:rPr lang="en-US" dirty="0" smtClean="0"/>
              <a:t>. In this example we'll take a look at the </a:t>
            </a:r>
            <a:r>
              <a:rPr lang="en-US" b="1" dirty="0" smtClean="0"/>
              <a:t>formatting filters</a:t>
            </a:r>
            <a:r>
              <a:rPr lang="en-US" dirty="0" smtClean="0"/>
              <a:t>.</a:t>
            </a:r>
          </a:p>
          <a:p>
            <a:pPr algn="l" fontAlgn="base"/>
            <a:r>
              <a:rPr lang="en-US" dirty="0" smtClean="0"/>
              <a:t>To specify a filter in the HTML template, we can use the common data biding notation {{</a:t>
            </a:r>
            <a:r>
              <a:rPr lang="en-US" i="1" dirty="0" smtClean="0"/>
              <a:t>expression</a:t>
            </a:r>
            <a:r>
              <a:rPr lang="en-US" dirty="0" smtClean="0"/>
              <a:t>}} and add a pipe (|) after the expression to format its result, so we'll have something like this {{</a:t>
            </a:r>
            <a:r>
              <a:rPr lang="en-US" i="1" dirty="0" smtClean="0"/>
              <a:t>expression</a:t>
            </a:r>
            <a:r>
              <a:rPr lang="en-US" dirty="0" smtClean="0"/>
              <a:t> | </a:t>
            </a:r>
            <a:r>
              <a:rPr lang="en-US" i="1" dirty="0" smtClean="0"/>
              <a:t>filter</a:t>
            </a:r>
            <a:r>
              <a:rPr lang="en-US" dirty="0" smtClean="0"/>
              <a:t>}}. If the filter accepts some parameters, we can specify them in sequence with the colon (:) character {{</a:t>
            </a:r>
            <a:r>
              <a:rPr lang="en-US" i="1" dirty="0" smtClean="0"/>
              <a:t>expression</a:t>
            </a:r>
            <a:r>
              <a:rPr lang="en-US" dirty="0" smtClean="0"/>
              <a:t> | </a:t>
            </a:r>
            <a:r>
              <a:rPr lang="en-US" i="1" dirty="0" smtClean="0"/>
              <a:t>filter:param1:param2</a:t>
            </a:r>
            <a:r>
              <a:rPr lang="en-US" dirty="0" smtClean="0"/>
              <a:t>}}.</a:t>
            </a:r>
          </a:p>
          <a:p>
            <a:pPr algn="l"/>
            <a:r>
              <a:rPr lang="en-US" dirty="0" err="1" smtClean="0"/>
              <a:t>AngularJS</a:t>
            </a:r>
            <a:r>
              <a:rPr lang="en-US" dirty="0" smtClean="0"/>
              <a:t> provides filters to transform data:</a:t>
            </a:r>
          </a:p>
          <a:p>
            <a:pPr algn="l"/>
            <a:r>
              <a:rPr lang="en-US" dirty="0" smtClean="0"/>
              <a:t>currency Format a number to a currency format.</a:t>
            </a:r>
          </a:p>
          <a:p>
            <a:pPr algn="l"/>
            <a:r>
              <a:rPr lang="en-US" dirty="0" smtClean="0"/>
              <a:t>date Format a date to a specified format.</a:t>
            </a:r>
          </a:p>
          <a:p>
            <a:pPr algn="l"/>
            <a:r>
              <a:rPr lang="en-US" dirty="0" smtClean="0"/>
              <a:t>filter Select a subset of items from an array.</a:t>
            </a:r>
          </a:p>
          <a:p>
            <a:pPr algn="l"/>
            <a:r>
              <a:rPr lang="en-US" dirty="0" err="1" smtClean="0"/>
              <a:t>json</a:t>
            </a:r>
            <a:r>
              <a:rPr lang="en-US" dirty="0" smtClean="0"/>
              <a:t> Format an object to a JSON string.</a:t>
            </a:r>
          </a:p>
          <a:p>
            <a:pPr algn="l"/>
            <a:r>
              <a:rPr lang="en-US" dirty="0" err="1" smtClean="0"/>
              <a:t>limitTo</a:t>
            </a:r>
            <a:r>
              <a:rPr lang="en-US" dirty="0" smtClean="0"/>
              <a:t> Limits an array/string, into a specified number of elements/characters.</a:t>
            </a:r>
          </a:p>
          <a:p>
            <a:pPr algn="l"/>
            <a:r>
              <a:rPr lang="en-US" dirty="0" smtClean="0"/>
              <a:t>lowercase Format a string to lower case.</a:t>
            </a:r>
          </a:p>
          <a:p>
            <a:pPr algn="l"/>
            <a:r>
              <a:rPr lang="en-US" dirty="0" smtClean="0"/>
              <a:t>number Format a number to a string.</a:t>
            </a:r>
          </a:p>
          <a:p>
            <a:pPr algn="l"/>
            <a:r>
              <a:rPr lang="en-US" dirty="0" err="1" smtClean="0"/>
              <a:t>orderBy</a:t>
            </a:r>
            <a:r>
              <a:rPr lang="en-US" dirty="0" smtClean="0"/>
              <a:t> Orders an array by an expression.</a:t>
            </a:r>
          </a:p>
          <a:p>
            <a:pPr algn="l"/>
            <a:r>
              <a:rPr lang="en-US" dirty="0" smtClean="0"/>
              <a:t>uppercase Format a string to upper case.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62500" lnSpcReduction="20000"/>
          </a:bodyPr>
          <a:lstStyle/>
          <a:p>
            <a:pPr algn="l"/>
            <a:endParaRPr lang="en-US" dirty="0" smtClean="0"/>
          </a:p>
          <a:p>
            <a:pPr algn="l"/>
            <a:r>
              <a:rPr lang="en-US" b="1" u="sng" dirty="0" smtClean="0">
                <a:solidFill>
                  <a:srgbClr val="FF0000"/>
                </a:solidFill>
              </a:rPr>
              <a:t>Forms</a:t>
            </a:r>
          </a:p>
          <a:p>
            <a:pPr algn="l" fontAlgn="base"/>
            <a:r>
              <a:rPr lang="en-US" dirty="0" smtClean="0"/>
              <a:t>Even though they might look like standard HTML input elements, when we work with </a:t>
            </a:r>
            <a:r>
              <a:rPr lang="en-US" dirty="0" err="1" smtClean="0"/>
              <a:t>AngularJS</a:t>
            </a:r>
            <a:r>
              <a:rPr lang="en-US" dirty="0" smtClean="0"/>
              <a:t> we can talk about input directives because in fact </a:t>
            </a:r>
            <a:r>
              <a:rPr lang="en-US" dirty="0" err="1" smtClean="0"/>
              <a:t>AngularJS</a:t>
            </a:r>
            <a:r>
              <a:rPr lang="en-US" dirty="0" smtClean="0"/>
              <a:t> expands the standard HTML input elements by adding new features and taking care of the underlying model updates to reflect the changes in the input items.</a:t>
            </a:r>
          </a:p>
          <a:p>
            <a:pPr algn="l" fontAlgn="base"/>
            <a:r>
              <a:rPr lang="en-US" dirty="0" smtClean="0"/>
              <a:t>In this example we see different types of input elements</a:t>
            </a:r>
            <a:r>
              <a:rPr lang="en-US" dirty="0" smtClean="0"/>
              <a:t>:</a:t>
            </a:r>
            <a:endParaRPr lang="en-US" dirty="0" smtClean="0"/>
          </a:p>
          <a:p>
            <a:pPr algn="l" fontAlgn="base">
              <a:buFont typeface="Arial" pitchFamily="34" charset="0"/>
              <a:buChar char="•"/>
            </a:pPr>
            <a:r>
              <a:rPr lang="en-US" dirty="0" smtClean="0"/>
              <a:t>standard text input field</a:t>
            </a:r>
          </a:p>
          <a:p>
            <a:pPr algn="l" fontAlgn="base">
              <a:buFont typeface="Arial" pitchFamily="34" charset="0"/>
              <a:buChar char="•"/>
            </a:pPr>
            <a:r>
              <a:rPr lang="en-US" dirty="0" smtClean="0"/>
              <a:t>e-mail field</a:t>
            </a:r>
          </a:p>
          <a:p>
            <a:pPr algn="l" fontAlgn="base">
              <a:buFont typeface="Arial" pitchFamily="34" charset="0"/>
              <a:buChar char="•"/>
            </a:pPr>
            <a:r>
              <a:rPr lang="en-US" dirty="0" smtClean="0"/>
              <a:t>URL field</a:t>
            </a:r>
          </a:p>
          <a:p>
            <a:pPr algn="l" fontAlgn="base">
              <a:buFont typeface="Arial" pitchFamily="34" charset="0"/>
              <a:buChar char="•"/>
            </a:pPr>
            <a:r>
              <a:rPr lang="en-US" dirty="0" smtClean="0"/>
              <a:t>password field</a:t>
            </a:r>
          </a:p>
          <a:p>
            <a:pPr algn="l" fontAlgn="base">
              <a:buFont typeface="Arial" pitchFamily="34" charset="0"/>
              <a:buChar char="•"/>
            </a:pPr>
            <a:r>
              <a:rPr lang="en-US" dirty="0" smtClean="0"/>
              <a:t>numeric field</a:t>
            </a:r>
          </a:p>
          <a:p>
            <a:pPr algn="l" fontAlgn="base">
              <a:buFont typeface="Arial" pitchFamily="34" charset="0"/>
              <a:buChar char="•"/>
            </a:pPr>
            <a:r>
              <a:rPr lang="en-US" dirty="0" smtClean="0"/>
              <a:t>standard multi-line text </a:t>
            </a:r>
            <a:r>
              <a:rPr lang="en-US" dirty="0" smtClean="0"/>
              <a:t>area</a:t>
            </a:r>
          </a:p>
          <a:p>
            <a:pPr algn="l" fontAlgn="base">
              <a:buFont typeface="Arial" pitchFamily="34" charset="0"/>
              <a:buChar char="•"/>
            </a:pPr>
            <a:endParaRPr lang="en-US" dirty="0" smtClean="0"/>
          </a:p>
          <a:p>
            <a:pPr algn="l" fontAlgn="base"/>
            <a:r>
              <a:rPr lang="en-US" dirty="0" smtClean="0"/>
              <a:t>The standard text field, the password field and the text area behaviors will look the same as the corresponding standard HTML elements, but with the e-mail, URL and numeric fields you can notice immediately a difference. </a:t>
            </a:r>
            <a:endParaRPr lang="en-US" dirty="0" smtClean="0"/>
          </a:p>
          <a:p>
            <a:pPr algn="l" fontAlgn="base"/>
            <a:r>
              <a:rPr lang="en-US" dirty="0" smtClean="0"/>
              <a:t>Try entering </a:t>
            </a:r>
            <a:r>
              <a:rPr lang="en-US" dirty="0" smtClean="0"/>
              <a:t>something invalid (not correctly formatted for the specified type) in the latter fields and you'll see that the model variables bound to them will be null whenever their values are invalid. </a:t>
            </a:r>
            <a:endParaRPr lang="en-US" dirty="0" smtClean="0"/>
          </a:p>
          <a:p>
            <a:pPr algn="l" fontAlgn="base"/>
            <a:endParaRPr lang="en-US" dirty="0" smtClean="0"/>
          </a:p>
          <a:p>
            <a:pPr algn="l" fontAlgn="base"/>
            <a:r>
              <a:rPr lang="en-US" dirty="0" smtClean="0"/>
              <a:t>This </a:t>
            </a:r>
            <a:r>
              <a:rPr lang="en-US" dirty="0" smtClean="0"/>
              <a:t>is a special check made by </a:t>
            </a:r>
            <a:r>
              <a:rPr lang="en-US" dirty="0" err="1" smtClean="0"/>
              <a:t>AngularJS</a:t>
            </a:r>
            <a:r>
              <a:rPr lang="en-US" dirty="0" smtClean="0"/>
              <a:t> to make sure that the model always contains only valid values (e.g. if you type a string that is not a number in the numeric field, then the model variable bound to it will be null).</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610600" cy="6324600"/>
          </a:xfrm>
        </p:spPr>
        <p:txBody>
          <a:bodyPr>
            <a:normAutofit/>
          </a:bodyPr>
          <a:lstStyle/>
          <a:p>
            <a:pPr algn="just"/>
            <a:r>
              <a:rPr lang="en-US" dirty="0" smtClean="0">
                <a:solidFill>
                  <a:srgbClr val="FF0000"/>
                </a:solidFill>
              </a:rPr>
              <a:t>What is </a:t>
            </a:r>
            <a:r>
              <a:rPr lang="en-US" dirty="0" err="1" smtClean="0">
                <a:solidFill>
                  <a:srgbClr val="FF0000"/>
                </a:solidFill>
              </a:rPr>
              <a:t>RootScope</a:t>
            </a:r>
            <a:endParaRPr lang="en-US" dirty="0" smtClean="0">
              <a:solidFill>
                <a:srgbClr val="FF0000"/>
              </a:solidFill>
            </a:endParaRPr>
          </a:p>
          <a:p>
            <a:pPr algn="l"/>
            <a:r>
              <a:rPr lang="en-US" dirty="0" smtClean="0"/>
              <a:t>All applications have a $</a:t>
            </a:r>
            <a:r>
              <a:rPr lang="en-US" dirty="0" err="1" smtClean="0"/>
              <a:t>rootScope</a:t>
            </a:r>
            <a:r>
              <a:rPr lang="en-US" dirty="0" smtClean="0"/>
              <a:t> which is the scope created on the HTML element that contains the </a:t>
            </a:r>
            <a:r>
              <a:rPr lang="en-US" dirty="0" err="1" smtClean="0"/>
              <a:t>ng</a:t>
            </a:r>
            <a:r>
              <a:rPr lang="en-US" dirty="0" smtClean="0"/>
              <a:t>-app directive.</a:t>
            </a:r>
          </a:p>
          <a:p>
            <a:pPr algn="l"/>
            <a:r>
              <a:rPr lang="en-US" dirty="0" smtClean="0"/>
              <a:t>The </a:t>
            </a:r>
            <a:r>
              <a:rPr lang="en-US" dirty="0" err="1" smtClean="0"/>
              <a:t>rootScope</a:t>
            </a:r>
            <a:r>
              <a:rPr lang="en-US" dirty="0" smtClean="0"/>
              <a:t> is available in the entire application.</a:t>
            </a:r>
          </a:p>
          <a:p>
            <a:pPr algn="l"/>
            <a:r>
              <a:rPr lang="en-US" dirty="0" smtClean="0"/>
              <a:t>If a variable has the same name in both the current scope and in the </a:t>
            </a:r>
            <a:r>
              <a:rPr lang="en-US" dirty="0" err="1" smtClean="0"/>
              <a:t>rootScope</a:t>
            </a:r>
            <a:r>
              <a:rPr lang="en-US" dirty="0" smtClean="0"/>
              <a:t>, the application use the one in the current scope</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382000" cy="6858000"/>
          </a:xfrm>
        </p:spPr>
        <p:txBody>
          <a:bodyPr>
            <a:normAutofit fontScale="70000" lnSpcReduction="20000"/>
          </a:bodyPr>
          <a:lstStyle/>
          <a:p>
            <a:pPr algn="just"/>
            <a:r>
              <a:rPr lang="en-US" sz="5100" dirty="0" err="1" smtClean="0">
                <a:solidFill>
                  <a:srgbClr val="FF0000"/>
                </a:solidFill>
              </a:rPr>
              <a:t>AngularJS</a:t>
            </a:r>
            <a:r>
              <a:rPr lang="en-US" sz="5100" dirty="0" smtClean="0">
                <a:solidFill>
                  <a:srgbClr val="FF0000"/>
                </a:solidFill>
              </a:rPr>
              <a:t> Events</a:t>
            </a:r>
          </a:p>
          <a:p>
            <a:r>
              <a:rPr lang="en-US" dirty="0" smtClean="0"/>
              <a:t>Below </a:t>
            </a:r>
            <a:r>
              <a:rPr lang="en-US" dirty="0" err="1" smtClean="0"/>
              <a:t>AngularJS</a:t>
            </a:r>
            <a:r>
              <a:rPr lang="en-US" dirty="0" smtClean="0"/>
              <a:t> event listeners can be added to elements</a:t>
            </a:r>
          </a:p>
          <a:p>
            <a:pPr marL="514350" indent="-514350" algn="l">
              <a:buFont typeface="+mj-lt"/>
              <a:buAutoNum type="arabicPeriod"/>
            </a:pPr>
            <a:r>
              <a:rPr lang="en-US" dirty="0" err="1" smtClean="0"/>
              <a:t>ng</a:t>
            </a:r>
            <a:r>
              <a:rPr lang="en-US" dirty="0" smtClean="0"/>
              <a:t>-blur</a:t>
            </a:r>
          </a:p>
          <a:p>
            <a:pPr marL="514350" indent="-514350" algn="l">
              <a:buFont typeface="+mj-lt"/>
              <a:buAutoNum type="arabicPeriod"/>
            </a:pPr>
            <a:r>
              <a:rPr lang="en-US" dirty="0" err="1" smtClean="0"/>
              <a:t>ng</a:t>
            </a:r>
            <a:r>
              <a:rPr lang="en-US" dirty="0" smtClean="0"/>
              <a:t>-change</a:t>
            </a:r>
          </a:p>
          <a:p>
            <a:pPr marL="514350" indent="-514350" algn="l">
              <a:buFont typeface="+mj-lt"/>
              <a:buAutoNum type="arabicPeriod"/>
            </a:pPr>
            <a:r>
              <a:rPr lang="en-US" dirty="0" err="1" smtClean="0"/>
              <a:t>ng</a:t>
            </a:r>
            <a:r>
              <a:rPr lang="en-US" dirty="0" smtClean="0"/>
              <a:t>-click</a:t>
            </a:r>
          </a:p>
          <a:p>
            <a:pPr marL="514350" indent="-514350" algn="l">
              <a:buFont typeface="+mj-lt"/>
              <a:buAutoNum type="arabicPeriod"/>
            </a:pPr>
            <a:r>
              <a:rPr lang="en-US" dirty="0" err="1" smtClean="0"/>
              <a:t>ng</a:t>
            </a:r>
            <a:r>
              <a:rPr lang="en-US" dirty="0" smtClean="0"/>
              <a:t>-copy</a:t>
            </a:r>
          </a:p>
          <a:p>
            <a:pPr marL="514350" indent="-514350" algn="l">
              <a:buFont typeface="+mj-lt"/>
              <a:buAutoNum type="arabicPeriod"/>
            </a:pPr>
            <a:r>
              <a:rPr lang="en-US" dirty="0" err="1" smtClean="0"/>
              <a:t>ng</a:t>
            </a:r>
            <a:r>
              <a:rPr lang="en-US" dirty="0" smtClean="0"/>
              <a:t>-cut</a:t>
            </a:r>
          </a:p>
          <a:p>
            <a:pPr marL="514350" indent="-514350" algn="l">
              <a:buFont typeface="+mj-lt"/>
              <a:buAutoNum type="arabicPeriod"/>
            </a:pPr>
            <a:r>
              <a:rPr lang="en-US" dirty="0" err="1" smtClean="0"/>
              <a:t>ng-dblclick</a:t>
            </a:r>
            <a:endParaRPr lang="en-US" dirty="0" smtClean="0"/>
          </a:p>
          <a:p>
            <a:pPr marL="514350" indent="-514350" algn="l">
              <a:buFont typeface="+mj-lt"/>
              <a:buAutoNum type="arabicPeriod"/>
            </a:pPr>
            <a:r>
              <a:rPr lang="en-US" dirty="0" err="1" smtClean="0"/>
              <a:t>ng</a:t>
            </a:r>
            <a:r>
              <a:rPr lang="en-US" dirty="0" smtClean="0"/>
              <a:t>-focus</a:t>
            </a:r>
          </a:p>
          <a:p>
            <a:pPr marL="514350" indent="-514350" algn="l">
              <a:buFont typeface="+mj-lt"/>
              <a:buAutoNum type="arabicPeriod"/>
            </a:pPr>
            <a:r>
              <a:rPr lang="en-US" dirty="0" err="1" smtClean="0"/>
              <a:t>ng-mousedown</a:t>
            </a:r>
            <a:endParaRPr lang="en-US" dirty="0" smtClean="0"/>
          </a:p>
          <a:p>
            <a:pPr marL="514350" indent="-514350" algn="l">
              <a:buFont typeface="+mj-lt"/>
              <a:buAutoNum type="arabicPeriod"/>
            </a:pPr>
            <a:r>
              <a:rPr lang="en-US" dirty="0" err="1" smtClean="0"/>
              <a:t>ng-mouseenter</a:t>
            </a:r>
            <a:endParaRPr lang="en-US" dirty="0" smtClean="0"/>
          </a:p>
          <a:p>
            <a:pPr marL="514350" indent="-514350" algn="l">
              <a:buFont typeface="+mj-lt"/>
              <a:buAutoNum type="arabicPeriod"/>
            </a:pPr>
            <a:r>
              <a:rPr lang="en-US" dirty="0" err="1" smtClean="0"/>
              <a:t>ng-mouseleave</a:t>
            </a:r>
            <a:endParaRPr lang="en-US" dirty="0" smtClean="0"/>
          </a:p>
          <a:p>
            <a:pPr marL="514350" indent="-514350" algn="l">
              <a:buFont typeface="+mj-lt"/>
              <a:buAutoNum type="arabicPeriod"/>
            </a:pPr>
            <a:r>
              <a:rPr lang="en-US" dirty="0" err="1" smtClean="0"/>
              <a:t>ng-mousemove</a:t>
            </a:r>
            <a:endParaRPr lang="en-US" dirty="0" smtClean="0"/>
          </a:p>
          <a:p>
            <a:pPr marL="514350" indent="-514350" algn="l">
              <a:buFont typeface="+mj-lt"/>
              <a:buAutoNum type="arabicPeriod"/>
            </a:pPr>
            <a:r>
              <a:rPr lang="en-US" dirty="0" err="1" smtClean="0"/>
              <a:t>ng-mouseover</a:t>
            </a:r>
            <a:endParaRPr lang="en-US" dirty="0" smtClean="0"/>
          </a:p>
          <a:p>
            <a:pPr marL="514350" indent="-514350" algn="l">
              <a:buFont typeface="+mj-lt"/>
              <a:buAutoNum type="arabicPeriod"/>
            </a:pPr>
            <a:r>
              <a:rPr lang="en-US" dirty="0" err="1" smtClean="0"/>
              <a:t>ng-mouseup</a:t>
            </a:r>
            <a:endParaRPr lang="en-US" dirty="0" smtClean="0"/>
          </a:p>
          <a:p>
            <a:pPr marL="514350" indent="-514350" algn="l">
              <a:buFont typeface="+mj-lt"/>
              <a:buAutoNum type="arabicPeriod"/>
            </a:pPr>
            <a:r>
              <a:rPr lang="en-US" dirty="0" err="1" smtClean="0"/>
              <a:t>ng-keydown</a:t>
            </a:r>
            <a:endParaRPr lang="en-US" dirty="0" smtClean="0"/>
          </a:p>
          <a:p>
            <a:pPr marL="514350" indent="-514350" algn="l">
              <a:buFont typeface="+mj-lt"/>
              <a:buAutoNum type="arabicPeriod"/>
            </a:pPr>
            <a:r>
              <a:rPr lang="en-US" dirty="0" err="1" smtClean="0"/>
              <a:t>ng-keypress</a:t>
            </a:r>
            <a:endParaRPr lang="en-US" dirty="0" smtClean="0"/>
          </a:p>
          <a:p>
            <a:pPr marL="514350" indent="-514350" algn="l">
              <a:buFont typeface="+mj-lt"/>
              <a:buAutoNum type="arabicPeriod"/>
            </a:pPr>
            <a:r>
              <a:rPr lang="en-US" dirty="0" err="1" smtClean="0"/>
              <a:t>ng-keyup</a:t>
            </a:r>
            <a:endParaRPr lang="en-US" dirty="0" smtClean="0"/>
          </a:p>
          <a:p>
            <a:pPr marL="514350" indent="-514350" algn="l">
              <a:buFont typeface="+mj-lt"/>
              <a:buAutoNum type="arabicPeriod"/>
            </a:pPr>
            <a:r>
              <a:rPr lang="en-US" dirty="0" err="1" smtClean="0"/>
              <a:t>ng</a:t>
            </a:r>
            <a:r>
              <a:rPr lang="en-US" dirty="0" smtClean="0"/>
              <a:t>-paste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dirty="0" smtClean="0">
                <a:solidFill>
                  <a:srgbClr val="FF0000"/>
                </a:solidFill>
              </a:rPr>
              <a:t>Angular JS Validation:</a:t>
            </a:r>
          </a:p>
          <a:p>
            <a:pPr algn="l"/>
            <a:r>
              <a:rPr lang="en-US" dirty="0" smtClean="0"/>
              <a:t>Few </a:t>
            </a:r>
            <a:r>
              <a:rPr lang="en-US" dirty="0" smtClean="0"/>
              <a:t>directives are provided to check validity related details of html input controls.</a:t>
            </a:r>
          </a:p>
          <a:p>
            <a:pPr algn="l"/>
            <a:r>
              <a:rPr lang="en-US" dirty="0" err="1" smtClean="0"/>
              <a:t>AngularJS</a:t>
            </a:r>
            <a:r>
              <a:rPr lang="en-US" dirty="0" smtClean="0"/>
              <a:t> offers client-side form validation.</a:t>
            </a:r>
          </a:p>
          <a:p>
            <a:pPr algn="l"/>
            <a:r>
              <a:rPr lang="en-US" dirty="0" err="1" smtClean="0"/>
              <a:t>AngularJS</a:t>
            </a:r>
            <a:r>
              <a:rPr lang="en-US" dirty="0" smtClean="0"/>
              <a:t> monitors the state of the form and input fields (input, </a:t>
            </a:r>
            <a:r>
              <a:rPr lang="en-US" dirty="0" err="1" smtClean="0"/>
              <a:t>textarea</a:t>
            </a:r>
            <a:r>
              <a:rPr lang="en-US" dirty="0" smtClean="0"/>
              <a:t>, select), and lets you notify the user about the current state.</a:t>
            </a:r>
          </a:p>
          <a:p>
            <a:pPr algn="l"/>
            <a:r>
              <a:rPr lang="en-US" dirty="0" err="1" smtClean="0"/>
              <a:t>AngularJS</a:t>
            </a:r>
            <a:r>
              <a:rPr lang="en-US" dirty="0" smtClean="0"/>
              <a:t> also holds information about whether they have been touched, or modified, or not.</a:t>
            </a:r>
          </a:p>
          <a:p>
            <a:pPr algn="l"/>
            <a:r>
              <a:rPr lang="en-US" dirty="0" smtClean="0"/>
              <a:t>In addition to basic validation on Client-side, some validation need to be done on Server side also.</a:t>
            </a:r>
          </a:p>
          <a:p>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dirty="0" smtClean="0">
                <a:solidFill>
                  <a:srgbClr val="FF0000"/>
                </a:solidFill>
              </a:rPr>
              <a:t>Angular JS Validation:</a:t>
            </a:r>
          </a:p>
          <a:p>
            <a:pPr algn="l"/>
            <a:r>
              <a:rPr lang="en-US" dirty="0" smtClean="0">
                <a:solidFill>
                  <a:srgbClr val="FF0000"/>
                </a:solidFill>
              </a:rPr>
              <a:t>$untouched</a:t>
            </a:r>
            <a:r>
              <a:rPr lang="en-US" dirty="0" smtClean="0"/>
              <a:t> The field has not been touched yet, </a:t>
            </a:r>
            <a:r>
              <a:rPr lang="en-US" dirty="0" err="1" smtClean="0"/>
              <a:t>i</a:t>
            </a:r>
            <a:r>
              <a:rPr lang="en-US" dirty="0" smtClean="0"/>
              <a:t>..e whether it has ever been blurred</a:t>
            </a:r>
          </a:p>
          <a:p>
            <a:pPr algn="l"/>
            <a:r>
              <a:rPr lang="en-US" dirty="0" smtClean="0">
                <a:solidFill>
                  <a:srgbClr val="FF0000"/>
                </a:solidFill>
              </a:rPr>
              <a:t>$touched</a:t>
            </a:r>
            <a:r>
              <a:rPr lang="en-US" dirty="0" smtClean="0"/>
              <a:t> The field has been touched, </a:t>
            </a:r>
            <a:r>
              <a:rPr lang="en-US" dirty="0" err="1" smtClean="0"/>
              <a:t>i</a:t>
            </a:r>
            <a:r>
              <a:rPr lang="en-US" dirty="0" smtClean="0"/>
              <a:t>..e whether it has ever been focused</a:t>
            </a:r>
          </a:p>
          <a:p>
            <a:pPr algn="l"/>
            <a:r>
              <a:rPr lang="en-US" dirty="0" smtClean="0">
                <a:solidFill>
                  <a:srgbClr val="FF0000"/>
                </a:solidFill>
              </a:rPr>
              <a:t>$pristine</a:t>
            </a:r>
            <a:r>
              <a:rPr lang="en-US" dirty="0" smtClean="0"/>
              <a:t> The field has not been modified yet</a:t>
            </a:r>
          </a:p>
          <a:p>
            <a:pPr algn="l"/>
            <a:r>
              <a:rPr lang="en-US" dirty="0" smtClean="0">
                <a:solidFill>
                  <a:srgbClr val="FF0000"/>
                </a:solidFill>
              </a:rPr>
              <a:t>$dirty</a:t>
            </a:r>
            <a:r>
              <a:rPr lang="en-US" dirty="0" smtClean="0"/>
              <a:t> The field has been modified</a:t>
            </a:r>
          </a:p>
          <a:p>
            <a:pPr algn="l"/>
            <a:r>
              <a:rPr lang="en-US" dirty="0" smtClean="0">
                <a:solidFill>
                  <a:srgbClr val="FF0000"/>
                </a:solidFill>
              </a:rPr>
              <a:t>$invalid</a:t>
            </a:r>
            <a:r>
              <a:rPr lang="en-US" dirty="0" smtClean="0"/>
              <a:t> The field content is not valid</a:t>
            </a:r>
          </a:p>
          <a:p>
            <a:pPr algn="l"/>
            <a:r>
              <a:rPr lang="en-US" dirty="0" smtClean="0">
                <a:solidFill>
                  <a:srgbClr val="FF0000"/>
                </a:solidFill>
              </a:rPr>
              <a:t>$valid</a:t>
            </a:r>
            <a:r>
              <a:rPr lang="en-US" dirty="0" smtClean="0"/>
              <a:t> The field content is valid</a:t>
            </a:r>
          </a:p>
          <a:p>
            <a:pPr algn="just"/>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dirty="0" smtClean="0"/>
              <a:t>Angular JS Routing</a:t>
            </a:r>
            <a:r>
              <a:rPr lang="en-US" dirty="0" smtClean="0"/>
              <a:t>:</a:t>
            </a:r>
          </a:p>
          <a:p>
            <a:pPr algn="l"/>
            <a:r>
              <a:rPr lang="en-US" dirty="0" smtClean="0"/>
              <a:t/>
            </a:r>
            <a:br>
              <a:rPr lang="en-US" dirty="0" smtClean="0"/>
            </a:br>
            <a:r>
              <a:rPr lang="en-US" dirty="0" smtClean="0"/>
              <a:t>The </a:t>
            </a:r>
            <a:r>
              <a:rPr lang="en-US" dirty="0" err="1" smtClean="0"/>
              <a:t>ngRoute</a:t>
            </a:r>
            <a:r>
              <a:rPr lang="en-US" dirty="0" smtClean="0"/>
              <a:t> module can make your application a Single Page Application.</a:t>
            </a:r>
          </a:p>
          <a:p>
            <a:pPr algn="l"/>
            <a:r>
              <a:rPr lang="en-US" dirty="0" smtClean="0"/>
              <a:t>If </a:t>
            </a:r>
            <a:r>
              <a:rPr lang="en-US" dirty="0" smtClean="0"/>
              <a:t>you want to navigate to different pages in your application, but you also want the application to be a SPA (Single Page Application), with no page reloading, you can use the </a:t>
            </a:r>
            <a:r>
              <a:rPr lang="en-US" dirty="0" err="1" smtClean="0"/>
              <a:t>ngRoute</a:t>
            </a:r>
            <a:r>
              <a:rPr lang="en-US" dirty="0" smtClean="0"/>
              <a:t> module.</a:t>
            </a:r>
          </a:p>
          <a:p>
            <a:pPr algn="l"/>
            <a:r>
              <a:rPr lang="en-US" dirty="0" smtClean="0"/>
              <a:t>The </a:t>
            </a:r>
            <a:r>
              <a:rPr lang="en-US" dirty="0" err="1" smtClean="0"/>
              <a:t>ngRoute</a:t>
            </a:r>
            <a:r>
              <a:rPr lang="en-US" dirty="0" smtClean="0"/>
              <a:t> module </a:t>
            </a:r>
            <a:r>
              <a:rPr lang="en-US" i="1" dirty="0" smtClean="0"/>
              <a:t>routes</a:t>
            </a:r>
            <a:r>
              <a:rPr lang="en-US" dirty="0" smtClean="0"/>
              <a:t> your application to different pages without reloading the entire application.</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just"/>
            <a:r>
              <a:rPr lang="en-US" dirty="0" smtClean="0"/>
              <a:t>Dependency Injection:</a:t>
            </a:r>
            <a:endParaRPr lang="en-US" dirty="0" smtClean="0"/>
          </a:p>
          <a:p>
            <a:pPr algn="l"/>
            <a:r>
              <a:rPr lang="en-US" dirty="0" smtClean="0"/>
              <a:t>It means that objects do not create other objects on which they rely to do their work. </a:t>
            </a:r>
            <a:endParaRPr lang="en-US" dirty="0" smtClean="0"/>
          </a:p>
          <a:p>
            <a:pPr algn="l"/>
            <a:r>
              <a:rPr lang="en-US" dirty="0" smtClean="0"/>
              <a:t>Instead</a:t>
            </a:r>
            <a:r>
              <a:rPr lang="en-US" dirty="0" smtClean="0"/>
              <a:t>, they get these objects from an outside source. </a:t>
            </a:r>
            <a:endParaRPr lang="en-US" dirty="0" smtClean="0"/>
          </a:p>
          <a:p>
            <a:pPr algn="l"/>
            <a:r>
              <a:rPr lang="en-US" dirty="0" smtClean="0"/>
              <a:t>This </a:t>
            </a:r>
            <a:r>
              <a:rPr lang="en-US" dirty="0" smtClean="0"/>
              <a:t>actually forms the basis of dependency injection wherein if one object is dependent on another, the primary object does not take the responsibility of creating the dependent object and then use its methods. </a:t>
            </a:r>
            <a:endParaRPr lang="en-US" dirty="0" smtClean="0"/>
          </a:p>
          <a:p>
            <a:pPr algn="l"/>
            <a:r>
              <a:rPr lang="en-US" dirty="0" smtClean="0"/>
              <a:t>Instead</a:t>
            </a:r>
            <a:r>
              <a:rPr lang="en-US" dirty="0" smtClean="0"/>
              <a:t>, an external source (which in </a:t>
            </a:r>
            <a:r>
              <a:rPr lang="en-US" dirty="0" err="1" smtClean="0"/>
              <a:t>AngularJS</a:t>
            </a:r>
            <a:r>
              <a:rPr lang="en-US" dirty="0" smtClean="0"/>
              <a:t>, is the </a:t>
            </a:r>
            <a:r>
              <a:rPr lang="en-US" dirty="0" err="1" smtClean="0"/>
              <a:t>AngularJS</a:t>
            </a:r>
            <a:r>
              <a:rPr lang="en-US" dirty="0" smtClean="0"/>
              <a:t> framework itself) creates the dependent object and gives it to the source object for further usage</a:t>
            </a:r>
            <a:r>
              <a:rPr lang="en-US" dirty="0" smtClean="0"/>
              <a:t>.</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dirty="0" smtClean="0">
                <a:solidFill>
                  <a:srgbClr val="FF0000"/>
                </a:solidFill>
              </a:rPr>
              <a:t>What is Angular JS?</a:t>
            </a:r>
          </a:p>
          <a:p>
            <a:pPr algn="l"/>
            <a:r>
              <a:rPr lang="en-US" b="1" dirty="0" smtClean="0"/>
              <a:t>It is possible to create our own attributes or elements, to extend functionality of HTML.</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dirty="0" smtClean="0"/>
              <a:t>Dependency Injection:</a:t>
            </a:r>
            <a:endParaRPr lang="en-US" dirty="0" smtClean="0"/>
          </a:p>
          <a:p>
            <a:pPr algn="l"/>
            <a:r>
              <a:rPr lang="en-US" dirty="0" err="1" smtClean="0"/>
              <a:t>AngularJS</a:t>
            </a:r>
            <a:r>
              <a:rPr lang="en-US" dirty="0" smtClean="0"/>
              <a:t> comes with a built-in dependency injection mechanism. </a:t>
            </a:r>
            <a:endParaRPr lang="en-US" dirty="0" smtClean="0"/>
          </a:p>
          <a:p>
            <a:pPr algn="l"/>
            <a:r>
              <a:rPr lang="en-US" dirty="0" smtClean="0"/>
              <a:t>It </a:t>
            </a:r>
            <a:r>
              <a:rPr lang="en-US" dirty="0" smtClean="0"/>
              <a:t>facilitates </a:t>
            </a:r>
            <a:r>
              <a:rPr lang="en-US" dirty="0" smtClean="0"/>
              <a:t>to </a:t>
            </a:r>
            <a:r>
              <a:rPr lang="en-US" dirty="0" smtClean="0"/>
              <a:t>divide </a:t>
            </a:r>
            <a:r>
              <a:rPr lang="en-US" dirty="0" smtClean="0"/>
              <a:t>an application </a:t>
            </a:r>
            <a:r>
              <a:rPr lang="en-US" dirty="0" smtClean="0"/>
              <a:t>into multiple different types of components which can be injected into each other as dependencies.</a:t>
            </a:r>
          </a:p>
          <a:p>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10000"/>
          </a:bodyPr>
          <a:lstStyle/>
          <a:p>
            <a:pPr algn="just"/>
            <a:r>
              <a:rPr lang="en-US" dirty="0" smtClean="0">
                <a:solidFill>
                  <a:srgbClr val="FF0000"/>
                </a:solidFill>
              </a:rPr>
              <a:t>Main Features of Angular JS</a:t>
            </a:r>
            <a:r>
              <a:rPr lang="en-US" dirty="0" smtClean="0"/>
              <a:t> </a:t>
            </a:r>
          </a:p>
          <a:p>
            <a:pPr algn="l"/>
            <a:r>
              <a:rPr lang="en-US" b="1" dirty="0" smtClean="0">
                <a:solidFill>
                  <a:srgbClr val="FF0000"/>
                </a:solidFill>
              </a:rPr>
              <a:t>Directives</a:t>
            </a:r>
            <a:r>
              <a:rPr lang="en-US" b="1" dirty="0" smtClean="0"/>
              <a:t>: Directives are markers on DOM elements such as elements, attributes, </a:t>
            </a:r>
            <a:r>
              <a:rPr lang="en-US" b="1" dirty="0" err="1" smtClean="0"/>
              <a:t>css</a:t>
            </a:r>
            <a:r>
              <a:rPr lang="en-US" b="1" dirty="0" smtClean="0"/>
              <a:t>, and more. These can be used to create custom HTML tags that serve as new, custom widgets. </a:t>
            </a:r>
            <a:r>
              <a:rPr lang="en-US" b="1" dirty="0" err="1" smtClean="0"/>
              <a:t>AngularJS</a:t>
            </a:r>
            <a:r>
              <a:rPr lang="en-US" b="1" dirty="0" smtClean="0"/>
              <a:t> has built-in directives such as </a:t>
            </a:r>
            <a:r>
              <a:rPr lang="en-US" b="1" dirty="0" err="1" smtClean="0"/>
              <a:t>ngBind</a:t>
            </a:r>
            <a:r>
              <a:rPr lang="en-US" b="1" dirty="0" smtClean="0"/>
              <a:t>, </a:t>
            </a:r>
            <a:r>
              <a:rPr lang="en-US" b="1" dirty="0" err="1" smtClean="0"/>
              <a:t>ngModel</a:t>
            </a:r>
            <a:r>
              <a:rPr lang="en-US" b="1" dirty="0" smtClean="0"/>
              <a:t> etc. </a:t>
            </a:r>
          </a:p>
          <a:p>
            <a:pPr algn="l"/>
            <a:r>
              <a:rPr lang="en-US" b="1" dirty="0" smtClean="0">
                <a:solidFill>
                  <a:srgbClr val="FF0000"/>
                </a:solidFill>
              </a:rPr>
              <a:t>Data-binding</a:t>
            </a:r>
            <a:r>
              <a:rPr lang="en-US" b="1" dirty="0" smtClean="0"/>
              <a:t>: It is the automatic synchronization of data between model and view components. </a:t>
            </a:r>
          </a:p>
          <a:p>
            <a:pPr algn="l"/>
            <a:r>
              <a:rPr lang="en-US" b="1" dirty="0" smtClean="0">
                <a:solidFill>
                  <a:srgbClr val="FF0000"/>
                </a:solidFill>
              </a:rPr>
              <a:t>Controller</a:t>
            </a:r>
            <a:r>
              <a:rPr lang="en-US" b="1" dirty="0" smtClean="0"/>
              <a:t>: These are JavaScript functions bound to a particular scope. </a:t>
            </a:r>
          </a:p>
          <a:p>
            <a:pPr algn="l"/>
            <a:r>
              <a:rPr lang="en-US" b="1" dirty="0" smtClean="0">
                <a:solidFill>
                  <a:srgbClr val="FF0000"/>
                </a:solidFill>
              </a:rPr>
              <a:t>Filters</a:t>
            </a:r>
            <a:r>
              <a:rPr lang="en-US" b="1" dirty="0" smtClean="0"/>
              <a:t>: A Filter can be used to transform data. For </a:t>
            </a:r>
            <a:r>
              <a:rPr lang="en-US" b="1" dirty="0" err="1" smtClean="0"/>
              <a:t>eg</a:t>
            </a:r>
            <a:r>
              <a:rPr lang="en-US" b="1" dirty="0" smtClean="0"/>
              <a:t>. select a subset of items from an array and returns a new array. </a:t>
            </a:r>
          </a:p>
          <a:p>
            <a:pPr algn="l"/>
            <a:r>
              <a:rPr lang="en-US" b="1" dirty="0" smtClean="0">
                <a:solidFill>
                  <a:srgbClr val="FF0000"/>
                </a:solidFill>
              </a:rPr>
              <a:t>Scope</a:t>
            </a:r>
            <a:r>
              <a:rPr lang="en-US" b="1" dirty="0" smtClean="0"/>
              <a:t>: These are objects that refer to the model. They act as a glue between controller and view. </a:t>
            </a:r>
          </a:p>
          <a:p>
            <a:pPr algn="l"/>
            <a:r>
              <a:rPr lang="en-US" b="1" dirty="0" smtClean="0">
                <a:solidFill>
                  <a:srgbClr val="FF0000"/>
                </a:solidFill>
              </a:rPr>
              <a:t>Services</a:t>
            </a:r>
            <a:r>
              <a:rPr lang="en-US" b="1" dirty="0" smtClean="0"/>
              <a:t>: </a:t>
            </a:r>
            <a:r>
              <a:rPr lang="en-US" b="1" dirty="0" err="1" smtClean="0"/>
              <a:t>AngularJS</a:t>
            </a:r>
            <a:r>
              <a:rPr lang="en-US" b="1" dirty="0" smtClean="0"/>
              <a:t> comes with several built-in services such as $http to make a </a:t>
            </a:r>
            <a:r>
              <a:rPr lang="en-US" b="1" dirty="0" err="1" smtClean="0"/>
              <a:t>XMLHttpRequests</a:t>
            </a:r>
            <a:r>
              <a:rPr lang="en-US" b="1" dirty="0" smtClean="0"/>
              <a:t>. These are singleton objects which are instantiated only once in app.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just"/>
            <a:r>
              <a:rPr lang="en-US" dirty="0" smtClean="0">
                <a:solidFill>
                  <a:srgbClr val="FF0000"/>
                </a:solidFill>
              </a:rPr>
              <a:t>Main Features of Angular JS</a:t>
            </a:r>
            <a:r>
              <a:rPr lang="en-US" dirty="0" smtClean="0"/>
              <a:t> …</a:t>
            </a:r>
          </a:p>
          <a:p>
            <a:pPr algn="l"/>
            <a:r>
              <a:rPr lang="en-US" b="1" dirty="0" err="1" smtClean="0">
                <a:solidFill>
                  <a:srgbClr val="FF0000"/>
                </a:solidFill>
              </a:rPr>
              <a:t>Templates</a:t>
            </a:r>
            <a:r>
              <a:rPr lang="en-US" b="1" dirty="0" err="1" smtClean="0"/>
              <a:t>:These</a:t>
            </a:r>
            <a:r>
              <a:rPr lang="en-US" b="1" dirty="0" smtClean="0"/>
              <a:t> are the rendered view with information from the controller and model. These can be a single file (such as index.html) or multiple views in one page using </a:t>
            </a:r>
            <a:r>
              <a:rPr lang="en-US" b="1" i="1" dirty="0" smtClean="0"/>
              <a:t>partials. </a:t>
            </a:r>
          </a:p>
          <a:p>
            <a:pPr algn="l"/>
            <a:r>
              <a:rPr lang="en-US" b="1" dirty="0" smtClean="0">
                <a:solidFill>
                  <a:srgbClr val="FF0000"/>
                </a:solidFill>
              </a:rPr>
              <a:t>Routing</a:t>
            </a:r>
            <a:r>
              <a:rPr lang="en-US" b="1" dirty="0" smtClean="0"/>
              <a:t>: It is concept of switching between different views. </a:t>
            </a:r>
          </a:p>
          <a:p>
            <a:pPr algn="l"/>
            <a:r>
              <a:rPr lang="en-US" b="1" dirty="0" smtClean="0">
                <a:solidFill>
                  <a:srgbClr val="FF0000"/>
                </a:solidFill>
              </a:rPr>
              <a:t>Model View Whatever</a:t>
            </a:r>
            <a:r>
              <a:rPr lang="en-US" b="1" dirty="0" smtClean="0"/>
              <a:t>: MVW is a design pattern for dividing an application into different parts called Model, View, and Controller, each with distinct responsibilities. </a:t>
            </a:r>
            <a:r>
              <a:rPr lang="en-US" b="1" dirty="0" err="1" smtClean="0"/>
              <a:t>AngularJS</a:t>
            </a:r>
            <a:r>
              <a:rPr lang="en-US" b="1" dirty="0" smtClean="0"/>
              <a:t> does not implement MVC in the traditional sense, but rather something closer to MVVM (Model-View-</a:t>
            </a:r>
            <a:r>
              <a:rPr lang="en-US" b="1" dirty="0" err="1" smtClean="0"/>
              <a:t>ViewModel</a:t>
            </a:r>
            <a:r>
              <a:rPr lang="en-US" b="1" dirty="0" smtClean="0"/>
              <a:t>). The Angular JS team refers it humorously as Model View Whatever. </a:t>
            </a:r>
          </a:p>
          <a:p>
            <a:pPr algn="l"/>
            <a:r>
              <a:rPr lang="en-US" b="1" dirty="0" smtClean="0">
                <a:solidFill>
                  <a:srgbClr val="FF0000"/>
                </a:solidFill>
              </a:rPr>
              <a:t>Deep Linking</a:t>
            </a:r>
            <a:r>
              <a:rPr lang="en-US" b="1" dirty="0" smtClean="0"/>
              <a:t>: Deep linking allows you to encode the state of application in the URL so that it can be bookmarked. The application can then be restored from the URL to the same state. </a:t>
            </a:r>
          </a:p>
          <a:p>
            <a:pPr algn="l"/>
            <a:r>
              <a:rPr lang="en-US" b="1" dirty="0" smtClean="0">
                <a:solidFill>
                  <a:srgbClr val="FF0000"/>
                </a:solidFill>
              </a:rPr>
              <a:t>Dependency Injection</a:t>
            </a:r>
            <a:r>
              <a:rPr lang="en-US" b="1" dirty="0" smtClean="0"/>
              <a:t>: </a:t>
            </a:r>
            <a:r>
              <a:rPr lang="en-US" b="1" dirty="0" err="1" smtClean="0"/>
              <a:t>AngularJS</a:t>
            </a:r>
            <a:r>
              <a:rPr lang="en-US" b="1" dirty="0" smtClean="0"/>
              <a:t> has a built-in dependency injection subsystem that helps the developer to </a:t>
            </a:r>
            <a:r>
              <a:rPr lang="en-US" b="1" dirty="0" err="1" smtClean="0"/>
              <a:t>create,understand</a:t>
            </a:r>
            <a:r>
              <a:rPr lang="en-US" b="1" dirty="0" smtClean="0"/>
              <a:t>, and test the applications easily. </a:t>
            </a:r>
          </a:p>
          <a:p>
            <a:endParaRPr lang="en-US" b="1" dirty="0" smtClean="0"/>
          </a:p>
          <a:p>
            <a:pPr algn="l"/>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algn="just"/>
            <a:r>
              <a:rPr lang="en-US" b="1" dirty="0" smtClean="0">
                <a:solidFill>
                  <a:srgbClr val="FF0000"/>
                </a:solidFill>
              </a:rPr>
              <a:t>Advantages of Angular JS</a:t>
            </a:r>
            <a:r>
              <a:rPr lang="en-US" b="1" dirty="0" smtClean="0"/>
              <a:t> </a:t>
            </a:r>
          </a:p>
          <a:p>
            <a:pPr marL="514350" indent="-514350" algn="l">
              <a:buFont typeface="+mj-lt"/>
              <a:buAutoNum type="arabicPeriod"/>
            </a:pPr>
            <a:r>
              <a:rPr lang="en-US" b="1" dirty="0" smtClean="0"/>
              <a:t>Angular JS can used to develop Single Page Application(web based).  In Single Page Application, entire Web Page does not get reloaded, for every request, instead only portion gets loaded.</a:t>
            </a:r>
          </a:p>
          <a:p>
            <a:pPr marL="1371600" lvl="2" indent="-457200" algn="l">
              <a:buFont typeface="+mj-lt"/>
              <a:buAutoNum type="alphaLcPeriod"/>
            </a:pPr>
            <a:r>
              <a:rPr lang="en-US" dirty="0" smtClean="0"/>
              <a:t>SPA is fast, as most resources (</a:t>
            </a:r>
            <a:r>
              <a:rPr lang="en-US" dirty="0" err="1" smtClean="0"/>
              <a:t>HTML+CSS+Scripts</a:t>
            </a:r>
            <a:r>
              <a:rPr lang="en-US" dirty="0" smtClean="0"/>
              <a:t>) are only loaded once throughout the lifespan of application. Only data is transmitted back and forth.</a:t>
            </a:r>
          </a:p>
          <a:p>
            <a:pPr marL="1371600" lvl="2" indent="-457200" algn="l">
              <a:buFont typeface="+mj-lt"/>
              <a:buAutoNum type="alphaLcPeriod"/>
            </a:pPr>
            <a:r>
              <a:rPr lang="en-US" dirty="0" smtClean="0"/>
              <a:t>The development is simplified and streamlined. There is no need to write code to render pages on the server. </a:t>
            </a:r>
          </a:p>
          <a:p>
            <a:pPr marL="1371600" lvl="2" indent="-457200" algn="l">
              <a:buFont typeface="+mj-lt"/>
              <a:buAutoNum type="alphaLcPeriod"/>
            </a:pPr>
            <a:r>
              <a:rPr lang="en-US" dirty="0" smtClean="0"/>
              <a:t>It’s easier to make a mobile application because the developer can reuse the same backend code for web application and native mobile application.</a:t>
            </a:r>
          </a:p>
          <a:p>
            <a:pPr marL="1371600" lvl="2" indent="-457200" algn="l">
              <a:buFont typeface="+mj-lt"/>
              <a:buAutoNum type="alphaLcPeriod"/>
            </a:pPr>
            <a:r>
              <a:rPr lang="en-US" dirty="0" smtClean="0"/>
              <a:t>SPA can cache any local storage effectively. An application sends only one request, store all data, then it can use this data and works even offline. </a:t>
            </a:r>
          </a:p>
          <a:p>
            <a:pPr marL="1371600" lvl="2" indent="-457200" algn="l">
              <a:buFont typeface="+mj-lt"/>
              <a:buAutoNum type="alphaLcPeriod"/>
            </a:pPr>
            <a:r>
              <a:rPr lang="en-US" dirty="0" smtClean="0"/>
              <a:t>Better User Experience</a:t>
            </a:r>
          </a:p>
          <a:p>
            <a:pPr marL="514350" indent="-514350" algn="l">
              <a:buFont typeface="+mj-lt"/>
              <a:buAutoNum type="arabicPeriod"/>
            </a:pPr>
            <a:r>
              <a:rPr lang="en-US" b="1" dirty="0" err="1" smtClean="0"/>
              <a:t>AngularJS</a:t>
            </a:r>
            <a:r>
              <a:rPr lang="en-US" b="1" dirty="0" smtClean="0"/>
              <a:t> provides data binding capability to HTML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b="1" dirty="0" smtClean="0">
                <a:solidFill>
                  <a:srgbClr val="FF0000"/>
                </a:solidFill>
              </a:rPr>
              <a:t>Advantages of Angular </a:t>
            </a:r>
            <a:r>
              <a:rPr lang="en-US" b="1" dirty="0" smtClean="0">
                <a:solidFill>
                  <a:srgbClr val="FF0000"/>
                </a:solidFill>
              </a:rPr>
              <a:t>JS</a:t>
            </a:r>
            <a:r>
              <a:rPr lang="en-US" b="1" dirty="0" smtClean="0">
                <a:solidFill>
                  <a:srgbClr val="FF0000"/>
                </a:solidFill>
              </a:rPr>
              <a:t>…</a:t>
            </a:r>
            <a:endParaRPr lang="en-US" b="1" dirty="0" smtClean="0"/>
          </a:p>
          <a:p>
            <a:pPr marL="514350" indent="-514350" algn="l">
              <a:buFont typeface="+mj-lt"/>
              <a:buAutoNum type="arabicPeriod"/>
            </a:pPr>
            <a:r>
              <a:rPr lang="en-US" b="1" dirty="0" err="1" smtClean="0"/>
              <a:t>AngularJS</a:t>
            </a:r>
            <a:r>
              <a:rPr lang="en-US" b="1" dirty="0" smtClean="0"/>
              <a:t> uses dependency injection</a:t>
            </a:r>
            <a:endParaRPr lang="en-US" dirty="0" smtClean="0"/>
          </a:p>
          <a:p>
            <a:pPr marL="514350" indent="-514350" algn="l">
              <a:buFont typeface="+mj-lt"/>
              <a:buAutoNum type="arabicPeriod"/>
            </a:pPr>
            <a:r>
              <a:rPr lang="en-US" b="1" dirty="0" err="1" smtClean="0"/>
              <a:t>AngularJS</a:t>
            </a:r>
            <a:r>
              <a:rPr lang="en-US" b="1" dirty="0" smtClean="0"/>
              <a:t> code is unit testable.</a:t>
            </a:r>
          </a:p>
          <a:p>
            <a:pPr marL="514350" indent="-514350" algn="l">
              <a:buFont typeface="+mj-lt"/>
              <a:buAutoNum type="arabicPeriod"/>
            </a:pPr>
            <a:r>
              <a:rPr lang="en-US" dirty="0" err="1" smtClean="0"/>
              <a:t>AngularJS</a:t>
            </a:r>
            <a:r>
              <a:rPr lang="en-US" dirty="0" smtClean="0"/>
              <a:t> provides reusable components. </a:t>
            </a:r>
          </a:p>
          <a:p>
            <a:pPr marL="514350" indent="-514350" algn="l">
              <a:buFont typeface="+mj-lt"/>
              <a:buAutoNum type="arabicPeriod"/>
            </a:pPr>
            <a:r>
              <a:rPr lang="en-US" dirty="0" smtClean="0"/>
              <a:t>With </a:t>
            </a:r>
            <a:r>
              <a:rPr lang="en-US" dirty="0" err="1" smtClean="0"/>
              <a:t>AngularJS</a:t>
            </a:r>
            <a:r>
              <a:rPr lang="en-US" dirty="0" smtClean="0"/>
              <a:t>, the developers can achieve more functionality with short code. </a:t>
            </a:r>
          </a:p>
          <a:p>
            <a:pPr marL="514350" indent="-514350" algn="l">
              <a:buFont typeface="+mj-lt"/>
              <a:buAutoNum type="arabicPeriod"/>
            </a:pPr>
            <a:endParaRPr lang="en-US"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b="1" dirty="0" smtClean="0">
                <a:solidFill>
                  <a:srgbClr val="FF0000"/>
                </a:solidFill>
              </a:rPr>
              <a:t>Angular JS Development Environment</a:t>
            </a:r>
            <a:endParaRPr lang="en-US" b="1" dirty="0" smtClean="0"/>
          </a:p>
          <a:p>
            <a:pPr marL="514350" indent="-514350" algn="l">
              <a:buFont typeface="+mj-lt"/>
              <a:buAutoNum type="arabicPeriod"/>
            </a:pPr>
            <a:r>
              <a:rPr lang="en-US" b="1" dirty="0" smtClean="0"/>
              <a:t>Downloading </a:t>
            </a:r>
            <a:r>
              <a:rPr lang="en-US" b="1" dirty="0" smtClean="0"/>
              <a:t>angular.js file and </a:t>
            </a:r>
            <a:r>
              <a:rPr lang="en-US" b="1" dirty="0" smtClean="0"/>
              <a:t>hosting </a:t>
            </a:r>
            <a:r>
              <a:rPr lang="en-US" b="1" dirty="0" smtClean="0"/>
              <a:t>it on </a:t>
            </a:r>
            <a:r>
              <a:rPr lang="en-US" b="1" dirty="0" smtClean="0"/>
              <a:t>our </a:t>
            </a:r>
            <a:r>
              <a:rPr lang="en-US" b="1" dirty="0" smtClean="0"/>
              <a:t>Server itself</a:t>
            </a:r>
            <a:endParaRPr lang="en-US" b="1" dirty="0" smtClean="0"/>
          </a:p>
          <a:p>
            <a:pPr marL="514350" indent="-514350" algn="l">
              <a:buFont typeface="+mj-lt"/>
              <a:buAutoNum type="arabicPeriod"/>
            </a:pPr>
            <a:r>
              <a:rPr lang="en-US" b="1" dirty="0" smtClean="0"/>
              <a:t>Using CDN(Content Developer Network) </a:t>
            </a:r>
            <a:r>
              <a:rPr lang="en-US" b="1" dirty="0" err="1" smtClean="0"/>
              <a:t>urls</a:t>
            </a:r>
            <a:r>
              <a:rPr lang="en-US" b="1" dirty="0" smtClean="0"/>
              <a:t> </a:t>
            </a:r>
            <a:r>
              <a:rPr lang="en-US" b="1" dirty="0" smtClean="0"/>
              <a:t>directly. For example Google, etc… as shown below</a:t>
            </a:r>
          </a:p>
          <a:p>
            <a:pPr marL="514350" indent="-514350" algn="l"/>
            <a:r>
              <a:rPr lang="en-US" b="1" dirty="0" smtClean="0"/>
              <a:t>	&lt;</a:t>
            </a:r>
            <a:r>
              <a:rPr lang="en-US" b="1" dirty="0" smtClean="0"/>
              <a:t>script </a:t>
            </a:r>
            <a:r>
              <a:rPr lang="en-US" b="1" dirty="0" err="1" smtClean="0"/>
              <a:t>src</a:t>
            </a:r>
            <a:r>
              <a:rPr lang="en-US" b="1" dirty="0" smtClean="0"/>
              <a:t>="http://ajax.googleapis.com/ajax/libs/angularjs/1.6.1/angular.min.js"&gt;&lt;/script&gt;</a:t>
            </a:r>
            <a:endParaRPr lang="en-US"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l"/>
            <a:r>
              <a:rPr lang="en-US" sz="5100" b="1" u="sng" dirty="0" smtClean="0">
                <a:solidFill>
                  <a:srgbClr val="FF0000"/>
                </a:solidFill>
              </a:rPr>
              <a:t>Steps in Execution</a:t>
            </a:r>
            <a:endParaRPr lang="en-US" sz="5100" b="1" u="sng" dirty="0" smtClean="0">
              <a:solidFill>
                <a:srgbClr val="FF0000"/>
              </a:solidFill>
            </a:endParaRPr>
          </a:p>
          <a:p>
            <a:pPr algn="l"/>
            <a:r>
              <a:rPr lang="en-US" dirty="0" smtClean="0"/>
              <a:t>When the page is loaded in the browser, following things happen −</a:t>
            </a:r>
          </a:p>
          <a:p>
            <a:pPr marL="514350" indent="-514350" algn="l">
              <a:buFont typeface="+mj-lt"/>
              <a:buAutoNum type="arabicPeriod"/>
            </a:pPr>
            <a:r>
              <a:rPr lang="en-US" dirty="0" smtClean="0"/>
              <a:t>HTML document is loaded into the browser, and evaluated by the browser. </a:t>
            </a:r>
            <a:endParaRPr lang="en-US" dirty="0" smtClean="0"/>
          </a:p>
          <a:p>
            <a:pPr marL="514350" indent="-514350" algn="l">
              <a:buFont typeface="+mj-lt"/>
              <a:buAutoNum type="arabicPeriod"/>
            </a:pPr>
            <a:r>
              <a:rPr lang="en-US" dirty="0" err="1" smtClean="0"/>
              <a:t>AngularJS</a:t>
            </a:r>
            <a:r>
              <a:rPr lang="en-US" dirty="0" smtClean="0"/>
              <a:t> </a:t>
            </a:r>
            <a:r>
              <a:rPr lang="en-US" dirty="0" smtClean="0"/>
              <a:t>JavaScript file is loaded, the angular </a:t>
            </a:r>
            <a:r>
              <a:rPr lang="en-US" i="1" dirty="0" smtClean="0"/>
              <a:t>global</a:t>
            </a:r>
            <a:r>
              <a:rPr lang="en-US" dirty="0" smtClean="0"/>
              <a:t> object is created. </a:t>
            </a:r>
            <a:endParaRPr lang="en-US" dirty="0" smtClean="0"/>
          </a:p>
          <a:p>
            <a:pPr marL="514350" indent="-514350" algn="l">
              <a:buFont typeface="+mj-lt"/>
              <a:buAutoNum type="arabicPeriod"/>
            </a:pPr>
            <a:r>
              <a:rPr lang="en-US" dirty="0" smtClean="0"/>
              <a:t>Next</a:t>
            </a:r>
            <a:r>
              <a:rPr lang="en-US" dirty="0" smtClean="0"/>
              <a:t>, JavaScript which registers controller functions is executed.</a:t>
            </a:r>
          </a:p>
          <a:p>
            <a:pPr marL="514350" indent="-514350" algn="l">
              <a:buFont typeface="+mj-lt"/>
              <a:buAutoNum type="arabicPeriod"/>
            </a:pPr>
            <a:r>
              <a:rPr lang="en-US" dirty="0" smtClean="0"/>
              <a:t>Next </a:t>
            </a:r>
            <a:r>
              <a:rPr lang="en-US" dirty="0" err="1" smtClean="0"/>
              <a:t>AngularJS</a:t>
            </a:r>
            <a:r>
              <a:rPr lang="en-US" dirty="0" smtClean="0"/>
              <a:t> scans through the HTML to look for </a:t>
            </a:r>
            <a:r>
              <a:rPr lang="en-US" dirty="0" err="1" smtClean="0"/>
              <a:t>AngularJS</a:t>
            </a:r>
            <a:r>
              <a:rPr lang="en-US" dirty="0" smtClean="0"/>
              <a:t> apps and views. </a:t>
            </a:r>
            <a:endParaRPr lang="en-US" dirty="0" smtClean="0"/>
          </a:p>
          <a:p>
            <a:pPr marL="514350" indent="-514350" algn="l">
              <a:buFont typeface="+mj-lt"/>
              <a:buAutoNum type="arabicPeriod"/>
            </a:pPr>
            <a:r>
              <a:rPr lang="en-US" dirty="0" smtClean="0"/>
              <a:t>Once </a:t>
            </a:r>
            <a:r>
              <a:rPr lang="en-US" dirty="0" smtClean="0"/>
              <a:t>view is located, it connects that view to the corresponding controller function.</a:t>
            </a:r>
          </a:p>
          <a:p>
            <a:pPr marL="514350" indent="-514350" algn="l">
              <a:buFont typeface="+mj-lt"/>
              <a:buAutoNum type="arabicPeriod"/>
            </a:pPr>
            <a:r>
              <a:rPr lang="en-US" dirty="0" smtClean="0"/>
              <a:t>Next, </a:t>
            </a:r>
            <a:r>
              <a:rPr lang="en-US" dirty="0" err="1" smtClean="0"/>
              <a:t>AngularJS</a:t>
            </a:r>
            <a:r>
              <a:rPr lang="en-US" dirty="0" smtClean="0"/>
              <a:t> executes the controller functions. </a:t>
            </a:r>
            <a:endParaRPr lang="en-US" dirty="0" smtClean="0"/>
          </a:p>
          <a:p>
            <a:pPr marL="514350" indent="-514350" algn="l">
              <a:buFont typeface="+mj-lt"/>
              <a:buAutoNum type="arabicPeriod"/>
            </a:pPr>
            <a:r>
              <a:rPr lang="en-US" dirty="0" smtClean="0"/>
              <a:t>It </a:t>
            </a:r>
            <a:r>
              <a:rPr lang="en-US" dirty="0" smtClean="0"/>
              <a:t>then renders the views with data from the model populated by the controller. The page is now ready.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3273</TotalTime>
  <Words>1405</Words>
  <Application>Microsoft Office PowerPoint</Application>
  <PresentationFormat>On-screen Show (4:3)</PresentationFormat>
  <Paragraphs>210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Angular JS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admin</dc:creator>
  <cp:lastModifiedBy>admin</cp:lastModifiedBy>
  <cp:revision>308</cp:revision>
  <dcterms:created xsi:type="dcterms:W3CDTF">2015-11-22T18:02:39Z</dcterms:created>
  <dcterms:modified xsi:type="dcterms:W3CDTF">2017-08-02T20:51:22Z</dcterms:modified>
</cp:coreProperties>
</file>