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4" r:id="rId4"/>
    <p:sldId id="278" r:id="rId5"/>
    <p:sldId id="263" r:id="rId6"/>
    <p:sldId id="265" r:id="rId7"/>
    <p:sldId id="270" r:id="rId8"/>
    <p:sldId id="271" r:id="rId9"/>
    <p:sldId id="272" r:id="rId10"/>
    <p:sldId id="275" r:id="rId11"/>
    <p:sldId id="257" r:id="rId12"/>
    <p:sldId id="258" r:id="rId13"/>
    <p:sldId id="260" r:id="rId14"/>
    <p:sldId id="261" r:id="rId15"/>
    <p:sldId id="268" r:id="rId16"/>
    <p:sldId id="269" r:id="rId17"/>
    <p:sldId id="273" r:id="rId18"/>
    <p:sldId id="266" r:id="rId19"/>
    <p:sldId id="274" r:id="rId20"/>
    <p:sldId id="276" r:id="rId21"/>
    <p:sldId id="277" r:id="rId22"/>
    <p:sldId id="267" r:id="rId23"/>
    <p:sldId id="25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19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46BC45-2EF1-4262-BAA5-2FDA44D111DB}" type="datetimeFigureOut">
              <a:rPr lang="en-US" smtClean="0"/>
              <a:pPr/>
              <a:t>7/2/2017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D5271-9803-4DB4-BAF8-31452429FCD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46BC45-2EF1-4262-BAA5-2FDA44D111DB}" type="datetimeFigureOut">
              <a:rPr lang="en-US" smtClean="0"/>
              <a:pPr/>
              <a:t>7/2/2017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D5271-9803-4DB4-BAF8-31452429FCD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46BC45-2EF1-4262-BAA5-2FDA44D111DB}" type="datetimeFigureOut">
              <a:rPr lang="en-US" smtClean="0"/>
              <a:pPr/>
              <a:t>7/2/2017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D5271-9803-4DB4-BAF8-31452429FCD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46BC45-2EF1-4262-BAA5-2FDA44D111DB}" type="datetimeFigureOut">
              <a:rPr lang="en-US" smtClean="0"/>
              <a:pPr/>
              <a:t>7/2/2017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D5271-9803-4DB4-BAF8-31452429FCD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46BC45-2EF1-4262-BAA5-2FDA44D111DB}" type="datetimeFigureOut">
              <a:rPr lang="en-US" smtClean="0"/>
              <a:pPr/>
              <a:t>7/2/2017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D5271-9803-4DB4-BAF8-31452429FCD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46BC45-2EF1-4262-BAA5-2FDA44D111DB}" type="datetimeFigureOut">
              <a:rPr lang="en-US" smtClean="0"/>
              <a:pPr/>
              <a:t>7/2/2017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DD5271-9803-4DB4-BAF8-31452429FCD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46BC45-2EF1-4262-BAA5-2FDA44D111DB}" type="datetimeFigureOut">
              <a:rPr lang="en-US" smtClean="0"/>
              <a:pPr/>
              <a:t>7/2/2017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DD5271-9803-4DB4-BAF8-31452429FCD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46BC45-2EF1-4262-BAA5-2FDA44D111DB}" type="datetimeFigureOut">
              <a:rPr lang="en-US" smtClean="0"/>
              <a:pPr/>
              <a:t>7/2/2017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DD5271-9803-4DB4-BAF8-31452429FCD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46BC45-2EF1-4262-BAA5-2FDA44D111DB}" type="datetimeFigureOut">
              <a:rPr lang="en-US" smtClean="0"/>
              <a:pPr/>
              <a:t>7/2/2017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DD5271-9803-4DB4-BAF8-31452429FC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46BC45-2EF1-4262-BAA5-2FDA44D111DB}" type="datetimeFigureOut">
              <a:rPr lang="en-US" smtClean="0"/>
              <a:pPr/>
              <a:t>7/2/2017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DD5271-9803-4DB4-BAF8-31452429FCD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46BC45-2EF1-4262-BAA5-2FDA44D111DB}" type="datetimeFigureOut">
              <a:rPr lang="en-US" smtClean="0"/>
              <a:pPr/>
              <a:t>7/2/2017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DD5271-9803-4DB4-BAF8-31452429FCD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46BC45-2EF1-4262-BAA5-2FDA44D111DB}" type="datetimeFigureOut">
              <a:rPr lang="en-US" smtClean="0"/>
              <a:pPr/>
              <a:t>7/2/2017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DD5271-9803-4DB4-BAF8-31452429FCD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way2java.com/collections/interface-comparator/"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docs.oracle.com/javase/6/docs/api/java/util/Map.html" TargetMode="External"/><Relationship Id="rId2" Type="http://schemas.openxmlformats.org/officeDocument/2006/relationships/hyperlink" Target="http://docs.oracle.com/javase/6/docs/api/java/util/WeakHashMap.html" TargetMode="External"/><Relationship Id="rId1" Type="http://schemas.openxmlformats.org/officeDocument/2006/relationships/slideLayout" Target="../slideLayouts/slideLayout1.xml"/><Relationship Id="rId4" Type="http://schemas.openxmlformats.org/officeDocument/2006/relationships/hyperlink" Target="http://docs.oracle.com/javase/6/docs/api/java/util/HashMap.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Collections</a:t>
            </a:r>
            <a:br>
              <a:rPr lang="en-US" dirty="0" smtClean="0"/>
            </a:br>
            <a:r>
              <a:rPr lang="en-US" dirty="0" smtClean="0"/>
              <a:t>(Data Structures in java)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just"/>
            <a:endParaRPr lang="en-US" dirty="0" smtClean="0"/>
          </a:p>
          <a:p>
            <a:pPr algn="just"/>
            <a:r>
              <a:rPr lang="en-US" b="1" u="sng" dirty="0" smtClean="0">
                <a:solidFill>
                  <a:srgbClr val="FF0000"/>
                </a:solidFill>
              </a:rPr>
              <a:t>Difference between Enumeration and </a:t>
            </a:r>
            <a:r>
              <a:rPr lang="en-US" b="1" u="sng" dirty="0" err="1" smtClean="0">
                <a:solidFill>
                  <a:srgbClr val="FF0000"/>
                </a:solidFill>
              </a:rPr>
              <a:t>Iterator</a:t>
            </a:r>
            <a:endParaRPr lang="en-US" b="1" u="sng" dirty="0" smtClean="0">
              <a:solidFill>
                <a:srgbClr val="FF0000"/>
              </a:solidFill>
            </a:endParaRPr>
          </a:p>
          <a:p>
            <a:pPr algn="just"/>
            <a:r>
              <a:rPr lang="en-US" dirty="0" smtClean="0"/>
              <a:t>Using </a:t>
            </a:r>
            <a:r>
              <a:rPr lang="en-US" dirty="0" err="1" smtClean="0"/>
              <a:t>Iterator</a:t>
            </a:r>
            <a:r>
              <a:rPr lang="en-US" dirty="0" smtClean="0"/>
              <a:t> it is possible to traverse thru any Collection, and also allows to set() or remove() an element.</a:t>
            </a:r>
          </a:p>
          <a:p>
            <a:pPr algn="just"/>
            <a:endParaRPr lang="en-US" dirty="0" smtClean="0"/>
          </a:p>
          <a:p>
            <a:pPr algn="just"/>
            <a:r>
              <a:rPr lang="en-US" dirty="0" smtClean="0"/>
              <a:t>Enumeration is Legacy one, used to traverse elements, but cannot be used to add, remove or update an element.</a:t>
            </a:r>
          </a:p>
          <a:p>
            <a:pPr algn="just"/>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81000"/>
            <a:ext cx="8153400" cy="5943600"/>
          </a:xfrm>
        </p:spPr>
        <p:txBody>
          <a:bodyPr>
            <a:normAutofit fontScale="85000" lnSpcReduction="10000"/>
          </a:bodyPr>
          <a:lstStyle/>
          <a:p>
            <a:pPr algn="just"/>
            <a:r>
              <a:rPr lang="en-US" dirty="0" err="1" smtClean="0"/>
              <a:t>HashSet</a:t>
            </a:r>
            <a:r>
              <a:rPr lang="en-US" dirty="0" smtClean="0"/>
              <a:t> and </a:t>
            </a:r>
            <a:r>
              <a:rPr lang="en-US" dirty="0" err="1" smtClean="0"/>
              <a:t>TreeSet</a:t>
            </a:r>
            <a:r>
              <a:rPr lang="en-US" dirty="0" smtClean="0"/>
              <a:t> Difference</a:t>
            </a:r>
          </a:p>
          <a:p>
            <a:pPr marL="514350" indent="-514350" algn="just">
              <a:buAutoNum type="arabicPeriod"/>
            </a:pPr>
            <a:r>
              <a:rPr lang="en-US" b="1" dirty="0" smtClean="0"/>
              <a:t>Ordering </a:t>
            </a:r>
            <a:r>
              <a:rPr lang="en-US" b="1" dirty="0"/>
              <a:t>:</a:t>
            </a:r>
            <a:r>
              <a:rPr lang="en-US" dirty="0"/>
              <a:t> </a:t>
            </a:r>
            <a:r>
              <a:rPr lang="en-US" dirty="0" err="1"/>
              <a:t>HashSet</a:t>
            </a:r>
            <a:r>
              <a:rPr lang="en-US" dirty="0"/>
              <a:t> stores the object in random order . There is no guarantee that the element we  inserted first in the </a:t>
            </a:r>
            <a:r>
              <a:rPr lang="en-US" dirty="0" err="1"/>
              <a:t>HashSet</a:t>
            </a:r>
            <a:r>
              <a:rPr lang="en-US" dirty="0"/>
              <a:t>  will be printed first in the output </a:t>
            </a:r>
            <a:r>
              <a:rPr lang="en-US" dirty="0" smtClean="0"/>
              <a:t>. </a:t>
            </a:r>
            <a:r>
              <a:rPr lang="en-US" dirty="0"/>
              <a:t>Elements are sorted according to the natural ordering of its elements in </a:t>
            </a:r>
            <a:r>
              <a:rPr lang="en-US" dirty="0" err="1" smtClean="0"/>
              <a:t>TreeSet</a:t>
            </a:r>
            <a:endParaRPr lang="en-US" dirty="0" smtClean="0"/>
          </a:p>
          <a:p>
            <a:pPr marL="514350" indent="-514350" algn="just">
              <a:buAutoNum type="arabicPeriod"/>
            </a:pPr>
            <a:r>
              <a:rPr lang="en-US" b="1" dirty="0" smtClean="0"/>
              <a:t>Null </a:t>
            </a:r>
            <a:r>
              <a:rPr lang="en-US" b="1" dirty="0"/>
              <a:t>value :</a:t>
            </a:r>
            <a:r>
              <a:rPr lang="en-US" dirty="0"/>
              <a:t>   </a:t>
            </a:r>
            <a:r>
              <a:rPr lang="en-US" dirty="0" err="1"/>
              <a:t>HashSet</a:t>
            </a:r>
            <a:r>
              <a:rPr lang="en-US" dirty="0"/>
              <a:t> can store null object while </a:t>
            </a:r>
            <a:r>
              <a:rPr lang="en-US" dirty="0" err="1"/>
              <a:t>TreeSet</a:t>
            </a:r>
            <a:r>
              <a:rPr lang="en-US" dirty="0"/>
              <a:t> does not allow null object. If one try to store null object in </a:t>
            </a:r>
            <a:r>
              <a:rPr lang="en-US" dirty="0" err="1"/>
              <a:t>TreeSet</a:t>
            </a:r>
            <a:r>
              <a:rPr lang="en-US" dirty="0"/>
              <a:t> object , it will throw Null Pointer Exception</a:t>
            </a:r>
            <a:r>
              <a:rPr lang="en-US" dirty="0" smtClean="0"/>
              <a:t>.</a:t>
            </a:r>
          </a:p>
          <a:p>
            <a:pPr marL="514350" indent="-514350" algn="just">
              <a:buAutoNum type="arabicPeriod"/>
            </a:pPr>
            <a:r>
              <a:rPr lang="en-US" b="1" dirty="0" smtClean="0"/>
              <a:t>Performance </a:t>
            </a:r>
            <a:r>
              <a:rPr lang="en-US" b="1" dirty="0"/>
              <a:t>:</a:t>
            </a:r>
            <a:r>
              <a:rPr lang="en-US" dirty="0"/>
              <a:t> </a:t>
            </a:r>
            <a:r>
              <a:rPr lang="en-US" dirty="0" err="1"/>
              <a:t>HashSet</a:t>
            </a:r>
            <a:r>
              <a:rPr lang="en-US" dirty="0"/>
              <a:t> take constant time performance for the basic operations like add, remove contains and  </a:t>
            </a:r>
            <a:r>
              <a:rPr lang="en-US" dirty="0" err="1"/>
              <a:t>size.While</a:t>
            </a:r>
            <a:r>
              <a:rPr lang="en-US" dirty="0"/>
              <a:t> </a:t>
            </a:r>
            <a:r>
              <a:rPr lang="en-US" dirty="0" err="1"/>
              <a:t>TreeSet</a:t>
            </a:r>
            <a:r>
              <a:rPr lang="en-US" dirty="0"/>
              <a:t> guarantees log(n) time cost for the basic operations (</a:t>
            </a:r>
            <a:r>
              <a:rPr lang="en-US" dirty="0" err="1"/>
              <a:t>add,remove,contains</a:t>
            </a:r>
            <a:r>
              <a:rPr lang="en-US" dirty="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09600"/>
            <a:ext cx="7010400" cy="5715000"/>
          </a:xfrm>
        </p:spPr>
        <p:txBody>
          <a:bodyPr>
            <a:normAutofit fontScale="92500" lnSpcReduction="10000"/>
          </a:bodyPr>
          <a:lstStyle/>
          <a:p>
            <a:pPr algn="just"/>
            <a:r>
              <a:rPr lang="en-US" dirty="0" err="1" smtClean="0"/>
              <a:t>HashSet</a:t>
            </a:r>
            <a:r>
              <a:rPr lang="en-US" dirty="0" smtClean="0"/>
              <a:t> and </a:t>
            </a:r>
            <a:r>
              <a:rPr lang="en-US" dirty="0" err="1" smtClean="0"/>
              <a:t>TreeSet</a:t>
            </a:r>
            <a:r>
              <a:rPr lang="en-US" dirty="0" smtClean="0"/>
              <a:t> Difference</a:t>
            </a:r>
          </a:p>
          <a:p>
            <a:pPr algn="just" fontAlgn="base"/>
            <a:r>
              <a:rPr lang="en-US" b="1" dirty="0" smtClean="0"/>
              <a:t>4. </a:t>
            </a:r>
            <a:r>
              <a:rPr lang="en-US" b="1" dirty="0"/>
              <a:t>Functionality :</a:t>
            </a:r>
            <a:r>
              <a:rPr lang="en-US" dirty="0"/>
              <a:t>    </a:t>
            </a:r>
            <a:r>
              <a:rPr lang="en-US" dirty="0" err="1"/>
              <a:t>TreeSet</a:t>
            </a:r>
            <a:r>
              <a:rPr lang="en-US" dirty="0"/>
              <a:t> is rich in functionality as compare to </a:t>
            </a:r>
            <a:r>
              <a:rPr lang="en-US" dirty="0" err="1"/>
              <a:t>HashSet</a:t>
            </a:r>
            <a:r>
              <a:rPr lang="en-US" dirty="0"/>
              <a:t>. Functions like </a:t>
            </a:r>
            <a:r>
              <a:rPr lang="en-US" dirty="0" err="1"/>
              <a:t>pollFirst</a:t>
            </a:r>
            <a:r>
              <a:rPr lang="en-US" dirty="0" smtClean="0"/>
              <a:t>(), </a:t>
            </a:r>
            <a:r>
              <a:rPr lang="en-US" dirty="0" err="1" smtClean="0"/>
              <a:t>pollLast</a:t>
            </a:r>
            <a:r>
              <a:rPr lang="en-US" dirty="0"/>
              <a:t>(),first(),last</a:t>
            </a:r>
            <a:r>
              <a:rPr lang="en-US" dirty="0" smtClean="0"/>
              <a:t>() ,</a:t>
            </a:r>
            <a:r>
              <a:rPr lang="en-US" dirty="0"/>
              <a:t>ceiling(),lower() etc. makes </a:t>
            </a:r>
            <a:r>
              <a:rPr lang="en-US" dirty="0" err="1"/>
              <a:t>TreeSet</a:t>
            </a:r>
            <a:r>
              <a:rPr lang="en-US" dirty="0"/>
              <a:t> easier to use than </a:t>
            </a:r>
            <a:r>
              <a:rPr lang="en-US" dirty="0" err="1"/>
              <a:t>HashSet</a:t>
            </a:r>
            <a:r>
              <a:rPr lang="en-US" dirty="0"/>
              <a:t>. </a:t>
            </a:r>
            <a:r>
              <a:rPr lang="en-US" dirty="0" smtClean="0"/>
              <a:t/>
            </a:r>
            <a:br>
              <a:rPr lang="en-US" dirty="0" smtClean="0"/>
            </a:br>
            <a:r>
              <a:rPr lang="en-US" dirty="0" smtClean="0"/>
              <a:t/>
            </a:r>
            <a:br>
              <a:rPr lang="en-US" dirty="0" smtClean="0"/>
            </a:br>
            <a:r>
              <a:rPr lang="en-US" dirty="0" smtClean="0"/>
              <a:t> </a:t>
            </a:r>
            <a:endParaRPr lang="en-US" dirty="0"/>
          </a:p>
          <a:p>
            <a:pPr algn="just" fontAlgn="base"/>
            <a:r>
              <a:rPr lang="en-US" b="1" dirty="0" smtClean="0"/>
              <a:t>5. Comparison </a:t>
            </a:r>
            <a:r>
              <a:rPr lang="en-US" b="1" dirty="0"/>
              <a:t>:</a:t>
            </a:r>
            <a:r>
              <a:rPr lang="en-US" dirty="0"/>
              <a:t> </a:t>
            </a:r>
            <a:r>
              <a:rPr lang="en-US" dirty="0" err="1"/>
              <a:t>HashSet</a:t>
            </a:r>
            <a:r>
              <a:rPr lang="en-US" dirty="0"/>
              <a:t> uses equals() method for comparison in java while </a:t>
            </a:r>
            <a:r>
              <a:rPr lang="en-US" dirty="0" err="1"/>
              <a:t>TreeSet</a:t>
            </a:r>
            <a:r>
              <a:rPr lang="en-US" dirty="0"/>
              <a:t> uses </a:t>
            </a:r>
            <a:r>
              <a:rPr lang="en-US" dirty="0" err="1"/>
              <a:t>compareTo</a:t>
            </a:r>
            <a:r>
              <a:rPr lang="en-US" dirty="0"/>
              <a:t>() method for maintaining ordering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533400"/>
            <a:ext cx="7848600" cy="5791200"/>
          </a:xfrm>
        </p:spPr>
        <p:txBody>
          <a:bodyPr>
            <a:normAutofit fontScale="92500" lnSpcReduction="20000"/>
          </a:bodyPr>
          <a:lstStyle/>
          <a:p>
            <a:pPr fontAlgn="base"/>
            <a:r>
              <a:rPr lang="en-US" b="1" dirty="0" err="1" smtClean="0"/>
              <a:t>HashMap</a:t>
            </a:r>
            <a:r>
              <a:rPr lang="en-US" b="1" dirty="0" smtClean="0"/>
              <a:t> &amp; </a:t>
            </a:r>
            <a:r>
              <a:rPr lang="en-US" b="1" dirty="0" err="1" smtClean="0"/>
              <a:t>TreeMap</a:t>
            </a:r>
            <a:r>
              <a:rPr lang="en-US" b="1" dirty="0" smtClean="0"/>
              <a:t>: Differences</a:t>
            </a:r>
          </a:p>
          <a:p>
            <a:pPr marL="514350" indent="-514350" algn="just" fontAlgn="base">
              <a:buFont typeface="+mj-lt"/>
              <a:buAutoNum type="arabicPeriod"/>
            </a:pPr>
            <a:r>
              <a:rPr lang="en-US" dirty="0" err="1" smtClean="0"/>
              <a:t>HashMap</a:t>
            </a:r>
            <a:r>
              <a:rPr lang="en-US" dirty="0" smtClean="0"/>
              <a:t> returns unordered values. </a:t>
            </a:r>
            <a:r>
              <a:rPr lang="en-US" dirty="0" err="1" smtClean="0"/>
              <a:t>TreeMap</a:t>
            </a:r>
            <a:r>
              <a:rPr lang="en-US" dirty="0" smtClean="0"/>
              <a:t> returns the elements in ascending order (known as natural order) of keys by default. </a:t>
            </a:r>
            <a:r>
              <a:rPr lang="en-US" dirty="0" err="1" smtClean="0"/>
              <a:t>TreeMap</a:t>
            </a:r>
            <a:r>
              <a:rPr lang="en-US" dirty="0" smtClean="0"/>
              <a:t> order can be customized using </a:t>
            </a:r>
            <a:r>
              <a:rPr lang="en-US" dirty="0" smtClean="0">
                <a:hlinkClick r:id="rId2"/>
              </a:rPr>
              <a:t>Comparator</a:t>
            </a:r>
            <a:r>
              <a:rPr lang="en-US" dirty="0" smtClean="0"/>
              <a:t> .</a:t>
            </a:r>
          </a:p>
          <a:p>
            <a:pPr marL="514350" indent="-514350" algn="just" fontAlgn="base">
              <a:buFont typeface="+mj-lt"/>
              <a:buAutoNum type="arabicPeriod"/>
            </a:pPr>
            <a:r>
              <a:rPr lang="en-US" dirty="0" smtClean="0"/>
              <a:t>The performance of </a:t>
            </a:r>
            <a:r>
              <a:rPr lang="en-US" dirty="0" err="1" smtClean="0"/>
              <a:t>HashMap</a:t>
            </a:r>
            <a:r>
              <a:rPr lang="en-US" dirty="0" smtClean="0"/>
              <a:t> is higher than </a:t>
            </a:r>
            <a:r>
              <a:rPr lang="en-US" dirty="0" err="1" smtClean="0"/>
              <a:t>TreeMap</a:t>
            </a:r>
            <a:r>
              <a:rPr lang="en-US" dirty="0" smtClean="0"/>
              <a:t> because </a:t>
            </a:r>
            <a:r>
              <a:rPr lang="en-US" dirty="0" err="1" smtClean="0"/>
              <a:t>TreeMap</a:t>
            </a:r>
            <a:r>
              <a:rPr lang="en-US" dirty="0" smtClean="0"/>
              <a:t> requires minimum execution of two method calls to create a tree structure and to print the elements in natural order.</a:t>
            </a:r>
          </a:p>
          <a:p>
            <a:pPr marL="514350" indent="-514350" algn="just" fontAlgn="base">
              <a:buFont typeface="+mj-lt"/>
              <a:buAutoNum type="arabicPeriod"/>
            </a:pPr>
            <a:r>
              <a:rPr lang="en-US" dirty="0" smtClean="0"/>
              <a:t>When duplicate key elements are put for </a:t>
            </a:r>
            <a:r>
              <a:rPr lang="en-US" dirty="0" err="1" smtClean="0"/>
              <a:t>HashMap</a:t>
            </a:r>
            <a:r>
              <a:rPr lang="en-US" dirty="0" smtClean="0"/>
              <a:t> and </a:t>
            </a:r>
            <a:r>
              <a:rPr lang="en-US" dirty="0" err="1" smtClean="0"/>
              <a:t>TreeMap</a:t>
            </a:r>
            <a:r>
              <a:rPr lang="en-US" dirty="0" smtClean="0"/>
              <a:t>, values are overwritten.</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533400"/>
            <a:ext cx="7848600" cy="5791200"/>
          </a:xfrm>
        </p:spPr>
        <p:txBody>
          <a:bodyPr>
            <a:normAutofit/>
          </a:bodyPr>
          <a:lstStyle/>
          <a:p>
            <a:r>
              <a:rPr lang="en-US" dirty="0" smtClean="0"/>
              <a:t>A </a:t>
            </a:r>
            <a:r>
              <a:rPr lang="en-US" dirty="0" err="1" smtClean="0"/>
              <a:t>ServerSocket</a:t>
            </a:r>
            <a:r>
              <a:rPr lang="en-US" dirty="0" smtClean="0"/>
              <a:t> is for accepting incoming network connections on some stream protocol; e.g. TCP/IP.</a:t>
            </a:r>
          </a:p>
          <a:p>
            <a:r>
              <a:rPr lang="en-US" dirty="0" smtClean="0"/>
              <a:t>A </a:t>
            </a:r>
            <a:r>
              <a:rPr lang="en-US" dirty="0" err="1" smtClean="0"/>
              <a:t>DatagramSocket</a:t>
            </a:r>
            <a:r>
              <a:rPr lang="en-US" dirty="0" smtClean="0"/>
              <a:t> is for sending and receiving </a:t>
            </a:r>
            <a:r>
              <a:rPr lang="en-US" dirty="0" err="1" smtClean="0"/>
              <a:t>datagrams</a:t>
            </a:r>
            <a:r>
              <a:rPr lang="en-US" dirty="0" smtClean="0"/>
              <a:t> on some connectionless datagram / message protocol; e.g. </a:t>
            </a:r>
            <a:r>
              <a:rPr lang="en-US" smtClean="0"/>
              <a:t>UDP/IP</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733800" y="9144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23</a:t>
            </a:r>
            <a:endParaRPr lang="en-US" dirty="0"/>
          </a:p>
        </p:txBody>
      </p:sp>
      <p:sp>
        <p:nvSpPr>
          <p:cNvPr id="5" name="Oval 4"/>
          <p:cNvSpPr/>
          <p:nvPr/>
        </p:nvSpPr>
        <p:spPr>
          <a:xfrm>
            <a:off x="2895600" y="19050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12</a:t>
            </a:r>
            <a:endParaRPr lang="en-US" dirty="0"/>
          </a:p>
        </p:txBody>
      </p:sp>
      <p:cxnSp>
        <p:nvCxnSpPr>
          <p:cNvPr id="7" name="Straight Arrow Connector 6"/>
          <p:cNvCxnSpPr>
            <a:stCxn id="4" idx="3"/>
            <a:endCxn id="5" idx="7"/>
          </p:cNvCxnSpPr>
          <p:nvPr/>
        </p:nvCxnSpPr>
        <p:spPr>
          <a:xfrm rot="5400000">
            <a:off x="3377826" y="1537867"/>
            <a:ext cx="559548" cy="353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209800" y="29718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10" name="Straight Arrow Connector 9"/>
          <p:cNvCxnSpPr>
            <a:stCxn id="5" idx="3"/>
            <a:endCxn id="8" idx="0"/>
          </p:cNvCxnSpPr>
          <p:nvPr/>
        </p:nvCxnSpPr>
        <p:spPr>
          <a:xfrm rot="5400000">
            <a:off x="2501130" y="2476897"/>
            <a:ext cx="546474" cy="4433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429000" y="29718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15</a:t>
            </a:r>
            <a:endParaRPr lang="en-US" dirty="0"/>
          </a:p>
        </p:txBody>
      </p:sp>
      <p:cxnSp>
        <p:nvCxnSpPr>
          <p:cNvPr id="13" name="Straight Arrow Connector 12"/>
          <p:cNvCxnSpPr>
            <a:stCxn id="5" idx="5"/>
            <a:endCxn id="11" idx="0"/>
          </p:cNvCxnSpPr>
          <p:nvPr/>
        </p:nvCxnSpPr>
        <p:spPr>
          <a:xfrm rot="16200000" flipH="1">
            <a:off x="3353196" y="2553096"/>
            <a:ext cx="546474" cy="2909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495800" y="19050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42</a:t>
            </a:r>
            <a:endParaRPr lang="en-US" dirty="0"/>
          </a:p>
        </p:txBody>
      </p:sp>
      <p:cxnSp>
        <p:nvCxnSpPr>
          <p:cNvPr id="16" name="Straight Arrow Connector 15"/>
          <p:cNvCxnSpPr>
            <a:stCxn id="4" idx="5"/>
            <a:endCxn id="14" idx="0"/>
          </p:cNvCxnSpPr>
          <p:nvPr/>
        </p:nvCxnSpPr>
        <p:spPr>
          <a:xfrm rot="16200000" flipH="1">
            <a:off x="4343796" y="1410096"/>
            <a:ext cx="470274" cy="5195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4343400" y="29718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35</a:t>
            </a:r>
            <a:endParaRPr lang="en-US" dirty="0"/>
          </a:p>
        </p:txBody>
      </p:sp>
      <p:cxnSp>
        <p:nvCxnSpPr>
          <p:cNvPr id="20" name="Straight Arrow Connector 19"/>
          <p:cNvCxnSpPr>
            <a:stCxn id="14" idx="3"/>
            <a:endCxn id="18" idx="1"/>
          </p:cNvCxnSpPr>
          <p:nvPr/>
        </p:nvCxnSpPr>
        <p:spPr>
          <a:xfrm rot="5400000">
            <a:off x="4202159" y="2667000"/>
            <a:ext cx="635748"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143000" y="54102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143000" y="44958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143000" y="4953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143000" y="40386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143000" y="58674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209800" y="58674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41</a:t>
            </a:r>
            <a:endParaRPr lang="en-US" dirty="0"/>
          </a:p>
        </p:txBody>
      </p:sp>
      <p:cxnSp>
        <p:nvCxnSpPr>
          <p:cNvPr id="35" name="Straight Arrow Connector 34"/>
          <p:cNvCxnSpPr>
            <a:stCxn id="28" idx="3"/>
            <a:endCxn id="29" idx="1"/>
          </p:cNvCxnSpPr>
          <p:nvPr/>
        </p:nvCxnSpPr>
        <p:spPr>
          <a:xfrm>
            <a:off x="1828800" y="60960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209800" y="4953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12</a:t>
            </a:r>
            <a:endParaRPr lang="en-US" dirty="0"/>
          </a:p>
        </p:txBody>
      </p:sp>
      <p:cxnSp>
        <p:nvCxnSpPr>
          <p:cNvPr id="38" name="Straight Arrow Connector 37"/>
          <p:cNvCxnSpPr>
            <a:stCxn id="26" idx="3"/>
            <a:endCxn id="36" idx="1"/>
          </p:cNvCxnSpPr>
          <p:nvPr/>
        </p:nvCxnSpPr>
        <p:spPr>
          <a:xfrm>
            <a:off x="1828800" y="51816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276600" y="58674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23</a:t>
            </a:r>
            <a:endParaRPr lang="en-US" dirty="0"/>
          </a:p>
        </p:txBody>
      </p:sp>
      <p:cxnSp>
        <p:nvCxnSpPr>
          <p:cNvPr id="41" name="Straight Arrow Connector 40"/>
          <p:cNvCxnSpPr>
            <a:stCxn id="29" idx="3"/>
            <a:endCxn id="39" idx="1"/>
          </p:cNvCxnSpPr>
          <p:nvPr/>
        </p:nvCxnSpPr>
        <p:spPr>
          <a:xfrm>
            <a:off x="2895600" y="60960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15000" y="3048000"/>
            <a:ext cx="3429000" cy="369332"/>
          </a:xfrm>
          <a:prstGeom prst="rect">
            <a:avLst/>
          </a:prstGeom>
          <a:noFill/>
        </p:spPr>
        <p:txBody>
          <a:bodyPr wrap="square" rtlCol="0">
            <a:spAutoFit/>
          </a:bodyPr>
          <a:lstStyle/>
          <a:p>
            <a:r>
              <a:rPr lang="en-US" dirty="0" smtClean="0"/>
              <a:t>Simple Tree Example</a:t>
            </a:r>
            <a:endParaRPr lang="en-US" dirty="0"/>
          </a:p>
        </p:txBody>
      </p:sp>
      <p:sp>
        <p:nvSpPr>
          <p:cNvPr id="43" name="TextBox 42"/>
          <p:cNvSpPr txBox="1"/>
          <p:nvPr/>
        </p:nvSpPr>
        <p:spPr>
          <a:xfrm>
            <a:off x="4648200" y="6096000"/>
            <a:ext cx="3429000" cy="369332"/>
          </a:xfrm>
          <a:prstGeom prst="rect">
            <a:avLst/>
          </a:prstGeom>
          <a:noFill/>
        </p:spPr>
        <p:txBody>
          <a:bodyPr wrap="square" rtlCol="0">
            <a:spAutoFit/>
          </a:bodyPr>
          <a:lstStyle/>
          <a:p>
            <a:r>
              <a:rPr lang="en-US" dirty="0" smtClean="0"/>
              <a:t>Simple Hashing Example</a:t>
            </a:r>
            <a:endParaRPr lang="en-US" dirty="0"/>
          </a:p>
        </p:txBody>
      </p:sp>
      <p:sp>
        <p:nvSpPr>
          <p:cNvPr id="30" name="Rectangle 29"/>
          <p:cNvSpPr/>
          <p:nvPr/>
        </p:nvSpPr>
        <p:spPr>
          <a:xfrm>
            <a:off x="609600" y="18288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609600" y="9144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09600" y="13716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09600" y="2286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Up Arrow 39"/>
          <p:cNvSpPr/>
          <p:nvPr/>
        </p:nvSpPr>
        <p:spPr>
          <a:xfrm>
            <a:off x="990600" y="304800"/>
            <a:ext cx="228600"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70000" lnSpcReduction="20000"/>
          </a:bodyPr>
          <a:lstStyle/>
          <a:p>
            <a:pPr algn="l"/>
            <a:r>
              <a:rPr lang="en-US" b="1" u="sng" dirty="0" smtClean="0">
                <a:solidFill>
                  <a:srgbClr val="FF0000"/>
                </a:solidFill>
              </a:rPr>
              <a:t>Generics</a:t>
            </a:r>
          </a:p>
          <a:p>
            <a:pPr algn="l"/>
            <a:r>
              <a:rPr lang="en-US" dirty="0" smtClean="0"/>
              <a:t>A Generic class is a class, whose code is not written for a specific data type. Rather code is written for a generic type, and the actual required data type is being specified, when the object creation is done. Note that compiler generates the code required for specific type.</a:t>
            </a:r>
          </a:p>
          <a:p>
            <a:pPr algn="l"/>
            <a:r>
              <a:rPr lang="en-US" dirty="0" smtClean="0"/>
              <a:t>Advantage of generics is</a:t>
            </a:r>
          </a:p>
          <a:p>
            <a:pPr marL="514350" indent="-514350" algn="l">
              <a:buAutoNum type="arabicPeriod"/>
            </a:pPr>
            <a:r>
              <a:rPr lang="en-US" dirty="0" smtClean="0"/>
              <a:t>It avoids code duplication</a:t>
            </a:r>
            <a:endParaRPr lang="en-US" dirty="0" smtClean="0">
              <a:solidFill>
                <a:srgbClr val="FF0000"/>
              </a:solidFill>
            </a:endParaRPr>
          </a:p>
          <a:p>
            <a:pPr marL="514350" indent="-514350" algn="l">
              <a:buAutoNum type="arabicPeriod"/>
            </a:pPr>
            <a:r>
              <a:rPr lang="en-US" dirty="0" smtClean="0"/>
              <a:t>Improves code reusability</a:t>
            </a:r>
            <a:endParaRPr lang="en-US" dirty="0"/>
          </a:p>
          <a:p>
            <a:pPr marL="514350" indent="-514350" algn="l"/>
            <a:r>
              <a:rPr lang="en-US" dirty="0" smtClean="0"/>
              <a:t>Collection Framework has both generic and non generic implementation.</a:t>
            </a:r>
          </a:p>
          <a:p>
            <a:pPr marL="514350" indent="-514350" algn="l"/>
            <a:r>
              <a:rPr lang="en-US" b="1" u="sng" dirty="0" smtClean="0">
                <a:solidFill>
                  <a:srgbClr val="FF0000"/>
                </a:solidFill>
              </a:rPr>
              <a:t>How to use wildcard in Generics</a:t>
            </a:r>
          </a:p>
          <a:p>
            <a:pPr marL="514350" indent="-514350" algn="l"/>
            <a:r>
              <a:rPr lang="en-US" b="1" dirty="0" smtClean="0"/>
              <a:t>Unknown Wildcard: </a:t>
            </a:r>
            <a:r>
              <a:rPr lang="en-US" dirty="0" smtClean="0"/>
              <a:t>List&lt;?&gt; means a list typed to an unknown type. This could be a List&lt;A&gt;, a List&lt;B&gt;, a List&lt;String&gt; etc.</a:t>
            </a:r>
            <a:endParaRPr lang="en-US" b="1" dirty="0" smtClean="0"/>
          </a:p>
          <a:p>
            <a:pPr marL="514350" indent="-514350" algn="l"/>
            <a:r>
              <a:rPr lang="en-US" dirty="0" smtClean="0"/>
              <a:t>public void </a:t>
            </a:r>
            <a:r>
              <a:rPr lang="en-US" dirty="0" err="1" smtClean="0"/>
              <a:t>processElements</a:t>
            </a:r>
            <a:r>
              <a:rPr lang="en-US" dirty="0" smtClean="0"/>
              <a:t>(</a:t>
            </a:r>
            <a:r>
              <a:rPr lang="en-US" b="1" dirty="0" smtClean="0"/>
              <a:t>List&lt;?&gt; elements</a:t>
            </a:r>
            <a:r>
              <a:rPr lang="en-US" dirty="0" smtClean="0"/>
              <a:t>){ }</a:t>
            </a:r>
          </a:p>
          <a:p>
            <a:pPr marL="514350" indent="-514350" algn="l"/>
            <a:r>
              <a:rPr lang="en-US" b="1" dirty="0" smtClean="0"/>
              <a:t>extends Wildcard </a:t>
            </a:r>
            <a:r>
              <a:rPr lang="en-US" b="1" dirty="0" err="1" smtClean="0"/>
              <a:t>Boundary:</a:t>
            </a:r>
            <a:r>
              <a:rPr lang="en-US" dirty="0" err="1" smtClean="0"/>
              <a:t>List</a:t>
            </a:r>
            <a:r>
              <a:rPr lang="en-US" dirty="0" smtClean="0"/>
              <a:t>&lt;? extends A&gt; means a List of objects that are instances of the class A, or subclasses of A (e.g. B and C). </a:t>
            </a:r>
          </a:p>
          <a:p>
            <a:pPr marL="514350" indent="-514350" algn="l"/>
            <a:r>
              <a:rPr lang="en-US" dirty="0" smtClean="0"/>
              <a:t>public void </a:t>
            </a:r>
            <a:r>
              <a:rPr lang="en-US" dirty="0" err="1" smtClean="0"/>
              <a:t>processElements</a:t>
            </a:r>
            <a:r>
              <a:rPr lang="en-US" dirty="0" smtClean="0"/>
              <a:t>(</a:t>
            </a:r>
            <a:r>
              <a:rPr lang="en-US" b="1" dirty="0" smtClean="0"/>
              <a:t>List&lt;? extends A&gt; elements</a:t>
            </a:r>
            <a:r>
              <a:rPr lang="en-US" dirty="0" smtClean="0"/>
              <a:t>){  }</a:t>
            </a:r>
          </a:p>
          <a:p>
            <a:pPr algn="l"/>
            <a:r>
              <a:rPr lang="en-US" b="1" dirty="0" smtClean="0"/>
              <a:t>super Wildcard Boundary</a:t>
            </a:r>
          </a:p>
          <a:p>
            <a:pPr algn="l"/>
            <a:r>
              <a:rPr lang="en-US" dirty="0" smtClean="0"/>
              <a:t>List&lt;? super A&gt; means that the list is typed to either the A class, or a </a:t>
            </a:r>
            <a:r>
              <a:rPr lang="en-US" dirty="0" err="1" smtClean="0"/>
              <a:t>superclass</a:t>
            </a:r>
            <a:r>
              <a:rPr lang="en-US" dirty="0" smtClean="0"/>
              <a:t> of A.</a:t>
            </a:r>
          </a:p>
          <a:p>
            <a:pPr marL="514350" indent="-514350" algn="l"/>
            <a:r>
              <a:rPr lang="en-US" dirty="0" smtClean="0"/>
              <a:t>public static void </a:t>
            </a:r>
            <a:r>
              <a:rPr lang="en-US" dirty="0" err="1" smtClean="0"/>
              <a:t>insertElements</a:t>
            </a:r>
            <a:r>
              <a:rPr lang="en-US" dirty="0" smtClean="0"/>
              <a:t>(List&lt;? super A&gt; list){ }</a:t>
            </a:r>
          </a:p>
          <a:p>
            <a:pPr marL="514350" indent="-514350" algn="l"/>
            <a:endParaRPr lang="en-US" b="1" dirty="0" smtClean="0"/>
          </a:p>
          <a:p>
            <a:pPr marL="514350" indent="-514350" algn="l"/>
            <a:endParaRPr lang="en-US" b="1" dirty="0" smtClean="0"/>
          </a:p>
          <a:p>
            <a:pPr marL="514350" indent="-514350" algn="l"/>
            <a:endParaRPr lang="en-US" dirty="0" smtClean="0"/>
          </a:p>
          <a:p>
            <a:pPr marL="514350" indent="-514350" algn="l"/>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r>
              <a:rPr lang="en-US" b="1" u="sng" dirty="0" smtClean="0">
                <a:solidFill>
                  <a:srgbClr val="FF0000"/>
                </a:solidFill>
              </a:rPr>
              <a:t>Difference between Generic and Non Generic Collection</a:t>
            </a:r>
          </a:p>
          <a:p>
            <a:pPr marL="514350" indent="-514350">
              <a:buAutoNum type="arabicPeriod"/>
            </a:pPr>
            <a:r>
              <a:rPr lang="en-US" dirty="0" smtClean="0"/>
              <a:t>Non Generic Collection are based on Object class, and casting is done during run time, which may affect performance. Where as generic Collection are for the specified class type only.</a:t>
            </a:r>
          </a:p>
          <a:p>
            <a:pPr marL="514350" indent="-514350">
              <a:buAutoNum type="arabicPeriod"/>
            </a:pPr>
            <a:r>
              <a:rPr lang="en-US" dirty="0" smtClean="0"/>
              <a:t>Using Non Generic Collection we can store </a:t>
            </a:r>
            <a:r>
              <a:rPr lang="en-US" dirty="0" err="1" smtClean="0"/>
              <a:t>Heterogenous</a:t>
            </a:r>
            <a:r>
              <a:rPr lang="en-US" dirty="0" smtClean="0"/>
              <a:t> objects(</a:t>
            </a:r>
            <a:r>
              <a:rPr lang="en-US" dirty="0" err="1" smtClean="0"/>
              <a:t>i</a:t>
            </a:r>
            <a:r>
              <a:rPr lang="en-US" dirty="0" smtClean="0"/>
              <a:t>..e objects of different class type), where as Generic Collection allow Homogenous objects only.</a:t>
            </a:r>
          </a:p>
          <a:p>
            <a:pPr marL="514350" indent="-514350">
              <a:buAutoNum type="arabicPeriod"/>
            </a:pPr>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lnSpcReduction="10000"/>
          </a:bodyPr>
          <a:lstStyle/>
          <a:p>
            <a:r>
              <a:rPr lang="en-US" dirty="0" smtClean="0">
                <a:solidFill>
                  <a:srgbClr val="FF0000"/>
                </a:solidFill>
              </a:rPr>
              <a:t>How to customize sorted order of </a:t>
            </a:r>
            <a:r>
              <a:rPr lang="en-US" dirty="0" err="1" smtClean="0">
                <a:solidFill>
                  <a:srgbClr val="FF0000"/>
                </a:solidFill>
              </a:rPr>
              <a:t>TreeSet</a:t>
            </a:r>
            <a:r>
              <a:rPr lang="en-US" dirty="0" smtClean="0">
                <a:solidFill>
                  <a:srgbClr val="FF0000"/>
                </a:solidFill>
              </a:rPr>
              <a:t> or </a:t>
            </a:r>
            <a:r>
              <a:rPr lang="en-US" dirty="0" err="1" smtClean="0">
                <a:solidFill>
                  <a:srgbClr val="FF0000"/>
                </a:solidFill>
              </a:rPr>
              <a:t>TreeMap</a:t>
            </a:r>
            <a:endParaRPr lang="en-US" dirty="0" smtClean="0">
              <a:solidFill>
                <a:srgbClr val="FF0000"/>
              </a:solidFill>
            </a:endParaRPr>
          </a:p>
          <a:p>
            <a:pPr algn="l"/>
            <a:r>
              <a:rPr lang="en-US" dirty="0" smtClean="0">
                <a:solidFill>
                  <a:srgbClr val="FF0000"/>
                </a:solidFill>
              </a:rPr>
              <a:t>(Difference between Comparator and Comparable)</a:t>
            </a:r>
          </a:p>
          <a:p>
            <a:pPr algn="l"/>
            <a:r>
              <a:rPr lang="en-US" dirty="0" smtClean="0"/>
              <a:t>This can be achieved with Comparator or Comparable.</a:t>
            </a:r>
          </a:p>
          <a:p>
            <a:pPr algn="l"/>
            <a:r>
              <a:rPr lang="en-US" dirty="0" smtClean="0"/>
              <a:t>1. Using Comparator the original class need not be changed.</a:t>
            </a:r>
          </a:p>
          <a:p>
            <a:pPr algn="l"/>
            <a:r>
              <a:rPr lang="en-US" dirty="0" smtClean="0"/>
              <a:t>2. With Comparator it is possible to have multiple sorting logics, each one can be used for different purpose or scenarios. For </a:t>
            </a:r>
            <a:r>
              <a:rPr lang="en-US" dirty="0" err="1" smtClean="0"/>
              <a:t>eg</a:t>
            </a:r>
            <a:r>
              <a:rPr lang="en-US" dirty="0" smtClean="0"/>
              <a:t>. Student objects can be sorted as per marks when ranked, but for attendance purpose Student objects can be sorted in alphabetical order of Names. </a:t>
            </a:r>
          </a:p>
          <a:p>
            <a:pPr algn="l"/>
            <a:r>
              <a:rPr lang="en-US" dirty="0" smtClean="0"/>
              <a:t>3. Both are interfaces</a:t>
            </a:r>
          </a:p>
          <a:p>
            <a:pPr algn="l"/>
            <a:r>
              <a:rPr lang="en-US" dirty="0" smtClean="0"/>
              <a:t>But this is not directly possible with Comparable.</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381000"/>
            <a:ext cx="9144000" cy="6477000"/>
          </a:xfrm>
        </p:spPr>
        <p:txBody>
          <a:bodyPr>
            <a:normAutofit/>
          </a:bodyPr>
          <a:lstStyle/>
          <a:p>
            <a:r>
              <a:rPr lang="en-US" dirty="0" err="1" smtClean="0">
                <a:solidFill>
                  <a:srgbClr val="FF0000"/>
                </a:solidFill>
              </a:rPr>
              <a:t>java.util.Map</a:t>
            </a:r>
            <a:endParaRPr lang="en-US" dirty="0" smtClean="0">
              <a:solidFill>
                <a:srgbClr val="FF0000"/>
              </a:solidFill>
            </a:endParaRPr>
          </a:p>
          <a:p>
            <a:pPr algn="l"/>
            <a:r>
              <a:rPr lang="en-US" dirty="0" smtClean="0"/>
              <a:t>A Map is used to store </a:t>
            </a:r>
            <a:r>
              <a:rPr lang="en-US" b="1" dirty="0" smtClean="0"/>
              <a:t>Key, Value </a:t>
            </a:r>
            <a:r>
              <a:rPr lang="en-US" dirty="0" smtClean="0"/>
              <a:t>pairs, unlike List or Set. Here Both Key and Value elements can be objects. There are three implementations of Map, they are </a:t>
            </a:r>
            <a:r>
              <a:rPr lang="en-US" b="1" dirty="0" err="1" smtClean="0"/>
              <a:t>HashMap</a:t>
            </a:r>
            <a:r>
              <a:rPr lang="en-US" dirty="0" smtClean="0"/>
              <a:t>, </a:t>
            </a:r>
            <a:r>
              <a:rPr lang="en-US" b="1" dirty="0" err="1" smtClean="0"/>
              <a:t>TreeMap</a:t>
            </a:r>
            <a:r>
              <a:rPr lang="en-US" dirty="0" smtClean="0"/>
              <a:t> and </a:t>
            </a:r>
            <a:r>
              <a:rPr lang="en-US" dirty="0" err="1" smtClean="0"/>
              <a:t>LinkedHashMap</a:t>
            </a:r>
            <a:r>
              <a:rPr lang="en-US" dirty="0" smtClean="0"/>
              <a:t>.</a:t>
            </a:r>
          </a:p>
          <a:p>
            <a:pPr algn="l"/>
            <a:r>
              <a:rPr lang="en-US" dirty="0" smtClean="0"/>
              <a:t>In </a:t>
            </a:r>
            <a:r>
              <a:rPr lang="en-US" dirty="0" err="1" smtClean="0"/>
              <a:t>HashMap</a:t>
            </a:r>
            <a:r>
              <a:rPr lang="en-US" dirty="0" smtClean="0"/>
              <a:t> elements are stored based on hash value of Key object. </a:t>
            </a:r>
          </a:p>
          <a:p>
            <a:pPr algn="l"/>
            <a:r>
              <a:rPr lang="en-US" dirty="0" smtClean="0"/>
              <a:t>In </a:t>
            </a:r>
            <a:r>
              <a:rPr lang="en-US" dirty="0" err="1" smtClean="0"/>
              <a:t>TreeMap</a:t>
            </a:r>
            <a:r>
              <a:rPr lang="en-US" dirty="0" smtClean="0"/>
              <a:t> elements are stored in sorted order of Key object.</a:t>
            </a:r>
          </a:p>
          <a:p>
            <a:pPr algn="l"/>
            <a:r>
              <a:rPr lang="en-US" dirty="0" err="1" smtClean="0"/>
              <a:t>LinkedHashMap</a:t>
            </a:r>
            <a:r>
              <a:rPr lang="en-US" dirty="0" smtClean="0"/>
              <a:t> will iterate in the order in which the entries were put into the map</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12192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1752600" y="12192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67000" y="12192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3581400" y="12192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4495800" y="12192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5410200" y="12192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1066800" y="1981200"/>
            <a:ext cx="457200" cy="369332"/>
          </a:xfrm>
          <a:prstGeom prst="rect">
            <a:avLst/>
          </a:prstGeom>
          <a:noFill/>
        </p:spPr>
        <p:txBody>
          <a:bodyPr wrap="square" rtlCol="0">
            <a:spAutoFit/>
          </a:bodyPr>
          <a:lstStyle/>
          <a:p>
            <a:r>
              <a:rPr lang="en-US" dirty="0" smtClean="0"/>
              <a:t>0</a:t>
            </a:r>
            <a:endParaRPr lang="en-US" dirty="0"/>
          </a:p>
        </p:txBody>
      </p:sp>
      <p:sp>
        <p:nvSpPr>
          <p:cNvPr id="12" name="TextBox 11"/>
          <p:cNvSpPr txBox="1"/>
          <p:nvPr/>
        </p:nvSpPr>
        <p:spPr>
          <a:xfrm>
            <a:off x="1981200" y="1981200"/>
            <a:ext cx="457200" cy="369332"/>
          </a:xfrm>
          <a:prstGeom prst="rect">
            <a:avLst/>
          </a:prstGeom>
          <a:noFill/>
        </p:spPr>
        <p:txBody>
          <a:bodyPr wrap="square" rtlCol="0">
            <a:spAutoFit/>
          </a:bodyPr>
          <a:lstStyle/>
          <a:p>
            <a:r>
              <a:rPr lang="en-US" dirty="0" smtClean="0"/>
              <a:t>1</a:t>
            </a:r>
            <a:endParaRPr lang="en-US" dirty="0"/>
          </a:p>
        </p:txBody>
      </p:sp>
      <p:sp>
        <p:nvSpPr>
          <p:cNvPr id="13" name="TextBox 12"/>
          <p:cNvSpPr txBox="1"/>
          <p:nvPr/>
        </p:nvSpPr>
        <p:spPr>
          <a:xfrm>
            <a:off x="2895600" y="1981200"/>
            <a:ext cx="457200" cy="369332"/>
          </a:xfrm>
          <a:prstGeom prst="rect">
            <a:avLst/>
          </a:prstGeom>
          <a:noFill/>
        </p:spPr>
        <p:txBody>
          <a:bodyPr wrap="square" rtlCol="0">
            <a:spAutoFit/>
          </a:bodyPr>
          <a:lstStyle/>
          <a:p>
            <a:r>
              <a:rPr lang="en-US" dirty="0" smtClean="0"/>
              <a:t>2</a:t>
            </a:r>
            <a:endParaRPr lang="en-US" dirty="0"/>
          </a:p>
        </p:txBody>
      </p:sp>
      <p:sp>
        <p:nvSpPr>
          <p:cNvPr id="14" name="TextBox 13"/>
          <p:cNvSpPr txBox="1"/>
          <p:nvPr/>
        </p:nvSpPr>
        <p:spPr>
          <a:xfrm>
            <a:off x="3810000" y="1981200"/>
            <a:ext cx="457200" cy="369332"/>
          </a:xfrm>
          <a:prstGeom prst="rect">
            <a:avLst/>
          </a:prstGeom>
          <a:noFill/>
        </p:spPr>
        <p:txBody>
          <a:bodyPr wrap="square" rtlCol="0">
            <a:spAutoFit/>
          </a:bodyPr>
          <a:lstStyle/>
          <a:p>
            <a:r>
              <a:rPr lang="en-US" dirty="0" smtClean="0"/>
              <a:t>3</a:t>
            </a:r>
            <a:endParaRPr lang="en-US" dirty="0"/>
          </a:p>
        </p:txBody>
      </p:sp>
      <p:sp>
        <p:nvSpPr>
          <p:cNvPr id="15" name="TextBox 14"/>
          <p:cNvSpPr txBox="1"/>
          <p:nvPr/>
        </p:nvSpPr>
        <p:spPr>
          <a:xfrm>
            <a:off x="4648200" y="1981200"/>
            <a:ext cx="457200" cy="369332"/>
          </a:xfrm>
          <a:prstGeom prst="rect">
            <a:avLst/>
          </a:prstGeom>
          <a:noFill/>
        </p:spPr>
        <p:txBody>
          <a:bodyPr wrap="square" rtlCol="0">
            <a:spAutoFit/>
          </a:bodyPr>
          <a:lstStyle/>
          <a:p>
            <a:r>
              <a:rPr lang="en-US" dirty="0" smtClean="0"/>
              <a:t>4</a:t>
            </a:r>
            <a:endParaRPr lang="en-US" dirty="0"/>
          </a:p>
        </p:txBody>
      </p:sp>
      <p:sp>
        <p:nvSpPr>
          <p:cNvPr id="16" name="TextBox 15"/>
          <p:cNvSpPr txBox="1"/>
          <p:nvPr/>
        </p:nvSpPr>
        <p:spPr>
          <a:xfrm>
            <a:off x="5638800" y="1981200"/>
            <a:ext cx="457200" cy="369332"/>
          </a:xfrm>
          <a:prstGeom prst="rect">
            <a:avLst/>
          </a:prstGeom>
          <a:noFill/>
        </p:spPr>
        <p:txBody>
          <a:bodyPr wrap="square" rtlCol="0">
            <a:spAutoFit/>
          </a:bodyPr>
          <a:lstStyle/>
          <a:p>
            <a:r>
              <a:rPr lang="en-US" dirty="0" smtClean="0"/>
              <a:t>5</a:t>
            </a:r>
            <a:endParaRPr lang="en-US" dirty="0"/>
          </a:p>
        </p:txBody>
      </p:sp>
      <p:sp>
        <p:nvSpPr>
          <p:cNvPr id="17" name="Rectangle 16"/>
          <p:cNvSpPr/>
          <p:nvPr/>
        </p:nvSpPr>
        <p:spPr>
          <a:xfrm>
            <a:off x="762000" y="3200400"/>
            <a:ext cx="304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1066800" y="3200400"/>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22" name="Rectangle 21"/>
          <p:cNvSpPr/>
          <p:nvPr/>
        </p:nvSpPr>
        <p:spPr>
          <a:xfrm>
            <a:off x="1828800" y="3200400"/>
            <a:ext cx="304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2438400" y="3200400"/>
            <a:ext cx="304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2743200" y="3200400"/>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25" name="Rectangle 24"/>
          <p:cNvSpPr/>
          <p:nvPr/>
        </p:nvSpPr>
        <p:spPr>
          <a:xfrm>
            <a:off x="3505200" y="3200400"/>
            <a:ext cx="304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4114800" y="3200400"/>
            <a:ext cx="304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4419600" y="3200400"/>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28" name="Rectangle 27"/>
          <p:cNvSpPr/>
          <p:nvPr/>
        </p:nvSpPr>
        <p:spPr>
          <a:xfrm>
            <a:off x="5181600" y="3200400"/>
            <a:ext cx="304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5715000" y="3200400"/>
            <a:ext cx="304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6019800" y="3200400"/>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31" name="Rectangle 30"/>
          <p:cNvSpPr/>
          <p:nvPr/>
        </p:nvSpPr>
        <p:spPr>
          <a:xfrm>
            <a:off x="6781800" y="3200400"/>
            <a:ext cx="304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Arrow Connector 32"/>
          <p:cNvCxnSpPr/>
          <p:nvPr/>
        </p:nvCxnSpPr>
        <p:spPr>
          <a:xfrm>
            <a:off x="2133600" y="3429000"/>
            <a:ext cx="304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810000" y="3429000"/>
            <a:ext cx="304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5486400" y="3429000"/>
            <a:ext cx="2286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10800000">
            <a:off x="5486400" y="3657600"/>
            <a:ext cx="2286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10800000">
            <a:off x="3810000" y="3657600"/>
            <a:ext cx="304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10800000">
            <a:off x="2133600" y="3657600"/>
            <a:ext cx="304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914400" y="5029200"/>
            <a:ext cx="304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1219200" y="5029200"/>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36" name="Rectangle 35"/>
          <p:cNvSpPr/>
          <p:nvPr/>
        </p:nvSpPr>
        <p:spPr>
          <a:xfrm>
            <a:off x="1981200" y="5029200"/>
            <a:ext cx="304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2590800" y="5029200"/>
            <a:ext cx="304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a:off x="2895600" y="5029200"/>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42" name="Rectangle 41"/>
          <p:cNvSpPr/>
          <p:nvPr/>
        </p:nvSpPr>
        <p:spPr>
          <a:xfrm>
            <a:off x="3657600" y="5029200"/>
            <a:ext cx="304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4267200" y="5029200"/>
            <a:ext cx="304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572000" y="5029200"/>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46" name="Rectangle 45"/>
          <p:cNvSpPr/>
          <p:nvPr/>
        </p:nvSpPr>
        <p:spPr>
          <a:xfrm>
            <a:off x="5334000" y="5029200"/>
            <a:ext cx="304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5867400" y="5029200"/>
            <a:ext cx="304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6172200" y="5029200"/>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49" name="Rectangle 48"/>
          <p:cNvSpPr/>
          <p:nvPr/>
        </p:nvSpPr>
        <p:spPr>
          <a:xfrm>
            <a:off x="6934200" y="5029200"/>
            <a:ext cx="304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0" name="Straight Arrow Connector 49"/>
          <p:cNvCxnSpPr/>
          <p:nvPr/>
        </p:nvCxnSpPr>
        <p:spPr>
          <a:xfrm>
            <a:off x="2286000" y="5257800"/>
            <a:ext cx="304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962400" y="5257800"/>
            <a:ext cx="304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5638800" y="5257800"/>
            <a:ext cx="2286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10800000">
            <a:off x="5638800" y="5486400"/>
            <a:ext cx="2286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rot="10800000">
            <a:off x="3962400" y="5486400"/>
            <a:ext cx="304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10800000">
            <a:off x="2286000" y="5486400"/>
            <a:ext cx="304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990600" y="4572000"/>
            <a:ext cx="55626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48" idx="0"/>
          </p:cNvCxnSpPr>
          <p:nvPr/>
        </p:nvCxnSpPr>
        <p:spPr>
          <a:xfrm rot="5400000">
            <a:off x="6324600" y="4800600"/>
            <a:ext cx="457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5400000">
            <a:off x="685800" y="4876800"/>
            <a:ext cx="6096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10800000">
            <a:off x="1600200" y="6096000"/>
            <a:ext cx="54864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49" idx="2"/>
          </p:cNvCxnSpPr>
          <p:nvPr/>
        </p:nvCxnSpPr>
        <p:spPr>
          <a:xfrm rot="5400000">
            <a:off x="6858000" y="5867400"/>
            <a:ext cx="4572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4" idx="2"/>
          </p:cNvCxnSpPr>
          <p:nvPr/>
        </p:nvCxnSpPr>
        <p:spPr>
          <a:xfrm rot="5400000" flipH="1" flipV="1">
            <a:off x="1371600" y="5867400"/>
            <a:ext cx="457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81000" y="5867400"/>
            <a:ext cx="1295400" cy="369332"/>
          </a:xfrm>
          <a:prstGeom prst="rect">
            <a:avLst/>
          </a:prstGeom>
          <a:noFill/>
        </p:spPr>
        <p:txBody>
          <a:bodyPr wrap="square" rtlCol="0">
            <a:spAutoFit/>
          </a:bodyPr>
          <a:lstStyle/>
          <a:p>
            <a:r>
              <a:rPr lang="en-US" dirty="0" smtClean="0"/>
              <a:t>Head Node</a:t>
            </a:r>
            <a:endParaRPr lang="en-US" dirty="0"/>
          </a:p>
        </p:txBody>
      </p:sp>
      <p:sp>
        <p:nvSpPr>
          <p:cNvPr id="69" name="TextBox 68"/>
          <p:cNvSpPr txBox="1"/>
          <p:nvPr/>
        </p:nvSpPr>
        <p:spPr>
          <a:xfrm>
            <a:off x="6934200" y="4572000"/>
            <a:ext cx="1371600" cy="369332"/>
          </a:xfrm>
          <a:prstGeom prst="rect">
            <a:avLst/>
          </a:prstGeom>
          <a:noFill/>
        </p:spPr>
        <p:txBody>
          <a:bodyPr wrap="square" rtlCol="0">
            <a:spAutoFit/>
          </a:bodyPr>
          <a:lstStyle/>
          <a:p>
            <a:r>
              <a:rPr lang="en-US" dirty="0" smtClean="0"/>
              <a:t>Tail Node</a:t>
            </a:r>
            <a:endParaRPr lang="en-US" dirty="0"/>
          </a:p>
        </p:txBody>
      </p:sp>
      <p:sp>
        <p:nvSpPr>
          <p:cNvPr id="58" name="TextBox 57"/>
          <p:cNvSpPr txBox="1"/>
          <p:nvPr/>
        </p:nvSpPr>
        <p:spPr>
          <a:xfrm>
            <a:off x="3048000" y="762000"/>
            <a:ext cx="1371600" cy="369332"/>
          </a:xfrm>
          <a:prstGeom prst="rect">
            <a:avLst/>
          </a:prstGeom>
          <a:noFill/>
        </p:spPr>
        <p:txBody>
          <a:bodyPr wrap="square" rtlCol="0">
            <a:spAutoFit/>
          </a:bodyPr>
          <a:lstStyle/>
          <a:p>
            <a:r>
              <a:rPr lang="en-US" dirty="0" smtClean="0"/>
              <a:t>array</a:t>
            </a:r>
            <a:endParaRPr lang="en-US" dirty="0"/>
          </a:p>
        </p:txBody>
      </p:sp>
      <p:sp>
        <p:nvSpPr>
          <p:cNvPr id="60" name="TextBox 59"/>
          <p:cNvSpPr txBox="1"/>
          <p:nvPr/>
        </p:nvSpPr>
        <p:spPr>
          <a:xfrm>
            <a:off x="3352800" y="2743200"/>
            <a:ext cx="2590800" cy="369332"/>
          </a:xfrm>
          <a:prstGeom prst="rect">
            <a:avLst/>
          </a:prstGeom>
          <a:noFill/>
        </p:spPr>
        <p:txBody>
          <a:bodyPr wrap="square" rtlCol="0">
            <a:spAutoFit/>
          </a:bodyPr>
          <a:lstStyle/>
          <a:p>
            <a:r>
              <a:rPr lang="en-US" dirty="0" smtClean="0"/>
              <a:t> doubly linked list</a:t>
            </a:r>
            <a:endParaRPr lang="en-US" dirty="0"/>
          </a:p>
        </p:txBody>
      </p:sp>
      <p:sp>
        <p:nvSpPr>
          <p:cNvPr id="62" name="TextBox 61"/>
          <p:cNvSpPr txBox="1"/>
          <p:nvPr/>
        </p:nvSpPr>
        <p:spPr>
          <a:xfrm>
            <a:off x="304800" y="228600"/>
            <a:ext cx="8229600" cy="646331"/>
          </a:xfrm>
          <a:prstGeom prst="rect">
            <a:avLst/>
          </a:prstGeom>
          <a:noFill/>
        </p:spPr>
        <p:txBody>
          <a:bodyPr wrap="square" rtlCol="0">
            <a:spAutoFit/>
          </a:bodyPr>
          <a:lstStyle/>
          <a:p>
            <a:r>
              <a:rPr lang="en-US" dirty="0" smtClean="0"/>
              <a:t>Traditional Arrays and linked list: Below is  memory representation of traditional arrays and linked lists.</a:t>
            </a:r>
            <a:endParaRPr lang="en-US" dirty="0"/>
          </a:p>
        </p:txBody>
      </p:sp>
      <p:sp>
        <p:nvSpPr>
          <p:cNvPr id="64" name="TextBox 63"/>
          <p:cNvSpPr txBox="1"/>
          <p:nvPr/>
        </p:nvSpPr>
        <p:spPr>
          <a:xfrm>
            <a:off x="2895600" y="6248400"/>
            <a:ext cx="2590800" cy="369332"/>
          </a:xfrm>
          <a:prstGeom prst="rect">
            <a:avLst/>
          </a:prstGeom>
          <a:noFill/>
        </p:spPr>
        <p:txBody>
          <a:bodyPr wrap="square" rtlCol="0">
            <a:spAutoFit/>
          </a:bodyPr>
          <a:lstStyle/>
          <a:p>
            <a:r>
              <a:rPr lang="en-US" dirty="0" smtClean="0"/>
              <a:t> circular linked list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62500" lnSpcReduction="20000"/>
          </a:bodyPr>
          <a:lstStyle/>
          <a:p>
            <a:r>
              <a:rPr lang="en-US" dirty="0" smtClean="0">
                <a:solidFill>
                  <a:srgbClr val="FF0000"/>
                </a:solidFill>
              </a:rPr>
              <a:t>Legacy classes</a:t>
            </a:r>
          </a:p>
          <a:p>
            <a:pPr algn="l"/>
            <a:r>
              <a:rPr lang="en-US" b="1" u="sng" dirty="0" smtClean="0">
                <a:solidFill>
                  <a:srgbClr val="FF0000"/>
                </a:solidFill>
              </a:rPr>
              <a:t>Vector</a:t>
            </a:r>
          </a:p>
          <a:p>
            <a:pPr algn="l"/>
            <a:r>
              <a:rPr lang="en-US" dirty="0" smtClean="0"/>
              <a:t>Vector is </a:t>
            </a:r>
            <a:r>
              <a:rPr lang="en-US" u="sng" dirty="0" smtClean="0"/>
              <a:t>synchronized, and </a:t>
            </a:r>
            <a:r>
              <a:rPr lang="en-US" u="sng" dirty="0" err="1" smtClean="0"/>
              <a:t>ArrayList</a:t>
            </a:r>
            <a:r>
              <a:rPr lang="en-US" u="sng" dirty="0" smtClean="0"/>
              <a:t> is not synchronized</a:t>
            </a:r>
          </a:p>
          <a:p>
            <a:pPr algn="l"/>
            <a:r>
              <a:rPr lang="en-US" dirty="0" smtClean="0"/>
              <a:t>Vector exists, since first release of Java</a:t>
            </a:r>
          </a:p>
          <a:p>
            <a:pPr algn="l"/>
            <a:r>
              <a:rPr lang="en-US" dirty="0" smtClean="0"/>
              <a:t>Now Vector also implements from Collection interface</a:t>
            </a:r>
          </a:p>
          <a:p>
            <a:pPr algn="l"/>
            <a:r>
              <a:rPr lang="en-US" dirty="0" smtClean="0"/>
              <a:t>Vector provides methods of Collection as well as legacy methods of Vector</a:t>
            </a:r>
          </a:p>
          <a:p>
            <a:pPr algn="l"/>
            <a:r>
              <a:rPr lang="en-US" b="1" u="sng" dirty="0" smtClean="0">
                <a:solidFill>
                  <a:srgbClr val="FF0000"/>
                </a:solidFill>
              </a:rPr>
              <a:t>Stack</a:t>
            </a:r>
          </a:p>
          <a:p>
            <a:pPr algn="l"/>
            <a:r>
              <a:rPr lang="en-US" dirty="0" smtClean="0"/>
              <a:t>The Stack class represents a last-in-first-out (LIFO) stack of objects. </a:t>
            </a:r>
          </a:p>
          <a:p>
            <a:pPr algn="l"/>
            <a:r>
              <a:rPr lang="en-US" dirty="0" smtClean="0"/>
              <a:t> It extends class Vector with five operations that allow a vector to be treated as a stack. </a:t>
            </a:r>
          </a:p>
          <a:p>
            <a:pPr algn="l"/>
            <a:r>
              <a:rPr lang="en-US" dirty="0" smtClean="0"/>
              <a:t>The usual push and pop operations are provided, as well as a method to peek at the top item on the stack, a method to test for whether the stack is empty.</a:t>
            </a:r>
          </a:p>
          <a:p>
            <a:pPr algn="l"/>
            <a:r>
              <a:rPr lang="en-US" b="1" u="sng" dirty="0" smtClean="0">
                <a:solidFill>
                  <a:srgbClr val="FF0000"/>
                </a:solidFill>
              </a:rPr>
              <a:t>Queue</a:t>
            </a:r>
          </a:p>
          <a:p>
            <a:pPr algn="l"/>
            <a:r>
              <a:rPr lang="en-US" dirty="0" smtClean="0"/>
              <a:t>Queue is an interface, and represents FIFO(First In First Out) operations</a:t>
            </a:r>
          </a:p>
          <a:p>
            <a:pPr algn="l"/>
            <a:r>
              <a:rPr lang="en-US" b="1" u="sng" dirty="0" err="1" smtClean="0">
                <a:solidFill>
                  <a:srgbClr val="FF0000"/>
                </a:solidFill>
              </a:rPr>
              <a:t>Hashtable</a:t>
            </a:r>
            <a:r>
              <a:rPr lang="en-US" dirty="0" smtClean="0"/>
              <a:t> is synchronized, in contrast to </a:t>
            </a:r>
            <a:r>
              <a:rPr lang="en-US" dirty="0" err="1" smtClean="0"/>
              <a:t>HashMap</a:t>
            </a:r>
            <a:r>
              <a:rPr lang="en-US" dirty="0" smtClean="0"/>
              <a:t>. It has an overhead for synchronization. </a:t>
            </a:r>
            <a:r>
              <a:rPr lang="en-US" dirty="0" err="1" smtClean="0"/>
              <a:t>HashTable</a:t>
            </a:r>
            <a:r>
              <a:rPr lang="en-US" dirty="0" smtClean="0"/>
              <a:t> is obsolete and the corresponding </a:t>
            </a:r>
            <a:r>
              <a:rPr lang="en-US" dirty="0" err="1" smtClean="0"/>
              <a:t>ConcurrentHashMap</a:t>
            </a:r>
            <a:r>
              <a:rPr lang="en-US" dirty="0" smtClean="0"/>
              <a:t> class should be used. </a:t>
            </a:r>
          </a:p>
          <a:p>
            <a:pPr algn="l"/>
            <a:r>
              <a:rPr lang="en-US" b="1" u="sng" dirty="0" smtClean="0">
                <a:solidFill>
                  <a:srgbClr val="FF0000"/>
                </a:solidFill>
              </a:rPr>
              <a:t>Dictionary </a:t>
            </a:r>
            <a:r>
              <a:rPr lang="en-US" dirty="0" smtClean="0"/>
              <a:t>is an abstract class that represents a key/value storage repository and operates much like </a:t>
            </a:r>
            <a:r>
              <a:rPr lang="en-US" dirty="0" err="1" smtClean="0"/>
              <a:t>Map.Given</a:t>
            </a:r>
            <a:r>
              <a:rPr lang="en-US" dirty="0" smtClean="0"/>
              <a:t> a key and value, you can store the value in a Dictionary object. Once the value is stored, you can retrieve it by using its key. </a:t>
            </a:r>
          </a:p>
          <a:p>
            <a:pPr algn="l"/>
            <a:r>
              <a:rPr lang="en-US" b="1" u="sng" dirty="0" smtClean="0">
                <a:solidFill>
                  <a:srgbClr val="FF0000"/>
                </a:solidFill>
              </a:rPr>
              <a:t>Properties</a:t>
            </a:r>
            <a:r>
              <a:rPr lang="en-US" dirty="0" smtClean="0"/>
              <a:t> </a:t>
            </a:r>
            <a:r>
              <a:rPr lang="en-US" dirty="0" err="1" smtClean="0"/>
              <a:t>Properties</a:t>
            </a:r>
            <a:r>
              <a:rPr lang="en-US" dirty="0" smtClean="0"/>
              <a:t> is a subclass of </a:t>
            </a:r>
            <a:r>
              <a:rPr lang="en-US" dirty="0" err="1" smtClean="0"/>
              <a:t>Hashtable</a:t>
            </a:r>
            <a:r>
              <a:rPr lang="en-US" dirty="0" smtClean="0"/>
              <a:t>. It is used to maintain lists of values in which the key is a String and the value is also a String.</a:t>
            </a:r>
            <a:endParaRPr lang="en-US" b="1" u="sng" dirty="0" smtClean="0">
              <a:solidFill>
                <a:srgbClr val="FF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r>
              <a:rPr lang="en-US" dirty="0" err="1" smtClean="0">
                <a:solidFill>
                  <a:srgbClr val="FF0000"/>
                </a:solidFill>
              </a:rPr>
              <a:t>WeakHashMap</a:t>
            </a:r>
            <a:endParaRPr lang="en-US" dirty="0" smtClean="0">
              <a:solidFill>
                <a:srgbClr val="FF0000"/>
              </a:solidFill>
            </a:endParaRPr>
          </a:p>
          <a:p>
            <a:r>
              <a:rPr lang="en-US" sz="2400" dirty="0" err="1" smtClean="0">
                <a:hlinkClick r:id="rId2"/>
              </a:rPr>
              <a:t>WeakHashMap</a:t>
            </a:r>
            <a:r>
              <a:rPr lang="en-US" sz="2400" dirty="0" smtClean="0"/>
              <a:t> is an implementation of </a:t>
            </a:r>
            <a:r>
              <a:rPr lang="en-US" sz="2400" dirty="0" smtClean="0">
                <a:hlinkClick r:id="rId3"/>
              </a:rPr>
              <a:t>Map </a:t>
            </a:r>
            <a:r>
              <a:rPr lang="en-US" sz="2400" dirty="0" smtClean="0"/>
              <a:t>interface where the memory of the value object can be reclaimed by Garbage Collector if the corresponding key is no longer referred by any section of program. This is different from </a:t>
            </a:r>
            <a:r>
              <a:rPr lang="en-US" sz="2400" dirty="0" err="1" smtClean="0"/>
              <a:t>HashMap</a:t>
            </a:r>
            <a:r>
              <a:rPr lang="en-US" sz="2400" dirty="0" smtClean="0"/>
              <a:t> where the value object remain in </a:t>
            </a:r>
            <a:r>
              <a:rPr lang="en-US" sz="2400" dirty="0" err="1" smtClean="0">
                <a:hlinkClick r:id="rId4"/>
              </a:rPr>
              <a:t>HashMap</a:t>
            </a:r>
            <a:r>
              <a:rPr lang="en-US" sz="2400" dirty="0" smtClean="0">
                <a:hlinkClick r:id="rId4"/>
              </a:rPr>
              <a:t> </a:t>
            </a:r>
            <a:r>
              <a:rPr lang="en-US" sz="2400" dirty="0" smtClean="0"/>
              <a:t>even if key is no longer referred. We need to explicitly call remove() method on </a:t>
            </a:r>
            <a:r>
              <a:rPr lang="en-US" sz="2400" dirty="0" err="1" smtClean="0"/>
              <a:t>HashMap</a:t>
            </a:r>
            <a:r>
              <a:rPr lang="en-US" sz="2400" dirty="0" smtClean="0"/>
              <a:t> object to remove the value so that it can be ready to be reclaimed(Provided no other section of program refers to that value object). Calling remove() is an extra overhead.</a:t>
            </a:r>
          </a:p>
          <a:p>
            <a:r>
              <a:rPr lang="en-US" sz="2400" b="1" u="sng" dirty="0" err="1" smtClean="0">
                <a:solidFill>
                  <a:srgbClr val="FF0000"/>
                </a:solidFill>
              </a:rPr>
              <a:t>LinkedHashMap</a:t>
            </a:r>
            <a:endParaRPr lang="en-US" sz="2400" b="1" u="sng" dirty="0" smtClean="0">
              <a:solidFill>
                <a:srgbClr val="FF0000"/>
              </a:solidFill>
            </a:endParaRPr>
          </a:p>
          <a:p>
            <a:r>
              <a:rPr lang="en-US" sz="2400" dirty="0" smtClean="0"/>
              <a:t>Hash table and linked list implementation of the Map interface, with predictable iteration order. This implementation differs from </a:t>
            </a:r>
            <a:r>
              <a:rPr lang="en-US" sz="2400" dirty="0" err="1" smtClean="0"/>
              <a:t>HashMap</a:t>
            </a:r>
            <a:r>
              <a:rPr lang="en-US" sz="2400" dirty="0" smtClean="0"/>
              <a:t> in that it maintains a doubly-linked list running through all of its entries. This linked list defines the iteration ordering, which is normally the order in which keys were inserted into the map (</a:t>
            </a:r>
            <a:r>
              <a:rPr lang="en-US" sz="2400" i="1" dirty="0" smtClean="0"/>
              <a:t>insertion-order</a:t>
            </a:r>
            <a:r>
              <a:rPr lang="en-US" sz="2400" dirty="0" smtClean="0"/>
              <a:t>).</a:t>
            </a:r>
            <a:endParaRPr lang="en-US" sz="2400" b="1" u="sng" dirty="0" smtClean="0">
              <a:solidFill>
                <a:srgbClr val="FF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533400"/>
            <a:ext cx="7848600" cy="5791200"/>
          </a:xfrm>
        </p:spPr>
        <p:txBody>
          <a:bodyPr>
            <a:normAutofit/>
          </a:bodyPr>
          <a:lstStyle/>
          <a:p>
            <a:r>
              <a:rPr lang="en-US" dirty="0" smtClean="0"/>
              <a:t>A </a:t>
            </a:r>
            <a:r>
              <a:rPr lang="en-US" dirty="0" err="1" smtClean="0"/>
              <a:t>ServerSocket</a:t>
            </a:r>
            <a:r>
              <a:rPr lang="en-US" dirty="0" smtClean="0"/>
              <a:t> is for accepting incoming network connections on some stream protocol; e.g. TCP/IP.</a:t>
            </a:r>
          </a:p>
          <a:p>
            <a:r>
              <a:rPr lang="en-US" dirty="0" smtClean="0"/>
              <a:t>A </a:t>
            </a:r>
            <a:r>
              <a:rPr lang="en-US" dirty="0" err="1" smtClean="0"/>
              <a:t>DatagramSocket</a:t>
            </a:r>
            <a:r>
              <a:rPr lang="en-US" dirty="0" smtClean="0"/>
              <a:t> is for sending and receiving </a:t>
            </a:r>
            <a:r>
              <a:rPr lang="en-US" dirty="0" err="1" smtClean="0"/>
              <a:t>datagrams</a:t>
            </a:r>
            <a:r>
              <a:rPr lang="en-US" dirty="0" smtClean="0"/>
              <a:t> on some connectionless datagram / message protocol; e.g. </a:t>
            </a:r>
            <a:r>
              <a:rPr lang="en-US" smtClean="0"/>
              <a:t>UDP/IP</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09600"/>
            <a:ext cx="7010400" cy="5715000"/>
          </a:xfrm>
        </p:spPr>
        <p:txBody>
          <a:bodyPr>
            <a:normAutofit lnSpcReduction="10000"/>
          </a:bodyPr>
          <a:lstStyle/>
          <a:p>
            <a:pPr algn="just"/>
            <a:r>
              <a:rPr lang="en-US" dirty="0" smtClean="0">
                <a:solidFill>
                  <a:schemeClr val="tx1"/>
                </a:solidFill>
              </a:rPr>
              <a:t>Arithmetic Operators</a:t>
            </a:r>
          </a:p>
          <a:p>
            <a:pPr algn="just"/>
            <a:r>
              <a:rPr lang="en-US" dirty="0" smtClean="0">
                <a:solidFill>
                  <a:schemeClr val="tx1"/>
                </a:solidFill>
              </a:rPr>
              <a:t>+, -, *,/,%, ++,--</a:t>
            </a:r>
          </a:p>
          <a:p>
            <a:pPr algn="just"/>
            <a:r>
              <a:rPr lang="en-US" dirty="0" smtClean="0">
                <a:solidFill>
                  <a:schemeClr val="tx1"/>
                </a:solidFill>
              </a:rPr>
              <a:t>Logical</a:t>
            </a:r>
          </a:p>
          <a:p>
            <a:pPr algn="just"/>
            <a:r>
              <a:rPr lang="en-US" dirty="0" smtClean="0">
                <a:solidFill>
                  <a:schemeClr val="tx1"/>
                </a:solidFill>
              </a:rPr>
              <a:t>&amp;&amp;,||,!</a:t>
            </a:r>
          </a:p>
          <a:p>
            <a:pPr algn="just"/>
            <a:r>
              <a:rPr lang="en-US" dirty="0" smtClean="0">
                <a:solidFill>
                  <a:schemeClr val="tx1"/>
                </a:solidFill>
              </a:rPr>
              <a:t>Assignment</a:t>
            </a:r>
          </a:p>
          <a:p>
            <a:pPr algn="just"/>
            <a:r>
              <a:rPr lang="en-US" dirty="0" smtClean="0">
                <a:solidFill>
                  <a:schemeClr val="tx1"/>
                </a:solidFill>
              </a:rPr>
              <a:t>=, +=, -=,*=,/=,%=</a:t>
            </a:r>
          </a:p>
          <a:p>
            <a:pPr algn="just"/>
            <a:r>
              <a:rPr lang="en-US" dirty="0" err="1" smtClean="0">
                <a:solidFill>
                  <a:schemeClr val="tx1"/>
                </a:solidFill>
              </a:rPr>
              <a:t>Eg</a:t>
            </a:r>
            <a:r>
              <a:rPr lang="en-US" dirty="0" smtClean="0">
                <a:solidFill>
                  <a:schemeClr val="tx1"/>
                </a:solidFill>
              </a:rPr>
              <a:t>.</a:t>
            </a:r>
          </a:p>
          <a:p>
            <a:pPr algn="just"/>
            <a:r>
              <a:rPr lang="en-US" dirty="0" smtClean="0">
                <a:solidFill>
                  <a:schemeClr val="tx1"/>
                </a:solidFill>
              </a:rPr>
              <a:t>Comparison or Relation</a:t>
            </a:r>
          </a:p>
          <a:p>
            <a:pPr algn="just"/>
            <a:r>
              <a:rPr lang="en-US" dirty="0" smtClean="0">
                <a:solidFill>
                  <a:schemeClr val="tx1"/>
                </a:solidFill>
              </a:rPr>
              <a:t>&lt;,&gt;,&lt;=,&gt;=,==,!=</a:t>
            </a:r>
          </a:p>
          <a:p>
            <a:pPr algn="just"/>
            <a:r>
              <a:rPr lang="en-US" smtClean="0">
                <a:solidFill>
                  <a:schemeClr val="tx1"/>
                </a:solidFill>
              </a:rPr>
              <a:t>Bitwise&amp;,|,^,&lt;&lt;,&gt;&gt;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lnSpcReduction="10000"/>
          </a:bodyPr>
          <a:lstStyle/>
          <a:p>
            <a:pPr algn="just"/>
            <a:r>
              <a:rPr lang="en-US" dirty="0" smtClean="0"/>
              <a:t>Diff. between an array and linked list</a:t>
            </a:r>
          </a:p>
          <a:p>
            <a:pPr algn="just"/>
            <a:r>
              <a:rPr lang="en-US" dirty="0" smtClean="0">
                <a:solidFill>
                  <a:srgbClr val="FF0000"/>
                </a:solidFill>
              </a:rPr>
              <a:t>Advantages/Disadvantages of array:</a:t>
            </a:r>
          </a:p>
          <a:p>
            <a:pPr algn="just"/>
            <a:r>
              <a:rPr lang="en-US" dirty="0" smtClean="0"/>
              <a:t>Accessing an element is fast</a:t>
            </a:r>
          </a:p>
          <a:p>
            <a:pPr algn="just"/>
            <a:r>
              <a:rPr lang="en-US" dirty="0" smtClean="0"/>
              <a:t>Adding or deleting an element is very tedious and slow</a:t>
            </a:r>
          </a:p>
          <a:p>
            <a:pPr algn="just"/>
            <a:r>
              <a:rPr lang="en-US" dirty="0" smtClean="0"/>
              <a:t>Fixed size</a:t>
            </a:r>
          </a:p>
          <a:p>
            <a:pPr algn="just"/>
            <a:r>
              <a:rPr lang="en-US" dirty="0" smtClean="0"/>
              <a:t>Array elements are stored sequentially in memory</a:t>
            </a:r>
          </a:p>
          <a:p>
            <a:pPr algn="just"/>
            <a:r>
              <a:rPr lang="en-US" dirty="0" smtClean="0">
                <a:solidFill>
                  <a:srgbClr val="FF0000"/>
                </a:solidFill>
              </a:rPr>
              <a:t>Advantages/Disadvantages of linked list:</a:t>
            </a:r>
          </a:p>
          <a:p>
            <a:pPr algn="just"/>
            <a:r>
              <a:rPr lang="en-US" dirty="0" smtClean="0"/>
              <a:t>Adding or deleting an element is fast</a:t>
            </a:r>
          </a:p>
          <a:p>
            <a:pPr algn="just"/>
            <a:r>
              <a:rPr lang="en-US" dirty="0" smtClean="0"/>
              <a:t>But Accessing an element is slower.</a:t>
            </a:r>
          </a:p>
          <a:p>
            <a:pPr algn="just"/>
            <a:r>
              <a:rPr lang="en-US" dirty="0" smtClean="0"/>
              <a:t>Size can grow or shrink</a:t>
            </a:r>
          </a:p>
          <a:p>
            <a:pPr algn="just"/>
            <a:r>
              <a:rPr lang="en-US" dirty="0" smtClean="0"/>
              <a:t>linked list elements are scattered across memory</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52600" y="12192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762000" y="26670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429000" y="27432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41910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600200" y="41148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3048000" y="41148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a:off x="2819400" y="1371600"/>
            <a:ext cx="1371600" cy="369332"/>
          </a:xfrm>
          <a:prstGeom prst="rect">
            <a:avLst/>
          </a:prstGeom>
          <a:noFill/>
        </p:spPr>
        <p:txBody>
          <a:bodyPr wrap="square" rtlCol="0">
            <a:spAutoFit/>
          </a:bodyPr>
          <a:lstStyle/>
          <a:p>
            <a:r>
              <a:rPr lang="en-US" dirty="0" smtClean="0"/>
              <a:t>Collection</a:t>
            </a:r>
            <a:endParaRPr lang="en-US" dirty="0"/>
          </a:p>
        </p:txBody>
      </p:sp>
      <p:sp>
        <p:nvSpPr>
          <p:cNvPr id="62" name="TextBox 61"/>
          <p:cNvSpPr txBox="1"/>
          <p:nvPr/>
        </p:nvSpPr>
        <p:spPr>
          <a:xfrm>
            <a:off x="304800" y="228600"/>
            <a:ext cx="8229600" cy="646331"/>
          </a:xfrm>
          <a:prstGeom prst="rect">
            <a:avLst/>
          </a:prstGeom>
          <a:noFill/>
        </p:spPr>
        <p:txBody>
          <a:bodyPr wrap="square" rtlCol="0">
            <a:spAutoFit/>
          </a:bodyPr>
          <a:lstStyle/>
          <a:p>
            <a:r>
              <a:rPr lang="en-US" dirty="0" smtClean="0"/>
              <a:t>Traditional Arrays and linked list: Below is  memory representation of traditional arrays and linked lists.</a:t>
            </a:r>
            <a:endParaRPr lang="en-US" dirty="0"/>
          </a:p>
        </p:txBody>
      </p:sp>
      <p:sp>
        <p:nvSpPr>
          <p:cNvPr id="66" name="Rectangle 65"/>
          <p:cNvSpPr/>
          <p:nvPr/>
        </p:nvSpPr>
        <p:spPr>
          <a:xfrm>
            <a:off x="4648200" y="41910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1" name="Straight Arrow Connector 70"/>
          <p:cNvCxnSpPr>
            <a:stCxn id="6" idx="0"/>
          </p:cNvCxnSpPr>
          <p:nvPr/>
        </p:nvCxnSpPr>
        <p:spPr>
          <a:xfrm rot="5400000" flipH="1" flipV="1">
            <a:off x="1219200" y="1905000"/>
            <a:ext cx="7620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7" idx="0"/>
          </p:cNvCxnSpPr>
          <p:nvPr/>
        </p:nvCxnSpPr>
        <p:spPr>
          <a:xfrm rot="16200000" flipV="1">
            <a:off x="2705100" y="1562100"/>
            <a:ext cx="8382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1676400" y="2819400"/>
            <a:ext cx="533400" cy="369332"/>
          </a:xfrm>
          <a:prstGeom prst="rect">
            <a:avLst/>
          </a:prstGeom>
          <a:noFill/>
        </p:spPr>
        <p:txBody>
          <a:bodyPr wrap="square" rtlCol="0">
            <a:spAutoFit/>
          </a:bodyPr>
          <a:lstStyle/>
          <a:p>
            <a:r>
              <a:rPr lang="en-US" dirty="0" smtClean="0"/>
              <a:t>List</a:t>
            </a:r>
            <a:endParaRPr lang="en-US" dirty="0"/>
          </a:p>
        </p:txBody>
      </p:sp>
      <p:sp>
        <p:nvSpPr>
          <p:cNvPr id="75" name="TextBox 74"/>
          <p:cNvSpPr txBox="1"/>
          <p:nvPr/>
        </p:nvSpPr>
        <p:spPr>
          <a:xfrm>
            <a:off x="4419600" y="2895600"/>
            <a:ext cx="1371600" cy="369332"/>
          </a:xfrm>
          <a:prstGeom prst="rect">
            <a:avLst/>
          </a:prstGeom>
          <a:noFill/>
        </p:spPr>
        <p:txBody>
          <a:bodyPr wrap="square" rtlCol="0">
            <a:spAutoFit/>
          </a:bodyPr>
          <a:lstStyle/>
          <a:p>
            <a:r>
              <a:rPr lang="en-US" dirty="0" smtClean="0"/>
              <a:t>Set</a:t>
            </a:r>
            <a:endParaRPr lang="en-US" dirty="0"/>
          </a:p>
        </p:txBody>
      </p:sp>
      <p:sp>
        <p:nvSpPr>
          <p:cNvPr id="76" name="TextBox 75"/>
          <p:cNvSpPr txBox="1"/>
          <p:nvPr/>
        </p:nvSpPr>
        <p:spPr>
          <a:xfrm>
            <a:off x="0" y="5029200"/>
            <a:ext cx="1066800" cy="369332"/>
          </a:xfrm>
          <a:prstGeom prst="rect">
            <a:avLst/>
          </a:prstGeom>
          <a:noFill/>
        </p:spPr>
        <p:txBody>
          <a:bodyPr wrap="square" rtlCol="0">
            <a:spAutoFit/>
          </a:bodyPr>
          <a:lstStyle/>
          <a:p>
            <a:r>
              <a:rPr lang="en-US" dirty="0" err="1" smtClean="0"/>
              <a:t>ArrayList</a:t>
            </a:r>
            <a:endParaRPr lang="en-US" dirty="0"/>
          </a:p>
        </p:txBody>
      </p:sp>
      <p:sp>
        <p:nvSpPr>
          <p:cNvPr id="77" name="TextBox 76"/>
          <p:cNvSpPr txBox="1"/>
          <p:nvPr/>
        </p:nvSpPr>
        <p:spPr>
          <a:xfrm>
            <a:off x="1600200" y="5105400"/>
            <a:ext cx="1371600" cy="369332"/>
          </a:xfrm>
          <a:prstGeom prst="rect">
            <a:avLst/>
          </a:prstGeom>
          <a:noFill/>
        </p:spPr>
        <p:txBody>
          <a:bodyPr wrap="square" rtlCol="0">
            <a:spAutoFit/>
          </a:bodyPr>
          <a:lstStyle/>
          <a:p>
            <a:r>
              <a:rPr lang="en-US" dirty="0" err="1" smtClean="0"/>
              <a:t>LinkedList</a:t>
            </a:r>
            <a:endParaRPr lang="en-US" dirty="0"/>
          </a:p>
        </p:txBody>
      </p:sp>
      <p:cxnSp>
        <p:nvCxnSpPr>
          <p:cNvPr id="78" name="Straight Arrow Connector 77"/>
          <p:cNvCxnSpPr/>
          <p:nvPr/>
        </p:nvCxnSpPr>
        <p:spPr>
          <a:xfrm rot="5400000" flipH="1" flipV="1">
            <a:off x="228600" y="3505200"/>
            <a:ext cx="914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9" idx="0"/>
          </p:cNvCxnSpPr>
          <p:nvPr/>
        </p:nvCxnSpPr>
        <p:spPr>
          <a:xfrm rot="16200000" flipV="1">
            <a:off x="1333500" y="3390900"/>
            <a:ext cx="7620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lnSpcReduction="10000"/>
          </a:bodyPr>
          <a:lstStyle/>
          <a:p>
            <a:pPr algn="just"/>
            <a:r>
              <a:rPr lang="en-US" dirty="0" smtClean="0"/>
              <a:t>Data structures in Java are named as Collections.</a:t>
            </a:r>
          </a:p>
          <a:p>
            <a:pPr algn="just"/>
            <a:r>
              <a:rPr lang="en-US" dirty="0" smtClean="0"/>
              <a:t>Collections are the data structures used to store, retrieve, search, update, delete elements, during program execution.</a:t>
            </a:r>
          </a:p>
          <a:p>
            <a:pPr algn="just"/>
            <a:r>
              <a:rPr lang="en-US" dirty="0" err="1" smtClean="0">
                <a:solidFill>
                  <a:srgbClr val="FF0000"/>
                </a:solidFill>
              </a:rPr>
              <a:t>java.util.Collection</a:t>
            </a:r>
            <a:r>
              <a:rPr lang="en-US" dirty="0" smtClean="0"/>
              <a:t> interface</a:t>
            </a:r>
          </a:p>
          <a:p>
            <a:pPr marL="514350" indent="-514350" algn="just">
              <a:buFont typeface="+mj-lt"/>
              <a:buAutoNum type="arabicPeriod"/>
            </a:pPr>
            <a:r>
              <a:rPr lang="en-US" b="1" dirty="0" smtClean="0">
                <a:solidFill>
                  <a:srgbClr val="FF0000"/>
                </a:solidFill>
              </a:rPr>
              <a:t>List</a:t>
            </a:r>
            <a:r>
              <a:rPr lang="en-US" dirty="0" smtClean="0"/>
              <a:t> interface extended from Collection</a:t>
            </a:r>
          </a:p>
          <a:p>
            <a:pPr marL="514350" indent="-514350" algn="just">
              <a:buFont typeface="+mj-lt"/>
              <a:buAutoNum type="arabicPeriod"/>
            </a:pPr>
            <a:r>
              <a:rPr lang="en-US" b="1" dirty="0" smtClean="0">
                <a:solidFill>
                  <a:srgbClr val="FF0000"/>
                </a:solidFill>
              </a:rPr>
              <a:t>Set</a:t>
            </a:r>
            <a:r>
              <a:rPr lang="en-US" dirty="0" smtClean="0"/>
              <a:t> interface extended from Collection</a:t>
            </a:r>
          </a:p>
          <a:p>
            <a:pPr marL="514350" indent="-514350" algn="just">
              <a:buFont typeface="+mj-lt"/>
              <a:buAutoNum type="arabicPeriod"/>
            </a:pPr>
            <a:r>
              <a:rPr lang="en-US" b="1" dirty="0" smtClean="0">
                <a:solidFill>
                  <a:srgbClr val="FF0000"/>
                </a:solidFill>
              </a:rPr>
              <a:t>Map</a:t>
            </a:r>
            <a:r>
              <a:rPr lang="en-US" dirty="0" smtClean="0"/>
              <a:t> is an interface</a:t>
            </a:r>
          </a:p>
          <a:p>
            <a:pPr algn="just"/>
            <a:r>
              <a:rPr lang="en-US" dirty="0" smtClean="0"/>
              <a:t>List has two implementations </a:t>
            </a:r>
            <a:r>
              <a:rPr lang="en-US" b="1" dirty="0" err="1" smtClean="0">
                <a:solidFill>
                  <a:srgbClr val="FF0000"/>
                </a:solidFill>
              </a:rPr>
              <a:t>ArrayList</a:t>
            </a:r>
            <a:r>
              <a:rPr lang="en-US" dirty="0" smtClean="0"/>
              <a:t> and </a:t>
            </a:r>
            <a:r>
              <a:rPr lang="en-US" b="1" dirty="0" err="1" smtClean="0">
                <a:solidFill>
                  <a:srgbClr val="FF0000"/>
                </a:solidFill>
              </a:rPr>
              <a:t>LinkedList</a:t>
            </a:r>
            <a:r>
              <a:rPr lang="en-US" dirty="0" smtClean="0"/>
              <a:t>. </a:t>
            </a:r>
            <a:r>
              <a:rPr lang="en-US" dirty="0" err="1" smtClean="0"/>
              <a:t>ArrayList</a:t>
            </a:r>
            <a:r>
              <a:rPr lang="en-US" dirty="0" smtClean="0"/>
              <a:t> and </a:t>
            </a:r>
            <a:r>
              <a:rPr lang="en-US" dirty="0" err="1" smtClean="0"/>
              <a:t>LinkedList</a:t>
            </a:r>
            <a:r>
              <a:rPr lang="en-US" dirty="0" smtClean="0"/>
              <a:t> are classes.</a:t>
            </a:r>
          </a:p>
          <a:p>
            <a:pPr algn="just"/>
            <a:r>
              <a:rPr lang="en-US" dirty="0" smtClean="0"/>
              <a:t>Set has two implementations </a:t>
            </a:r>
            <a:r>
              <a:rPr lang="en-US" b="1" dirty="0" err="1" smtClean="0">
                <a:solidFill>
                  <a:srgbClr val="FF0000"/>
                </a:solidFill>
              </a:rPr>
              <a:t>HashSet</a:t>
            </a:r>
            <a:r>
              <a:rPr lang="en-US" dirty="0" smtClean="0"/>
              <a:t> and </a:t>
            </a:r>
            <a:r>
              <a:rPr lang="en-US" b="1" dirty="0" err="1" smtClean="0">
                <a:solidFill>
                  <a:srgbClr val="FF0000"/>
                </a:solidFill>
              </a:rPr>
              <a:t>TreeSet</a:t>
            </a:r>
            <a:endParaRPr lang="en-US" b="1" dirty="0" smtClean="0">
              <a:solidFill>
                <a:srgbClr val="FF0000"/>
              </a:solidFill>
            </a:endParaRPr>
          </a:p>
          <a:p>
            <a:pPr algn="just"/>
            <a:r>
              <a:rPr lang="en-US" dirty="0" smtClean="0"/>
              <a:t>Map has two different implementations, </a:t>
            </a:r>
            <a:r>
              <a:rPr lang="en-US" b="1" dirty="0" err="1" smtClean="0">
                <a:solidFill>
                  <a:srgbClr val="FF0000"/>
                </a:solidFill>
              </a:rPr>
              <a:t>HashMap</a:t>
            </a:r>
            <a:r>
              <a:rPr lang="en-US" dirty="0" smtClean="0"/>
              <a:t> and </a:t>
            </a:r>
            <a:r>
              <a:rPr lang="en-US" b="1" dirty="0" err="1" smtClean="0">
                <a:solidFill>
                  <a:srgbClr val="FF0000"/>
                </a:solidFill>
              </a:rPr>
              <a:t>TreeMap</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92500"/>
          </a:bodyPr>
          <a:lstStyle/>
          <a:p>
            <a:pPr algn="just"/>
            <a:r>
              <a:rPr lang="en-US" b="1" u="sng" dirty="0" smtClean="0">
                <a:solidFill>
                  <a:srgbClr val="FF0000"/>
                </a:solidFill>
              </a:rPr>
              <a:t>Characteristics of List</a:t>
            </a:r>
          </a:p>
          <a:p>
            <a:pPr marL="514350" indent="-514350" algn="just">
              <a:buFont typeface="+mj-lt"/>
              <a:buAutoNum type="arabicPeriod"/>
            </a:pPr>
            <a:r>
              <a:rPr lang="en-US" dirty="0" smtClean="0"/>
              <a:t>Can store duplicate objects</a:t>
            </a:r>
          </a:p>
          <a:p>
            <a:pPr marL="514350" indent="-514350" algn="just">
              <a:buFont typeface="+mj-lt"/>
              <a:buAutoNum type="arabicPeriod"/>
            </a:pPr>
            <a:r>
              <a:rPr lang="en-US" dirty="0" smtClean="0"/>
              <a:t>Store elements in the same order as added </a:t>
            </a:r>
            <a:r>
              <a:rPr lang="en-US" dirty="0" err="1" smtClean="0"/>
              <a:t>i</a:t>
            </a:r>
            <a:r>
              <a:rPr lang="en-US" dirty="0" smtClean="0"/>
              <a:t>..e maintains insertion order</a:t>
            </a:r>
          </a:p>
          <a:p>
            <a:pPr marL="514350" indent="-514350" algn="just">
              <a:buFont typeface="+mj-lt"/>
              <a:buAutoNum type="arabicPeriod"/>
            </a:pPr>
            <a:r>
              <a:rPr lang="en-US" dirty="0" smtClean="0"/>
              <a:t>Supports </a:t>
            </a:r>
            <a:r>
              <a:rPr lang="en-US" dirty="0" err="1" smtClean="0">
                <a:solidFill>
                  <a:srgbClr val="FF0000"/>
                </a:solidFill>
              </a:rPr>
              <a:t>ListIterator</a:t>
            </a:r>
            <a:r>
              <a:rPr lang="en-US" dirty="0" smtClean="0"/>
              <a:t> and </a:t>
            </a:r>
            <a:r>
              <a:rPr lang="en-US" dirty="0" err="1" smtClean="0">
                <a:solidFill>
                  <a:srgbClr val="FF0000"/>
                </a:solidFill>
              </a:rPr>
              <a:t>Iterator</a:t>
            </a:r>
            <a:r>
              <a:rPr lang="en-US" dirty="0" smtClean="0"/>
              <a:t> to traverse thru the elements</a:t>
            </a:r>
          </a:p>
          <a:p>
            <a:pPr algn="just"/>
            <a:endParaRPr lang="en-US" dirty="0" smtClean="0"/>
          </a:p>
          <a:p>
            <a:pPr algn="just"/>
            <a:r>
              <a:rPr lang="en-US" b="1" u="sng" dirty="0" smtClean="0">
                <a:solidFill>
                  <a:srgbClr val="FF0000"/>
                </a:solidFill>
              </a:rPr>
              <a:t>What is an </a:t>
            </a:r>
            <a:r>
              <a:rPr lang="en-US" b="1" u="sng" dirty="0" err="1" smtClean="0">
                <a:solidFill>
                  <a:srgbClr val="FF0000"/>
                </a:solidFill>
              </a:rPr>
              <a:t>Iterator</a:t>
            </a:r>
            <a:r>
              <a:rPr lang="en-US" b="1" u="sng" dirty="0" smtClean="0">
                <a:solidFill>
                  <a:srgbClr val="FF0000"/>
                </a:solidFill>
              </a:rPr>
              <a:t>?</a:t>
            </a:r>
          </a:p>
          <a:p>
            <a:pPr algn="just"/>
            <a:r>
              <a:rPr lang="en-US" dirty="0" smtClean="0"/>
              <a:t>An </a:t>
            </a:r>
            <a:r>
              <a:rPr lang="en-US" dirty="0" err="1" smtClean="0">
                <a:solidFill>
                  <a:srgbClr val="FF0000"/>
                </a:solidFill>
              </a:rPr>
              <a:t>Iterator</a:t>
            </a:r>
            <a:r>
              <a:rPr lang="en-US" dirty="0" smtClean="0">
                <a:solidFill>
                  <a:srgbClr val="FF0000"/>
                </a:solidFill>
              </a:rPr>
              <a:t> is used to traverse thru the individual elements of any Collection, such as List, Set or Map</a:t>
            </a:r>
            <a:r>
              <a:rPr lang="en-US" dirty="0" smtClean="0"/>
              <a:t>. Using </a:t>
            </a:r>
            <a:r>
              <a:rPr lang="en-US" dirty="0" err="1" smtClean="0"/>
              <a:t>Iterator</a:t>
            </a:r>
            <a:r>
              <a:rPr lang="en-US" dirty="0" smtClean="0"/>
              <a:t> we can traverse only in forward direction.</a:t>
            </a:r>
          </a:p>
          <a:p>
            <a:pPr algn="just"/>
            <a:r>
              <a:rPr lang="en-US" dirty="0" smtClean="0"/>
              <a:t>Using </a:t>
            </a:r>
            <a:r>
              <a:rPr lang="en-US" dirty="0" err="1" smtClean="0"/>
              <a:t>ListIterator</a:t>
            </a:r>
            <a:r>
              <a:rPr lang="en-US" dirty="0" smtClean="0"/>
              <a:t>, we can traverse in forward and backward direction.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just"/>
            <a:r>
              <a:rPr lang="en-US" b="1" u="sng" dirty="0" smtClean="0">
                <a:solidFill>
                  <a:srgbClr val="FF0000"/>
                </a:solidFill>
              </a:rPr>
              <a:t>Difference between </a:t>
            </a:r>
            <a:r>
              <a:rPr lang="en-US" b="1" u="sng" dirty="0" err="1" smtClean="0">
                <a:solidFill>
                  <a:srgbClr val="FF0000"/>
                </a:solidFill>
              </a:rPr>
              <a:t>ArrayList</a:t>
            </a:r>
            <a:r>
              <a:rPr lang="en-US" b="1" u="sng" dirty="0" smtClean="0">
                <a:solidFill>
                  <a:srgbClr val="FF0000"/>
                </a:solidFill>
              </a:rPr>
              <a:t> and </a:t>
            </a:r>
            <a:r>
              <a:rPr lang="en-US" b="1" u="sng" dirty="0" err="1" smtClean="0">
                <a:solidFill>
                  <a:srgbClr val="FF0000"/>
                </a:solidFill>
              </a:rPr>
              <a:t>LinkedList</a:t>
            </a:r>
            <a:endParaRPr lang="en-US" b="1" u="sng" dirty="0" smtClean="0">
              <a:solidFill>
                <a:srgbClr val="FF0000"/>
              </a:solidFill>
            </a:endParaRPr>
          </a:p>
          <a:p>
            <a:pPr algn="just"/>
            <a:r>
              <a:rPr lang="en-US" dirty="0" smtClean="0"/>
              <a:t>An </a:t>
            </a:r>
            <a:r>
              <a:rPr lang="en-US" dirty="0" err="1" smtClean="0"/>
              <a:t>ArrayList</a:t>
            </a:r>
            <a:r>
              <a:rPr lang="en-US" dirty="0" smtClean="0"/>
              <a:t> is internally implemented based on traditional arrays. Hence accessing an element is fast, but deletion/growing/shrinking is slower.</a:t>
            </a:r>
          </a:p>
          <a:p>
            <a:pPr algn="just"/>
            <a:endParaRPr lang="en-US" dirty="0" smtClean="0"/>
          </a:p>
          <a:p>
            <a:pPr algn="just"/>
            <a:r>
              <a:rPr lang="en-US" dirty="0" smtClean="0"/>
              <a:t>A </a:t>
            </a:r>
            <a:r>
              <a:rPr lang="en-US" dirty="0" err="1" smtClean="0"/>
              <a:t>LinkedList</a:t>
            </a:r>
            <a:r>
              <a:rPr lang="en-US" dirty="0" smtClean="0"/>
              <a:t> is internally implemented based on traditional linked list. Hence deletion/addition/growing/shrinking is faster, but accessing an element is slower.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just"/>
            <a:r>
              <a:rPr lang="en-US" b="1" u="sng" dirty="0" smtClean="0">
                <a:solidFill>
                  <a:srgbClr val="FF0000"/>
                </a:solidFill>
              </a:rPr>
              <a:t>What is purpose of Collections class?</a:t>
            </a:r>
          </a:p>
          <a:p>
            <a:pPr algn="just"/>
            <a:r>
              <a:rPr lang="en-US" dirty="0" smtClean="0"/>
              <a:t>Collections class in </a:t>
            </a:r>
            <a:r>
              <a:rPr lang="en-US" dirty="0" err="1" smtClean="0"/>
              <a:t>java.util</a:t>
            </a:r>
            <a:r>
              <a:rPr lang="en-US" dirty="0" smtClean="0"/>
              <a:t> provides static utility methods to perform manipulations(like reversing, shuffling, searching, min, max, etc…) on any Collection, such as </a:t>
            </a:r>
            <a:r>
              <a:rPr lang="en-US" dirty="0" err="1" smtClean="0"/>
              <a:t>ArrayList</a:t>
            </a:r>
            <a:r>
              <a:rPr lang="en-US" dirty="0" smtClean="0"/>
              <a:t>, </a:t>
            </a:r>
            <a:r>
              <a:rPr lang="en-US" dirty="0" err="1" smtClean="0"/>
              <a:t>LinkedList</a:t>
            </a:r>
            <a:r>
              <a:rPr lang="en-US" dirty="0" smtClean="0"/>
              <a:t>, </a:t>
            </a:r>
            <a:r>
              <a:rPr lang="en-US" dirty="0" err="1" smtClean="0"/>
              <a:t>HastSet</a:t>
            </a:r>
            <a:r>
              <a:rPr lang="en-US" dirty="0" smtClean="0"/>
              <a:t>, etc…</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92500" lnSpcReduction="10000"/>
          </a:bodyPr>
          <a:lstStyle/>
          <a:p>
            <a:pPr algn="just"/>
            <a:r>
              <a:rPr lang="en-US" b="1" u="sng" dirty="0" smtClean="0">
                <a:solidFill>
                  <a:srgbClr val="FF0000"/>
                </a:solidFill>
              </a:rPr>
              <a:t>Set characteristics</a:t>
            </a:r>
          </a:p>
          <a:p>
            <a:pPr algn="just"/>
            <a:r>
              <a:rPr lang="en-US" dirty="0" smtClean="0"/>
              <a:t>A Set does not store duplicate objects</a:t>
            </a:r>
          </a:p>
          <a:p>
            <a:pPr algn="just"/>
            <a:r>
              <a:rPr lang="en-US" dirty="0" smtClean="0"/>
              <a:t>Does not maintain insertion order</a:t>
            </a:r>
          </a:p>
          <a:p>
            <a:pPr algn="just"/>
            <a:r>
              <a:rPr lang="en-US" dirty="0" smtClean="0"/>
              <a:t>Can be traversed only in one direction, using </a:t>
            </a:r>
            <a:r>
              <a:rPr lang="en-US" dirty="0" err="1" smtClean="0"/>
              <a:t>Iterator</a:t>
            </a:r>
            <a:endParaRPr lang="en-US" dirty="0" smtClean="0"/>
          </a:p>
          <a:p>
            <a:pPr algn="just"/>
            <a:endParaRPr lang="en-US" dirty="0" smtClean="0"/>
          </a:p>
          <a:p>
            <a:pPr algn="just"/>
            <a:r>
              <a:rPr lang="en-US" b="1" u="sng" dirty="0" smtClean="0">
                <a:solidFill>
                  <a:srgbClr val="FF0000"/>
                </a:solidFill>
              </a:rPr>
              <a:t>Difference between </a:t>
            </a:r>
            <a:r>
              <a:rPr lang="en-US" b="1" u="sng" dirty="0" err="1" smtClean="0">
                <a:solidFill>
                  <a:srgbClr val="FF0000"/>
                </a:solidFill>
              </a:rPr>
              <a:t>HashSet</a:t>
            </a:r>
            <a:r>
              <a:rPr lang="en-US" b="1" u="sng" dirty="0" smtClean="0">
                <a:solidFill>
                  <a:srgbClr val="FF0000"/>
                </a:solidFill>
              </a:rPr>
              <a:t> and </a:t>
            </a:r>
            <a:r>
              <a:rPr lang="en-US" b="1" u="sng" dirty="0" err="1" smtClean="0">
                <a:solidFill>
                  <a:srgbClr val="FF0000"/>
                </a:solidFill>
              </a:rPr>
              <a:t>TreeSet</a:t>
            </a:r>
            <a:endParaRPr lang="en-US" b="1" u="sng" dirty="0" smtClean="0">
              <a:solidFill>
                <a:srgbClr val="FF0000"/>
              </a:solidFill>
            </a:endParaRPr>
          </a:p>
          <a:p>
            <a:pPr algn="just"/>
            <a:r>
              <a:rPr lang="en-US" dirty="0" err="1" smtClean="0"/>
              <a:t>HashSet</a:t>
            </a:r>
            <a:r>
              <a:rPr lang="en-US" dirty="0" smtClean="0"/>
              <a:t> stores objects by using Hashing techniques, internally. Hence objects are stored in random order based on corresponding Hash value.</a:t>
            </a:r>
          </a:p>
          <a:p>
            <a:pPr algn="just"/>
            <a:r>
              <a:rPr lang="en-US" dirty="0" err="1" smtClean="0"/>
              <a:t>TreeSet</a:t>
            </a:r>
            <a:r>
              <a:rPr lang="en-US" dirty="0" smtClean="0"/>
              <a:t> stores objects in sorted order, by using Tree based algorithms.</a:t>
            </a:r>
          </a:p>
          <a:p>
            <a:pPr algn="just"/>
            <a:r>
              <a:rPr lang="en-US" dirty="0" err="1" smtClean="0"/>
              <a:t>TreeSet</a:t>
            </a:r>
            <a:r>
              <a:rPr lang="en-US" dirty="0" smtClean="0"/>
              <a:t>, by default uses natural order for sorting the elements. It is possible to customize sorted order, by using Comparator interface.</a:t>
            </a:r>
          </a:p>
          <a:p>
            <a:pPr algn="just"/>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1924</TotalTime>
  <Words>1075</Words>
  <Application>Microsoft Office PowerPoint</Application>
  <PresentationFormat>On-screen Show (4:3)</PresentationFormat>
  <Paragraphs>161</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Collections (Data Structures in java)</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Collections</dc:title>
  <dc:creator>admin</dc:creator>
  <cp:lastModifiedBy>admin</cp:lastModifiedBy>
  <cp:revision>168</cp:revision>
  <dcterms:created xsi:type="dcterms:W3CDTF">2015-11-22T18:02:39Z</dcterms:created>
  <dcterms:modified xsi:type="dcterms:W3CDTF">2017-07-01T20:35:57Z</dcterms:modified>
</cp:coreProperties>
</file>