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94" r:id="rId3"/>
    <p:sldId id="258" r:id="rId4"/>
    <p:sldId id="297" r:id="rId5"/>
    <p:sldId id="299" r:id="rId6"/>
    <p:sldId id="300" r:id="rId7"/>
    <p:sldId id="296" r:id="rId8"/>
    <p:sldId id="298" r:id="rId9"/>
    <p:sldId id="303" r:id="rId10"/>
    <p:sldId id="304" r:id="rId11"/>
    <p:sldId id="259" r:id="rId12"/>
    <p:sldId id="305" r:id="rId13"/>
    <p:sldId id="260" r:id="rId14"/>
    <p:sldId id="261" r:id="rId15"/>
    <p:sldId id="262" r:id="rId16"/>
    <p:sldId id="263" r:id="rId17"/>
    <p:sldId id="264" r:id="rId18"/>
    <p:sldId id="265" r:id="rId19"/>
    <p:sldId id="266" r:id="rId20"/>
    <p:sldId id="267" r:id="rId21"/>
    <p:sldId id="295" r:id="rId22"/>
    <p:sldId id="269" r:id="rId23"/>
    <p:sldId id="271" r:id="rId24"/>
    <p:sldId id="272" r:id="rId25"/>
    <p:sldId id="306" r:id="rId26"/>
    <p:sldId id="307" r:id="rId27"/>
    <p:sldId id="270" r:id="rId28"/>
    <p:sldId id="268" r:id="rId29"/>
    <p:sldId id="320" r:id="rId30"/>
    <p:sldId id="321" r:id="rId31"/>
    <p:sldId id="322" r:id="rId32"/>
    <p:sldId id="273" r:id="rId33"/>
    <p:sldId id="308" r:id="rId34"/>
    <p:sldId id="309" r:id="rId35"/>
    <p:sldId id="274" r:id="rId36"/>
    <p:sldId id="310" r:id="rId37"/>
    <p:sldId id="275" r:id="rId38"/>
    <p:sldId id="302" r:id="rId39"/>
    <p:sldId id="276" r:id="rId40"/>
    <p:sldId id="277" r:id="rId41"/>
    <p:sldId id="278" r:id="rId42"/>
    <p:sldId id="301" r:id="rId43"/>
    <p:sldId id="279" r:id="rId44"/>
    <p:sldId id="323" r:id="rId45"/>
    <p:sldId id="280" r:id="rId46"/>
    <p:sldId id="311" r:id="rId47"/>
    <p:sldId id="312" r:id="rId48"/>
    <p:sldId id="313" r:id="rId49"/>
    <p:sldId id="314" r:id="rId50"/>
    <p:sldId id="317" r:id="rId51"/>
    <p:sldId id="318" r:id="rId52"/>
    <p:sldId id="319" r:id="rId53"/>
    <p:sldId id="315" r:id="rId54"/>
    <p:sldId id="316" r:id="rId55"/>
    <p:sldId id="281" r:id="rId56"/>
    <p:sldId id="282" r:id="rId57"/>
    <p:sldId id="283" r:id="rId58"/>
    <p:sldId id="284" r:id="rId59"/>
    <p:sldId id="285" r:id="rId60"/>
    <p:sldId id="286" r:id="rId61"/>
    <p:sldId id="287" r:id="rId62"/>
    <p:sldId id="288" r:id="rId63"/>
    <p:sldId id="289" r:id="rId64"/>
    <p:sldId id="290" r:id="rId65"/>
    <p:sldId id="293" r:id="rId66"/>
    <p:sldId id="291" r:id="rId67"/>
    <p:sldId id="29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5F89941-294E-47DE-A722-33632A962E7A}" type="datetimeFigureOut">
              <a:rPr lang="en-US" smtClean="0"/>
              <a:pPr/>
              <a:t>7/2/2017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4666C82-9CE7-46E7-9B57-8383F9792F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F89941-294E-47DE-A722-33632A962E7A}"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66C82-9CE7-46E7-9B57-8383F9792F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F89941-294E-47DE-A722-33632A962E7A}" type="datetimeFigureOut">
              <a:rPr lang="en-US" smtClean="0"/>
              <a:pPr/>
              <a:t>7/2/2017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66C82-9CE7-46E7-9B57-8383F9792F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5F89941-294E-47DE-A722-33632A962E7A}" type="datetimeFigureOut">
              <a:rPr lang="en-US" smtClean="0"/>
              <a:pPr/>
              <a:t>7/2/2017</a:t>
            </a:fld>
            <a:endParaRPr lang="en-US"/>
          </a:p>
        </p:txBody>
      </p:sp>
      <p:sp>
        <p:nvSpPr>
          <p:cNvPr id="9" name="Slide Number Placeholder 8"/>
          <p:cNvSpPr>
            <a:spLocks noGrp="1"/>
          </p:cNvSpPr>
          <p:nvPr>
            <p:ph type="sldNum" sz="quarter" idx="15"/>
          </p:nvPr>
        </p:nvSpPr>
        <p:spPr/>
        <p:txBody>
          <a:bodyPr rtlCol="0"/>
          <a:lstStyle/>
          <a:p>
            <a:fld id="{64666C82-9CE7-46E7-9B57-8383F9792F0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5F89941-294E-47DE-A722-33632A962E7A}" type="datetimeFigureOut">
              <a:rPr lang="en-US" smtClean="0"/>
              <a:pPr/>
              <a:t>7/2/2017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4666C82-9CE7-46E7-9B57-8383F9792F0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5F89941-294E-47DE-A722-33632A962E7A}" type="datetimeFigureOut">
              <a:rPr lang="en-US" smtClean="0"/>
              <a:pPr/>
              <a:t>7/2/2017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66C82-9CE7-46E7-9B57-8383F9792F0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5F89941-294E-47DE-A722-33632A962E7A}" type="datetimeFigureOut">
              <a:rPr lang="en-US" smtClean="0"/>
              <a:pPr/>
              <a:t>7/2/2017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666C82-9CE7-46E7-9B57-8383F9792F0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5F89941-294E-47DE-A722-33632A962E7A}" type="datetimeFigureOut">
              <a:rPr lang="en-US" smtClean="0"/>
              <a:pPr/>
              <a:t>7/2/2017</a:t>
            </a:fld>
            <a:endParaRPr lang="en-US"/>
          </a:p>
        </p:txBody>
      </p:sp>
      <p:sp>
        <p:nvSpPr>
          <p:cNvPr id="7" name="Slide Number Placeholder 6"/>
          <p:cNvSpPr>
            <a:spLocks noGrp="1"/>
          </p:cNvSpPr>
          <p:nvPr>
            <p:ph type="sldNum" sz="quarter" idx="11"/>
          </p:nvPr>
        </p:nvSpPr>
        <p:spPr/>
        <p:txBody>
          <a:bodyPr rtlCol="0"/>
          <a:lstStyle/>
          <a:p>
            <a:fld id="{64666C82-9CE7-46E7-9B57-8383F9792F0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89941-294E-47DE-A722-33632A962E7A}" type="datetimeFigureOut">
              <a:rPr lang="en-US" smtClean="0"/>
              <a:pPr/>
              <a:t>7/2/2017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66C82-9CE7-46E7-9B57-8383F9792F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5F89941-294E-47DE-A722-33632A962E7A}" type="datetimeFigureOut">
              <a:rPr lang="en-US" smtClean="0"/>
              <a:pPr/>
              <a:t>7/2/2017</a:t>
            </a:fld>
            <a:endParaRPr lang="en-US"/>
          </a:p>
        </p:txBody>
      </p:sp>
      <p:sp>
        <p:nvSpPr>
          <p:cNvPr id="22" name="Slide Number Placeholder 21"/>
          <p:cNvSpPr>
            <a:spLocks noGrp="1"/>
          </p:cNvSpPr>
          <p:nvPr>
            <p:ph type="sldNum" sz="quarter" idx="15"/>
          </p:nvPr>
        </p:nvSpPr>
        <p:spPr/>
        <p:txBody>
          <a:bodyPr rtlCol="0"/>
          <a:lstStyle/>
          <a:p>
            <a:fld id="{64666C82-9CE7-46E7-9B57-8383F9792F0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5F89941-294E-47DE-A722-33632A962E7A}" type="datetimeFigureOut">
              <a:rPr lang="en-US" smtClean="0"/>
              <a:pPr/>
              <a:t>7/2/2017</a:t>
            </a:fld>
            <a:endParaRPr lang="en-US"/>
          </a:p>
        </p:txBody>
      </p:sp>
      <p:sp>
        <p:nvSpPr>
          <p:cNvPr id="18" name="Slide Number Placeholder 17"/>
          <p:cNvSpPr>
            <a:spLocks noGrp="1"/>
          </p:cNvSpPr>
          <p:nvPr>
            <p:ph type="sldNum" sz="quarter" idx="11"/>
          </p:nvPr>
        </p:nvSpPr>
        <p:spPr/>
        <p:txBody>
          <a:bodyPr rtlCol="0"/>
          <a:lstStyle/>
          <a:p>
            <a:fld id="{64666C82-9CE7-46E7-9B57-8383F9792F0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F89941-294E-47DE-A722-33632A962E7A}" type="datetimeFigureOut">
              <a:rPr lang="en-US" smtClean="0"/>
              <a:pPr/>
              <a:t>7/2/2017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4666C82-9CE7-46E7-9B57-8383F9792F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6/docs/api/java/sql/DriverManager.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Anti-pattern"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javarevisited.blogspot.sg/2012/01/what-is-constructor-overloading-in-java.html"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javarevisited.blogspot.sg/2012/03/private-in-java-why-should-you-always.html" TargetMode="External"/><Relationship Id="rId2" Type="http://schemas.openxmlformats.org/officeDocument/2006/relationships/hyperlink" Target="http://javarevisited.blogspot.com/2011/11/static-keyword-method-variable-java.html"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www.journaldev.com/1827/java-design-patterns-example-tutorial"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6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dirty="0" smtClean="0"/>
              <a:t>Mediator Pattern(Behavioral Pattern)</a:t>
            </a:r>
          </a:p>
          <a:p>
            <a:pPr algn="l"/>
            <a:r>
              <a:rPr lang="en-US" dirty="0" smtClean="0"/>
              <a:t>Mediator pattern is used to reduce communication complexity between multiple objects or classes. </a:t>
            </a:r>
          </a:p>
          <a:p>
            <a:pPr algn="l"/>
            <a:r>
              <a:rPr lang="en-US" dirty="0" smtClean="0"/>
              <a:t>This pattern provides a mediator class which normally handles all the communications between different classes and supports easy maintenance of the code by loose coupling. </a:t>
            </a:r>
          </a:p>
          <a:p>
            <a:pPr algn="l"/>
            <a:r>
              <a:rPr lang="en-US" dirty="0" smtClean="0"/>
              <a:t>Mediator pattern falls under behavioral pattern category.</a:t>
            </a:r>
          </a:p>
          <a:p>
            <a:r>
              <a:rPr lang="en-US" dirty="0" smtClean="0"/>
              <a:t/>
            </a:r>
            <a:br>
              <a:rPr lang="en-US" dirty="0" smtClean="0"/>
            </a:br>
            <a:r>
              <a:rPr lang="en-US" dirty="0" smtClean="0"/>
              <a:t> </a:t>
            </a:r>
            <a:br>
              <a:rPr lang="en-US" dirty="0" smtClean="0"/>
            </a:br>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
          </a:xfrm>
        </p:spPr>
        <p:txBody>
          <a:bodyPr>
            <a:normAutofit/>
          </a:bodyPr>
          <a:lstStyle/>
          <a:p>
            <a:r>
              <a:rPr lang="en-US" dirty="0" smtClean="0"/>
              <a:t>Mediator Pattern(Behavioral Pattern)</a:t>
            </a:r>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srcRect/>
          <a:stretch>
            <a:fillRect/>
          </a:stretch>
        </p:blipFill>
        <p:spPr bwMode="auto">
          <a:xfrm>
            <a:off x="762000" y="685800"/>
            <a:ext cx="6960054" cy="4724400"/>
          </a:xfrm>
          <a:prstGeom prst="rect">
            <a:avLst/>
          </a:prstGeom>
          <a:noFill/>
          <a:ln w="9525">
            <a:noFill/>
            <a:miter lim="800000"/>
            <a:headEnd/>
            <a:tailEnd/>
          </a:ln>
          <a:effectLst/>
        </p:spPr>
      </p:pic>
      <p:sp>
        <p:nvSpPr>
          <p:cNvPr id="5" name="Subtitle 2"/>
          <p:cNvSpPr txBox="1">
            <a:spLocks/>
          </p:cNvSpPr>
          <p:nvPr/>
        </p:nvSpPr>
        <p:spPr>
          <a:xfrm>
            <a:off x="0" y="5410200"/>
            <a:ext cx="9144000" cy="1447800"/>
          </a:xfrm>
          <a:prstGeom prst="rect">
            <a:avLst/>
          </a:prstGeom>
        </p:spPr>
        <p:txBody>
          <a:bodyPr vert="horz" lIns="91440" tIns="45720" rIns="91440" bIns="45720" rtlCol="0">
            <a:normAutofit fontScale="85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F</a:t>
            </a: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or example consider a real time example where in Flights</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which are about to Land or Take off, interaction with ATC(Air Traffic Controller) Tower. Imagine complexity such interaction without ATC??</a:t>
            </a: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dirty="0" smtClean="0"/>
              <a:t>Mediator Pattern(Behavioral Pattern)</a:t>
            </a:r>
          </a:p>
          <a:p>
            <a:pPr algn="l"/>
            <a:r>
              <a:rPr lang="en-US" dirty="0" smtClean="0"/>
              <a:t>One of the examples is represented by the Dialog classes in GUI applications frameworks. </a:t>
            </a:r>
          </a:p>
          <a:p>
            <a:pPr algn="l"/>
            <a:r>
              <a:rPr lang="en-US" dirty="0" smtClean="0"/>
              <a:t>A Dialog window is a collection of graphic and non-graphic controls. </a:t>
            </a:r>
          </a:p>
          <a:p>
            <a:pPr algn="l"/>
            <a:r>
              <a:rPr lang="en-US" dirty="0" smtClean="0"/>
              <a:t>The Dialog class provides the mechanism to facilitate the interaction between controls. </a:t>
            </a:r>
          </a:p>
          <a:p>
            <a:pPr algn="l"/>
            <a:r>
              <a:rPr lang="en-US" dirty="0" smtClean="0"/>
              <a:t>For example, when a new value is selected from a </a:t>
            </a:r>
            <a:r>
              <a:rPr lang="en-US" dirty="0" err="1" smtClean="0"/>
              <a:t>ComboBox</a:t>
            </a:r>
            <a:r>
              <a:rPr lang="en-US" dirty="0" smtClean="0"/>
              <a:t> object a Label has to display a new value. </a:t>
            </a:r>
          </a:p>
          <a:p>
            <a:pPr algn="l"/>
            <a:r>
              <a:rPr lang="en-US" dirty="0" smtClean="0"/>
              <a:t>Both the </a:t>
            </a:r>
            <a:r>
              <a:rPr lang="en-US" dirty="0" err="1" smtClean="0"/>
              <a:t>ComboBox</a:t>
            </a:r>
            <a:r>
              <a:rPr lang="en-US" dirty="0" smtClean="0"/>
              <a:t> and the Label are not aware of each other structure and all the interaction is managed by the Dialog object. </a:t>
            </a:r>
          </a:p>
          <a:p>
            <a:pPr algn="l"/>
            <a:r>
              <a:rPr lang="en-US" dirty="0" smtClean="0"/>
              <a:t>Each control is not aware of the existence of other controls.</a:t>
            </a:r>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dirty="0" smtClean="0"/>
              <a:t>Observer Pattern(Behavioral Pattern)</a:t>
            </a:r>
          </a:p>
          <a:p>
            <a:pPr algn="l"/>
            <a:r>
              <a:rPr lang="en-US" dirty="0" smtClean="0"/>
              <a:t>Observer Pattern = publisher + subscriber.</a:t>
            </a:r>
          </a:p>
          <a:p>
            <a:pPr algn="l"/>
            <a:r>
              <a:rPr lang="en-US" dirty="0" smtClean="0"/>
              <a:t>Observer pattern has been used in GUI action listener. </a:t>
            </a:r>
            <a:r>
              <a:rPr lang="en-US" b="1" dirty="0" smtClean="0"/>
              <a:t>Swing GUI example shows how action listener works like an observer</a:t>
            </a:r>
            <a:r>
              <a:rPr lang="en-US" dirty="0" smtClean="0"/>
              <a:t>.</a:t>
            </a:r>
          </a:p>
          <a:p>
            <a:pPr algn="l"/>
            <a:r>
              <a:rPr lang="en-US" dirty="0" smtClean="0"/>
              <a:t>The following is a typical example about head hunter. There are two roles in this diagram - </a:t>
            </a:r>
            <a:r>
              <a:rPr lang="en-US" dirty="0" err="1" smtClean="0"/>
              <a:t>HeadHunter</a:t>
            </a:r>
            <a:r>
              <a:rPr lang="en-US" dirty="0" smtClean="0"/>
              <a:t> </a:t>
            </a:r>
            <a:r>
              <a:rPr lang="en-US" dirty="0" err="1" smtClean="0"/>
              <a:t>andJobSeeker</a:t>
            </a:r>
            <a:r>
              <a:rPr lang="en-US" dirty="0" smtClean="0"/>
              <a:t>. Job seekers subscribe to a head hunter, and head hunter notifies job seekers when there is a new job opportunity.</a:t>
            </a:r>
          </a:p>
          <a:p>
            <a:r>
              <a:rPr lang="en-US" dirty="0" smtClean="0"/>
              <a:t/>
            </a:r>
            <a:br>
              <a:rPr lang="en-US" dirty="0" smtClean="0"/>
            </a:br>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33400" y="543365"/>
            <a:ext cx="8229599" cy="588016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
        <p:nvSpPr>
          <p:cNvPr id="4" name="Rectangle 3"/>
          <p:cNvSpPr/>
          <p:nvPr/>
        </p:nvSpPr>
        <p:spPr>
          <a:xfrm>
            <a:off x="533400" y="4876800"/>
            <a:ext cx="3200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b="1" dirty="0" smtClean="0"/>
              <a:t>Subject Interface</a:t>
            </a:r>
          </a:p>
          <a:p>
            <a:pPr algn="l"/>
            <a:r>
              <a:rPr lang="en-US" sz="1800" b="1" dirty="0" smtClean="0"/>
              <a:t>public</a:t>
            </a:r>
            <a:r>
              <a:rPr lang="en-US" sz="1800" dirty="0" smtClean="0"/>
              <a:t> </a:t>
            </a:r>
            <a:r>
              <a:rPr lang="en-US" sz="1800" b="1" dirty="0" smtClean="0"/>
              <a:t>interface</a:t>
            </a:r>
            <a:r>
              <a:rPr lang="en-US" sz="1800" dirty="0" smtClean="0"/>
              <a:t> Subject </a:t>
            </a:r>
          </a:p>
          <a:p>
            <a:pPr algn="l"/>
            <a:r>
              <a:rPr lang="en-US" sz="1800" dirty="0" smtClean="0"/>
              <a:t>{ </a:t>
            </a:r>
          </a:p>
          <a:p>
            <a:pPr algn="l"/>
            <a:r>
              <a:rPr lang="en-US" sz="1800" b="1" dirty="0" smtClean="0"/>
              <a:t>public</a:t>
            </a:r>
            <a:r>
              <a:rPr lang="en-US" sz="1800" dirty="0" smtClean="0"/>
              <a:t> </a:t>
            </a:r>
            <a:r>
              <a:rPr lang="en-US" sz="1800" b="1" dirty="0" smtClean="0"/>
              <a:t>void</a:t>
            </a:r>
            <a:r>
              <a:rPr lang="en-US" sz="1800" dirty="0" smtClean="0"/>
              <a:t> </a:t>
            </a:r>
            <a:r>
              <a:rPr lang="en-US" sz="1800" dirty="0" err="1" smtClean="0"/>
              <a:t>registerObserver</a:t>
            </a:r>
            <a:r>
              <a:rPr lang="en-US" sz="1800" dirty="0" smtClean="0"/>
              <a:t>(Observer o); </a:t>
            </a:r>
          </a:p>
          <a:p>
            <a:pPr algn="l"/>
            <a:r>
              <a:rPr lang="en-US" sz="1800" b="1" dirty="0" smtClean="0"/>
              <a:t>public</a:t>
            </a:r>
            <a:r>
              <a:rPr lang="en-US" sz="1800" dirty="0" smtClean="0"/>
              <a:t> </a:t>
            </a:r>
            <a:r>
              <a:rPr lang="en-US" sz="1800" b="1" dirty="0" smtClean="0"/>
              <a:t>void</a:t>
            </a:r>
            <a:r>
              <a:rPr lang="en-US" sz="1800" dirty="0" smtClean="0"/>
              <a:t> </a:t>
            </a:r>
            <a:r>
              <a:rPr lang="en-US" sz="1800" dirty="0" err="1" smtClean="0"/>
              <a:t>removeObserver</a:t>
            </a:r>
            <a:r>
              <a:rPr lang="en-US" sz="1800" dirty="0" smtClean="0"/>
              <a:t>(Observer o); </a:t>
            </a:r>
          </a:p>
          <a:p>
            <a:pPr algn="l"/>
            <a:r>
              <a:rPr lang="en-US" sz="1800" b="1" dirty="0" smtClean="0"/>
              <a:t>public</a:t>
            </a:r>
            <a:r>
              <a:rPr lang="en-US" sz="1800" dirty="0" smtClean="0"/>
              <a:t> </a:t>
            </a:r>
            <a:r>
              <a:rPr lang="en-US" sz="1800" b="1" dirty="0" smtClean="0"/>
              <a:t>void</a:t>
            </a:r>
            <a:r>
              <a:rPr lang="en-US" sz="1800" dirty="0" smtClean="0"/>
              <a:t> </a:t>
            </a:r>
            <a:r>
              <a:rPr lang="en-US" sz="1800" dirty="0" err="1" smtClean="0"/>
              <a:t>notifyAllObservers</a:t>
            </a:r>
            <a:r>
              <a:rPr lang="en-US" sz="1800" dirty="0" smtClean="0"/>
              <a:t>(); </a:t>
            </a:r>
          </a:p>
          <a:p>
            <a:pPr algn="l"/>
            <a:r>
              <a:rPr lang="en-US" sz="1800" dirty="0" smtClean="0"/>
              <a:t>} </a:t>
            </a:r>
          </a:p>
          <a:p>
            <a:pPr algn="l"/>
            <a:r>
              <a:rPr lang="en-US" b="1" dirty="0" smtClean="0"/>
              <a:t>Observer Interface</a:t>
            </a:r>
          </a:p>
          <a:p>
            <a:pPr algn="l"/>
            <a:r>
              <a:rPr lang="en-US" sz="1800" b="1" dirty="0" smtClean="0"/>
              <a:t>public interface Observer { </a:t>
            </a:r>
          </a:p>
          <a:p>
            <a:pPr algn="l"/>
            <a:r>
              <a:rPr lang="en-US" sz="1800" b="1" dirty="0" smtClean="0"/>
              <a:t>public void update(Subject s); </a:t>
            </a:r>
          </a:p>
          <a:p>
            <a:pPr algn="l"/>
            <a:r>
              <a:rPr lang="en-US" sz="1800" b="1" dirty="0" smtClean="0"/>
              <a:t>}</a:t>
            </a:r>
          </a:p>
          <a:p>
            <a:pPr algn="l"/>
            <a:r>
              <a:rPr lang="en-US" dirty="0" smtClean="0"/>
              <a:t/>
            </a:r>
            <a:br>
              <a:rPr lang="en-US" dirty="0" smtClean="0"/>
            </a:br>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92500" lnSpcReduction="20000"/>
          </a:bodyPr>
          <a:lstStyle/>
          <a:p>
            <a:r>
              <a:rPr lang="en-US" b="1" dirty="0" smtClean="0"/>
              <a:t>Advantages of Observer Design Pattern</a:t>
            </a:r>
          </a:p>
          <a:p>
            <a:pPr algn="l">
              <a:buClr>
                <a:schemeClr val="accent2"/>
              </a:buClr>
              <a:buFont typeface="Wingdings" pitchFamily="2" charset="2"/>
              <a:buChar char="Ø"/>
            </a:pPr>
            <a:r>
              <a:rPr lang="en-US" sz="1800" dirty="0" smtClean="0"/>
              <a:t>Supports the principle to strive for </a:t>
            </a:r>
            <a:r>
              <a:rPr lang="en-US" sz="1800" dirty="0" err="1" smtClean="0"/>
              <a:t>loosly</a:t>
            </a:r>
            <a:r>
              <a:rPr lang="en-US" sz="1800" dirty="0" smtClean="0"/>
              <a:t> coupled designs between objects that interact.</a:t>
            </a:r>
          </a:p>
          <a:p>
            <a:pPr algn="l">
              <a:buClr>
                <a:schemeClr val="accent2"/>
              </a:buClr>
              <a:buFont typeface="Wingdings" pitchFamily="2" charset="2"/>
              <a:buChar char="Ø"/>
            </a:pPr>
            <a:r>
              <a:rPr lang="en-US" sz="1800" dirty="0" smtClean="0"/>
              <a:t>Allows to send data to many other objects in a very efficient manner.</a:t>
            </a:r>
          </a:p>
          <a:p>
            <a:pPr algn="l">
              <a:buClr>
                <a:schemeClr val="accent2"/>
              </a:buClr>
              <a:buFont typeface="Wingdings" pitchFamily="2" charset="2"/>
              <a:buChar char="Ø"/>
            </a:pPr>
            <a:r>
              <a:rPr lang="en-US" sz="1800" dirty="0" smtClean="0"/>
              <a:t>No modification is need to be done to the subject to add new observers.</a:t>
            </a:r>
          </a:p>
          <a:p>
            <a:pPr algn="l">
              <a:buClr>
                <a:schemeClr val="accent2"/>
              </a:buClr>
              <a:buFont typeface="Wingdings" pitchFamily="2" charset="2"/>
              <a:buChar char="Ø"/>
            </a:pPr>
            <a:r>
              <a:rPr lang="en-US" sz="1800" dirty="0" smtClean="0"/>
              <a:t>You can add and remove observers at anytime(</a:t>
            </a:r>
            <a:r>
              <a:rPr lang="en-US" sz="1800" dirty="0" err="1" smtClean="0"/>
              <a:t>i</a:t>
            </a:r>
            <a:r>
              <a:rPr lang="en-US" sz="1800" dirty="0" smtClean="0"/>
              <a:t>..e during runtime also)</a:t>
            </a:r>
          </a:p>
          <a:p>
            <a:pPr algn="l">
              <a:buClr>
                <a:schemeClr val="accent2"/>
              </a:buClr>
            </a:pPr>
            <a:r>
              <a:rPr lang="en-US" sz="1800" dirty="0" smtClean="0"/>
              <a:t>TBD, explore on Java built in class Observable</a:t>
            </a:r>
          </a:p>
          <a:p>
            <a:pPr algn="l">
              <a:buClr>
                <a:schemeClr val="accent2"/>
              </a:buClr>
            </a:pPr>
            <a:endParaRPr lang="en-US" sz="1800" dirty="0" smtClean="0"/>
          </a:p>
          <a:p>
            <a:pPr algn="l">
              <a:buClr>
                <a:schemeClr val="accent2"/>
              </a:buClr>
            </a:pPr>
            <a:r>
              <a:rPr lang="en-US" b="1" dirty="0" smtClean="0"/>
              <a:t>Difference between Observer and Mediator Design Pattern</a:t>
            </a:r>
          </a:p>
          <a:p>
            <a:pPr algn="l"/>
            <a:r>
              <a:rPr lang="en-US" sz="1800" dirty="0" smtClean="0"/>
              <a:t>The Observer pattern works well when no coordination between the observers is necessary and </a:t>
            </a:r>
            <a:r>
              <a:rPr lang="en-US" sz="1800" dirty="0" err="1" smtClean="0"/>
              <a:t>the</a:t>
            </a:r>
            <a:r>
              <a:rPr lang="en-US" sz="1800" i="1" dirty="0" err="1" smtClean="0"/>
              <a:t>observes</a:t>
            </a:r>
            <a:r>
              <a:rPr lang="en-US" sz="1800" dirty="0" smtClean="0"/>
              <a:t> relationship goes one way.</a:t>
            </a:r>
          </a:p>
          <a:p>
            <a:pPr algn="l"/>
            <a:r>
              <a:rPr lang="en-US" sz="1800" dirty="0" smtClean="0"/>
              <a:t>For example, let objects B and C observe object A. When object A fires event X, then object B should execute method Y() and object C should execute method Z(). If methods B.Y() and C.Z() are totally independent and require no coordination, then go ahead and use the observer pattern.</a:t>
            </a:r>
          </a:p>
          <a:p>
            <a:pPr algn="l"/>
            <a:r>
              <a:rPr lang="en-US" sz="1800" dirty="0" smtClean="0"/>
              <a:t>On the other hand, if B.Y() must be executed before C.Z() then you will want to use the Mediator pattern where the mediator encapsulates this coordination. In this scenario, mediator M would observe object A and would have references to objects B and C. When A fires event X, M will handle the event and call B.Y() and C.Z() in the prescribed order.</a:t>
            </a:r>
          </a:p>
          <a:p>
            <a:pPr algn="l"/>
            <a:r>
              <a:rPr lang="en-US" sz="1800" dirty="0" smtClean="0"/>
              <a:t>Also, if objects A, B and C need to observe each other then using a mediator as an intermediary will go a long way to decouple these objects and avoid spaghetti code.</a:t>
            </a:r>
          </a:p>
          <a:p>
            <a:pPr algn="l">
              <a:buClr>
                <a:schemeClr val="accent2"/>
              </a:buClr>
            </a:pPr>
            <a:endParaRPr lang="en-US" sz="1800" dirty="0" smtClean="0"/>
          </a:p>
          <a:p>
            <a:pPr algn="l"/>
            <a:r>
              <a:rPr lang="en-US" dirty="0" smtClean="0"/>
              <a:t/>
            </a:r>
            <a:br>
              <a:rPr lang="en-US" dirty="0" smtClean="0"/>
            </a:br>
            <a:endParaRPr lang="en-US" dirty="0"/>
          </a:p>
        </p:txBody>
      </p:sp>
      <p:cxnSp>
        <p:nvCxnSpPr>
          <p:cNvPr id="4" name="Straight Connector 3"/>
          <p:cNvCxnSpPr/>
          <p:nvPr/>
        </p:nvCxnSpPr>
        <p:spPr>
          <a:xfrm>
            <a:off x="0" y="4572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r>
              <a:rPr lang="en-US" b="1" dirty="0" smtClean="0"/>
              <a:t>DAO Pattern</a:t>
            </a:r>
          </a:p>
          <a:p>
            <a:pPr algn="l">
              <a:buClr>
                <a:schemeClr val="accent2"/>
              </a:buClr>
            </a:pPr>
            <a:r>
              <a:rPr lang="en-US" sz="1800" dirty="0" smtClean="0"/>
              <a:t>The Data Access Object (DAO) pattern is now a widely accepted mechanism to abstract away the details of persistence in an application. </a:t>
            </a:r>
          </a:p>
          <a:p>
            <a:pPr algn="l">
              <a:buClr>
                <a:schemeClr val="accent2"/>
              </a:buClr>
            </a:pPr>
            <a:r>
              <a:rPr lang="en-US" sz="1800" dirty="0" smtClean="0"/>
              <a:t>Using DAO Pattern, instead of domain logic communicate directly with the database, file system, web service, or whatever persistence mechanism your application uses, the domain logic speaks to a </a:t>
            </a:r>
            <a:r>
              <a:rPr lang="en-US" sz="1800" b="1" dirty="0" smtClean="0"/>
              <a:t>DAO layer </a:t>
            </a:r>
            <a:r>
              <a:rPr lang="en-US" sz="1800" dirty="0" smtClean="0"/>
              <a:t>instead. This DAO layer then communicates with the underlying persistence system or service. In Java, Hibernate Framework (ORM) is a best example for the same.</a:t>
            </a:r>
          </a:p>
          <a:p>
            <a:pPr algn="l">
              <a:buClr>
                <a:schemeClr val="accent2"/>
              </a:buClr>
            </a:pPr>
            <a:r>
              <a:rPr lang="en-US" sz="1800" b="1" dirty="0" smtClean="0"/>
              <a:t>The advantage of the DAO layer is that if you need to change the underlying persistence mechanism you only have to change the DAO layer,</a:t>
            </a:r>
            <a:r>
              <a:rPr lang="en-US" sz="1800" dirty="0" smtClean="0"/>
              <a:t> and not all the places in the domain logic where the DAO layer is used from. </a:t>
            </a:r>
          </a:p>
          <a:p>
            <a:pPr algn="l"/>
            <a:r>
              <a:rPr lang="en-US" dirty="0" smtClean="0"/>
              <a:t/>
            </a:r>
            <a:br>
              <a:rPr lang="en-US" dirty="0" smtClean="0"/>
            </a:br>
            <a:endParaRPr lang="en-US" dirty="0"/>
          </a:p>
        </p:txBody>
      </p:sp>
      <p:sp>
        <p:nvSpPr>
          <p:cNvPr id="4" name="Rectangle 3"/>
          <p:cNvSpPr/>
          <p:nvPr/>
        </p:nvSpPr>
        <p:spPr>
          <a:xfrm>
            <a:off x="2514600" y="3429000"/>
            <a:ext cx="3124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Logic</a:t>
            </a:r>
            <a:endParaRPr lang="en-US" dirty="0"/>
          </a:p>
        </p:txBody>
      </p:sp>
      <p:sp>
        <p:nvSpPr>
          <p:cNvPr id="5" name="Rectangle 4"/>
          <p:cNvSpPr/>
          <p:nvPr/>
        </p:nvSpPr>
        <p:spPr>
          <a:xfrm>
            <a:off x="2514600" y="4495800"/>
            <a:ext cx="3124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DAO</a:t>
            </a:r>
            <a:endParaRPr lang="en-US" dirty="0"/>
          </a:p>
        </p:txBody>
      </p:sp>
      <p:sp>
        <p:nvSpPr>
          <p:cNvPr id="6" name="Rectangle 5"/>
          <p:cNvSpPr/>
          <p:nvPr/>
        </p:nvSpPr>
        <p:spPr>
          <a:xfrm>
            <a:off x="2514600" y="5867400"/>
            <a:ext cx="3124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Source(Data Base or File or any other)</a:t>
            </a:r>
            <a:endParaRPr lang="en-US" dirty="0"/>
          </a:p>
        </p:txBody>
      </p:sp>
      <p:cxnSp>
        <p:nvCxnSpPr>
          <p:cNvPr id="8" name="Straight Arrow Connector 7"/>
          <p:cNvCxnSpPr>
            <a:stCxn id="4" idx="2"/>
            <a:endCxn id="5" idx="0"/>
          </p:cNvCxnSpPr>
          <p:nvPr/>
        </p:nvCxnSpPr>
        <p:spPr>
          <a:xfrm rot="5400000">
            <a:off x="3848100" y="426720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810794" y="5638006"/>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92500" lnSpcReduction="10000"/>
          </a:bodyPr>
          <a:lstStyle/>
          <a:p>
            <a:r>
              <a:rPr lang="en-US" b="1" dirty="0" smtClean="0"/>
              <a:t>Factory Design Pattern(Creational Pattern)</a:t>
            </a:r>
          </a:p>
          <a:p>
            <a:pPr algn="l">
              <a:buClr>
                <a:schemeClr val="accent2"/>
              </a:buClr>
            </a:pPr>
            <a:endParaRPr lang="en-US" sz="1800" dirty="0" smtClean="0"/>
          </a:p>
          <a:p>
            <a:pPr algn="l">
              <a:buClr>
                <a:schemeClr val="accent2"/>
              </a:buClr>
            </a:pPr>
            <a:r>
              <a:rPr lang="en-US" sz="1800" dirty="0" smtClean="0"/>
              <a:t>As known, the most usual way to create an object in Java, is using new keyword. But always directly creating an object using new keyword may lead to few complexities.</a:t>
            </a:r>
          </a:p>
          <a:p>
            <a:pPr algn="l">
              <a:buClr>
                <a:schemeClr val="accent2"/>
              </a:buClr>
            </a:pPr>
            <a:r>
              <a:rPr lang="en-US" sz="1800" dirty="0" smtClean="0"/>
              <a:t>Later, incase a design decision like singleton, etc…  taken, then the code where all object is created using new keyword need to be changed.</a:t>
            </a:r>
          </a:p>
          <a:p>
            <a:pPr algn="l">
              <a:buClr>
                <a:schemeClr val="accent2"/>
              </a:buClr>
            </a:pPr>
            <a:r>
              <a:rPr lang="en-US" sz="1800" dirty="0" smtClean="0"/>
              <a:t>Hence best approach to create objects of classes is by using Factory Pattern.</a:t>
            </a:r>
          </a:p>
          <a:p>
            <a:pPr algn="l">
              <a:buClr>
                <a:schemeClr val="accent2"/>
              </a:buClr>
            </a:pPr>
            <a:r>
              <a:rPr lang="en-US" sz="1800" dirty="0" smtClean="0"/>
              <a:t>Factory, as name suggest, is a place to create some different products of similar type. In this case a Factory class create different objects of same Type.</a:t>
            </a:r>
          </a:p>
          <a:p>
            <a:pPr algn="l">
              <a:buClr>
                <a:schemeClr val="accent2"/>
              </a:buClr>
            </a:pPr>
            <a:endParaRPr lang="en-US" sz="1800" dirty="0" smtClean="0"/>
          </a:p>
          <a:p>
            <a:pPr algn="l">
              <a:buClr>
                <a:schemeClr val="accent2"/>
              </a:buClr>
            </a:pPr>
            <a:r>
              <a:rPr lang="en-US" sz="1800" b="1" dirty="0" smtClean="0"/>
              <a:t>Define an interface for creating an object, but let subclasses decide which class to instantiate. Factory Method lets a class defer instantiation to subclasses.</a:t>
            </a:r>
          </a:p>
          <a:p>
            <a:pPr algn="l">
              <a:buClr>
                <a:schemeClr val="accent2"/>
              </a:buClr>
            </a:pPr>
            <a:endParaRPr lang="en-US" sz="1800" dirty="0" smtClean="0"/>
          </a:p>
          <a:p>
            <a:r>
              <a:rPr lang="en-US" sz="1800" dirty="0" smtClean="0"/>
              <a:t>Factory pattern is most suitable where there is some complex object creation steps are involved.</a:t>
            </a:r>
          </a:p>
          <a:p>
            <a:pPr algn="l"/>
            <a:r>
              <a:rPr lang="en-US" sz="1800" dirty="0" smtClean="0"/>
              <a:t>We can see many examples of factory pattern in JDK itself e.g.</a:t>
            </a:r>
          </a:p>
          <a:p>
            <a:pPr marL="342900" indent="-342900" algn="l"/>
            <a:r>
              <a:rPr lang="en-US" sz="1800" dirty="0" err="1" smtClean="0">
                <a:hlinkClick r:id="rId2" tooltip="driver manager get connection"/>
              </a:rPr>
              <a:t>java.sql.DriverManager#getConnection</a:t>
            </a:r>
            <a:r>
              <a:rPr lang="en-US" sz="1800" dirty="0" smtClean="0">
                <a:hlinkClick r:id="rId2" tooltip="driver manager get connection"/>
              </a:rPr>
              <a:t>()</a:t>
            </a:r>
            <a:endParaRPr lang="en-US" sz="1800" dirty="0" smtClean="0"/>
          </a:p>
          <a:p>
            <a:pPr marL="342900" indent="-342900" algn="l">
              <a:buFont typeface="+mj-lt"/>
              <a:buAutoNum type="arabicPeriod"/>
            </a:pPr>
            <a:endParaRPr lang="en-US" sz="1800" dirty="0" smtClean="0"/>
          </a:p>
          <a:p>
            <a:pPr algn="l"/>
            <a:r>
              <a:rPr lang="en-US" sz="1800" dirty="0" smtClean="0"/>
              <a:t>Assignment: </a:t>
            </a:r>
          </a:p>
          <a:p>
            <a:pPr marL="342900" indent="-342900" algn="l">
              <a:buAutoNum type="alphaLcParenR"/>
            </a:pPr>
            <a:r>
              <a:rPr lang="en-US" sz="1800" dirty="0" smtClean="0"/>
              <a:t>purpose of super keyword</a:t>
            </a:r>
          </a:p>
          <a:p>
            <a:pPr marL="342900" indent="-342900" algn="l">
              <a:buAutoNum type="alphaLcParenR"/>
            </a:pPr>
            <a:r>
              <a:rPr lang="en-US" sz="1800" dirty="0" smtClean="0"/>
              <a:t> Difference between abstract class and interface</a:t>
            </a:r>
          </a:p>
          <a:p>
            <a:pPr marL="342900" indent="-342900" algn="l">
              <a:buAutoNum type="alphaLcParenR"/>
            </a:pPr>
            <a:r>
              <a:rPr lang="en-US" sz="1800" dirty="0" smtClean="0"/>
              <a:t>Base class of all classes in Java</a:t>
            </a:r>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b="1" dirty="0" smtClean="0"/>
              <a:t>Factory Design Pattern</a:t>
            </a:r>
          </a:p>
          <a:p>
            <a:pPr algn="l">
              <a:buClr>
                <a:schemeClr val="accent2"/>
              </a:buClr>
            </a:pPr>
            <a:endParaRPr lang="en-US" sz="1800" dirty="0" smtClean="0"/>
          </a:p>
          <a:p>
            <a:pPr algn="l">
              <a:buClr>
                <a:schemeClr val="accent2"/>
              </a:buClr>
            </a:pPr>
            <a:endParaRPr lang="en-US" sz="1800" dirty="0" smtClean="0"/>
          </a:p>
          <a:p>
            <a:pPr algn="l"/>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0" y="762000"/>
            <a:ext cx="9144000" cy="5257800"/>
          </a:xfrm>
          <a:prstGeom prst="rect">
            <a:avLst/>
          </a:prstGeom>
          <a:noFill/>
          <a:ln w="9525">
            <a:noFill/>
            <a:miter lim="800000"/>
            <a:headEnd/>
            <a:tailEnd/>
          </a:ln>
          <a:effectLst/>
        </p:spPr>
      </p:pic>
      <p:cxnSp>
        <p:nvCxnSpPr>
          <p:cNvPr id="5" name="Straight Connector 4"/>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lnSpcReduction="10000"/>
          </a:bodyPr>
          <a:lstStyle/>
          <a:p>
            <a:r>
              <a:rPr lang="en-US" b="1" dirty="0" smtClean="0"/>
              <a:t>What is Design Pattern?</a:t>
            </a:r>
          </a:p>
          <a:p>
            <a:pPr algn="l"/>
            <a:r>
              <a:rPr lang="en-US" dirty="0" smtClean="0"/>
              <a:t>A Design Pattern is a proven, documented, practiced Design Solution for commonly occurring Design Problem.</a:t>
            </a:r>
          </a:p>
          <a:p>
            <a:pPr algn="l"/>
            <a:r>
              <a:rPr lang="en-US" dirty="0" smtClean="0"/>
              <a:t>There is no need to re invent  the Wheel.</a:t>
            </a:r>
          </a:p>
          <a:p>
            <a:pPr algn="l"/>
            <a:endParaRPr lang="en-US" dirty="0" smtClean="0"/>
          </a:p>
          <a:p>
            <a:pPr algn="l"/>
            <a:r>
              <a:rPr lang="en-US" b="1" dirty="0" smtClean="0"/>
              <a:t>Advantages of Using Design Patterns:</a:t>
            </a:r>
          </a:p>
          <a:p>
            <a:pPr marL="514350" indent="-514350" algn="l">
              <a:buFont typeface="+mj-lt"/>
              <a:buAutoNum type="arabicPeriod"/>
            </a:pPr>
            <a:r>
              <a:rPr lang="en-US" dirty="0" smtClean="0"/>
              <a:t>Saves time during Software Design and Development</a:t>
            </a:r>
          </a:p>
          <a:p>
            <a:pPr marL="514350" indent="-514350" algn="l">
              <a:buFont typeface="+mj-lt"/>
              <a:buAutoNum type="arabicPeriod"/>
            </a:pPr>
            <a:r>
              <a:rPr lang="en-US" dirty="0" smtClean="0"/>
              <a:t>Common Terminology</a:t>
            </a:r>
          </a:p>
          <a:p>
            <a:pPr marL="514350" indent="-514350" algn="l">
              <a:buFont typeface="+mj-lt"/>
              <a:buAutoNum type="arabicPeriod"/>
            </a:pPr>
            <a:r>
              <a:rPr lang="en-US" dirty="0" smtClean="0"/>
              <a:t>Better Software Quality</a:t>
            </a:r>
          </a:p>
          <a:p>
            <a:pPr marL="514350" indent="-514350" algn="l"/>
            <a:endParaRPr lang="en-US" dirty="0" smtClean="0"/>
          </a:p>
          <a:p>
            <a:pPr marL="514350" indent="-514350" algn="l"/>
            <a:r>
              <a:rPr lang="en-US" dirty="0" smtClean="0"/>
              <a:t>Design patterns represent the best practices used by experienced object-oriented software developers. </a:t>
            </a:r>
          </a:p>
          <a:p>
            <a:pPr marL="514350" indent="-514350" algn="l"/>
            <a:r>
              <a:rPr lang="en-US" dirty="0" smtClean="0"/>
              <a:t>These Design solutions were obtained by trial and error by numerous software developers over quite a substantial period of time.</a:t>
            </a:r>
          </a:p>
          <a:p>
            <a:pPr marL="514350" indent="-514350" algn="l"/>
            <a:endParaRPr lang="en-US" dirty="0" smtClean="0"/>
          </a:p>
          <a:p>
            <a:pPr marL="514350" indent="-514350" algn="l"/>
            <a:r>
              <a:rPr lang="en-US" dirty="0" smtClean="0"/>
              <a:t>Design Patterns in other fields like Civil, Music, etc…</a:t>
            </a:r>
            <a:endParaRPr lang="en-US" dirty="0"/>
          </a:p>
        </p:txBody>
      </p:sp>
      <p:cxnSp>
        <p:nvCxnSpPr>
          <p:cNvPr id="4" name="Straight Connector 3"/>
          <p:cNvCxnSpPr/>
          <p:nvPr/>
        </p:nvCxnSpPr>
        <p:spPr>
          <a:xfrm>
            <a:off x="0" y="3810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lnSpcReduction="10000"/>
          </a:bodyPr>
          <a:lstStyle/>
          <a:p>
            <a:r>
              <a:rPr lang="en-US" b="1" dirty="0" smtClean="0"/>
              <a:t>Factory Design Pattern</a:t>
            </a:r>
          </a:p>
          <a:p>
            <a:pPr algn="l"/>
            <a:r>
              <a:rPr lang="en-US" sz="2000" dirty="0" smtClean="0"/>
              <a:t>For example a graphical application works with shapes. In our implementation the drawing framework is the client and the shapes are the products. All the shapes are derived from an abstract shape class (or interface). </a:t>
            </a:r>
          </a:p>
          <a:p>
            <a:pPr algn="l"/>
            <a:r>
              <a:rPr lang="en-US" sz="2000" dirty="0" smtClean="0"/>
              <a:t>The Shape class defines the draw and move operations which must be implemented by the concrete shapes. Let's assume a command is selected from the menu to create a new Circle. </a:t>
            </a:r>
          </a:p>
          <a:p>
            <a:pPr algn="l"/>
            <a:endParaRPr lang="en-US" sz="2000" dirty="0" smtClean="0"/>
          </a:p>
          <a:p>
            <a:pPr algn="l"/>
            <a:r>
              <a:rPr lang="en-US" sz="2000" dirty="0" smtClean="0"/>
              <a:t>The framework receives the shape type as a string parameter, it asks the factory to create a new shape sending the parameter received from menu. </a:t>
            </a:r>
          </a:p>
          <a:p>
            <a:pPr algn="l"/>
            <a:endParaRPr lang="en-US" sz="2000" dirty="0" smtClean="0"/>
          </a:p>
          <a:p>
            <a:pPr algn="l"/>
            <a:r>
              <a:rPr lang="en-US" sz="2000" dirty="0" smtClean="0"/>
              <a:t>The factory creates a new circle and returns it to the framework, casted to an abstract shape. Then the framework uses the object as casted to the abstract class without being aware of the concrete object type.</a:t>
            </a:r>
          </a:p>
          <a:p>
            <a:pPr algn="l"/>
            <a:r>
              <a:rPr lang="en-US" sz="2000" dirty="0" smtClean="0"/>
              <a:t> </a:t>
            </a:r>
          </a:p>
          <a:p>
            <a:pPr algn="l"/>
            <a:r>
              <a:rPr lang="en-US" sz="2000" b="1" dirty="0" smtClean="0"/>
              <a:t>The advantage is obvious: </a:t>
            </a:r>
            <a:r>
              <a:rPr lang="en-US" sz="2000" dirty="0" smtClean="0"/>
              <a:t>New shapes can be added without changing a single line of code in the framework(the client code that uses the shapes from the factory). </a:t>
            </a:r>
          </a:p>
          <a:p>
            <a:pPr algn="l"/>
            <a:r>
              <a:rPr lang="en-US" sz="2000" b="1" dirty="0" err="1" smtClean="0"/>
              <a:t>Asssignment</a:t>
            </a:r>
            <a:r>
              <a:rPr lang="en-US" sz="2000" b="1" dirty="0" smtClean="0"/>
              <a:t>: </a:t>
            </a:r>
            <a:r>
              <a:rPr lang="en-US" sz="2000" dirty="0" smtClean="0"/>
              <a:t>What is Reflection in Java?</a:t>
            </a:r>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609600" y="381000"/>
            <a:ext cx="8534400" cy="6477000"/>
          </a:xfrm>
        </p:spPr>
        <p:txBody>
          <a:bodyPr>
            <a:normAutofit/>
          </a:bodyPr>
          <a:lstStyle/>
          <a:p>
            <a:endParaRPr lang="en-US" dirty="0" smtClean="0"/>
          </a:p>
          <a:p>
            <a:pPr algn="l"/>
            <a:r>
              <a:rPr lang="en-US" dirty="0" smtClean="0"/>
              <a:t>Intention </a:t>
            </a:r>
            <a:r>
              <a:rPr lang="en-US" dirty="0"/>
              <a:t>of the builder pattern is to find a solution to the telescoping constructor </a:t>
            </a:r>
            <a:r>
              <a:rPr lang="en-US" u="sng" dirty="0" smtClean="0">
                <a:hlinkClick r:id="rId2" tooltip="Anti-pattern"/>
              </a:rPr>
              <a:t>anti-pattern</a:t>
            </a:r>
            <a:r>
              <a:rPr lang="en-US" u="sng" dirty="0" smtClean="0"/>
              <a:t>.</a:t>
            </a:r>
            <a:r>
              <a:rPr lang="en-US" dirty="0"/>
              <a:t> The telescoping constructor anti-pattern occurs when the increase of object constructor parameter combination leads to an exponential list of constructors. Instead of using numerous constructors, the builder pattern uses another object, a builder, that receives each initialization parameter step by step and then returns the resulting constructed object at once.</a:t>
            </a:r>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92500" lnSpcReduction="20000"/>
          </a:bodyPr>
          <a:lstStyle/>
          <a:p>
            <a:r>
              <a:rPr lang="en-US" b="1" dirty="0" smtClean="0"/>
              <a:t>Builder Design Pattern(Creational Pattern)</a:t>
            </a:r>
          </a:p>
          <a:p>
            <a:pPr algn="l">
              <a:buClr>
                <a:schemeClr val="accent2"/>
              </a:buClr>
            </a:pPr>
            <a:r>
              <a:rPr lang="en-US" sz="2200" dirty="0" smtClean="0"/>
              <a:t>Constructors in Java are used to create object and can take parameters required to create object. </a:t>
            </a:r>
          </a:p>
          <a:p>
            <a:pPr algn="l">
              <a:buClr>
                <a:schemeClr val="accent2"/>
              </a:buClr>
            </a:pPr>
            <a:r>
              <a:rPr lang="en-US" sz="2200" dirty="0" smtClean="0"/>
              <a:t>Problem starts when an Object can be created with </a:t>
            </a:r>
            <a:r>
              <a:rPr lang="en-US" sz="2200" b="1" dirty="0" smtClean="0"/>
              <a:t>lot of parameters</a:t>
            </a:r>
            <a:r>
              <a:rPr lang="en-US" sz="2200" dirty="0" smtClean="0"/>
              <a:t>, some of them may be </a:t>
            </a:r>
            <a:r>
              <a:rPr lang="en-US" sz="2200" b="1" dirty="0" smtClean="0"/>
              <a:t>mandatory</a:t>
            </a:r>
            <a:r>
              <a:rPr lang="en-US" sz="2200" dirty="0" smtClean="0"/>
              <a:t> and others may be </a:t>
            </a:r>
            <a:r>
              <a:rPr lang="en-US" sz="2200" b="1" dirty="0" smtClean="0"/>
              <a:t>optional</a:t>
            </a:r>
            <a:r>
              <a:rPr lang="en-US" sz="2200" dirty="0" smtClean="0"/>
              <a:t>. </a:t>
            </a:r>
          </a:p>
          <a:p>
            <a:pPr algn="l">
              <a:buClr>
                <a:schemeClr val="accent2"/>
              </a:buClr>
            </a:pPr>
            <a:endParaRPr lang="en-US" sz="2200" dirty="0" smtClean="0"/>
          </a:p>
          <a:p>
            <a:pPr algn="l">
              <a:buClr>
                <a:schemeClr val="accent2"/>
              </a:buClr>
            </a:pPr>
            <a:r>
              <a:rPr lang="en-US" sz="2200" dirty="0" smtClean="0"/>
              <a:t>Consider a class which is used to create Cake, now you need number of item like egg, milk, flour to create cake. many of them are mandatory and some  of them are optional like cherry, fruits, etc. If we are going to have </a:t>
            </a:r>
            <a:r>
              <a:rPr lang="en-US" sz="2200" dirty="0" smtClean="0">
                <a:hlinkClick r:id="rId2"/>
              </a:rPr>
              <a:t>overloaded constructor</a:t>
            </a:r>
            <a:r>
              <a:rPr lang="en-US" sz="2200" dirty="0" smtClean="0"/>
              <a:t> for different kind of cake then there will be many constructor and even worst they will accept many parameter.</a:t>
            </a:r>
          </a:p>
          <a:p>
            <a:pPr algn="l">
              <a:buClr>
                <a:schemeClr val="accent2"/>
              </a:buClr>
            </a:pPr>
            <a:endParaRPr lang="en-US" sz="2200" dirty="0" smtClean="0"/>
          </a:p>
          <a:p>
            <a:pPr algn="l"/>
            <a:r>
              <a:rPr lang="en-US" sz="2200" b="1" dirty="0" smtClean="0"/>
              <a:t>Problems:</a:t>
            </a:r>
            <a:endParaRPr lang="en-US" sz="2200" dirty="0" smtClean="0"/>
          </a:p>
          <a:p>
            <a:pPr algn="l"/>
            <a:r>
              <a:rPr lang="en-US" sz="2200" dirty="0" smtClean="0"/>
              <a:t>1) too many constructors to maintain.</a:t>
            </a:r>
          </a:p>
          <a:p>
            <a:pPr algn="l"/>
            <a:r>
              <a:rPr lang="en-US" sz="2200" dirty="0" smtClean="0"/>
              <a:t>2) error prone because many fields has same type e.g. sugar and </a:t>
            </a:r>
            <a:r>
              <a:rPr lang="en-US" sz="2200" dirty="0" err="1" smtClean="0"/>
              <a:t>and</a:t>
            </a:r>
            <a:r>
              <a:rPr lang="en-US" sz="2200" dirty="0" smtClean="0"/>
              <a:t> butter are in cups so instead of 2 cup sugar if you pass 2 cup butter, your compiler will not complain but will get a buttery cake with almost no sugar with high cost of wasting butter.</a:t>
            </a:r>
            <a:br>
              <a:rPr lang="en-US" sz="2200" dirty="0" smtClean="0"/>
            </a:br>
            <a:endParaRPr lang="en-US" sz="2200" dirty="0" smtClean="0"/>
          </a:p>
          <a:p>
            <a:pPr algn="l"/>
            <a:r>
              <a:rPr lang="en-US" sz="2200" dirty="0" smtClean="0"/>
              <a:t>You can partially solve this problem by creating Cake and then adding ingredients but that will impose another problem of </a:t>
            </a:r>
            <a:r>
              <a:rPr lang="en-US" sz="2200" b="1" dirty="0" smtClean="0"/>
              <a:t>leaving Object on inconsistent state during building</a:t>
            </a:r>
            <a:r>
              <a:rPr lang="en-US" sz="2200" dirty="0" smtClean="0"/>
              <a:t>, ideally cake should not be available until its created.</a:t>
            </a:r>
          </a:p>
        </p:txBody>
      </p:sp>
      <p:cxnSp>
        <p:nvCxnSpPr>
          <p:cNvPr id="4" name="Straight Connector 3"/>
          <p:cNvCxnSpPr/>
          <p:nvPr/>
        </p:nvCxnSpPr>
        <p:spPr>
          <a:xfrm>
            <a:off x="0" y="4572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92500" lnSpcReduction="20000"/>
          </a:bodyPr>
          <a:lstStyle/>
          <a:p>
            <a:r>
              <a:rPr lang="en-US" b="1" dirty="0" smtClean="0"/>
              <a:t>Builder Design Pattern</a:t>
            </a:r>
          </a:p>
          <a:p>
            <a:pPr algn="l"/>
            <a:r>
              <a:rPr lang="en-US" dirty="0" smtClean="0"/>
              <a:t>We will use same example of creating Cake using Builder design pattern in Java. here we have </a:t>
            </a:r>
            <a:r>
              <a:rPr lang="en-US" dirty="0" smtClean="0">
                <a:hlinkClick r:id="rId2"/>
              </a:rPr>
              <a:t>static nested builder class</a:t>
            </a:r>
            <a:r>
              <a:rPr lang="en-US" dirty="0" smtClean="0"/>
              <a:t> inside Cake which is used to create object.</a:t>
            </a:r>
          </a:p>
          <a:p>
            <a:pPr algn="l"/>
            <a:endParaRPr lang="en-US" dirty="0" smtClean="0"/>
          </a:p>
          <a:p>
            <a:pPr algn="l"/>
            <a:r>
              <a:rPr lang="en-US" b="1" dirty="0" smtClean="0"/>
              <a:t>Guidelines for Builder design pattern in Java</a:t>
            </a:r>
            <a:endParaRPr lang="en-US" dirty="0" smtClean="0"/>
          </a:p>
          <a:p>
            <a:pPr algn="l"/>
            <a:r>
              <a:rPr lang="en-US" dirty="0" smtClean="0"/>
              <a:t>1) Make a static nested class called Builder inside the class whose object will be build by Builder. In this example its Cake.</a:t>
            </a:r>
          </a:p>
          <a:p>
            <a:pPr algn="l"/>
            <a:endParaRPr lang="en-US" dirty="0" smtClean="0"/>
          </a:p>
          <a:p>
            <a:pPr algn="l"/>
            <a:r>
              <a:rPr lang="en-US" dirty="0" smtClean="0"/>
              <a:t>2) Builder class will have exactly same set of fields as original class.</a:t>
            </a:r>
          </a:p>
          <a:p>
            <a:pPr algn="l"/>
            <a:r>
              <a:rPr lang="en-US" dirty="0" smtClean="0"/>
              <a:t>3) Builder class will expose method for adding ingredients e.g. sugar() in this example. each method will return same Builder object. Builder will be enriched with each method call.</a:t>
            </a:r>
          </a:p>
          <a:p>
            <a:pPr algn="l"/>
            <a:endParaRPr lang="en-US" dirty="0" smtClean="0"/>
          </a:p>
          <a:p>
            <a:pPr algn="l"/>
            <a:r>
              <a:rPr lang="en-US" dirty="0" smtClean="0"/>
              <a:t>4) </a:t>
            </a:r>
            <a:r>
              <a:rPr lang="en-US" dirty="0" err="1" smtClean="0"/>
              <a:t>Builder.build</a:t>
            </a:r>
            <a:r>
              <a:rPr lang="en-US" dirty="0" smtClean="0"/>
              <a:t>() method will copy all builder field values into actual class and return object of Item class.</a:t>
            </a:r>
          </a:p>
          <a:p>
            <a:pPr algn="l"/>
            <a:r>
              <a:rPr lang="en-US" dirty="0" smtClean="0"/>
              <a:t>5) Item class (class for which we are creating Builder) should have </a:t>
            </a:r>
            <a:r>
              <a:rPr lang="en-US" dirty="0" smtClean="0">
                <a:hlinkClick r:id="rId3"/>
              </a:rPr>
              <a:t>private constructor</a:t>
            </a:r>
            <a:r>
              <a:rPr lang="en-US" dirty="0" smtClean="0"/>
              <a:t> to create its object from build() method and prevent outsider to access its constructor.</a:t>
            </a:r>
          </a:p>
        </p:txBody>
      </p:sp>
      <p:cxnSp>
        <p:nvCxnSpPr>
          <p:cNvPr id="4" name="Straight Connector 3"/>
          <p:cNvCxnSpPr/>
          <p:nvPr/>
        </p:nvCxnSpPr>
        <p:spPr>
          <a:xfrm>
            <a:off x="0" y="4572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lnSpcReduction="10000"/>
          </a:bodyPr>
          <a:lstStyle/>
          <a:p>
            <a:r>
              <a:rPr lang="en-US" b="1" dirty="0" smtClean="0"/>
              <a:t>Benefits of Builder Design Pattern</a:t>
            </a:r>
          </a:p>
          <a:p>
            <a:pPr algn="l">
              <a:buFont typeface="Arial" pitchFamily="34" charset="0"/>
              <a:buChar char="•"/>
            </a:pPr>
            <a:r>
              <a:rPr lang="en-US" dirty="0" smtClean="0"/>
              <a:t>Undoubtedly, the </a:t>
            </a:r>
            <a:r>
              <a:rPr lang="en-US" b="1" dirty="0" smtClean="0"/>
              <a:t>number of lines of code increase</a:t>
            </a:r>
            <a:r>
              <a:rPr lang="en-US" dirty="0" smtClean="0"/>
              <a:t> at least to double in builder pattern, but the effort pays off in terms of </a:t>
            </a:r>
            <a:r>
              <a:rPr lang="en-US" b="1" dirty="0" smtClean="0"/>
              <a:t>design flexibility</a:t>
            </a:r>
            <a:r>
              <a:rPr lang="en-US" dirty="0" smtClean="0"/>
              <a:t> and much more </a:t>
            </a:r>
            <a:r>
              <a:rPr lang="en-US" b="1" dirty="0" smtClean="0"/>
              <a:t>readable code</a:t>
            </a:r>
            <a:r>
              <a:rPr lang="en-US" dirty="0" smtClean="0"/>
              <a:t>. The </a:t>
            </a:r>
            <a:r>
              <a:rPr lang="en-US" b="1" dirty="0" smtClean="0"/>
              <a:t>parameters to the constructor are reduced</a:t>
            </a:r>
            <a:r>
              <a:rPr lang="en-US" dirty="0" smtClean="0"/>
              <a:t> and are provided in </a:t>
            </a:r>
            <a:r>
              <a:rPr lang="en-US" b="1" dirty="0" smtClean="0"/>
              <a:t>highly readable method calls</a:t>
            </a:r>
            <a:r>
              <a:rPr lang="en-US" dirty="0" smtClean="0"/>
              <a:t>.</a:t>
            </a:r>
          </a:p>
          <a:p>
            <a:pPr algn="l">
              <a:buFont typeface="Arial" pitchFamily="34" charset="0"/>
              <a:buChar char="•"/>
            </a:pPr>
            <a:r>
              <a:rPr lang="en-US" dirty="0" smtClean="0"/>
              <a:t>Builder pattern also helps minimizing the number of parameters in constructor and thus there is </a:t>
            </a:r>
            <a:r>
              <a:rPr lang="en-US" b="1" dirty="0" smtClean="0"/>
              <a:t>no need to pass in null for optional parameters</a:t>
            </a:r>
            <a:r>
              <a:rPr lang="en-US" dirty="0" smtClean="0"/>
              <a:t> to the constructor. It’s really attracts me.</a:t>
            </a:r>
          </a:p>
          <a:p>
            <a:pPr algn="l">
              <a:buFont typeface="Arial" pitchFamily="34" charset="0"/>
              <a:buChar char="•"/>
            </a:pPr>
            <a:r>
              <a:rPr lang="en-US" dirty="0" smtClean="0"/>
              <a:t>Another advantage is that Object is always instantiated in a complete state rather than sitting in an incomplete state until the developer calls (if ever calls) the appropriate “setter” method to set additional fields.</a:t>
            </a:r>
          </a:p>
          <a:p>
            <a:endParaRPr lang="en-US" b="1" dirty="0" smtClean="0"/>
          </a:p>
          <a:p>
            <a:pPr algn="l">
              <a:buClr>
                <a:schemeClr val="accent2"/>
              </a:buClr>
            </a:pPr>
            <a:endParaRPr lang="en-US" sz="1800" dirty="0" smtClean="0"/>
          </a:p>
          <a:p>
            <a:pPr algn="l"/>
            <a:r>
              <a:rPr lang="en-US" dirty="0" smtClean="0"/>
              <a:t/>
            </a:r>
            <a:br>
              <a:rPr lang="en-US" dirty="0" smtClean="0"/>
            </a:br>
            <a:endParaRPr lang="en-US" dirty="0"/>
          </a:p>
        </p:txBody>
      </p:sp>
      <p:cxnSp>
        <p:nvCxnSpPr>
          <p:cNvPr id="4" name="Straight Connector 3"/>
          <p:cNvCxnSpPr/>
          <p:nvPr/>
        </p:nvCxnSpPr>
        <p:spPr>
          <a:xfrm>
            <a:off x="0" y="3810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b="1" dirty="0" smtClean="0"/>
              <a:t>Abstract Factory Design Pattern(Creational Pattern)</a:t>
            </a:r>
          </a:p>
          <a:p>
            <a:pPr algn="l"/>
            <a:r>
              <a:rPr lang="en-US" b="1" dirty="0" smtClean="0"/>
              <a:t>Abstract Factory Pattern is also considered as Factory of Factory Pattern.</a:t>
            </a:r>
          </a:p>
          <a:p>
            <a:pPr algn="l"/>
            <a:endParaRPr lang="en-US" b="1" dirty="0" smtClean="0"/>
          </a:p>
          <a:p>
            <a:pPr algn="l"/>
            <a:r>
              <a:rPr lang="en-US" b="1" dirty="0" smtClean="0"/>
              <a:t>Factory method:</a:t>
            </a:r>
            <a:r>
              <a:rPr lang="en-US" dirty="0" smtClean="0"/>
              <a:t> You have a factory that creates objects that derive from a particular base class</a:t>
            </a:r>
          </a:p>
          <a:p>
            <a:pPr algn="l"/>
            <a:endParaRPr lang="en-US" dirty="0" smtClean="0"/>
          </a:p>
          <a:p>
            <a:pPr algn="l"/>
            <a:r>
              <a:rPr lang="en-US" b="1" dirty="0" smtClean="0"/>
              <a:t>Abstract factory:</a:t>
            </a:r>
            <a:r>
              <a:rPr lang="en-US" dirty="0" smtClean="0"/>
              <a:t> You have a factory that creates </a:t>
            </a:r>
            <a:r>
              <a:rPr lang="en-US" i="1" dirty="0" smtClean="0"/>
              <a:t>other factories</a:t>
            </a:r>
            <a:r>
              <a:rPr lang="en-US" dirty="0" smtClean="0"/>
              <a:t>, and these factories in turn create objects derived from base classes. You do this because you often don't just want to create a single object (as with Factory method) - rather, you want to create a collection of related objects.</a:t>
            </a:r>
          </a:p>
          <a:p>
            <a:pPr algn="l"/>
            <a:endParaRPr lang="en-US" b="1" dirty="0" smtClean="0"/>
          </a:p>
          <a:p>
            <a:pPr algn="l">
              <a:buClr>
                <a:schemeClr val="accent2"/>
              </a:buClr>
            </a:pPr>
            <a:endParaRPr lang="en-US" sz="1800" dirty="0" smtClean="0"/>
          </a:p>
          <a:p>
            <a:pPr algn="l"/>
            <a:r>
              <a:rPr lang="en-US" dirty="0" smtClean="0"/>
              <a:t/>
            </a:r>
            <a:br>
              <a:rPr lang="en-US" dirty="0" smtClean="0"/>
            </a:br>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92500"/>
          </a:bodyPr>
          <a:lstStyle/>
          <a:p>
            <a:r>
              <a:rPr lang="en-US" b="1" dirty="0" smtClean="0"/>
              <a:t>Abstract Factory Design Pattern(Creational Pattern)</a:t>
            </a:r>
          </a:p>
          <a:p>
            <a:pPr algn="l"/>
            <a:endParaRPr lang="en-US" dirty="0" smtClean="0"/>
          </a:p>
          <a:p>
            <a:pPr algn="l"/>
            <a:r>
              <a:rPr lang="en-US" dirty="0" smtClean="0"/>
              <a:t>The classes that participate to the Abstract Factory pattern are:</a:t>
            </a:r>
            <a:br>
              <a:rPr lang="en-US" dirty="0" smtClean="0"/>
            </a:br>
            <a:r>
              <a:rPr lang="en-US" b="1" dirty="0" err="1" smtClean="0"/>
              <a:t>AbstractFactory</a:t>
            </a:r>
            <a:r>
              <a:rPr lang="en-US" dirty="0" smtClean="0"/>
              <a:t> - declares a interface for operations that create abstract products.</a:t>
            </a:r>
          </a:p>
          <a:p>
            <a:pPr algn="l"/>
            <a:r>
              <a:rPr lang="en-US" b="1" dirty="0" err="1" smtClean="0"/>
              <a:t>ConcreteFactory</a:t>
            </a:r>
            <a:r>
              <a:rPr lang="en-US" dirty="0" smtClean="0"/>
              <a:t> - implements operations to create concrete products.</a:t>
            </a:r>
          </a:p>
          <a:p>
            <a:pPr algn="l"/>
            <a:r>
              <a:rPr lang="en-US" b="1" dirty="0" err="1" smtClean="0"/>
              <a:t>AbstractProduct</a:t>
            </a:r>
            <a:r>
              <a:rPr lang="en-US" dirty="0" smtClean="0"/>
              <a:t> - declares an interface for a type of product objects.</a:t>
            </a:r>
          </a:p>
          <a:p>
            <a:pPr algn="l"/>
            <a:r>
              <a:rPr lang="en-US" b="1" dirty="0" smtClean="0"/>
              <a:t>Product</a:t>
            </a:r>
            <a:r>
              <a:rPr lang="en-US" dirty="0" smtClean="0"/>
              <a:t> - defines a product to be created by the corresponding </a:t>
            </a:r>
            <a:r>
              <a:rPr lang="en-US" dirty="0" err="1" smtClean="0"/>
              <a:t>ConcreteFactory</a:t>
            </a:r>
            <a:r>
              <a:rPr lang="en-US" dirty="0" smtClean="0"/>
              <a:t>; it implements the </a:t>
            </a:r>
            <a:r>
              <a:rPr lang="en-US" dirty="0" err="1" smtClean="0"/>
              <a:t>AbstractProduct</a:t>
            </a:r>
            <a:r>
              <a:rPr lang="en-US" dirty="0" smtClean="0"/>
              <a:t> interface.</a:t>
            </a:r>
          </a:p>
          <a:p>
            <a:pPr algn="l"/>
            <a:r>
              <a:rPr lang="en-US" b="1" dirty="0" smtClean="0"/>
              <a:t>Client</a:t>
            </a:r>
            <a:r>
              <a:rPr lang="en-US" dirty="0" smtClean="0"/>
              <a:t> - uses the interfaces declared by the </a:t>
            </a:r>
            <a:r>
              <a:rPr lang="en-US" dirty="0" err="1" smtClean="0"/>
              <a:t>AbstractFactory</a:t>
            </a:r>
            <a:r>
              <a:rPr lang="en-US" dirty="0" smtClean="0"/>
              <a:t> and </a:t>
            </a:r>
            <a:r>
              <a:rPr lang="en-US" dirty="0" err="1" smtClean="0"/>
              <a:t>AbstractProduct</a:t>
            </a:r>
            <a:r>
              <a:rPr lang="en-US" dirty="0" smtClean="0"/>
              <a:t> classes.</a:t>
            </a:r>
          </a:p>
          <a:p>
            <a:pPr algn="l"/>
            <a:endParaRPr lang="en-US" b="1" dirty="0" smtClean="0"/>
          </a:p>
          <a:p>
            <a:pPr algn="l">
              <a:buClr>
                <a:schemeClr val="accent2"/>
              </a:buClr>
            </a:pPr>
            <a:endParaRPr lang="en-US" sz="1800" dirty="0" smtClean="0"/>
          </a:p>
          <a:p>
            <a:pPr algn="l"/>
            <a:r>
              <a:rPr lang="en-US" dirty="0" smtClean="0"/>
              <a:t/>
            </a:r>
            <a:br>
              <a:rPr lang="en-US" dirty="0" smtClean="0"/>
            </a:br>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1295400"/>
          </a:xfrm>
        </p:spPr>
        <p:txBody>
          <a:bodyPr>
            <a:normAutofit fontScale="92500" lnSpcReduction="20000"/>
          </a:bodyPr>
          <a:lstStyle/>
          <a:p>
            <a:r>
              <a:rPr lang="en-US" b="1" dirty="0" smtClean="0"/>
              <a:t>Abstract Factory Design Pattern(Creational Pattern)</a:t>
            </a:r>
          </a:p>
          <a:p>
            <a:pPr algn="l">
              <a:buClr>
                <a:schemeClr val="accent2"/>
              </a:buClr>
            </a:pPr>
            <a:endParaRPr lang="en-US" sz="1800" dirty="0" smtClean="0"/>
          </a:p>
          <a:p>
            <a:pPr algn="l"/>
            <a:r>
              <a:rPr lang="en-US" dirty="0" smtClean="0"/>
              <a:t/>
            </a:r>
            <a:br>
              <a:rPr lang="en-US" dirty="0" smtClean="0"/>
            </a:br>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srcRect/>
          <a:stretch>
            <a:fillRect/>
          </a:stretch>
        </p:blipFill>
        <p:spPr bwMode="auto">
          <a:xfrm>
            <a:off x="1" y="533400"/>
            <a:ext cx="8763000" cy="61487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b="1" dirty="0" smtClean="0"/>
              <a:t>Builder Pattern or Factory Design Pattern?</a:t>
            </a:r>
          </a:p>
          <a:p>
            <a:pPr algn="l"/>
            <a:r>
              <a:rPr lang="en-US" sz="1800" dirty="0" smtClean="0"/>
              <a:t>Whenever you are not clear which of the above patterns need to be applied for a specific situation, you may consider below points, which helps you</a:t>
            </a:r>
          </a:p>
          <a:p>
            <a:pPr algn="l" fontAlgn="base"/>
            <a:r>
              <a:rPr lang="en-US" sz="1800" b="1" dirty="0" smtClean="0"/>
              <a:t>A factory </a:t>
            </a:r>
            <a:r>
              <a:rPr lang="en-US" sz="1800" dirty="0" smtClean="0"/>
              <a:t>is simply a wrapper function around the constructor. </a:t>
            </a:r>
            <a:r>
              <a:rPr lang="en-US" sz="1800" b="1" dirty="0" smtClean="0"/>
              <a:t>The principle difference is that a factory method pattern require the entire object to be built in a single call, with all the parameters pass in on a single line. </a:t>
            </a:r>
            <a:r>
              <a:rPr lang="en-US" sz="1800" dirty="0" smtClean="0"/>
              <a:t>Then final object will be return.</a:t>
            </a:r>
            <a:br>
              <a:rPr lang="en-US" sz="1800" dirty="0" smtClean="0"/>
            </a:br>
            <a:r>
              <a:rPr lang="en-US" sz="1800" dirty="0" smtClean="0"/>
              <a:t>A real life example can be “meal of the day” in a restaurant. The creation of the meal is a factory pattern, because you tell the kitchen get me the meal of today and the kitchen decide what object to generate based on the hidden criteria.</a:t>
            </a:r>
          </a:p>
          <a:p>
            <a:pPr algn="l" fontAlgn="base"/>
            <a:r>
              <a:rPr lang="en-US" sz="1800" b="1" dirty="0" smtClean="0"/>
              <a:t>A builder pattern</a:t>
            </a:r>
            <a:r>
              <a:rPr lang="en-US" sz="1800" dirty="0" smtClean="0"/>
              <a:t>, whereas is a wrapper object around all the possible parameters you might want to pass to a constructor. </a:t>
            </a:r>
            <a:r>
              <a:rPr lang="en-US" sz="1800" b="1" dirty="0" smtClean="0"/>
              <a:t>This allows you to use setter method to build your own parameter list.</a:t>
            </a:r>
            <a:r>
              <a:rPr lang="en-US" sz="1800" dirty="0" smtClean="0"/>
              <a:t/>
            </a:r>
            <a:br>
              <a:rPr lang="en-US" sz="1800" dirty="0" smtClean="0"/>
            </a:br>
            <a:r>
              <a:rPr lang="en-US" sz="1800" dirty="0" smtClean="0"/>
              <a:t>A real life example appears if you order a </a:t>
            </a:r>
            <a:r>
              <a:rPr lang="en-US" sz="1800" b="1" dirty="0" smtClean="0"/>
              <a:t>custom pizza</a:t>
            </a:r>
            <a:r>
              <a:rPr lang="en-US" sz="1800" dirty="0" smtClean="0"/>
              <a:t> ( any drink). In this case, waiter tell the chef ( </a:t>
            </a:r>
            <a:r>
              <a:rPr lang="en-US" sz="1800" dirty="0" err="1" smtClean="0"/>
              <a:t>TeaBuilder</a:t>
            </a:r>
            <a:r>
              <a:rPr lang="en-US" sz="1800" dirty="0" smtClean="0"/>
              <a:t>, </a:t>
            </a:r>
            <a:r>
              <a:rPr lang="en-US" sz="1800" dirty="0" err="1" smtClean="0"/>
              <a:t>CoffeeBuilder</a:t>
            </a:r>
            <a:r>
              <a:rPr lang="en-US" sz="1800" dirty="0" smtClean="0"/>
              <a:t> in our example, you will see soon) I need a pizza; add extra cheese, olives, and corn to it. Therefore, the builder exposes the attributes the generated object should have, but hide how to set them.</a:t>
            </a:r>
          </a:p>
          <a:p>
            <a:endParaRPr lang="en-US" sz="1800" dirty="0" smtClean="0"/>
          </a:p>
          <a:p>
            <a:pPr algn="l">
              <a:buClr>
                <a:schemeClr val="accent2"/>
              </a:buClr>
            </a:pPr>
            <a:endParaRPr lang="en-US" sz="1800" dirty="0" smtClean="0"/>
          </a:p>
          <a:p>
            <a:pPr algn="l"/>
            <a:r>
              <a:rPr lang="en-US" dirty="0" smtClean="0"/>
              <a:t/>
            </a:r>
            <a:br>
              <a:rPr lang="en-US" dirty="0" smtClean="0"/>
            </a:br>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b="1" dirty="0" smtClean="0"/>
              <a:t>Prototype Pattern – Creational Pattern</a:t>
            </a:r>
          </a:p>
          <a:p>
            <a:endParaRPr lang="en-US" sz="1800" dirty="0" smtClean="0"/>
          </a:p>
          <a:p>
            <a:endParaRPr lang="en-US" sz="1800" dirty="0" smtClean="0"/>
          </a:p>
          <a:p>
            <a:endParaRPr lang="en-US" sz="1800" dirty="0" smtClean="0"/>
          </a:p>
          <a:p>
            <a:endParaRPr lang="en-US" dirty="0" smtClean="0"/>
          </a:p>
          <a:p>
            <a:r>
              <a:rPr lang="en-US" dirty="0" smtClean="0"/>
              <a:t>Prototype design pattern is used when the Object creation is a costly affair and requires a lot of time and resources and you have a similar object already existing.</a:t>
            </a:r>
          </a:p>
          <a:p>
            <a:r>
              <a:rPr lang="en-US" dirty="0" smtClean="0"/>
              <a:t>Prototype pattern provides a mechanism to copy the original object to a new object and then modify it according to our needs. Prototype design pattern uses java cloning to copy the object.</a:t>
            </a:r>
          </a:p>
          <a:p>
            <a:endParaRPr lang="en-US" sz="1800" dirty="0" smtClean="0"/>
          </a:p>
          <a:p>
            <a:pPr algn="l">
              <a:buClr>
                <a:schemeClr val="accent2"/>
              </a:buClr>
            </a:pPr>
            <a:endParaRPr lang="en-US" sz="1800" dirty="0" smtClean="0"/>
          </a:p>
          <a:p>
            <a:pPr algn="l"/>
            <a:r>
              <a:rPr lang="en-US" dirty="0" smtClean="0"/>
              <a:t/>
            </a:r>
            <a:br>
              <a:rPr lang="en-US" dirty="0" smtClean="0"/>
            </a:br>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62500" lnSpcReduction="20000"/>
          </a:bodyPr>
          <a:lstStyle/>
          <a:p>
            <a:r>
              <a:rPr lang="en-US" sz="5100" dirty="0" smtClean="0"/>
              <a:t>Who benefits from the use of design patterns ?</a:t>
            </a:r>
          </a:p>
          <a:p>
            <a:pPr algn="l"/>
            <a:r>
              <a:rPr lang="en-US" dirty="0" smtClean="0"/>
              <a:t>Answer is all of the stakeholders of a project benefit from the use of design patterns.</a:t>
            </a:r>
            <a:br>
              <a:rPr lang="en-US" dirty="0" smtClean="0"/>
            </a:br>
            <a:r>
              <a:rPr lang="en-US" dirty="0" smtClean="0"/>
              <a:t/>
            </a:r>
            <a:br>
              <a:rPr lang="en-US" dirty="0" smtClean="0"/>
            </a:br>
            <a:r>
              <a:rPr lang="en-US" dirty="0" smtClean="0"/>
              <a:t>Project Sponsor</a:t>
            </a:r>
          </a:p>
          <a:p>
            <a:pPr algn="l"/>
            <a:r>
              <a:rPr lang="en-US" dirty="0" smtClean="0"/>
              <a:t>Reduced development time which translates in to shorter project timelines and greater return on investment compared to other projects that do not make use of design patterns.</a:t>
            </a:r>
          </a:p>
          <a:p>
            <a:pPr lvl="1" algn="l"/>
            <a:endParaRPr lang="en-US" dirty="0" smtClean="0"/>
          </a:p>
          <a:p>
            <a:pPr algn="l"/>
            <a:r>
              <a:rPr lang="en-US" dirty="0" smtClean="0"/>
              <a:t>Project Manager</a:t>
            </a:r>
          </a:p>
          <a:p>
            <a:pPr algn="l"/>
            <a:r>
              <a:rPr lang="en-US" dirty="0" smtClean="0"/>
              <a:t>Project managers benefit from the use of design patterns because they reduce the amount of time needed to design a system, and typically the sub components of the system already have a proven track record.</a:t>
            </a:r>
          </a:p>
          <a:p>
            <a:pPr lvl="1" algn="l"/>
            <a:endParaRPr lang="en-US" dirty="0" smtClean="0"/>
          </a:p>
          <a:p>
            <a:pPr algn="l"/>
            <a:r>
              <a:rPr lang="en-US" dirty="0" smtClean="0"/>
              <a:t>System Architect/Engineer</a:t>
            </a:r>
          </a:p>
          <a:p>
            <a:pPr algn="l"/>
            <a:r>
              <a:rPr lang="en-US" dirty="0" smtClean="0"/>
              <a:t>System architects/engineers benefit from the use of design patterns because reduce the amount of time needed to design the core a system. The additional time is used to alter the design pattern through the use of innovative design and common design principles to adhere to the project’s requirements.</a:t>
            </a:r>
          </a:p>
          <a:p>
            <a:pPr lvl="1" algn="l"/>
            <a:endParaRPr lang="en-US" dirty="0" smtClean="0"/>
          </a:p>
          <a:p>
            <a:pPr algn="l"/>
            <a:r>
              <a:rPr lang="en-US" dirty="0" smtClean="0"/>
              <a:t>Programmer</a:t>
            </a:r>
          </a:p>
          <a:p>
            <a:pPr algn="l"/>
            <a:r>
              <a:rPr lang="en-US" dirty="0" smtClean="0"/>
              <a:t>They can reuse existing code already established by the design pattern and only have to integrate  or  customize the changes outlined by the system architects/engineers.</a:t>
            </a:r>
          </a:p>
          <a:p>
            <a:pPr lvl="1" algn="l"/>
            <a:endParaRPr lang="en-US" dirty="0" smtClean="0"/>
          </a:p>
          <a:p>
            <a:pPr algn="l"/>
            <a:r>
              <a:rPr lang="en-US" dirty="0" smtClean="0"/>
              <a:t>User</a:t>
            </a:r>
          </a:p>
          <a:p>
            <a:pPr algn="l"/>
            <a:r>
              <a:rPr lang="en-US" dirty="0" smtClean="0"/>
              <a:t>Software is typically delivered sooner than projects that do not incorporate the use of design patterns, and they are assumed that the system will work as designed because it was based on a system that was already proven to work properly.</a:t>
            </a:r>
            <a:endParaRPr lang="en-US" dirty="0"/>
          </a:p>
        </p:txBody>
      </p:sp>
      <p:cxnSp>
        <p:nvCxnSpPr>
          <p:cNvPr id="4" name="Straight Connector 3"/>
          <p:cNvCxnSpPr/>
          <p:nvPr/>
        </p:nvCxnSpPr>
        <p:spPr>
          <a:xfrm>
            <a:off x="0" y="3810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b="1" dirty="0" smtClean="0"/>
              <a:t>Prototype Pattern – Creational Pattern</a:t>
            </a:r>
          </a:p>
          <a:p>
            <a:endParaRPr lang="en-US" sz="1800" dirty="0" smtClean="0"/>
          </a:p>
          <a:p>
            <a:pPr>
              <a:buNone/>
            </a:pPr>
            <a:r>
              <a:rPr lang="en-US" sz="1800" b="1" dirty="0" smtClean="0"/>
              <a:t>Prototype Design Pattern Example</a:t>
            </a:r>
          </a:p>
          <a:p>
            <a:r>
              <a:rPr lang="en-US" dirty="0" smtClean="0"/>
              <a:t>Lets understand prototype design pattern with an example. Suppose we have an Object that loads data from database. Now we need to modify this data in our program multiple times, so it’s not a good idea to create the Object using new keyword and load all the data again from database.</a:t>
            </a:r>
          </a:p>
          <a:p>
            <a:r>
              <a:rPr lang="en-US" dirty="0" smtClean="0"/>
              <a:t>The better approach would be to clone the existing object into a new object and then do the data manipulation.</a:t>
            </a:r>
          </a:p>
          <a:p>
            <a:r>
              <a:rPr lang="en-US" dirty="0" smtClean="0"/>
              <a:t>Prototype design pattern mandates that the Object which you are copying should provide the copying feature. It should not be done by any other class. However whether to use shallow or deep copy of the Object properties depends on the requirements and its a design decision.</a:t>
            </a:r>
          </a:p>
          <a:p>
            <a:endParaRPr lang="en-US" sz="1800"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5562600"/>
          </a:xfrm>
        </p:spPr>
        <p:txBody>
          <a:bodyPr>
            <a:normAutofit fontScale="92500" lnSpcReduction="10000"/>
          </a:bodyPr>
          <a:lstStyle/>
          <a:p>
            <a:r>
              <a:rPr lang="en-US" b="1" dirty="0" smtClean="0"/>
              <a:t>Visitor Pattern</a:t>
            </a:r>
          </a:p>
          <a:p>
            <a:endParaRPr lang="en-US" sz="1800" dirty="0" smtClean="0"/>
          </a:p>
          <a:p>
            <a:pPr>
              <a:buNone/>
            </a:pPr>
            <a:r>
              <a:rPr lang="en-US" sz="1800" dirty="0" smtClean="0"/>
              <a:t>Many distinct and unrelated operations need to be performed on node objects in a heterogeneous aggregate structure. You want to avoid "polluting" the node classes with these operations. And, you don't want to have to query the type of each node and cast the pointer to the correct type before performing the desired operation.</a:t>
            </a:r>
          </a:p>
          <a:p>
            <a:pPr>
              <a:buNone/>
            </a:pPr>
            <a:endParaRPr lang="en-US" sz="1800" dirty="0" smtClean="0"/>
          </a:p>
          <a:p>
            <a:r>
              <a:rPr lang="en-US" sz="1800" dirty="0" smtClean="0"/>
              <a:t>Visitor pattern is used when we have to perform an operation on a group of similar kind of Objects. With the help of visitor pattern, we can move the operational logic from the objects to another class.</a:t>
            </a:r>
          </a:p>
          <a:p>
            <a:r>
              <a:rPr lang="en-US" sz="1800" dirty="0" smtClean="0"/>
              <a:t>For example, think of a Shopping cart where we can add different type of items (Elements). When we click on checkout button, it calculates the total amount to be paid. Now we can have the calculation logic in item classes or we can move out this logic to another class using visitor pattern. Let’s implement this in our example of visitor pattern.</a:t>
            </a:r>
          </a:p>
          <a:p>
            <a:endParaRPr lang="en-US" sz="1800" dirty="0" smtClean="0"/>
          </a:p>
          <a:p>
            <a:r>
              <a:rPr lang="en-US" sz="1800" dirty="0" smtClean="0"/>
              <a:t>Notice the implementation of accept() method in concrete classes, its calling visit() method of Visitor and passing itself as argument.</a:t>
            </a:r>
          </a:p>
          <a:p>
            <a:r>
              <a:rPr lang="en-US" sz="1800" dirty="0" smtClean="0"/>
              <a:t>We have visit() method for different type of items in Visitor interface that will be implemented by concrete visitor class.</a:t>
            </a:r>
          </a:p>
          <a:p>
            <a:endParaRPr lang="en-US" sz="1800" dirty="0" smtClean="0"/>
          </a:p>
          <a:p>
            <a:pPr>
              <a:buNone/>
            </a:pPr>
            <a:endParaRPr lang="en-US" sz="1800"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92500" lnSpcReduction="20000"/>
          </a:bodyPr>
          <a:lstStyle/>
          <a:p>
            <a:r>
              <a:rPr lang="en-US" b="1" dirty="0" err="1" smtClean="0"/>
              <a:t>Iterator</a:t>
            </a:r>
            <a:r>
              <a:rPr lang="en-US" b="1" dirty="0" smtClean="0"/>
              <a:t> Design Pattern(Behavioral Pattern)</a:t>
            </a:r>
          </a:p>
          <a:p>
            <a:pPr algn="l"/>
            <a:r>
              <a:rPr lang="en-US" sz="2100" dirty="0" err="1" smtClean="0"/>
              <a:t>Iterator</a:t>
            </a:r>
            <a:r>
              <a:rPr lang="en-US" sz="2100" dirty="0" smtClean="0"/>
              <a:t> design pattern in one of the behavioral pattern. </a:t>
            </a:r>
            <a:r>
              <a:rPr lang="en-US" sz="2100" dirty="0" err="1" smtClean="0"/>
              <a:t>Iterator</a:t>
            </a:r>
            <a:r>
              <a:rPr lang="en-US" sz="2100" dirty="0" smtClean="0"/>
              <a:t> pattern is used to provide a standard way to traverse through a group of Objects. </a:t>
            </a:r>
          </a:p>
          <a:p>
            <a:pPr algn="l"/>
            <a:r>
              <a:rPr lang="en-US" sz="2100" dirty="0" err="1" smtClean="0"/>
              <a:t>Iterator</a:t>
            </a:r>
            <a:r>
              <a:rPr lang="en-US" sz="2100" dirty="0" smtClean="0"/>
              <a:t> pattern is widely used in Java Collection Framework. </a:t>
            </a:r>
            <a:r>
              <a:rPr lang="en-US" sz="2100" dirty="0" err="1" smtClean="0"/>
              <a:t>Iterator</a:t>
            </a:r>
            <a:r>
              <a:rPr lang="en-US" sz="2100" dirty="0" smtClean="0"/>
              <a:t> interface provides methods for traversing through a collection.</a:t>
            </a:r>
          </a:p>
          <a:p>
            <a:pPr algn="l"/>
            <a:endParaRPr lang="en-US" sz="2100" dirty="0" smtClean="0"/>
          </a:p>
          <a:p>
            <a:pPr algn="l"/>
            <a:r>
              <a:rPr lang="en-US" sz="2100" dirty="0" smtClean="0"/>
              <a:t>Provides a way to access the elements of an aggregate object without exposing its underlying </a:t>
            </a:r>
            <a:r>
              <a:rPr lang="en-US" sz="2100" dirty="0" err="1" smtClean="0"/>
              <a:t>represenation</a:t>
            </a:r>
            <a:r>
              <a:rPr lang="en-US" sz="2100" dirty="0" smtClean="0"/>
              <a:t>.</a:t>
            </a:r>
          </a:p>
          <a:p>
            <a:pPr algn="l"/>
            <a:r>
              <a:rPr lang="en-US" sz="2100" dirty="0" err="1" smtClean="0"/>
              <a:t>Iterator</a:t>
            </a:r>
            <a:r>
              <a:rPr lang="en-US" sz="2100" dirty="0" smtClean="0"/>
              <a:t> pattern is not only about traversing through a collection, we can provide different kind of </a:t>
            </a:r>
            <a:r>
              <a:rPr lang="en-US" sz="2100" dirty="0" err="1" smtClean="0"/>
              <a:t>iterators</a:t>
            </a:r>
            <a:r>
              <a:rPr lang="en-US" sz="2100" dirty="0" smtClean="0"/>
              <a:t> based on our requirements.</a:t>
            </a:r>
          </a:p>
          <a:p>
            <a:pPr algn="l"/>
            <a:r>
              <a:rPr lang="en-US" sz="2100" b="1" dirty="0" err="1" smtClean="0"/>
              <a:t>Iterator</a:t>
            </a:r>
            <a:r>
              <a:rPr lang="en-US" sz="2100" b="1" dirty="0" smtClean="0"/>
              <a:t> design pattern hides the actual implementation of traversal through the collection and client programs just use </a:t>
            </a:r>
            <a:r>
              <a:rPr lang="en-US" sz="2100" b="1" dirty="0" err="1" smtClean="0"/>
              <a:t>iterator</a:t>
            </a:r>
            <a:r>
              <a:rPr lang="en-US" sz="2100" b="1" dirty="0" smtClean="0"/>
              <a:t> methods.</a:t>
            </a:r>
          </a:p>
          <a:p>
            <a:pPr algn="l"/>
            <a:r>
              <a:rPr lang="en-US" sz="2100" dirty="0" smtClean="0"/>
              <a:t>Suppose we have a list of Radio channels and the client program want to traverse through them one by one or based on the type of channel(for </a:t>
            </a:r>
            <a:r>
              <a:rPr lang="en-US" sz="2100" dirty="0" err="1" smtClean="0"/>
              <a:t>eg</a:t>
            </a:r>
            <a:r>
              <a:rPr lang="en-US" sz="2100" dirty="0" smtClean="0"/>
              <a:t>. English Channels only). </a:t>
            </a:r>
          </a:p>
          <a:p>
            <a:pPr algn="l"/>
            <a:r>
              <a:rPr lang="en-US" sz="2100" b="1" dirty="0" smtClean="0">
                <a:solidFill>
                  <a:srgbClr val="FF0000"/>
                </a:solidFill>
              </a:rPr>
              <a:t>Traditional approach is to provide a collection of channels to the client and let them write the logic to traverse through the channels and decide whether to process them. But this solution has lots of issues such as client has to come up with the logic for traversal. We can’t make sure that client logic is correct. Furthermore if the number of client grows then it becomes very hard to maintain.</a:t>
            </a:r>
          </a:p>
          <a:p>
            <a:pPr algn="l"/>
            <a:r>
              <a:rPr lang="en-US" sz="2100" dirty="0" smtClean="0"/>
              <a:t>Here we can use </a:t>
            </a:r>
            <a:r>
              <a:rPr lang="en-US" sz="2100" dirty="0" err="1" smtClean="0"/>
              <a:t>Iterator</a:t>
            </a:r>
            <a:r>
              <a:rPr lang="en-US" sz="2100" dirty="0" smtClean="0"/>
              <a:t> pattern and provide iteration based on type of channel. We should make sure that client program can access the list of channels only through the </a:t>
            </a:r>
            <a:r>
              <a:rPr lang="en-US" sz="2100" dirty="0" err="1" smtClean="0"/>
              <a:t>iterator</a:t>
            </a:r>
            <a:r>
              <a:rPr lang="en-US" sz="2100" dirty="0" smtClean="0"/>
              <a:t>.</a:t>
            </a:r>
          </a:p>
          <a:p>
            <a:pPr algn="l"/>
            <a:endParaRPr lang="en-US" sz="1800" dirty="0" smtClean="0"/>
          </a:p>
          <a:p>
            <a:pPr algn="l"/>
            <a:endParaRPr lang="en-US" sz="1800"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4572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pPr algn="l"/>
            <a:r>
              <a:rPr lang="en-US" b="1" dirty="0" smtClean="0"/>
              <a:t>Null Object Pattern(Behavioral Pattern)</a:t>
            </a:r>
            <a:r>
              <a:rPr lang="en-US" sz="2400" dirty="0" smtClean="0"/>
              <a:t/>
            </a:r>
            <a:br>
              <a:rPr lang="en-US" sz="2400" dirty="0" smtClean="0"/>
            </a:br>
            <a:r>
              <a:rPr lang="en-US" sz="2400" dirty="0" smtClean="0"/>
              <a:t>Provide an object as a surrogate for the lack of an object of a given </a:t>
            </a:r>
            <a:r>
              <a:rPr lang="en-US" sz="2400" dirty="0" err="1" smtClean="0"/>
              <a:t>type.The</a:t>
            </a:r>
            <a:r>
              <a:rPr lang="en-US" sz="2400" dirty="0" smtClean="0"/>
              <a:t> Null Object Pattern provides intelligent do nothing behavior, hiding the details from its collaborators.</a:t>
            </a:r>
            <a:endParaRPr lang="en-US" sz="1800" dirty="0" smtClean="0"/>
          </a:p>
          <a:p>
            <a:pPr algn="l"/>
            <a:endParaRPr lang="en-US" sz="1800"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4572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srcRect/>
          <a:stretch>
            <a:fillRect/>
          </a:stretch>
        </p:blipFill>
        <p:spPr bwMode="auto">
          <a:xfrm>
            <a:off x="1143000" y="1981200"/>
            <a:ext cx="6414892"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92500" lnSpcReduction="20000"/>
          </a:bodyPr>
          <a:lstStyle/>
          <a:p>
            <a:r>
              <a:rPr lang="en-US" b="1" dirty="0" smtClean="0"/>
              <a:t>Null Object Pattern(Behavioral Pattern)</a:t>
            </a:r>
          </a:p>
          <a:p>
            <a:pPr algn="l"/>
            <a:r>
              <a:rPr lang="en-US" sz="2400" dirty="0" smtClean="0"/>
              <a:t>The participants classes in this pattern are:</a:t>
            </a:r>
            <a:br>
              <a:rPr lang="en-US" sz="2400" dirty="0" smtClean="0"/>
            </a:br>
            <a:r>
              <a:rPr lang="en-US" sz="2400" b="1" dirty="0" err="1" smtClean="0"/>
              <a:t>AbstractClass</a:t>
            </a:r>
            <a:r>
              <a:rPr lang="en-US" sz="2400" b="1" dirty="0" smtClean="0"/>
              <a:t> </a:t>
            </a:r>
            <a:r>
              <a:rPr lang="en-US" sz="2400" dirty="0" smtClean="0"/>
              <a:t>- defines abstract primitive operations that concrete implementations have to define.</a:t>
            </a:r>
          </a:p>
          <a:p>
            <a:pPr algn="l"/>
            <a:r>
              <a:rPr lang="en-US" sz="2400" b="1" dirty="0" err="1" smtClean="0"/>
              <a:t>RealClass</a:t>
            </a:r>
            <a:r>
              <a:rPr lang="en-US" sz="2400" dirty="0" smtClean="0"/>
              <a:t> - a real implementation of the </a:t>
            </a:r>
            <a:r>
              <a:rPr lang="en-US" sz="2400" dirty="0" err="1" smtClean="0"/>
              <a:t>AbstractClass</a:t>
            </a:r>
            <a:r>
              <a:rPr lang="en-US" sz="2400" dirty="0" smtClean="0"/>
              <a:t> performing some real actions.</a:t>
            </a:r>
          </a:p>
          <a:p>
            <a:pPr algn="l"/>
            <a:r>
              <a:rPr lang="en-US" sz="2400" b="1" dirty="0" err="1" smtClean="0"/>
              <a:t>NullClass</a:t>
            </a:r>
            <a:r>
              <a:rPr lang="en-US" sz="2400" dirty="0" smtClean="0"/>
              <a:t> - a implementation which do nothing of the abstract class, in order to provide a non-null object to the client.</a:t>
            </a:r>
          </a:p>
          <a:p>
            <a:pPr algn="l"/>
            <a:r>
              <a:rPr lang="en-US" sz="2400" b="1" dirty="0" smtClean="0"/>
              <a:t>Client</a:t>
            </a:r>
            <a:r>
              <a:rPr lang="en-US" sz="2400" dirty="0" smtClean="0"/>
              <a:t> - the client gets an implementation of the abstract class and uses it. It doesn't really care if the implementation is a null object or an real object since both of them are used in the same way.</a:t>
            </a:r>
            <a:br>
              <a:rPr lang="en-US" sz="2400" dirty="0" smtClean="0"/>
            </a:br>
            <a:r>
              <a:rPr lang="en-US" sz="2400" dirty="0" smtClean="0"/>
              <a:t/>
            </a:r>
            <a:br>
              <a:rPr lang="en-US" sz="2400" dirty="0" smtClean="0"/>
            </a:br>
            <a:r>
              <a:rPr lang="en-US" sz="2400" b="1" dirty="0" smtClean="0"/>
              <a:t>Example: </a:t>
            </a:r>
            <a:r>
              <a:rPr lang="en-US" sz="2400" dirty="0" smtClean="0"/>
              <a:t>Log System</a:t>
            </a:r>
          </a:p>
          <a:p>
            <a:pPr algn="l"/>
            <a:r>
              <a:rPr lang="en-US" sz="2400" dirty="0" smtClean="0"/>
              <a:t>Let's say we need a logging framework in order to support the logging of an application. The framework must fulfill the following </a:t>
            </a:r>
            <a:r>
              <a:rPr lang="en-US" sz="2400" dirty="0" err="1" smtClean="0"/>
              <a:t>requirements:The</a:t>
            </a:r>
            <a:r>
              <a:rPr lang="en-US" sz="2400" dirty="0" smtClean="0"/>
              <a:t> destination of the output messages should be selected from a configuration file and it can be one of the following options: Log File, Standard Console or Log Disabled.</a:t>
            </a:r>
          </a:p>
          <a:p>
            <a:pPr algn="l"/>
            <a:r>
              <a:rPr lang="en-US" sz="2400" dirty="0" smtClean="0"/>
              <a:t>Must be open for extension; new logging mechanism can be added without touching the existing code.</a:t>
            </a:r>
            <a:endParaRPr lang="en-US" sz="1800"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4572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lnSpcReduction="10000"/>
          </a:bodyPr>
          <a:lstStyle/>
          <a:p>
            <a:r>
              <a:rPr lang="en-US" b="1" dirty="0" smtClean="0"/>
              <a:t>Memento Design Pattern(Behavioral Pattern)</a:t>
            </a:r>
          </a:p>
          <a:p>
            <a:pPr algn="l"/>
            <a:r>
              <a:rPr lang="en-US" sz="2400" b="1" dirty="0" smtClean="0"/>
              <a:t>General meaning of “memento” is an item kept as a reminder of a person or event” </a:t>
            </a:r>
            <a:r>
              <a:rPr lang="en-US" sz="2400" dirty="0" smtClean="0"/>
              <a:t> </a:t>
            </a:r>
          </a:p>
          <a:p>
            <a:pPr algn="l"/>
            <a:r>
              <a:rPr lang="en-US" sz="2100" dirty="0" smtClean="0"/>
              <a:t>It is sometimes required to capture the internal state of an object at some point and have the ability to restore the object to that state later in time.</a:t>
            </a:r>
          </a:p>
          <a:p>
            <a:pPr algn="l"/>
            <a:endParaRPr lang="en-US" sz="2100" dirty="0" smtClean="0"/>
          </a:p>
          <a:p>
            <a:pPr algn="l"/>
            <a:r>
              <a:rPr lang="en-US" sz="2100" dirty="0" smtClean="0"/>
              <a:t>For example, consider case of Calculator, where in certain calculations are performed, and when the user want to trace back which all calculations are performed.</a:t>
            </a:r>
          </a:p>
          <a:p>
            <a:pPr algn="l"/>
            <a:endParaRPr lang="en-US" sz="2100" dirty="0" smtClean="0"/>
          </a:p>
          <a:p>
            <a:pPr algn="l"/>
            <a:r>
              <a:rPr lang="en-US" sz="2100" dirty="0" smtClean="0"/>
              <a:t>Similarly consider case of any Text Editor, where user makes changes to content, and may need to undo changes, this is possible only when previous changes are stored somewhere in the order.</a:t>
            </a:r>
          </a:p>
          <a:p>
            <a:pPr algn="l"/>
            <a:endParaRPr lang="en-US" sz="2100" dirty="0" smtClean="0"/>
          </a:p>
          <a:p>
            <a:pPr algn="l"/>
            <a:r>
              <a:rPr lang="en-US" sz="2100" dirty="0" smtClean="0"/>
              <a:t>These are the situations where Memento pattern is useful. Memento Pattern , </a:t>
            </a:r>
            <a:r>
              <a:rPr lang="en-US" sz="2100" b="1" dirty="0" smtClean="0"/>
              <a:t>Captures and externalizes an object's internal state so that it can be restored later, all without violating encapsulation.</a:t>
            </a:r>
          </a:p>
        </p:txBody>
      </p:sp>
      <p:cxnSp>
        <p:nvCxnSpPr>
          <p:cNvPr id="4" name="Straight Connector 3"/>
          <p:cNvCxnSpPr/>
          <p:nvPr/>
        </p:nvCxnSpPr>
        <p:spPr>
          <a:xfrm>
            <a:off x="0" y="4572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b="1" dirty="0" smtClean="0"/>
              <a:t>Memento Design Pattern(Behavioral Pattern)</a:t>
            </a:r>
            <a:endParaRPr lang="en-US" sz="2100" dirty="0" smtClean="0"/>
          </a:p>
          <a:p>
            <a:pPr algn="l"/>
            <a:r>
              <a:rPr lang="en-US" sz="2100" dirty="0" smtClean="0"/>
              <a:t>The participants of this Pattern are</a:t>
            </a:r>
          </a:p>
          <a:p>
            <a:pPr algn="l"/>
            <a:r>
              <a:rPr lang="en-US" sz="2100" b="1" dirty="0" smtClean="0"/>
              <a:t>Originator: </a:t>
            </a:r>
            <a:r>
              <a:rPr lang="en-US" sz="2100" dirty="0" smtClean="0"/>
              <a:t>Creates a memento object capturing the originators internal state.</a:t>
            </a:r>
          </a:p>
          <a:p>
            <a:pPr algn="l"/>
            <a:r>
              <a:rPr lang="en-US" sz="2100" dirty="0" smtClean="0"/>
              <a:t>Use the memento object to restore its previous state.</a:t>
            </a:r>
          </a:p>
          <a:p>
            <a:pPr algn="l"/>
            <a:endParaRPr lang="en-US" sz="2100" dirty="0" smtClean="0"/>
          </a:p>
          <a:p>
            <a:pPr algn="l"/>
            <a:r>
              <a:rPr lang="en-US" sz="2100" b="1" dirty="0" smtClean="0"/>
              <a:t>Caretaker: </a:t>
            </a:r>
            <a:r>
              <a:rPr lang="en-US" sz="2100" dirty="0" smtClean="0"/>
              <a:t>Responsible for keeping the memento.</a:t>
            </a:r>
          </a:p>
          <a:p>
            <a:pPr algn="l"/>
            <a:r>
              <a:rPr lang="en-US" sz="2100" dirty="0" smtClean="0"/>
              <a:t>The memento is opaque to the caretaker, and the caretaker must not operate on it. Holds an </a:t>
            </a:r>
            <a:r>
              <a:rPr lang="en-US" sz="2100" dirty="0" err="1" smtClean="0"/>
              <a:t>ArrayList</a:t>
            </a:r>
            <a:r>
              <a:rPr lang="en-US" sz="2100" dirty="0" smtClean="0"/>
              <a:t>(or any other Collection)  that contains all previous versions of the Memento. It can store and retrieve stored Mementos.</a:t>
            </a:r>
          </a:p>
          <a:p>
            <a:pPr algn="l"/>
            <a:endParaRPr lang="en-US" sz="2100" dirty="0" smtClean="0"/>
          </a:p>
          <a:p>
            <a:pPr algn="l"/>
            <a:r>
              <a:rPr lang="en-US" sz="2100" b="1" dirty="0" smtClean="0"/>
              <a:t>Memento: </a:t>
            </a:r>
            <a:r>
              <a:rPr lang="en-US" sz="2100" dirty="0" smtClean="0"/>
              <a:t>Stores internal state of the Originator object. The state can include any number of state variables</a:t>
            </a:r>
            <a:r>
              <a:rPr lang="en-US" sz="1800" dirty="0" smtClean="0"/>
              <a:t>.</a:t>
            </a:r>
          </a:p>
        </p:txBody>
      </p:sp>
      <p:cxnSp>
        <p:nvCxnSpPr>
          <p:cNvPr id="4" name="Straight Connector 3"/>
          <p:cNvCxnSpPr/>
          <p:nvPr/>
        </p:nvCxnSpPr>
        <p:spPr>
          <a:xfrm>
            <a:off x="0" y="4572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33600" y="685800"/>
            <a:ext cx="4808616" cy="6020705"/>
          </a:xfrm>
          <a:prstGeom prst="rect">
            <a:avLst/>
          </a:prstGeom>
          <a:noFill/>
          <a:ln w="9525">
            <a:noFill/>
            <a:miter lim="800000"/>
            <a:headEnd/>
            <a:tailEnd/>
          </a:ln>
          <a:effectLst/>
        </p:spPr>
      </p:pic>
      <p:sp>
        <p:nvSpPr>
          <p:cNvPr id="5" name="Rectangle 4"/>
          <p:cNvSpPr/>
          <p:nvPr/>
        </p:nvSpPr>
        <p:spPr>
          <a:xfrm>
            <a:off x="1828800" y="228600"/>
            <a:ext cx="4724400" cy="369332"/>
          </a:xfrm>
          <a:prstGeom prst="rect">
            <a:avLst/>
          </a:prstGeom>
        </p:spPr>
        <p:txBody>
          <a:bodyPr wrap="square">
            <a:spAutoFit/>
          </a:bodyPr>
          <a:lstStyle/>
          <a:p>
            <a:r>
              <a:rPr lang="en-US" b="1" dirty="0" smtClean="0"/>
              <a:t>Memento Design Pattern</a:t>
            </a:r>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lnSpcReduction="10000"/>
          </a:bodyPr>
          <a:lstStyle/>
          <a:p>
            <a:r>
              <a:rPr lang="en-US" b="1" dirty="0" smtClean="0"/>
              <a:t>Singleton Design Pattern(Creational pattern)</a:t>
            </a:r>
          </a:p>
          <a:p>
            <a:pPr algn="l" fontAlgn="base"/>
            <a:r>
              <a:rPr lang="en-US" sz="2800" dirty="0" smtClean="0"/>
              <a:t>In some cases, we need to maintain one and only one object at any point of time. </a:t>
            </a:r>
          </a:p>
          <a:p>
            <a:pPr algn="l" fontAlgn="base"/>
            <a:endParaRPr lang="en-US" sz="2800" dirty="0" smtClean="0"/>
          </a:p>
          <a:p>
            <a:pPr algn="l" fontAlgn="base"/>
            <a:r>
              <a:rPr lang="en-US" sz="2800" dirty="0" smtClean="0"/>
              <a:t>For example consider Notification or Status Bar on your Mobile. There is only one instance, and all Applications interact with one and only one object(of Notification Bar).</a:t>
            </a:r>
          </a:p>
          <a:p>
            <a:pPr algn="l" fontAlgn="base"/>
            <a:endParaRPr lang="en-US" sz="2800" dirty="0" smtClean="0"/>
          </a:p>
          <a:p>
            <a:pPr algn="l" fontAlgn="base"/>
            <a:r>
              <a:rPr lang="en-US" sz="2800" dirty="0" smtClean="0"/>
              <a:t>So, how to achieve this? By using Singleton Design Pattern…</a:t>
            </a:r>
          </a:p>
          <a:p>
            <a:pPr algn="l" fontAlgn="base"/>
            <a:endParaRPr lang="en-US" sz="2800" dirty="0" smtClean="0"/>
          </a:p>
          <a:p>
            <a:pPr algn="l" fontAlgn="base"/>
            <a:r>
              <a:rPr lang="en-US" sz="2800" dirty="0" smtClean="0"/>
              <a:t>Singleton Design Pattern ensures that maximum one object can exist for a class, at any point of time, during execution. </a:t>
            </a:r>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92500" lnSpcReduction="10000"/>
          </a:bodyPr>
          <a:lstStyle/>
          <a:p>
            <a:r>
              <a:rPr lang="en-US" b="1" dirty="0" smtClean="0"/>
              <a:t>Singleton Design Pattern(Creational pattern)</a:t>
            </a:r>
            <a:endParaRPr lang="en-US" sz="2000" dirty="0" smtClean="0"/>
          </a:p>
          <a:p>
            <a:pPr algn="l" fontAlgn="base"/>
            <a:r>
              <a:rPr lang="en-US" sz="2400" dirty="0" smtClean="0"/>
              <a:t>Below are steps to develop a Singleton class.</a:t>
            </a:r>
          </a:p>
          <a:p>
            <a:pPr marL="457200" indent="-457200" algn="l">
              <a:buAutoNum type="arabicPeriod"/>
            </a:pPr>
            <a:r>
              <a:rPr lang="en-US" sz="2400" dirty="0" smtClean="0"/>
              <a:t>Make all constructors private.</a:t>
            </a:r>
          </a:p>
          <a:p>
            <a:pPr marL="457200" indent="-457200" algn="l">
              <a:buAutoNum type="arabicPeriod"/>
            </a:pPr>
            <a:r>
              <a:rPr lang="en-US" sz="2400" dirty="0" smtClean="0"/>
              <a:t>Add a static method, which creates and returns object of the class.</a:t>
            </a:r>
          </a:p>
          <a:p>
            <a:pPr marL="457200" indent="-457200" algn="l">
              <a:buAutoNum type="arabicPeriod"/>
            </a:pPr>
            <a:r>
              <a:rPr lang="en-US" sz="2400" dirty="0" smtClean="0"/>
              <a:t>Add a static data member of its type, so that it can be returned, if object already exists.</a:t>
            </a:r>
          </a:p>
          <a:p>
            <a:pPr marL="457200" indent="-457200" algn="l">
              <a:buAutoNum type="arabicPeriod"/>
            </a:pPr>
            <a:r>
              <a:rPr lang="en-US" sz="2400" dirty="0" smtClean="0"/>
              <a:t>Add a static </a:t>
            </a:r>
            <a:r>
              <a:rPr lang="en-US" sz="2400" dirty="0" err="1" smtClean="0"/>
              <a:t>int</a:t>
            </a:r>
            <a:r>
              <a:rPr lang="en-US" sz="2400" dirty="0" smtClean="0"/>
              <a:t> data member, which stores number of objects currently exists(whose value will be either 0 or 1, always)</a:t>
            </a:r>
          </a:p>
          <a:p>
            <a:pPr marL="457200" indent="-457200" algn="l">
              <a:buAutoNum type="arabicPeriod"/>
            </a:pPr>
            <a:r>
              <a:rPr lang="en-US" sz="2400" dirty="0" smtClean="0"/>
              <a:t>In static method(added above in step 2), if number of objects is zero, create new object(by invoking private constructor), and return it. If number of objects is one, return existing object, without creating new object.</a:t>
            </a:r>
          </a:p>
          <a:p>
            <a:pPr marL="457200" indent="-457200" algn="l">
              <a:buAutoNum type="arabicPeriod"/>
            </a:pPr>
            <a:endParaRPr lang="en-US" sz="2000" dirty="0" smtClean="0"/>
          </a:p>
          <a:p>
            <a:pPr marL="457200" indent="-457200" algn="l">
              <a:buAutoNum type="arabicPeriod"/>
            </a:pPr>
            <a:endParaRPr lang="en-US" sz="2000" dirty="0" smtClean="0"/>
          </a:p>
          <a:p>
            <a:pPr marL="342900" indent="-342900" algn="l"/>
            <a:r>
              <a:rPr lang="en-US" sz="2000" dirty="0" smtClean="0"/>
              <a:t>Assignment: </a:t>
            </a:r>
          </a:p>
          <a:p>
            <a:pPr marL="342900" indent="-342900" algn="l"/>
            <a:r>
              <a:rPr lang="en-US" sz="2000" dirty="0" smtClean="0"/>
              <a:t>a) How Singleton can be used in Multi threaded program</a:t>
            </a:r>
          </a:p>
          <a:p>
            <a:pPr marL="342900" indent="-342900" algn="l"/>
            <a:r>
              <a:rPr lang="en-US" sz="2000" dirty="0" smtClean="0"/>
              <a:t>b) When an instance already exists, return null</a:t>
            </a:r>
          </a:p>
          <a:p>
            <a:pPr marL="342900" indent="-342900" algn="l"/>
            <a:r>
              <a:rPr lang="en-US" sz="2000" dirty="0" smtClean="0"/>
              <a:t>c) Difference between Inheritance and Composition</a:t>
            </a:r>
            <a:endParaRPr lang="en-US" sz="1800"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92500" lnSpcReduction="20000"/>
          </a:bodyPr>
          <a:lstStyle/>
          <a:p>
            <a:r>
              <a:rPr lang="en-US" b="1" dirty="0" smtClean="0"/>
              <a:t>Classification of Design Patterns</a:t>
            </a:r>
          </a:p>
          <a:p>
            <a:pPr algn="l"/>
            <a:endParaRPr lang="en-US" dirty="0" smtClean="0"/>
          </a:p>
          <a:p>
            <a:pPr algn="l"/>
            <a:r>
              <a:rPr lang="en-US" dirty="0" smtClean="0"/>
              <a:t>Design Patterns are broadly classified into three, Creational, Structural and Behavioral Patterns.</a:t>
            </a:r>
          </a:p>
          <a:p>
            <a:pPr algn="l"/>
            <a:r>
              <a:rPr lang="en-US" b="1" dirty="0" smtClean="0"/>
              <a:t>Creational Design patterns: </a:t>
            </a:r>
            <a:r>
              <a:rPr lang="en-US" dirty="0" smtClean="0"/>
              <a:t>Creational design patterns are concerned with</a:t>
            </a:r>
            <a:r>
              <a:rPr lang="en-US" b="1" dirty="0" smtClean="0"/>
              <a:t> the way of creating objects.</a:t>
            </a:r>
            <a:r>
              <a:rPr lang="en-US" dirty="0" smtClean="0"/>
              <a:t> These design patterns are used when a decision must be made at the time of instantiation of a class (i.e. creating an object of a class).</a:t>
            </a:r>
          </a:p>
          <a:p>
            <a:pPr algn="l"/>
            <a:endParaRPr lang="en-US" dirty="0" smtClean="0"/>
          </a:p>
          <a:p>
            <a:pPr algn="l"/>
            <a:r>
              <a:rPr lang="en-US" b="1" dirty="0" smtClean="0"/>
              <a:t>Structural Design Patterns: Structural design patterns</a:t>
            </a:r>
            <a:r>
              <a:rPr lang="en-US" dirty="0" smtClean="0"/>
              <a:t> are concerned with how classes and objects can be composed, to form larger structures.</a:t>
            </a:r>
          </a:p>
          <a:p>
            <a:pPr algn="l"/>
            <a:r>
              <a:rPr lang="en-US" dirty="0" smtClean="0"/>
              <a:t>The structural design patterns </a:t>
            </a:r>
            <a:r>
              <a:rPr lang="en-US" b="1" dirty="0" smtClean="0"/>
              <a:t>simplifies the structure by identifying the relationships</a:t>
            </a:r>
            <a:r>
              <a:rPr lang="en-US" dirty="0" smtClean="0"/>
              <a:t>.</a:t>
            </a:r>
          </a:p>
          <a:p>
            <a:pPr algn="l"/>
            <a:r>
              <a:rPr lang="en-US" dirty="0" smtClean="0"/>
              <a:t>These patterns focus on, how the classes inherit from each other and how they are composed from other classes.</a:t>
            </a:r>
          </a:p>
          <a:p>
            <a:pPr algn="l"/>
            <a:endParaRPr lang="en-US" dirty="0" smtClean="0"/>
          </a:p>
          <a:p>
            <a:pPr algn="l"/>
            <a:r>
              <a:rPr lang="en-US" b="1" dirty="0" smtClean="0"/>
              <a:t>Behavioral Design Patterns: </a:t>
            </a:r>
            <a:r>
              <a:rPr lang="en-US" dirty="0" smtClean="0"/>
              <a:t>Behavioral design patterns are concerned with </a:t>
            </a:r>
            <a:r>
              <a:rPr lang="en-US" b="1" dirty="0" smtClean="0"/>
              <a:t>the interaction and responsibility of objects.</a:t>
            </a:r>
            <a:endParaRPr lang="en-US" dirty="0" smtClean="0"/>
          </a:p>
          <a:p>
            <a:pPr algn="l"/>
            <a:r>
              <a:rPr lang="en-US" dirty="0" smtClean="0"/>
              <a:t>In these design patterns, </a:t>
            </a:r>
            <a:r>
              <a:rPr lang="en-US" b="1" dirty="0" smtClean="0"/>
              <a:t>the interaction between the objects should be in such a way that they can easily talk to each other and still should be loosely coupled.</a:t>
            </a:r>
            <a:endParaRPr lang="en-US" dirty="0" smtClean="0"/>
          </a:p>
        </p:txBody>
      </p:sp>
      <p:cxnSp>
        <p:nvCxnSpPr>
          <p:cNvPr id="4" name="Straight Connector 3"/>
          <p:cNvCxnSpPr/>
          <p:nvPr/>
        </p:nvCxnSpPr>
        <p:spPr>
          <a:xfrm>
            <a:off x="0" y="3810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4" name="Subtitle 3"/>
          <p:cNvSpPr>
            <a:spLocks noGrp="1"/>
          </p:cNvSpPr>
          <p:nvPr>
            <p:ph type="subTitle" idx="4294967295"/>
          </p:nvPr>
        </p:nvSpPr>
        <p:spPr>
          <a:xfrm>
            <a:off x="0" y="152400"/>
            <a:ext cx="6400800" cy="838200"/>
          </a:xfrm>
        </p:spPr>
        <p:txBody>
          <a:bodyPr/>
          <a:lstStyle/>
          <a:p>
            <a:r>
              <a:rPr lang="en-US" dirty="0" smtClean="0"/>
              <a:t>Singleton Design Pattern</a:t>
            </a:r>
            <a:endParaRPr lang="en-US" dirty="0"/>
          </a:p>
        </p:txBody>
      </p:sp>
      <p:pic>
        <p:nvPicPr>
          <p:cNvPr id="2050" name="Picture 2"/>
          <p:cNvPicPr>
            <a:picLocks noChangeAspect="1" noChangeArrowheads="1"/>
          </p:cNvPicPr>
          <p:nvPr/>
        </p:nvPicPr>
        <p:blipFill>
          <a:blip r:embed="rId2"/>
          <a:srcRect/>
          <a:stretch>
            <a:fillRect/>
          </a:stretch>
        </p:blipFill>
        <p:spPr bwMode="auto">
          <a:xfrm>
            <a:off x="1600200" y="2057400"/>
            <a:ext cx="5870739" cy="2234142"/>
          </a:xfrm>
          <a:prstGeom prst="rect">
            <a:avLst/>
          </a:prstGeom>
          <a:noFill/>
          <a:ln w="9525">
            <a:noFill/>
            <a:miter lim="800000"/>
            <a:headEnd/>
            <a:tailEnd/>
          </a:ln>
          <a:effectLst/>
        </p:spPr>
      </p:pic>
      <p:sp>
        <p:nvSpPr>
          <p:cNvPr id="5" name="Subtitle 3"/>
          <p:cNvSpPr txBox="1">
            <a:spLocks/>
          </p:cNvSpPr>
          <p:nvPr/>
        </p:nvSpPr>
        <p:spPr>
          <a:xfrm>
            <a:off x="228600" y="838200"/>
            <a:ext cx="2819400" cy="838200"/>
          </a:xfrm>
          <a:prstGeom prst="rect">
            <a:avLst/>
          </a:prstGeom>
        </p:spPr>
        <p:txBody>
          <a:bodyPr vert="horz" lIns="91440" tIns="45720" rIns="91440" bIns="45720" rtlCol="0">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UML Diagram</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6" name="Straight Connector 5"/>
          <p:cNvCxnSpPr/>
          <p:nvPr/>
        </p:nvCxnSpPr>
        <p:spPr>
          <a:xfrm>
            <a:off x="0" y="6858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92500" lnSpcReduction="20000"/>
          </a:bodyPr>
          <a:lstStyle/>
          <a:p>
            <a:r>
              <a:rPr lang="en-US" b="1" dirty="0" smtClean="0"/>
              <a:t>Proxy Design Pattern(Structural Pattern)</a:t>
            </a:r>
          </a:p>
          <a:p>
            <a:pPr algn="l" fontAlgn="base"/>
            <a:r>
              <a:rPr lang="en-US" sz="2000" dirty="0" smtClean="0"/>
              <a:t>In some situations an object of one class need to be used instead of object of another class. </a:t>
            </a:r>
          </a:p>
          <a:p>
            <a:pPr algn="l" fontAlgn="base"/>
            <a:r>
              <a:rPr lang="en-US" sz="2000" dirty="0" smtClean="0"/>
              <a:t>This Place holder object provides some advantages, few are as below.</a:t>
            </a:r>
          </a:p>
          <a:p>
            <a:pPr algn="l" fontAlgn="base"/>
            <a:r>
              <a:rPr lang="en-US" sz="2000" dirty="0" smtClean="0"/>
              <a:t>#1. to Access Remote Object.</a:t>
            </a:r>
            <a:br>
              <a:rPr lang="en-US" sz="2000" dirty="0" smtClean="0"/>
            </a:br>
            <a:r>
              <a:rPr lang="en-US" sz="2000" dirty="0" smtClean="0"/>
              <a:t>#2. to control access of few methods of original object.</a:t>
            </a:r>
            <a:br>
              <a:rPr lang="en-US" sz="2000" dirty="0" smtClean="0"/>
            </a:br>
            <a:r>
              <a:rPr lang="en-US" sz="2000" dirty="0" smtClean="0"/>
              <a:t>#3. it may be costly(consumes more memory or time) to use original object…and original object can be loaded only when need arises(lazy loading)</a:t>
            </a:r>
            <a:br>
              <a:rPr lang="en-US" sz="2000" dirty="0" smtClean="0"/>
            </a:br>
            <a:r>
              <a:rPr lang="en-US" sz="2000" dirty="0" smtClean="0"/>
              <a:t>…and many more specific situations.</a:t>
            </a:r>
          </a:p>
          <a:p>
            <a:pPr algn="l" fontAlgn="base"/>
            <a:r>
              <a:rPr lang="en-US" sz="2000" dirty="0" smtClean="0"/>
              <a:t>For </a:t>
            </a:r>
            <a:r>
              <a:rPr lang="en-US" sz="2000" dirty="0" err="1" smtClean="0"/>
              <a:t>eg</a:t>
            </a:r>
            <a:r>
              <a:rPr lang="en-US" sz="2000" dirty="0" smtClean="0"/>
              <a:t>: Real life examples likes Proxy Voting, Proxy Attendance, etc…</a:t>
            </a:r>
          </a:p>
          <a:p>
            <a:pPr algn="l" fontAlgn="base"/>
            <a:r>
              <a:rPr lang="en-US" sz="2000" dirty="0" smtClean="0"/>
              <a:t>Below is an example, of using place holder object of </a:t>
            </a:r>
            <a:r>
              <a:rPr lang="en-US" sz="2000" dirty="0" err="1" smtClean="0"/>
              <a:t>VideoProxy</a:t>
            </a:r>
            <a:r>
              <a:rPr lang="en-US" sz="2000" dirty="0" smtClean="0"/>
              <a:t> instead of original Video object.</a:t>
            </a:r>
          </a:p>
          <a:p>
            <a:pPr algn="l" fontAlgn="base"/>
            <a:r>
              <a:rPr lang="en-US" sz="2000" dirty="0" smtClean="0"/>
              <a:t>As shown in example below, object of Video class loads video file, even to display thumb nail. As known it consumes more memory to load multiple video thumb nails, in a single screen.</a:t>
            </a:r>
          </a:p>
          <a:p>
            <a:pPr algn="l" fontAlgn="base"/>
            <a:r>
              <a:rPr lang="en-US" sz="2000" dirty="0" smtClean="0"/>
              <a:t>To keep memory consumption minimal, </a:t>
            </a:r>
            <a:r>
              <a:rPr lang="en-US" sz="2000" dirty="0" err="1" smtClean="0"/>
              <a:t>ProxyVideo</a:t>
            </a:r>
            <a:r>
              <a:rPr lang="en-US" sz="2000" dirty="0" smtClean="0"/>
              <a:t> has been implemented, which displays an Image to display thumb nail. And the video file is loaded, only when user want to play the video, that too only the specific video file which the user opted to view, will be loaded to play.</a:t>
            </a:r>
          </a:p>
          <a:p>
            <a:pPr algn="l" fontAlgn="base"/>
            <a:r>
              <a:rPr lang="en-US" sz="2000" dirty="0" smtClean="0"/>
              <a:t>In proxy Pattern either Composition or Inheritance can be used, between participants</a:t>
            </a:r>
          </a:p>
          <a:p>
            <a:pPr algn="l" fontAlgn="base"/>
            <a:endParaRPr lang="en-US" sz="2000" dirty="0" smtClean="0"/>
          </a:p>
          <a:p>
            <a:pPr algn="l" fontAlgn="base"/>
            <a:r>
              <a:rPr lang="en-US" sz="2000" dirty="0" smtClean="0"/>
              <a:t>Assignment: Difference between Composition and Aggregation</a:t>
            </a:r>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762000"/>
          </a:xfrm>
        </p:spPr>
        <p:txBody>
          <a:bodyPr>
            <a:normAutofit/>
          </a:bodyPr>
          <a:lstStyle/>
          <a:p>
            <a:r>
              <a:rPr lang="en-US" b="1" dirty="0" smtClean="0"/>
              <a:t>Proxy Design Pattern</a:t>
            </a:r>
          </a:p>
        </p:txBody>
      </p:sp>
      <p:pic>
        <p:nvPicPr>
          <p:cNvPr id="1026" name="Picture 2"/>
          <p:cNvPicPr>
            <a:picLocks noChangeAspect="1" noChangeArrowheads="1"/>
          </p:cNvPicPr>
          <p:nvPr/>
        </p:nvPicPr>
        <p:blipFill>
          <a:blip r:embed="rId2"/>
          <a:srcRect/>
          <a:stretch>
            <a:fillRect/>
          </a:stretch>
        </p:blipFill>
        <p:spPr bwMode="auto">
          <a:xfrm>
            <a:off x="381000" y="1219200"/>
            <a:ext cx="8441721" cy="4090988"/>
          </a:xfrm>
          <a:prstGeom prst="rect">
            <a:avLst/>
          </a:prstGeom>
          <a:noFill/>
          <a:ln w="9525">
            <a:noFill/>
            <a:miter lim="800000"/>
            <a:headEnd/>
            <a:tailEnd/>
          </a:ln>
          <a:effectLst/>
        </p:spPr>
      </p:pic>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92500"/>
          </a:bodyPr>
          <a:lstStyle/>
          <a:p>
            <a:r>
              <a:rPr lang="en-US" b="1" dirty="0" smtClean="0"/>
              <a:t>Adapter Design Pattern(Structural Pattern)</a:t>
            </a:r>
          </a:p>
          <a:p>
            <a:pPr algn="l"/>
            <a:r>
              <a:rPr lang="en-US" dirty="0" smtClean="0"/>
              <a:t>Adapter pattern makes two incompatible interfaces to work together. These Incompatible interfaces are not designed and developed for one another, and assuming they have evolved separately.</a:t>
            </a:r>
          </a:p>
          <a:p>
            <a:pPr algn="l" fontAlgn="base"/>
            <a:r>
              <a:rPr lang="en-US" dirty="0" smtClean="0"/>
              <a:t>Adapter Pattern can be implemented using any of the below.</a:t>
            </a:r>
          </a:p>
          <a:p>
            <a:pPr marL="514350" indent="-514350" algn="l" fontAlgn="base">
              <a:buFont typeface="+mj-lt"/>
              <a:buAutoNum type="arabicPeriod"/>
            </a:pPr>
            <a:r>
              <a:rPr lang="en-US" dirty="0" smtClean="0"/>
              <a:t>Inheritance</a:t>
            </a:r>
          </a:p>
          <a:p>
            <a:pPr marL="514350" indent="-514350" algn="l" fontAlgn="base">
              <a:buFont typeface="+mj-lt"/>
              <a:buAutoNum type="arabicPeriod"/>
            </a:pPr>
            <a:r>
              <a:rPr lang="en-US" dirty="0" smtClean="0"/>
              <a:t>Composition</a:t>
            </a:r>
          </a:p>
          <a:p>
            <a:pPr algn="l" fontAlgn="base"/>
            <a:r>
              <a:rPr lang="en-US" b="1" dirty="0" smtClean="0"/>
              <a:t>Implementing Adapter pattern with Composition</a:t>
            </a:r>
          </a:p>
          <a:p>
            <a:pPr algn="l" fontAlgn="base"/>
            <a:r>
              <a:rPr lang="en-US" dirty="0" smtClean="0"/>
              <a:t>Lets consider an example </a:t>
            </a:r>
            <a:r>
              <a:rPr lang="en-US" dirty="0" err="1" smtClean="0"/>
              <a:t>NewArithmetic</a:t>
            </a:r>
            <a:r>
              <a:rPr lang="en-US" dirty="0" smtClean="0"/>
              <a:t> and Arithmetic are classes, which are incompatible. And they have been designed separately, and one has not been designed for another.</a:t>
            </a:r>
          </a:p>
          <a:p>
            <a:pPr algn="l" fontAlgn="base"/>
            <a:endParaRPr lang="en-US" dirty="0" smtClean="0"/>
          </a:p>
          <a:p>
            <a:pPr algn="l" fontAlgn="base"/>
            <a:r>
              <a:rPr lang="en-US" dirty="0" smtClean="0"/>
              <a:t>Now </a:t>
            </a:r>
            <a:r>
              <a:rPr lang="en-US" dirty="0" err="1" smtClean="0"/>
              <a:t>ArithmeticAdapter</a:t>
            </a:r>
            <a:r>
              <a:rPr lang="en-US" dirty="0" smtClean="0"/>
              <a:t> is implemented to make </a:t>
            </a:r>
            <a:r>
              <a:rPr lang="en-US" dirty="0" err="1" smtClean="0"/>
              <a:t>NewArithmetic</a:t>
            </a:r>
            <a:r>
              <a:rPr lang="en-US" dirty="0" smtClean="0"/>
              <a:t> and Arithmetic classes, compatible with each other.</a:t>
            </a:r>
            <a:br>
              <a:rPr lang="en-US" dirty="0" smtClean="0"/>
            </a:br>
            <a:endParaRPr lang="en-US" dirty="0" smtClean="0"/>
          </a:p>
          <a:p>
            <a:pPr algn="l"/>
            <a:r>
              <a:rPr lang="en-US" dirty="0" smtClean="0"/>
              <a:t/>
            </a:r>
            <a:br>
              <a:rPr lang="en-US" dirty="0" smtClean="0"/>
            </a:br>
            <a:r>
              <a:rPr lang="en-US" dirty="0" smtClean="0"/>
              <a:t>Here </a:t>
            </a:r>
            <a:r>
              <a:rPr lang="en-US" dirty="0" err="1" smtClean="0"/>
              <a:t>ArithmeticAdapter</a:t>
            </a:r>
            <a:r>
              <a:rPr lang="en-US" dirty="0" smtClean="0"/>
              <a:t> contains </a:t>
            </a:r>
            <a:r>
              <a:rPr lang="en-US" dirty="0" err="1" smtClean="0"/>
              <a:t>Adaptee</a:t>
            </a:r>
            <a:r>
              <a:rPr lang="en-US" dirty="0" smtClean="0"/>
              <a:t>, </a:t>
            </a:r>
            <a:r>
              <a:rPr lang="en-US" dirty="0" err="1" smtClean="0"/>
              <a:t>i</a:t>
            </a:r>
            <a:r>
              <a:rPr lang="en-US" dirty="0" smtClean="0"/>
              <a:t>..e </a:t>
            </a:r>
            <a:r>
              <a:rPr lang="en-US" dirty="0" err="1" smtClean="0"/>
              <a:t>NewArithmetic</a:t>
            </a:r>
            <a:endParaRPr lang="en-US" b="1"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4572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r>
              <a:rPr lang="en-US" b="1" dirty="0" smtClean="0"/>
              <a:t>Adapter Design Pattern(Structural Pattern)</a:t>
            </a:r>
          </a:p>
          <a:p>
            <a:pPr algn="l"/>
            <a:endParaRPr lang="en-US" dirty="0"/>
          </a:p>
        </p:txBody>
      </p:sp>
      <p:cxnSp>
        <p:nvCxnSpPr>
          <p:cNvPr id="4" name="Straight Connector 3"/>
          <p:cNvCxnSpPr/>
          <p:nvPr/>
        </p:nvCxnSpPr>
        <p:spPr>
          <a:xfrm>
            <a:off x="0" y="4572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0" y="1371600"/>
            <a:ext cx="5029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US" dirty="0"/>
          </a:p>
        </p:txBody>
      </p:sp>
      <p:sp>
        <p:nvSpPr>
          <p:cNvPr id="6" name="Rectangle 5"/>
          <p:cNvSpPr/>
          <p:nvPr/>
        </p:nvSpPr>
        <p:spPr>
          <a:xfrm>
            <a:off x="1295400" y="5181600"/>
            <a:ext cx="5410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r>
              <a:rPr lang="en-US" baseline="30000" dirty="0" smtClean="0"/>
              <a:t>rd</a:t>
            </a:r>
            <a:r>
              <a:rPr lang="en-US" dirty="0" smtClean="0"/>
              <a:t> party component(</a:t>
            </a:r>
            <a:r>
              <a:rPr lang="en-US" dirty="0" err="1" smtClean="0"/>
              <a:t>Adaptee</a:t>
            </a:r>
            <a:r>
              <a:rPr lang="en-US" dirty="0" smtClean="0"/>
              <a:t>)</a:t>
            </a:r>
            <a:endParaRPr lang="en-US" dirty="0"/>
          </a:p>
        </p:txBody>
      </p:sp>
      <p:sp>
        <p:nvSpPr>
          <p:cNvPr id="7" name="Rectangle 6"/>
          <p:cNvSpPr/>
          <p:nvPr/>
        </p:nvSpPr>
        <p:spPr>
          <a:xfrm>
            <a:off x="990600" y="3810000"/>
            <a:ext cx="6324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Adapter</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pPr algn="l"/>
            <a:r>
              <a:rPr lang="en-US" b="1" dirty="0" smtClean="0"/>
              <a:t>Difference between Proxy and Adapter Pattern</a:t>
            </a:r>
          </a:p>
          <a:p>
            <a:pPr algn="l" fontAlgn="base"/>
            <a:r>
              <a:rPr lang="en-US" dirty="0" smtClean="0"/>
              <a:t>Adapter Pattern is to change the interface of class A to the expectations of another class B. The typical implementation is a wrapper class or set of classes.</a:t>
            </a:r>
          </a:p>
          <a:p>
            <a:pPr algn="l" fontAlgn="base"/>
            <a:r>
              <a:rPr lang="en-US" dirty="0" smtClean="0"/>
              <a:t>Proxy Pattern is similar, but the purpose is different. The purpose of the proxy pattern is to create a stand-in for a real resource. As already briefed, this stand-in is required as the actual object is remotely located or it is expensive to create actual object or you want to give controlled access to methods of actual class, etc…</a:t>
            </a:r>
          </a:p>
          <a:p>
            <a:endParaRPr lang="en-US" b="1"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pPr algn="l"/>
            <a:r>
              <a:rPr lang="en-US" b="1" dirty="0" smtClean="0"/>
              <a:t>Composite Pattern</a:t>
            </a:r>
          </a:p>
          <a:p>
            <a:pPr algn="l"/>
            <a:r>
              <a:rPr lang="en-US" dirty="0" smtClean="0"/>
              <a:t>"Compose objects into tree structure to represent part-whole hierarchies. </a:t>
            </a:r>
          </a:p>
          <a:p>
            <a:pPr algn="l"/>
            <a:endParaRPr lang="en-US" dirty="0" smtClean="0"/>
          </a:p>
          <a:p>
            <a:pPr algn="l"/>
            <a:r>
              <a:rPr lang="en-US" dirty="0" smtClean="0"/>
              <a:t>Composite lets client treat individual objects and compositions of objects uniformly".</a:t>
            </a:r>
          </a:p>
          <a:p>
            <a:pPr algn="l"/>
            <a:endParaRPr lang="en-US" dirty="0" smtClean="0"/>
          </a:p>
          <a:p>
            <a:pPr algn="l"/>
            <a:r>
              <a:rPr lang="en-US" dirty="0" smtClean="0"/>
              <a:t>Composite design pattern treats each node in two ways-</a:t>
            </a:r>
            <a:r>
              <a:rPr lang="en-US" b="1" dirty="0" smtClean="0"/>
              <a:t>Composite</a:t>
            </a:r>
            <a:r>
              <a:rPr lang="en-US" dirty="0" smtClean="0"/>
              <a:t> or </a:t>
            </a:r>
            <a:r>
              <a:rPr lang="en-US" b="1" dirty="0" smtClean="0"/>
              <a:t>leaf</a:t>
            </a:r>
            <a:r>
              <a:rPr lang="en-US" dirty="0" smtClean="0"/>
              <a:t>. </a:t>
            </a:r>
          </a:p>
          <a:p>
            <a:pPr algn="l"/>
            <a:r>
              <a:rPr lang="en-US" dirty="0" smtClean="0"/>
              <a:t>Composite means it can have other objects below it. Leaf does not have objects below it</a:t>
            </a:r>
          </a:p>
          <a:p>
            <a:endParaRPr lang="en-US" b="1"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92500" lnSpcReduction="10000"/>
          </a:bodyPr>
          <a:lstStyle/>
          <a:p>
            <a:pPr algn="l"/>
            <a:r>
              <a:rPr lang="en-US" b="1" dirty="0" smtClean="0"/>
              <a:t>Composite Pattern</a:t>
            </a:r>
          </a:p>
          <a:p>
            <a:pPr algn="l"/>
            <a:endParaRPr lang="en-US" b="1" dirty="0" smtClean="0"/>
          </a:p>
          <a:p>
            <a:pPr algn="l"/>
            <a:endParaRPr lang="en-US" b="1" dirty="0" smtClean="0"/>
          </a:p>
          <a:p>
            <a:pPr algn="l"/>
            <a:r>
              <a:rPr lang="en-US" b="1" dirty="0" smtClean="0"/>
              <a:t>Component</a:t>
            </a:r>
            <a:endParaRPr lang="en-US" dirty="0" smtClean="0"/>
          </a:p>
          <a:p>
            <a:pPr lvl="1" algn="l"/>
            <a:r>
              <a:rPr lang="en-US" dirty="0" smtClean="0"/>
              <a:t>declares interface for objects in composition.</a:t>
            </a:r>
          </a:p>
          <a:p>
            <a:pPr lvl="1" algn="l"/>
            <a:r>
              <a:rPr lang="en-US" dirty="0" smtClean="0"/>
              <a:t>implements default behavior for the interface common to all classes as appropriate.</a:t>
            </a:r>
          </a:p>
          <a:p>
            <a:pPr lvl="1" algn="l"/>
            <a:r>
              <a:rPr lang="en-US" dirty="0" smtClean="0"/>
              <a:t>declares an interface for accessing and managing its child components.</a:t>
            </a:r>
          </a:p>
          <a:p>
            <a:pPr algn="l"/>
            <a:r>
              <a:rPr lang="en-US" b="1" dirty="0" smtClean="0"/>
              <a:t>Leaf</a:t>
            </a:r>
            <a:endParaRPr lang="en-US" dirty="0" smtClean="0"/>
          </a:p>
          <a:p>
            <a:pPr lvl="1" algn="l"/>
            <a:r>
              <a:rPr lang="en-US" dirty="0" smtClean="0"/>
              <a:t>represents leaf objects in the composition. A leaf has no children.</a:t>
            </a:r>
          </a:p>
          <a:p>
            <a:pPr lvl="1" algn="l"/>
            <a:r>
              <a:rPr lang="en-US" dirty="0" smtClean="0"/>
              <a:t>defines behavior for primitive objects in the composition.</a:t>
            </a:r>
          </a:p>
          <a:p>
            <a:pPr algn="l"/>
            <a:r>
              <a:rPr lang="en-US" b="1" dirty="0" smtClean="0"/>
              <a:t>Composite</a:t>
            </a:r>
            <a:endParaRPr lang="en-US" dirty="0" smtClean="0"/>
          </a:p>
          <a:p>
            <a:pPr lvl="1" algn="l"/>
            <a:r>
              <a:rPr lang="en-US" dirty="0" smtClean="0"/>
              <a:t>defines behavior for components having children.</a:t>
            </a:r>
          </a:p>
          <a:p>
            <a:pPr lvl="1" algn="l"/>
            <a:r>
              <a:rPr lang="en-US" dirty="0" smtClean="0"/>
              <a:t>stores child components.</a:t>
            </a:r>
          </a:p>
          <a:p>
            <a:pPr lvl="1" algn="l"/>
            <a:r>
              <a:rPr lang="en-US" dirty="0" smtClean="0"/>
              <a:t>implements child related operations in the component interface.</a:t>
            </a:r>
          </a:p>
          <a:p>
            <a:pPr algn="l"/>
            <a:r>
              <a:rPr lang="en-US" b="1" dirty="0" smtClean="0"/>
              <a:t>Client</a:t>
            </a:r>
            <a:endParaRPr lang="en-US" dirty="0" smtClean="0"/>
          </a:p>
          <a:p>
            <a:pPr lvl="1" algn="l"/>
            <a:r>
              <a:rPr lang="en-US" dirty="0" smtClean="0"/>
              <a:t>manipulates objects in the composition through the component interface.</a:t>
            </a:r>
          </a:p>
          <a:p>
            <a:r>
              <a:rPr lang="en-US" dirty="0" smtClean="0"/>
              <a:t/>
            </a:r>
            <a:br>
              <a:rPr lang="en-US" dirty="0" smtClean="0"/>
            </a:br>
            <a:endParaRPr lang="en-US" b="1"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pPr algn="l"/>
            <a:r>
              <a:rPr lang="en-US" b="1" dirty="0" smtClean="0"/>
              <a:t>Chain of Responsibility</a:t>
            </a:r>
          </a:p>
          <a:p>
            <a:pPr algn="l"/>
            <a:r>
              <a:rPr lang="en-US" dirty="0" smtClean="0"/>
              <a:t>Chain of Responsibility allows a number of classes to attempt to handle a request, independently of any other object along the chain. Once the request is handled, it completes it's journey through the chain. </a:t>
            </a:r>
          </a:p>
          <a:p>
            <a:pPr algn="l"/>
            <a:endParaRPr lang="en-US" dirty="0" smtClean="0"/>
          </a:p>
          <a:p>
            <a:pPr algn="l"/>
            <a:r>
              <a:rPr lang="en-US" dirty="0" smtClean="0"/>
              <a:t> The </a:t>
            </a:r>
            <a:r>
              <a:rPr lang="en-US" b="1" dirty="0" smtClean="0"/>
              <a:t>Handler </a:t>
            </a:r>
            <a:r>
              <a:rPr lang="en-US" dirty="0" smtClean="0"/>
              <a:t>defines the interface required to handle request, while the </a:t>
            </a:r>
            <a:r>
              <a:rPr lang="en-US" b="1" dirty="0" err="1" smtClean="0"/>
              <a:t>ConcreteHandler</a:t>
            </a:r>
            <a:r>
              <a:rPr lang="en-US" dirty="0" err="1" smtClean="0"/>
              <a:t>s</a:t>
            </a:r>
            <a:r>
              <a:rPr lang="en-US" dirty="0" smtClean="0"/>
              <a:t> handle requests that they are responsible for.  If the </a:t>
            </a:r>
            <a:r>
              <a:rPr lang="en-US" dirty="0" err="1" smtClean="0"/>
              <a:t>ConcreteHandler</a:t>
            </a:r>
            <a:r>
              <a:rPr lang="en-US" dirty="0" smtClean="0"/>
              <a:t> cannot handle the request, it passes the request onto it's successor, which it maintains a link to. </a:t>
            </a:r>
          </a:p>
          <a:p>
            <a:pPr algn="l"/>
            <a:endParaRPr lang="en-US" dirty="0" smtClean="0"/>
          </a:p>
          <a:p>
            <a:pPr algn="l"/>
            <a:r>
              <a:rPr lang="en-US" dirty="0" smtClean="0"/>
              <a:t>The objects in the chain just need to know how to forward the request to other objects.  This decoupling is a huge advantage, as you can change the chain at runtime. </a:t>
            </a:r>
          </a:p>
          <a:p>
            <a:pPr algn="l"/>
            <a:r>
              <a:rPr lang="en-US" dirty="0" smtClean="0"/>
              <a:t/>
            </a:r>
            <a:br>
              <a:rPr lang="en-US" dirty="0" smtClean="0"/>
            </a:br>
            <a:endParaRPr lang="en-US" b="1"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lnSpcReduction="10000"/>
          </a:bodyPr>
          <a:lstStyle/>
          <a:p>
            <a:pPr algn="l">
              <a:buNone/>
            </a:pPr>
            <a:r>
              <a:rPr lang="en-US" b="1" dirty="0" smtClean="0"/>
              <a:t>Fly Weight Design Pattern</a:t>
            </a:r>
          </a:p>
          <a:p>
            <a:pPr>
              <a:buNone/>
            </a:pPr>
            <a:r>
              <a:rPr lang="en-US" dirty="0" smtClean="0"/>
              <a:t>Use sharing to support large numbers of fine-grained objects efficiently.</a:t>
            </a:r>
          </a:p>
          <a:p>
            <a:pPr>
              <a:buNone/>
            </a:pPr>
            <a:r>
              <a:rPr lang="en-US" b="1" dirty="0" smtClean="0"/>
              <a:t>Problem:</a:t>
            </a:r>
            <a:r>
              <a:rPr lang="en-US" dirty="0" smtClean="0"/>
              <a:t> Designing objects down to the lowest levels of system "granularity" provides optimal flexibility, but can be unacceptably expensive in terms of performance and memory usage.</a:t>
            </a:r>
          </a:p>
          <a:p>
            <a:pPr>
              <a:buNone/>
            </a:pPr>
            <a:endParaRPr lang="en-US" dirty="0" smtClean="0"/>
          </a:p>
          <a:p>
            <a:pPr>
              <a:buNone/>
            </a:pPr>
            <a:r>
              <a:rPr lang="en-US" dirty="0" smtClean="0"/>
              <a:t>The Flyweight pattern describes how to share objects to allow their use at fine granularity without prohibitive cost. </a:t>
            </a:r>
          </a:p>
          <a:p>
            <a:pPr>
              <a:buNone/>
            </a:pPr>
            <a:endParaRPr lang="en-US" dirty="0" smtClean="0"/>
          </a:p>
          <a:p>
            <a:pPr>
              <a:buNone/>
            </a:pPr>
            <a:r>
              <a:rPr lang="en-US" dirty="0" smtClean="0"/>
              <a:t>Each "flyweight" object is divided into two pieces: </a:t>
            </a:r>
          </a:p>
          <a:p>
            <a:pPr>
              <a:buNone/>
            </a:pPr>
            <a:r>
              <a:rPr lang="en-US" dirty="0" smtClean="0"/>
              <a:t>the state-dependent (</a:t>
            </a:r>
            <a:r>
              <a:rPr lang="en-US" b="1" dirty="0" smtClean="0"/>
              <a:t>extrinsic</a:t>
            </a:r>
            <a:r>
              <a:rPr lang="en-US" dirty="0" smtClean="0"/>
              <a:t>) part, and the state-independent (</a:t>
            </a:r>
            <a:r>
              <a:rPr lang="en-US" b="1" dirty="0" smtClean="0"/>
              <a:t>intrinsic</a:t>
            </a:r>
            <a:r>
              <a:rPr lang="en-US" dirty="0" smtClean="0"/>
              <a:t>) part. </a:t>
            </a:r>
          </a:p>
          <a:p>
            <a:pPr>
              <a:buNone/>
            </a:pPr>
            <a:r>
              <a:rPr lang="en-US" dirty="0" smtClean="0"/>
              <a:t>Intrinsic state is stored (shared) in the Flyweight object. </a:t>
            </a:r>
          </a:p>
          <a:p>
            <a:pPr>
              <a:buNone/>
            </a:pPr>
            <a:r>
              <a:rPr lang="en-US" dirty="0" smtClean="0"/>
              <a:t>Extrinsic state is stored or computed by client objects, and passed to the Flyweight when its operations are invoked. </a:t>
            </a:r>
            <a:br>
              <a:rPr lang="en-US" dirty="0" smtClean="0"/>
            </a:br>
            <a:endParaRPr lang="en-US" b="1"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b="1" dirty="0" smtClean="0"/>
              <a:t>Difference between Tight and Loose Coupling</a:t>
            </a:r>
          </a:p>
          <a:p>
            <a:pPr algn="l"/>
            <a:r>
              <a:rPr lang="en-US" dirty="0" smtClean="0"/>
              <a:t>In object oriented design, the amount of coupling refers to how much the design of one class depends on the design of another class. </a:t>
            </a:r>
          </a:p>
          <a:p>
            <a:pPr algn="l"/>
            <a:r>
              <a:rPr lang="en-US" b="1" dirty="0" smtClean="0"/>
              <a:t>In other words, how often do code changes in class A force related code changes in class B? </a:t>
            </a:r>
          </a:p>
          <a:p>
            <a:pPr algn="l"/>
            <a:r>
              <a:rPr lang="en-US" b="1" dirty="0" smtClean="0"/>
              <a:t>Tight coupling </a:t>
            </a:r>
            <a:r>
              <a:rPr lang="en-US" dirty="0" smtClean="0"/>
              <a:t>means code change in one class forces code changes in other class also. </a:t>
            </a:r>
            <a:r>
              <a:rPr lang="en-US" b="1" dirty="0" smtClean="0"/>
              <a:t>Loose coupling </a:t>
            </a:r>
            <a:r>
              <a:rPr lang="en-US" dirty="0" smtClean="0"/>
              <a:t>means classes are mostly independent. </a:t>
            </a:r>
          </a:p>
          <a:p>
            <a:pPr algn="l"/>
            <a:r>
              <a:rPr lang="en-US" dirty="0" smtClean="0"/>
              <a:t>In general, loose coupling is recommended because it's easier to maintain.</a:t>
            </a:r>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l">
              <a:buNone/>
            </a:pPr>
            <a:r>
              <a:rPr lang="en-US" b="1" dirty="0" smtClean="0"/>
              <a:t>Template Design Pattern</a:t>
            </a:r>
          </a:p>
          <a:p>
            <a:r>
              <a:rPr lang="en-US" dirty="0" smtClean="0"/>
              <a:t>Template method defines the steps to execute an algorithm and it can provide default implementation that might be common for all or some of the subclasses.</a:t>
            </a:r>
          </a:p>
          <a:p>
            <a:pPr>
              <a:buNone/>
            </a:pPr>
            <a:r>
              <a:rPr lang="en-US" sz="1800" dirty="0" smtClean="0"/>
              <a:t> For example, we want to provide an algorithm to build a house. The steps need to be performed to build a house are – building foundation, building pillars, building walls and windows. The important point is that the we can’t change the order of execution because we can’t build windows before building the foundation. So in this case we can create a template method that will use different methods to build the house.</a:t>
            </a:r>
          </a:p>
          <a:p>
            <a:pPr>
              <a:buNone/>
            </a:pPr>
            <a:endParaRPr lang="en-US" sz="1800" dirty="0" smtClean="0"/>
          </a:p>
          <a:p>
            <a:pPr>
              <a:buNone/>
            </a:pPr>
            <a:r>
              <a:rPr lang="en-US" sz="1800" dirty="0" smtClean="0"/>
              <a:t>Now building the foundation for a house is same for all type of houses, whether its a wooden house or a glass house. So we can provide base implementation for this, if subclasses want to override this method, they can but mostly it’s common for all the types of houses.</a:t>
            </a:r>
          </a:p>
          <a:p>
            <a:pPr>
              <a:buNone/>
            </a:pPr>
            <a:endParaRPr lang="en-US" sz="1800" dirty="0" smtClean="0"/>
          </a:p>
          <a:p>
            <a:pPr>
              <a:buNone/>
            </a:pPr>
            <a:r>
              <a:rPr lang="en-US" sz="1800" dirty="0" smtClean="0"/>
              <a:t>To make sure that subclasses don’t override the template method, we should make it final.</a:t>
            </a:r>
          </a:p>
          <a:p>
            <a:pPr>
              <a:buNone/>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
          </a:xfrm>
        </p:spPr>
        <p:txBody>
          <a:bodyPr>
            <a:normAutofit/>
          </a:bodyPr>
          <a:lstStyle/>
          <a:p>
            <a:pPr algn="l">
              <a:buNone/>
            </a:pPr>
            <a:r>
              <a:rPr lang="en-US" b="1" dirty="0" smtClean="0"/>
              <a:t>Template Design Pattern</a:t>
            </a:r>
          </a:p>
          <a:p>
            <a:pPr>
              <a:buNone/>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srcRect/>
          <a:stretch>
            <a:fillRect/>
          </a:stretch>
        </p:blipFill>
        <p:spPr bwMode="auto">
          <a:xfrm>
            <a:off x="457200" y="1066800"/>
            <a:ext cx="7719165"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lnSpcReduction="10000"/>
          </a:bodyPr>
          <a:lstStyle/>
          <a:p>
            <a:pPr algn="l">
              <a:buNone/>
            </a:pPr>
            <a:r>
              <a:rPr lang="en-US" b="1" dirty="0" smtClean="0"/>
              <a:t>State Design Pattern</a:t>
            </a:r>
          </a:p>
          <a:p>
            <a:r>
              <a:rPr lang="en-US" dirty="0" smtClean="0"/>
              <a:t>State </a:t>
            </a:r>
            <a:r>
              <a:rPr lang="en-US" dirty="0" smtClean="0">
                <a:hlinkClick r:id="rId2"/>
              </a:rPr>
              <a:t>design pattern</a:t>
            </a:r>
            <a:r>
              <a:rPr lang="en-US" dirty="0" smtClean="0"/>
              <a:t> is one of the behavioral design pattern. State design pattern is used when an Object change its behavior based on its internal state.</a:t>
            </a:r>
          </a:p>
          <a:p>
            <a:r>
              <a:rPr lang="en-US" dirty="0" smtClean="0"/>
              <a:t>If we have to change the behavior of an object based on its state, we can have a state variable in the Object. Then use </a:t>
            </a:r>
            <a:r>
              <a:rPr lang="en-US" b="1" dirty="0" smtClean="0"/>
              <a:t>if-else</a:t>
            </a:r>
            <a:r>
              <a:rPr lang="en-US" dirty="0" smtClean="0"/>
              <a:t> condition block to perform different actions based on the state. State design pattern is used to provide a systematic and loosely coupled way to achieve this through Context and State implementations.</a:t>
            </a:r>
          </a:p>
          <a:p>
            <a:r>
              <a:rPr lang="en-US" dirty="0" smtClean="0"/>
              <a:t/>
            </a:r>
            <a:br>
              <a:rPr lang="en-US" dirty="0" smtClean="0"/>
            </a:br>
            <a:r>
              <a:rPr lang="en-US" dirty="0" smtClean="0"/>
              <a:t> State Pattern </a:t>
            </a:r>
            <a:r>
              <a:rPr lang="en-US" b="1" dirty="0" smtClean="0"/>
              <a:t>Context</a:t>
            </a:r>
            <a:r>
              <a:rPr lang="en-US" dirty="0" smtClean="0"/>
              <a:t> is the class that has a State reference to one of the concrete implementations of the State. Context forwards the request to the state object for processing. Let’s understand this with a simple example.</a:t>
            </a:r>
          </a:p>
          <a:p>
            <a:r>
              <a:rPr lang="en-US" dirty="0" smtClean="0"/>
              <a:t>Suppose we want to implement a TV Remote with a simple button to perform action. If the State is ON, it will turn on the TV and if state is OFF, it will turn off the TV.</a:t>
            </a: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l">
              <a:buNone/>
            </a:pPr>
            <a:r>
              <a:rPr lang="en-US" b="1" dirty="0" smtClean="0"/>
              <a:t>Fly Weight Design Pattern in Modern Browsers</a:t>
            </a:r>
          </a:p>
          <a:p>
            <a:pPr>
              <a:buNone/>
            </a:pPr>
            <a:endParaRPr lang="en-US" dirty="0" smtClean="0"/>
          </a:p>
          <a:p>
            <a:pPr>
              <a:buNone/>
            </a:pPr>
            <a:r>
              <a:rPr lang="en-US" dirty="0" smtClean="0"/>
              <a:t>Flyweight uses sharing to support large numbers of objects efficiently. </a:t>
            </a:r>
          </a:p>
          <a:p>
            <a:pPr>
              <a:buNone/>
            </a:pPr>
            <a:r>
              <a:rPr lang="en-US" dirty="0" smtClean="0"/>
              <a:t>Modern web browsers use this technique to prevent loading same images twice. </a:t>
            </a:r>
          </a:p>
          <a:p>
            <a:pPr>
              <a:buNone/>
            </a:pPr>
            <a:r>
              <a:rPr lang="en-US" dirty="0" smtClean="0"/>
              <a:t>When browser loads a web page, it traverse through all images on that page. </a:t>
            </a:r>
          </a:p>
          <a:p>
            <a:pPr>
              <a:buNone/>
            </a:pPr>
            <a:r>
              <a:rPr lang="en-US" dirty="0" smtClean="0"/>
              <a:t>Browser loads all new images from Internet and places them the internal cache. </a:t>
            </a:r>
          </a:p>
          <a:p>
            <a:pPr>
              <a:buNone/>
            </a:pPr>
            <a:r>
              <a:rPr lang="en-US" dirty="0" smtClean="0"/>
              <a:t>For already loaded images, a flyweight object is created, which has some unique data like position within the page, but everything else is referenced to the cached one. </a:t>
            </a:r>
            <a:br>
              <a:rPr lang="en-US" dirty="0" smtClean="0"/>
            </a:br>
            <a:endParaRPr lang="en-US" b="1"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lnSpcReduction="10000"/>
          </a:bodyPr>
          <a:lstStyle/>
          <a:p>
            <a:pPr algn="l">
              <a:buNone/>
            </a:pPr>
            <a:r>
              <a:rPr lang="en-US" b="1" dirty="0" smtClean="0"/>
              <a:t>Steps to use Fly Weight Design Pattern?</a:t>
            </a:r>
          </a:p>
          <a:p>
            <a:pPr>
              <a:buNone/>
            </a:pPr>
            <a:endParaRPr lang="en-US" dirty="0" smtClean="0"/>
          </a:p>
          <a:p>
            <a:pPr marL="457200" indent="-457200">
              <a:buFont typeface="+mj-lt"/>
              <a:buAutoNum type="arabicPeriod"/>
            </a:pPr>
            <a:r>
              <a:rPr lang="en-US" dirty="0" smtClean="0"/>
              <a:t>Ensure that object overhead is an issue needing attention, and, the client of the class is able and willing to absorb responsibility realignment.</a:t>
            </a:r>
          </a:p>
          <a:p>
            <a:pPr marL="457200" indent="-457200">
              <a:buFont typeface="+mj-lt"/>
              <a:buAutoNum type="arabicPeriod"/>
            </a:pPr>
            <a:r>
              <a:rPr lang="en-US" dirty="0" smtClean="0"/>
              <a:t>Divide the target class's state into: shareable (intrinsic) state, and non-shareable (extrinsic) state.</a:t>
            </a:r>
          </a:p>
          <a:p>
            <a:pPr marL="457200" indent="-457200">
              <a:buFont typeface="+mj-lt"/>
              <a:buAutoNum type="arabicPeriod"/>
            </a:pPr>
            <a:r>
              <a:rPr lang="en-US" dirty="0" smtClean="0"/>
              <a:t>Remove the non-shareable state from the class attributes, and add it the calling argument list of affected methods.</a:t>
            </a:r>
          </a:p>
          <a:p>
            <a:pPr marL="457200" indent="-457200">
              <a:buFont typeface="+mj-lt"/>
              <a:buAutoNum type="arabicPeriod"/>
            </a:pPr>
            <a:r>
              <a:rPr lang="en-US" dirty="0" smtClean="0"/>
              <a:t>Create a Factory that can cache and reuse existing class instances.</a:t>
            </a:r>
          </a:p>
          <a:p>
            <a:pPr marL="457200" indent="-457200">
              <a:buFont typeface="+mj-lt"/>
              <a:buAutoNum type="arabicPeriod"/>
            </a:pPr>
            <a:r>
              <a:rPr lang="en-US" dirty="0" smtClean="0"/>
              <a:t>The client must use the Factory instead of the new operator to request objects.</a:t>
            </a:r>
          </a:p>
          <a:p>
            <a:pPr marL="457200" indent="-457200">
              <a:buFont typeface="+mj-lt"/>
              <a:buAutoNum type="arabicPeriod"/>
            </a:pPr>
            <a:r>
              <a:rPr lang="en-US" dirty="0" smtClean="0"/>
              <a:t>The client (or a third party) must look-up or compute the non-shareable state, and supply that state to class methods.</a:t>
            </a:r>
          </a:p>
          <a:p>
            <a:pPr>
              <a:buNone/>
            </a:pPr>
            <a:r>
              <a:rPr lang="en-US" dirty="0" smtClean="0"/>
              <a:t/>
            </a:r>
            <a:br>
              <a:rPr lang="en-US" dirty="0" smtClean="0"/>
            </a:br>
            <a:endParaRPr lang="en-US" b="1" dirty="0" smtClean="0"/>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pPr algn="l"/>
            <a:r>
              <a:rPr lang="en-US" b="1" dirty="0" smtClean="0"/>
              <a:t>Object Pool Design Pattern(Creational Pattern)</a:t>
            </a:r>
          </a:p>
          <a:p>
            <a:pPr algn="l"/>
            <a:r>
              <a:rPr lang="en-US" dirty="0" smtClean="0"/>
              <a:t>Performance can be sometimes the key issue during the software development and the object creation(class instantiation) is a costly step. Object Pool Design Pattern helps in improving the Performance of Application, by avoiding to re create an object, whenever required. Instead, objects will be pre created or whenever first request is received. And after using an object, object goes back to pool, which can be reused later, whenever required again. This improves overall performance of Application, since there is no need to recreate and destroy object, every time.</a:t>
            </a:r>
          </a:p>
          <a:p>
            <a:pPr algn="l">
              <a:buClr>
                <a:schemeClr val="accent2"/>
              </a:buClr>
            </a:pPr>
            <a:endParaRPr lang="en-US" sz="1800" dirty="0" smtClean="0"/>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4" name="Subtitle 3"/>
          <p:cNvSpPr>
            <a:spLocks noGrp="1"/>
          </p:cNvSpPr>
          <p:nvPr>
            <p:ph type="subTitle" idx="4294967295"/>
          </p:nvPr>
        </p:nvSpPr>
        <p:spPr>
          <a:xfrm>
            <a:off x="0" y="0"/>
            <a:ext cx="6400800" cy="1752600"/>
          </a:xfrm>
        </p:spPr>
        <p:txBody>
          <a:bodyPr/>
          <a:lstStyle/>
          <a:p>
            <a:r>
              <a:rPr lang="en-US" dirty="0" smtClean="0"/>
              <a:t>Object Pool Design pattern</a:t>
            </a:r>
            <a:endParaRPr lang="en-US" dirty="0"/>
          </a:p>
        </p:txBody>
      </p:sp>
      <p:pic>
        <p:nvPicPr>
          <p:cNvPr id="1026" name="Picture 2"/>
          <p:cNvPicPr>
            <a:picLocks noChangeAspect="1" noChangeArrowheads="1"/>
          </p:cNvPicPr>
          <p:nvPr/>
        </p:nvPicPr>
        <p:blipFill>
          <a:blip r:embed="rId2"/>
          <a:srcRect/>
          <a:stretch>
            <a:fillRect/>
          </a:stretch>
        </p:blipFill>
        <p:spPr bwMode="auto">
          <a:xfrm>
            <a:off x="990600" y="533400"/>
            <a:ext cx="6601312" cy="3328988"/>
          </a:xfrm>
          <a:prstGeom prst="rect">
            <a:avLst/>
          </a:prstGeom>
          <a:noFill/>
          <a:ln w="9525">
            <a:noFill/>
            <a:miter lim="800000"/>
            <a:headEnd/>
            <a:tailEnd/>
          </a:ln>
          <a:effectLst/>
        </p:spPr>
      </p:pic>
      <p:sp>
        <p:nvSpPr>
          <p:cNvPr id="5" name="Subtitle 3"/>
          <p:cNvSpPr txBox="1">
            <a:spLocks/>
          </p:cNvSpPr>
          <p:nvPr/>
        </p:nvSpPr>
        <p:spPr>
          <a:xfrm>
            <a:off x="685800" y="3962400"/>
            <a:ext cx="7696200" cy="2895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Another</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advantage of Object pool pattern is to limit the total number of objects at a time.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6" name="Straight Connector 5"/>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lnSpcReduction="10000"/>
          </a:bodyPr>
          <a:lstStyle/>
          <a:p>
            <a:pPr algn="l"/>
            <a:r>
              <a:rPr lang="en-US" b="1" dirty="0" smtClean="0"/>
              <a:t>UML(Unified Modeling Language)</a:t>
            </a:r>
          </a:p>
          <a:p>
            <a:pPr algn="l"/>
            <a:r>
              <a:rPr lang="en-US" sz="2400" dirty="0" smtClean="0"/>
              <a:t>Unified Modeling Language (UML) has quickly become the de-facto standard for building Object-Oriented software.</a:t>
            </a:r>
          </a:p>
          <a:p>
            <a:pPr algn="l"/>
            <a:endParaRPr lang="en-US" sz="2400" dirty="0" smtClean="0"/>
          </a:p>
          <a:p>
            <a:pPr algn="l"/>
            <a:r>
              <a:rPr lang="en-US" sz="2400" dirty="0" smtClean="0"/>
              <a:t>Unified Modeling Language (UML) is a graphical language for visualizing,</a:t>
            </a:r>
            <a:br>
              <a:rPr lang="en-US" sz="2400" dirty="0" smtClean="0"/>
            </a:br>
            <a:r>
              <a:rPr lang="en-US" sz="2400" dirty="0" smtClean="0"/>
              <a:t>specifying, constructing, and documenting the artifacts of a software-intensive system.</a:t>
            </a:r>
          </a:p>
          <a:p>
            <a:pPr algn="l"/>
            <a:endParaRPr lang="en-US" sz="2400" dirty="0" smtClean="0"/>
          </a:p>
          <a:p>
            <a:pPr algn="l"/>
            <a:r>
              <a:rPr lang="en-US" sz="2400" b="1" dirty="0" smtClean="0"/>
              <a:t>UML is a pictorial language used to make software blue prints.</a:t>
            </a:r>
          </a:p>
          <a:p>
            <a:pPr algn="l"/>
            <a:r>
              <a:rPr lang="en-US" sz="2400" dirty="0" smtClean="0"/>
              <a:t>So UML can be described as a general purpose visual modeling language to visualize, specify, construct and document  a software system. </a:t>
            </a:r>
          </a:p>
          <a:p>
            <a:pPr algn="l"/>
            <a:endParaRPr lang="en-US" sz="2400" dirty="0" smtClean="0"/>
          </a:p>
          <a:p>
            <a:pPr algn="l"/>
            <a:r>
              <a:rPr lang="en-US" sz="2400" dirty="0" smtClean="0"/>
              <a:t>UML is not a programming language but tools can be used to generate code in various languages using UML diagrams. </a:t>
            </a:r>
          </a:p>
          <a:p>
            <a:pPr algn="l"/>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pPr algn="l"/>
            <a:r>
              <a:rPr lang="en-US" dirty="0" smtClean="0"/>
              <a:t>UML includes the following nine diagrams and the details are described in the following chapters.</a:t>
            </a:r>
          </a:p>
          <a:p>
            <a:pPr marL="514350" indent="-514350" algn="l">
              <a:buFont typeface="+mj-lt"/>
              <a:buAutoNum type="arabicPeriod"/>
            </a:pPr>
            <a:r>
              <a:rPr lang="en-US" dirty="0" smtClean="0"/>
              <a:t>Class diagram</a:t>
            </a:r>
          </a:p>
          <a:p>
            <a:pPr marL="514350" indent="-514350" algn="l">
              <a:buFont typeface="+mj-lt"/>
              <a:buAutoNum type="arabicPeriod"/>
            </a:pPr>
            <a:r>
              <a:rPr lang="en-US" dirty="0" smtClean="0"/>
              <a:t>Object diagram</a:t>
            </a:r>
          </a:p>
          <a:p>
            <a:pPr marL="514350" indent="-514350" algn="l">
              <a:buFont typeface="+mj-lt"/>
              <a:buAutoNum type="arabicPeriod"/>
            </a:pPr>
            <a:r>
              <a:rPr lang="en-US" dirty="0" smtClean="0"/>
              <a:t>Use case diagram</a:t>
            </a:r>
          </a:p>
          <a:p>
            <a:pPr marL="514350" indent="-514350" algn="l">
              <a:buFont typeface="+mj-lt"/>
              <a:buAutoNum type="arabicPeriod"/>
            </a:pPr>
            <a:r>
              <a:rPr lang="en-US" dirty="0" smtClean="0"/>
              <a:t>Sequence diagram</a:t>
            </a:r>
          </a:p>
          <a:p>
            <a:pPr marL="514350" indent="-514350" algn="l">
              <a:buFont typeface="+mj-lt"/>
              <a:buAutoNum type="arabicPeriod"/>
            </a:pPr>
            <a:r>
              <a:rPr lang="en-US" dirty="0" smtClean="0"/>
              <a:t>Collaboration diagram</a:t>
            </a:r>
          </a:p>
          <a:p>
            <a:pPr marL="514350" indent="-514350" algn="l">
              <a:buFont typeface="+mj-lt"/>
              <a:buAutoNum type="arabicPeriod"/>
            </a:pPr>
            <a:r>
              <a:rPr lang="en-US" dirty="0" smtClean="0"/>
              <a:t>Activity diagram</a:t>
            </a:r>
          </a:p>
          <a:p>
            <a:pPr marL="514350" indent="-514350" algn="l">
              <a:buFont typeface="+mj-lt"/>
              <a:buAutoNum type="arabicPeriod"/>
            </a:pPr>
            <a:r>
              <a:rPr lang="en-US" dirty="0" err="1" smtClean="0"/>
              <a:t>Statechart</a:t>
            </a:r>
            <a:r>
              <a:rPr lang="en-US" dirty="0" smtClean="0"/>
              <a:t> diagram</a:t>
            </a:r>
          </a:p>
          <a:p>
            <a:pPr marL="514350" indent="-514350" algn="l">
              <a:buFont typeface="+mj-lt"/>
              <a:buAutoNum type="arabicPeriod"/>
            </a:pPr>
            <a:r>
              <a:rPr lang="en-US" dirty="0" smtClean="0"/>
              <a:t>Deployment diagram</a:t>
            </a:r>
          </a:p>
          <a:p>
            <a:pPr marL="514350" indent="-514350" algn="l">
              <a:buFont typeface="+mj-lt"/>
              <a:buAutoNum type="arabicPeriod"/>
            </a:pPr>
            <a:r>
              <a:rPr lang="en-US" dirty="0" smtClean="0"/>
              <a:t>Component diagram</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pPr algn="l"/>
            <a:r>
              <a:rPr lang="en-US" dirty="0" smtClean="0"/>
              <a:t>Class Diagram</a:t>
            </a:r>
          </a:p>
          <a:p>
            <a:pPr algn="l"/>
            <a:r>
              <a:rPr lang="en-US" dirty="0" smtClean="0"/>
              <a:t>diagram generally consists of </a:t>
            </a:r>
            <a:r>
              <a:rPr lang="en-US" b="1" dirty="0" smtClean="0"/>
              <a:t>interfaces</a:t>
            </a:r>
            <a:r>
              <a:rPr lang="en-US" dirty="0" smtClean="0"/>
              <a:t>, </a:t>
            </a:r>
            <a:r>
              <a:rPr lang="en-US" b="1" dirty="0" smtClean="0"/>
              <a:t>classes</a:t>
            </a:r>
            <a:r>
              <a:rPr lang="en-US" dirty="0" smtClean="0"/>
              <a:t>, </a:t>
            </a:r>
            <a:r>
              <a:rPr lang="en-US" b="1" dirty="0" smtClean="0"/>
              <a:t>associations and collaborations</a:t>
            </a:r>
            <a:r>
              <a:rPr lang="en-US" dirty="0" smtClean="0"/>
              <a:t>. Such a diagram would illustrate the object-oriented view of a system, which is static in nature. The object orientation of a system is indicated by a class diagram.</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371600" y="3200400"/>
            <a:ext cx="6012043" cy="3657600"/>
          </a:xfrm>
          <a:prstGeom prst="rect">
            <a:avLst/>
          </a:prstGeom>
          <a:noFill/>
          <a:ln w="9525">
            <a:noFill/>
            <a:miter lim="800000"/>
            <a:headEnd/>
            <a:tailEnd/>
          </a:ln>
          <a:effectLst/>
        </p:spPr>
      </p:pic>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fontScale="70000" lnSpcReduction="20000"/>
          </a:bodyPr>
          <a:lstStyle/>
          <a:p>
            <a:r>
              <a:rPr lang="en-US" b="1" dirty="0" smtClean="0"/>
              <a:t>Tight Coupling Example</a:t>
            </a:r>
            <a:endParaRPr lang="en-US" dirty="0" smtClean="0"/>
          </a:p>
          <a:p>
            <a:pPr algn="l"/>
            <a:r>
              <a:rPr lang="en-US" dirty="0" smtClean="0"/>
              <a:t>class Traveler </a:t>
            </a:r>
          </a:p>
          <a:p>
            <a:pPr algn="l"/>
            <a:r>
              <a:rPr lang="en-US" dirty="0" smtClean="0"/>
              <a:t>{ </a:t>
            </a:r>
          </a:p>
          <a:p>
            <a:pPr algn="l"/>
            <a:r>
              <a:rPr lang="en-US" dirty="0" smtClean="0"/>
              <a:t>Car c=new Car(); </a:t>
            </a:r>
          </a:p>
          <a:p>
            <a:pPr algn="l"/>
            <a:r>
              <a:rPr lang="en-US" dirty="0" smtClean="0"/>
              <a:t>void </a:t>
            </a:r>
            <a:r>
              <a:rPr lang="en-US" dirty="0" err="1" smtClean="0"/>
              <a:t>startJourney</a:t>
            </a:r>
            <a:r>
              <a:rPr lang="en-US" dirty="0" smtClean="0"/>
              <a:t>() { </a:t>
            </a:r>
            <a:r>
              <a:rPr lang="en-US" dirty="0" err="1" smtClean="0"/>
              <a:t>c.move</a:t>
            </a:r>
            <a:r>
              <a:rPr lang="en-US" dirty="0" smtClean="0"/>
              <a:t>(); } </a:t>
            </a:r>
          </a:p>
          <a:p>
            <a:pPr algn="l"/>
            <a:r>
              <a:rPr lang="en-US" dirty="0" smtClean="0"/>
              <a:t>} </a:t>
            </a:r>
          </a:p>
          <a:p>
            <a:pPr algn="l"/>
            <a:r>
              <a:rPr lang="en-US" dirty="0" smtClean="0"/>
              <a:t>class Car </a:t>
            </a:r>
          </a:p>
          <a:p>
            <a:pPr algn="l"/>
            <a:r>
              <a:rPr lang="en-US" dirty="0" smtClean="0"/>
              <a:t>{ void move() { // logic... } } </a:t>
            </a:r>
          </a:p>
          <a:p>
            <a:pPr algn="l"/>
            <a:endParaRPr lang="en-US" dirty="0" smtClean="0"/>
          </a:p>
          <a:p>
            <a:pPr algn="l"/>
            <a:endParaRPr lang="en-US" dirty="0" smtClean="0"/>
          </a:p>
          <a:p>
            <a:pPr algn="l"/>
            <a:r>
              <a:rPr lang="en-US" b="1" dirty="0" smtClean="0"/>
              <a:t>			        Loose Coupling Example</a:t>
            </a:r>
            <a:endParaRPr lang="en-US" dirty="0" smtClean="0"/>
          </a:p>
          <a:p>
            <a:pPr algn="l"/>
            <a:r>
              <a:rPr lang="en-US" dirty="0" smtClean="0"/>
              <a:t>class Traveler </a:t>
            </a:r>
          </a:p>
          <a:p>
            <a:pPr algn="l"/>
            <a:r>
              <a:rPr lang="en-US" dirty="0" smtClean="0"/>
              <a:t>{ Vehicle v; </a:t>
            </a:r>
          </a:p>
          <a:p>
            <a:pPr algn="l"/>
            <a:r>
              <a:rPr lang="en-US" dirty="0" smtClean="0"/>
              <a:t>public void </a:t>
            </a:r>
            <a:r>
              <a:rPr lang="en-US" dirty="0" err="1" smtClean="0"/>
              <a:t>setV</a:t>
            </a:r>
            <a:r>
              <a:rPr lang="en-US" dirty="0" smtClean="0"/>
              <a:t>(Vehicle v) { </a:t>
            </a:r>
            <a:r>
              <a:rPr lang="en-US" dirty="0" err="1" smtClean="0"/>
              <a:t>this.v</a:t>
            </a:r>
            <a:r>
              <a:rPr lang="en-US" dirty="0" smtClean="0"/>
              <a:t> = v; } </a:t>
            </a:r>
          </a:p>
          <a:p>
            <a:pPr algn="l"/>
            <a:r>
              <a:rPr lang="en-US" dirty="0" smtClean="0"/>
              <a:t>void </a:t>
            </a:r>
            <a:r>
              <a:rPr lang="en-US" dirty="0" err="1" smtClean="0"/>
              <a:t>startJourney</a:t>
            </a:r>
            <a:r>
              <a:rPr lang="en-US" dirty="0" smtClean="0"/>
              <a:t>() { </a:t>
            </a:r>
            <a:r>
              <a:rPr lang="en-US" dirty="0" err="1" smtClean="0"/>
              <a:t>v.move</a:t>
            </a:r>
            <a:r>
              <a:rPr lang="en-US" dirty="0" smtClean="0"/>
              <a:t>(); } </a:t>
            </a:r>
          </a:p>
          <a:p>
            <a:pPr algn="l"/>
            <a:r>
              <a:rPr lang="en-US" dirty="0" smtClean="0"/>
              <a:t>} //=========================Interface==============================</a:t>
            </a:r>
          </a:p>
          <a:p>
            <a:pPr algn="l"/>
            <a:r>
              <a:rPr lang="en-US" dirty="0" smtClean="0"/>
              <a:t>interface Vehicle { void move(); } </a:t>
            </a:r>
          </a:p>
          <a:p>
            <a:pPr algn="l"/>
            <a:r>
              <a:rPr lang="en-US" dirty="0" smtClean="0"/>
              <a:t>//====================Multiple class implement vehicle interface. First class====</a:t>
            </a:r>
          </a:p>
          <a:p>
            <a:pPr algn="l"/>
            <a:r>
              <a:rPr lang="en-US" dirty="0" smtClean="0"/>
              <a:t>class Car implements Vehicle { public void move() { // logic } } //===================Second class================</a:t>
            </a:r>
          </a:p>
          <a:p>
            <a:pPr algn="l"/>
            <a:r>
              <a:rPr lang="en-US" dirty="0" smtClean="0"/>
              <a:t>class Bike implements Vehicle { public void move() { // logic } }</a:t>
            </a:r>
          </a:p>
        </p:txBody>
      </p:sp>
      <p:cxnSp>
        <p:nvCxnSpPr>
          <p:cNvPr id="4" name="Straight Connector 3"/>
          <p:cNvCxnSpPr/>
          <p:nvPr/>
        </p:nvCxnSpPr>
        <p:spPr>
          <a:xfrm>
            <a:off x="0" y="3048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4210050" cy="49434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572000" y="0"/>
            <a:ext cx="4215126" cy="3886200"/>
          </a:xfrm>
          <a:prstGeom prst="rect">
            <a:avLst/>
          </a:prstGeom>
          <a:noFill/>
          <a:ln w="9525">
            <a:noFill/>
            <a:miter lim="800000"/>
            <a:headEnd/>
            <a:tailEnd/>
          </a:ln>
          <a:effectLst/>
        </p:spPr>
      </p:pic>
      <p:cxnSp>
        <p:nvCxnSpPr>
          <p:cNvPr id="8" name="Straight Connector 7"/>
          <p:cNvCxnSpPr/>
          <p:nvPr/>
        </p:nvCxnSpPr>
        <p:spPr>
          <a:xfrm rot="16200000" flipH="1">
            <a:off x="1409700" y="3162300"/>
            <a:ext cx="6096000" cy="76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0" y="3962400"/>
            <a:ext cx="4572000" cy="646331"/>
          </a:xfrm>
          <a:prstGeom prst="rect">
            <a:avLst/>
          </a:prstGeom>
          <a:noFill/>
        </p:spPr>
        <p:txBody>
          <a:bodyPr wrap="square" rtlCol="0">
            <a:spAutoFit/>
          </a:bodyPr>
          <a:lstStyle/>
          <a:p>
            <a:r>
              <a:rPr lang="en-US" b="1" dirty="0" smtClean="0"/>
              <a:t>Generalization or Inheritance relationship between classes</a:t>
            </a:r>
            <a:endParaRPr lang="en-US" b="1" dirty="0"/>
          </a:p>
        </p:txBody>
      </p:sp>
      <p:sp>
        <p:nvSpPr>
          <p:cNvPr id="6" name="Title 5"/>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7518249" cy="3810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0" y="4419600"/>
            <a:ext cx="8192477" cy="2133600"/>
          </a:xfrm>
          <a:prstGeom prst="rect">
            <a:avLst/>
          </a:prstGeom>
          <a:noFill/>
          <a:ln w="9525">
            <a:noFill/>
            <a:miter lim="800000"/>
            <a:headEnd/>
            <a:tailEnd/>
          </a:ln>
          <a:effectLst/>
        </p:spPr>
      </p:pic>
      <p:cxnSp>
        <p:nvCxnSpPr>
          <p:cNvPr id="7" name="Straight Connector 6"/>
          <p:cNvCxnSpPr/>
          <p:nvPr/>
        </p:nvCxnSpPr>
        <p:spPr>
          <a:xfrm flipV="1">
            <a:off x="533400" y="3810000"/>
            <a:ext cx="7467600" cy="76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3962400"/>
            <a:ext cx="7848600" cy="369332"/>
          </a:xfrm>
          <a:prstGeom prst="rect">
            <a:avLst/>
          </a:prstGeom>
          <a:noFill/>
        </p:spPr>
        <p:txBody>
          <a:bodyPr wrap="square" rtlCol="0">
            <a:spAutoFit/>
          </a:bodyPr>
          <a:lstStyle/>
          <a:p>
            <a:r>
              <a:rPr lang="en-US" b="1" dirty="0" smtClean="0"/>
              <a:t>Dependency: Here Order class is dependent on </a:t>
            </a:r>
            <a:r>
              <a:rPr lang="en-US" b="1" dirty="0" err="1" smtClean="0"/>
              <a:t>PaymentSystem</a:t>
            </a:r>
            <a:r>
              <a:rPr lang="en-US" b="1" dirty="0" smtClean="0"/>
              <a:t> class</a:t>
            </a:r>
            <a:endParaRPr lang="en-US" b="1" dirty="0"/>
          </a:p>
        </p:txBody>
      </p:sp>
      <p:sp>
        <p:nvSpPr>
          <p:cNvPr id="6" name="Title 5"/>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 y="0"/>
            <a:ext cx="5640427" cy="3048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3048000"/>
            <a:ext cx="7358519" cy="3505200"/>
          </a:xfrm>
          <a:prstGeom prst="rect">
            <a:avLst/>
          </a:prstGeom>
          <a:noFill/>
          <a:ln w="9525">
            <a:noFill/>
            <a:miter lim="800000"/>
            <a:headEnd/>
            <a:tailEnd/>
          </a:ln>
          <a:effectLst/>
        </p:spPr>
      </p:pic>
      <p:sp>
        <p:nvSpPr>
          <p:cNvPr id="6" name="TextBox 5"/>
          <p:cNvSpPr txBox="1"/>
          <p:nvPr/>
        </p:nvSpPr>
        <p:spPr>
          <a:xfrm>
            <a:off x="5105400" y="457200"/>
            <a:ext cx="4038600" cy="1200329"/>
          </a:xfrm>
          <a:prstGeom prst="rect">
            <a:avLst/>
          </a:prstGeom>
          <a:noFill/>
        </p:spPr>
        <p:txBody>
          <a:bodyPr wrap="square" rtlCol="0">
            <a:spAutoFit/>
          </a:bodyPr>
          <a:lstStyle/>
          <a:p>
            <a:r>
              <a:rPr lang="en-US" b="1" dirty="0" smtClean="0"/>
              <a:t>Aggregation is Weaker relationship between classes. Object of student class can exist even before or after object of School class</a:t>
            </a:r>
            <a:endParaRPr lang="en-US" b="1" dirty="0"/>
          </a:p>
        </p:txBody>
      </p:sp>
      <p:sp>
        <p:nvSpPr>
          <p:cNvPr id="7" name="TextBox 6"/>
          <p:cNvSpPr txBox="1"/>
          <p:nvPr/>
        </p:nvSpPr>
        <p:spPr>
          <a:xfrm>
            <a:off x="5715000" y="3733800"/>
            <a:ext cx="3429000" cy="1477328"/>
          </a:xfrm>
          <a:prstGeom prst="rect">
            <a:avLst/>
          </a:prstGeom>
          <a:noFill/>
        </p:spPr>
        <p:txBody>
          <a:bodyPr wrap="square" rtlCol="0">
            <a:spAutoFit/>
          </a:bodyPr>
          <a:lstStyle/>
          <a:p>
            <a:r>
              <a:rPr lang="en-US" b="1" dirty="0" smtClean="0"/>
              <a:t>Composition is Stronger relationship between classes. object of Employee class cannot exist before creation of Company object.</a:t>
            </a:r>
            <a:endParaRPr lang="en-US" b="1" dirty="0"/>
          </a:p>
        </p:txBody>
      </p:sp>
      <p:sp>
        <p:nvSpPr>
          <p:cNvPr id="8" name="Title 7"/>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pPr algn="l"/>
            <a:r>
              <a:rPr lang="en-US" dirty="0" smtClean="0"/>
              <a:t>Object Diagram</a:t>
            </a:r>
          </a:p>
          <a:p>
            <a:pPr marL="514350" indent="-514350" algn="l">
              <a:buFont typeface="+mj-lt"/>
              <a:buAutoNum type="arabicPeriod"/>
            </a:pPr>
            <a:r>
              <a:rPr lang="en-US" sz="2800" dirty="0" smtClean="0"/>
              <a:t>Object diagrams represent an instance of a class diagram.</a:t>
            </a:r>
          </a:p>
          <a:p>
            <a:pPr marL="514350" indent="-514350" algn="l">
              <a:buFont typeface="+mj-lt"/>
              <a:buAutoNum type="arabicPeriod"/>
            </a:pPr>
            <a:r>
              <a:rPr lang="en-US" sz="2800" dirty="0" smtClean="0"/>
              <a:t>Basic concepts are similar for class diagrams and object diagrams. </a:t>
            </a:r>
          </a:p>
          <a:p>
            <a:pPr marL="514350" indent="-514350" algn="l">
              <a:buFont typeface="+mj-lt"/>
              <a:buAutoNum type="arabicPeriod"/>
            </a:pPr>
            <a:r>
              <a:rPr lang="en-US" sz="2800" dirty="0" smtClean="0"/>
              <a:t>Object diagrams also represent the static view of a system but this static view is a snapshot of the system at a particular moment.</a:t>
            </a:r>
            <a:endParaRPr lang="en-US" sz="2800" dirty="0"/>
          </a:p>
        </p:txBody>
      </p:sp>
      <p:pic>
        <p:nvPicPr>
          <p:cNvPr id="5122" name="Picture 2"/>
          <p:cNvPicPr>
            <a:picLocks noChangeAspect="1" noChangeArrowheads="1"/>
          </p:cNvPicPr>
          <p:nvPr/>
        </p:nvPicPr>
        <p:blipFill>
          <a:blip r:embed="rId2"/>
          <a:srcRect/>
          <a:stretch>
            <a:fillRect/>
          </a:stretch>
        </p:blipFill>
        <p:spPr bwMode="auto">
          <a:xfrm>
            <a:off x="1676400" y="3352800"/>
            <a:ext cx="5859887" cy="3200400"/>
          </a:xfrm>
          <a:prstGeom prst="rect">
            <a:avLst/>
          </a:prstGeom>
          <a:noFill/>
          <a:ln w="9525">
            <a:noFill/>
            <a:miter lim="800000"/>
            <a:headEnd/>
            <a:tailEnd/>
          </a:ln>
          <a:effectLst/>
        </p:spPr>
      </p:pic>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pPr marL="514350" indent="-514350" algn="l"/>
            <a:r>
              <a:rPr lang="en-US" b="1" dirty="0" smtClean="0"/>
              <a:t>Use case diagram</a:t>
            </a:r>
          </a:p>
          <a:p>
            <a:pPr marL="514350" indent="-514350" algn="l"/>
            <a:r>
              <a:rPr lang="en-US" sz="2800" dirty="0" smtClean="0"/>
              <a:t>It is representation of a user's interaction with the system that shows the relationship between the user and the different use cases in which the user is involved. A use case diagram can identify the different types of users of a system and the different use cases</a:t>
            </a:r>
          </a:p>
          <a:p>
            <a:pPr marL="514350" indent="-514350" algn="l">
              <a:buFont typeface="+mj-lt"/>
              <a:buAutoNum type="arabicPeriod"/>
            </a:pPr>
            <a:endParaRPr lang="en-US" dirty="0" smtClean="0"/>
          </a:p>
        </p:txBody>
      </p:sp>
      <p:pic>
        <p:nvPicPr>
          <p:cNvPr id="8194" name="Picture 2"/>
          <p:cNvPicPr>
            <a:picLocks noChangeAspect="1" noChangeArrowheads="1"/>
          </p:cNvPicPr>
          <p:nvPr/>
        </p:nvPicPr>
        <p:blipFill>
          <a:blip r:embed="rId2"/>
          <a:srcRect/>
          <a:stretch>
            <a:fillRect/>
          </a:stretch>
        </p:blipFill>
        <p:spPr bwMode="auto">
          <a:xfrm>
            <a:off x="1538417" y="3200400"/>
            <a:ext cx="5357684" cy="3276600"/>
          </a:xfrm>
          <a:prstGeom prst="rect">
            <a:avLst/>
          </a:prstGeom>
          <a:noFill/>
          <a:ln w="9525">
            <a:noFill/>
            <a:miter lim="800000"/>
            <a:headEnd/>
            <a:tailEnd/>
          </a:ln>
          <a:effectLst/>
        </p:spPr>
      </p:pic>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pPr marL="514350" indent="-514350" algn="l"/>
            <a:r>
              <a:rPr lang="en-US" dirty="0" smtClean="0"/>
              <a:t>UML Diagrams</a:t>
            </a:r>
          </a:p>
          <a:p>
            <a:pPr marL="514350" indent="-514350" algn="l"/>
            <a:r>
              <a:rPr lang="en-US" b="1" dirty="0" smtClean="0"/>
              <a:t>Sequence diagram: </a:t>
            </a:r>
            <a:r>
              <a:rPr lang="en-US" dirty="0" smtClean="0"/>
              <a:t>Shows the order in which messages or method calls are carried out, between the objects.</a:t>
            </a:r>
          </a:p>
          <a:p>
            <a:pPr marL="514350" indent="-514350" algn="l"/>
            <a:endParaRPr lang="en-US" dirty="0" smtClean="0"/>
          </a:p>
          <a:p>
            <a:pPr marL="514350" indent="-514350" algn="l"/>
            <a:r>
              <a:rPr lang="en-US" b="1" dirty="0" smtClean="0"/>
              <a:t>Collaboration diagram:  </a:t>
            </a:r>
            <a:r>
              <a:rPr lang="en-US" dirty="0" smtClean="0"/>
              <a:t>Collaboration diagram describes the organization of objects in a system taking part in the message flow.</a:t>
            </a:r>
          </a:p>
          <a:p>
            <a:pPr marL="514350" indent="-514350" algn="l"/>
            <a:endParaRPr lang="en-US" dirty="0" smtClean="0"/>
          </a:p>
          <a:p>
            <a:pPr marL="514350" indent="-514350" algn="l"/>
            <a:r>
              <a:rPr lang="en-US" b="1" dirty="0" smtClean="0"/>
              <a:t>State diagram: </a:t>
            </a:r>
            <a:r>
              <a:rPr lang="en-US" dirty="0" smtClean="0"/>
              <a:t>Shows dynamic state changes of a specific object, in response to series of events, occurring on object.</a:t>
            </a:r>
          </a:p>
          <a:p>
            <a:pPr marL="514350" indent="-514350" algn="l">
              <a:buFont typeface="+mj-lt"/>
              <a:buAutoNum type="arabicPeriod"/>
            </a:pPr>
            <a:endParaRPr lang="en-US" dirty="0" smtClean="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4038600" cy="6858000"/>
          </a:xfrm>
        </p:spPr>
        <p:txBody>
          <a:bodyPr>
            <a:normAutofit/>
          </a:bodyPr>
          <a:lstStyle/>
          <a:p>
            <a:pPr marL="514350" indent="-514350" algn="l"/>
            <a:r>
              <a:rPr lang="en-US" dirty="0" smtClean="0"/>
              <a:t>Activity Diagrams: </a:t>
            </a:r>
          </a:p>
          <a:p>
            <a:pPr marL="514350" indent="-514350" algn="l"/>
            <a:r>
              <a:rPr lang="en-US" sz="2800" dirty="0" smtClean="0"/>
              <a:t>An activity diagram visually presents a series of actions or flow of control in a system similar to a flowchart or a data flow diagram. </a:t>
            </a:r>
          </a:p>
          <a:p>
            <a:pPr marL="514350" indent="-514350" algn="l">
              <a:buFont typeface="+mj-lt"/>
              <a:buAutoNum type="arabicPeriod"/>
            </a:pPr>
            <a:endParaRPr lang="en-US" dirty="0" smtClean="0"/>
          </a:p>
        </p:txBody>
      </p:sp>
      <p:pic>
        <p:nvPicPr>
          <p:cNvPr id="6146" name="Picture 2"/>
          <p:cNvPicPr>
            <a:picLocks noChangeAspect="1" noChangeArrowheads="1"/>
          </p:cNvPicPr>
          <p:nvPr/>
        </p:nvPicPr>
        <p:blipFill>
          <a:blip r:embed="rId2"/>
          <a:srcRect/>
          <a:stretch>
            <a:fillRect/>
          </a:stretch>
        </p:blipFill>
        <p:spPr bwMode="auto">
          <a:xfrm>
            <a:off x="3581400" y="0"/>
            <a:ext cx="5562600" cy="66055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pPr algn="l"/>
            <a:r>
              <a:rPr lang="en-US" b="1" dirty="0" smtClean="0"/>
              <a:t>Component and Deployment diagram </a:t>
            </a:r>
          </a:p>
          <a:p>
            <a:pPr algn="l"/>
            <a:r>
              <a:rPr lang="en-US" sz="2800" dirty="0" smtClean="0"/>
              <a:t>Deployment diagrams are used for describing the hardware components where software components are deployed. Component diagrams and deployment diagrams are closely related.</a:t>
            </a:r>
          </a:p>
          <a:p>
            <a:pPr algn="l"/>
            <a:r>
              <a:rPr lang="en-US" sz="2800" dirty="0" smtClean="0"/>
              <a:t>Component diagrams are used to describe the components and deployment diagrams shows how they are deployed in hardware.</a:t>
            </a:r>
          </a:p>
          <a:p>
            <a:pPr marL="514350" indent="-514350" algn="l">
              <a:buFont typeface="+mj-lt"/>
              <a:buAutoNum type="arabicPeriod"/>
            </a:pPr>
            <a:endParaRPr lang="en-US" dirty="0" smtClean="0"/>
          </a:p>
        </p:txBody>
      </p:sp>
      <p:pic>
        <p:nvPicPr>
          <p:cNvPr id="7170" name="Picture 2"/>
          <p:cNvPicPr>
            <a:picLocks noChangeAspect="1" noChangeArrowheads="1"/>
          </p:cNvPicPr>
          <p:nvPr/>
        </p:nvPicPr>
        <p:blipFill>
          <a:blip r:embed="rId2"/>
          <a:srcRect/>
          <a:stretch>
            <a:fillRect/>
          </a:stretch>
        </p:blipFill>
        <p:spPr bwMode="auto">
          <a:xfrm>
            <a:off x="1981200" y="3505200"/>
            <a:ext cx="5922617" cy="3048000"/>
          </a:xfrm>
          <a:prstGeom prst="rect">
            <a:avLst/>
          </a:prstGeom>
          <a:noFill/>
          <a:ln w="9525">
            <a:noFill/>
            <a:miter lim="800000"/>
            <a:headEnd/>
            <a:tailEnd/>
          </a:ln>
          <a:effectLst/>
        </p:spPr>
      </p:pic>
      <p:cxnSp>
        <p:nvCxnSpPr>
          <p:cNvPr id="5" name="Straight Connector 4"/>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lnSpcReduction="10000"/>
          </a:bodyPr>
          <a:lstStyle/>
          <a:p>
            <a:r>
              <a:rPr lang="en-US" dirty="0" smtClean="0"/>
              <a:t>Facade Pattern(Structural pattern)</a:t>
            </a:r>
          </a:p>
          <a:p>
            <a:pPr algn="l" fontAlgn="base"/>
            <a:r>
              <a:rPr lang="en-US" dirty="0" smtClean="0"/>
              <a:t>A Facade Design Pattern is providing Simple, Single Unified interface to a set of classes. Below is an example of the same.</a:t>
            </a:r>
          </a:p>
          <a:p>
            <a:pPr algn="l" fontAlgn="base"/>
            <a:endParaRPr lang="en-US" dirty="0" smtClean="0"/>
          </a:p>
          <a:p>
            <a:pPr algn="l" fontAlgn="base"/>
            <a:r>
              <a:rPr lang="en-US" dirty="0" smtClean="0"/>
              <a:t>As shown in the diagram, an Application is directly dependent on Display, </a:t>
            </a:r>
            <a:r>
              <a:rPr lang="en-US" dirty="0" err="1" smtClean="0"/>
              <a:t>FileSystem</a:t>
            </a:r>
            <a:r>
              <a:rPr lang="en-US" dirty="0" smtClean="0"/>
              <a:t>, Networking etc….we are assuming each of these services are provided by corresponding class. Without using Facade Pattern, Application is directly dependent on these classes.</a:t>
            </a:r>
          </a:p>
          <a:p>
            <a:pPr algn="l" fontAlgn="base"/>
            <a:endParaRPr lang="en-US" dirty="0" smtClean="0"/>
          </a:p>
          <a:p>
            <a:pPr algn="l" fontAlgn="base"/>
            <a:r>
              <a:rPr lang="en-US" dirty="0" smtClean="0"/>
              <a:t>But by re designing above solution by using facade Pattern, Application is not directly dependent on each of individual classes, Hence any change in the public methods exposed by the individual class or change of class, may not directly impact Application. </a:t>
            </a:r>
          </a:p>
          <a:p>
            <a:pPr algn="l" fontAlgn="base"/>
            <a:r>
              <a:rPr lang="en-US" dirty="0" smtClean="0"/>
              <a:t>If any changes in the individual classes, changes need to be performed in the </a:t>
            </a:r>
            <a:r>
              <a:rPr lang="en-US" dirty="0" err="1" smtClean="0"/>
              <a:t>UnifiedAPI</a:t>
            </a:r>
            <a:r>
              <a:rPr lang="en-US" dirty="0" smtClean="0"/>
              <a:t>, and hence Application need not be changed.</a:t>
            </a:r>
          </a:p>
        </p:txBody>
      </p:sp>
      <p:cxnSp>
        <p:nvCxnSpPr>
          <p:cNvPr id="4" name="Straight Connector 3"/>
          <p:cNvCxnSpPr/>
          <p:nvPr/>
        </p:nvCxnSpPr>
        <p:spPr>
          <a:xfrm>
            <a:off x="0" y="4572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71600" y="533400"/>
            <a:ext cx="6105525" cy="3714750"/>
          </a:xfrm>
          <a:prstGeom prst="rect">
            <a:avLst/>
          </a:prstGeom>
          <a:noFill/>
          <a:ln w="9525">
            <a:noFill/>
            <a:miter lim="800000"/>
            <a:headEnd/>
            <a:tailEnd/>
          </a:ln>
          <a:effectLst/>
        </p:spPr>
      </p:pic>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Subtitle 2"/>
          <p:cNvSpPr>
            <a:spLocks noGrp="1"/>
          </p:cNvSpPr>
          <p:nvPr>
            <p:ph type="subTitle" idx="4294967295"/>
          </p:nvPr>
        </p:nvSpPr>
        <p:spPr>
          <a:xfrm>
            <a:off x="0" y="0"/>
            <a:ext cx="9144000" cy="6858000"/>
          </a:xfrm>
        </p:spPr>
        <p:txBody>
          <a:bodyPr>
            <a:normAutofit/>
          </a:bodyPr>
          <a:lstStyle/>
          <a:p>
            <a:r>
              <a:rPr lang="en-US" dirty="0" smtClean="0"/>
              <a:t>Mediator Pattern(Behavioral Pattern)</a:t>
            </a:r>
          </a:p>
          <a:p>
            <a:pPr algn="l"/>
            <a:r>
              <a:rPr lang="en-US" dirty="0" smtClean="0"/>
              <a:t>Mediator design pattern is very helpful in an applications where multiple objects are interacting with each other. </a:t>
            </a:r>
          </a:p>
          <a:p>
            <a:pPr algn="l"/>
            <a:endParaRPr lang="en-US" dirty="0" smtClean="0"/>
          </a:p>
          <a:p>
            <a:pPr algn="l"/>
            <a:r>
              <a:rPr lang="en-US" dirty="0" smtClean="0"/>
              <a:t>If the objects interact with each other directly, the system components are tightly-coupled with each other that makes higher maintainability cost and not hard to extend. </a:t>
            </a:r>
          </a:p>
          <a:p>
            <a:pPr algn="l"/>
            <a:endParaRPr lang="en-US" dirty="0" smtClean="0"/>
          </a:p>
          <a:p>
            <a:pPr algn="l"/>
            <a:r>
              <a:rPr lang="en-US" dirty="0" smtClean="0"/>
              <a:t>Mediator pattern focuses on provide a mediator between objects for communication and help in implementing lose-coupling between objects.</a:t>
            </a:r>
            <a:br>
              <a:rPr lang="en-US" dirty="0" smtClean="0"/>
            </a:br>
            <a:endParaRPr lang="en-US" dirty="0"/>
          </a:p>
        </p:txBody>
      </p:sp>
      <p:cxnSp>
        <p:nvCxnSpPr>
          <p:cNvPr id="4" name="Straight Connector 3"/>
          <p:cNvCxnSpPr/>
          <p:nvPr/>
        </p:nvCxnSpPr>
        <p:spPr>
          <a:xfrm>
            <a:off x="0" y="533400"/>
            <a:ext cx="9144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1981</TotalTime>
  <Words>3376</Words>
  <Application>Microsoft Office PowerPoint</Application>
  <PresentationFormat>On-screen Show (4:3)</PresentationFormat>
  <Paragraphs>459</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Oriel</vt:lpstr>
      <vt:lpstr>Design Patterns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322</cp:revision>
  <dcterms:created xsi:type="dcterms:W3CDTF">2016-06-21T14:30:57Z</dcterms:created>
  <dcterms:modified xsi:type="dcterms:W3CDTF">2017-07-02T17:59:04Z</dcterms:modified>
</cp:coreProperties>
</file>