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8" r:id="rId3"/>
    <p:sldId id="263" r:id="rId4"/>
    <p:sldId id="259" r:id="rId5"/>
    <p:sldId id="262" r:id="rId6"/>
    <p:sldId id="260" r:id="rId7"/>
    <p:sldId id="261" r:id="rId8"/>
    <p:sldId id="265" r:id="rId9"/>
    <p:sldId id="268" r:id="rId10"/>
    <p:sldId id="264" r:id="rId11"/>
    <p:sldId id="266" r:id="rId12"/>
    <p:sldId id="267" r:id="rId13"/>
    <p:sldId id="25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5100EE-99F2-4EDA-AC7A-35EBA27317EA}" type="datetimeFigureOut">
              <a:rPr lang="en-US" smtClean="0"/>
              <a:pPr/>
              <a:t>6/5/2017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D78E59-FDF4-430C-93F0-B9743501AEF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0D32F3-43BA-43DD-82D4-B7A5892FF67F}" type="datetimeFigureOut">
              <a:rPr lang="en-US" smtClean="0"/>
              <a:pPr/>
              <a:t>6/5/2017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9B57C9-B860-43DF-A63F-D2CEE0E7DA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79B57C9-B860-43DF-A63F-D2CEE0E7DA8B}"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80365B-C344-450E-B180-723ACC1FB940}" type="datetime1">
              <a:rPr lang="en-US" smtClean="0"/>
              <a:pPr/>
              <a:t>6/5/2017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D6C809-D708-46DC-9A20-412BBDD4B3FA}" type="datetime1">
              <a:rPr lang="en-US" smtClean="0"/>
              <a:pPr/>
              <a:t>6/5/2017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6B8061-794A-411F-B3C5-2C5269D3F229}" type="datetime1">
              <a:rPr lang="en-US" smtClean="0"/>
              <a:pPr/>
              <a:t>6/5/2017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CEE28B-4527-4955-99C4-4090681536B3}" type="datetime1">
              <a:rPr lang="en-US" smtClean="0"/>
              <a:pPr/>
              <a:t>6/5/2017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9683DF-D17C-44B0-A253-022B10B174B8}" type="datetime1">
              <a:rPr lang="en-US" smtClean="0"/>
              <a:pPr/>
              <a:t>6/5/2017</a:t>
            </a:fld>
            <a:endParaRPr lang="en-US"/>
          </a:p>
        </p:txBody>
      </p:sp>
      <p:sp>
        <p:nvSpPr>
          <p:cNvPr id="5" name="Footer Placeholder 4"/>
          <p:cNvSpPr>
            <a:spLocks noGrp="1"/>
          </p:cNvSpPr>
          <p:nvPr>
            <p:ph type="ftr" sz="quarter" idx="11"/>
          </p:nvPr>
        </p:nvSpPr>
        <p:spPr/>
        <p:txBody>
          <a:bodyPr/>
          <a:lstStyle/>
          <a:p>
            <a:r>
              <a:rPr lang="en-US" smtClean="0"/>
              <a:t>www.java652.com</a:t>
            </a:r>
            <a:endParaRPr lang="en-US"/>
          </a:p>
        </p:txBody>
      </p:sp>
      <p:sp>
        <p:nvSpPr>
          <p:cNvPr id="6" name="Slide Number Placeholder 5"/>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125749-303B-4F14-9F1A-A7D8D82F3616}" type="datetime1">
              <a:rPr lang="en-US" smtClean="0"/>
              <a:pPr/>
              <a:t>6/5/2017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0FD4B7C-DC97-4AFB-BB4D-64654684DDC0}" type="datetime1">
              <a:rPr lang="en-US" smtClean="0"/>
              <a:pPr/>
              <a:t>6/5/2017</a:t>
            </a:fld>
            <a:endParaRPr lang="en-US"/>
          </a:p>
        </p:txBody>
      </p:sp>
      <p:sp>
        <p:nvSpPr>
          <p:cNvPr id="8" name="Footer Placeholder 7"/>
          <p:cNvSpPr>
            <a:spLocks noGrp="1"/>
          </p:cNvSpPr>
          <p:nvPr>
            <p:ph type="ftr" sz="quarter" idx="11"/>
          </p:nvPr>
        </p:nvSpPr>
        <p:spPr/>
        <p:txBody>
          <a:bodyPr/>
          <a:lstStyle/>
          <a:p>
            <a:r>
              <a:rPr lang="en-US" smtClean="0"/>
              <a:t>www.java652.com</a:t>
            </a:r>
            <a:endParaRPr lang="en-US"/>
          </a:p>
        </p:txBody>
      </p:sp>
      <p:sp>
        <p:nvSpPr>
          <p:cNvPr id="9" name="Slide Number Placeholder 8"/>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B91A6A-FCFF-4254-936C-246BBA4ECFF8}" type="datetime1">
              <a:rPr lang="en-US" smtClean="0"/>
              <a:pPr/>
              <a:t>6/5/2017</a:t>
            </a:fld>
            <a:endParaRPr lang="en-US"/>
          </a:p>
        </p:txBody>
      </p:sp>
      <p:sp>
        <p:nvSpPr>
          <p:cNvPr id="4" name="Footer Placeholder 3"/>
          <p:cNvSpPr>
            <a:spLocks noGrp="1"/>
          </p:cNvSpPr>
          <p:nvPr>
            <p:ph type="ftr" sz="quarter" idx="11"/>
          </p:nvPr>
        </p:nvSpPr>
        <p:spPr/>
        <p:txBody>
          <a:bodyPr/>
          <a:lstStyle/>
          <a:p>
            <a:r>
              <a:rPr lang="en-US" smtClean="0"/>
              <a:t>www.java652.com</a:t>
            </a:r>
            <a:endParaRPr lang="en-US"/>
          </a:p>
        </p:txBody>
      </p:sp>
      <p:sp>
        <p:nvSpPr>
          <p:cNvPr id="5" name="Slide Number Placeholder 4"/>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1D701-88D0-4532-BE3A-58019D1F473E}" type="datetime1">
              <a:rPr lang="en-US" smtClean="0"/>
              <a:pPr/>
              <a:t>6/5/2017</a:t>
            </a:fld>
            <a:endParaRPr lang="en-US"/>
          </a:p>
        </p:txBody>
      </p:sp>
      <p:sp>
        <p:nvSpPr>
          <p:cNvPr id="3" name="Footer Placeholder 2"/>
          <p:cNvSpPr>
            <a:spLocks noGrp="1"/>
          </p:cNvSpPr>
          <p:nvPr>
            <p:ph type="ftr" sz="quarter" idx="11"/>
          </p:nvPr>
        </p:nvSpPr>
        <p:spPr/>
        <p:txBody>
          <a:bodyPr/>
          <a:lstStyle/>
          <a:p>
            <a:r>
              <a:rPr lang="en-US" smtClean="0"/>
              <a:t>www.java652.com</a:t>
            </a:r>
            <a:endParaRPr lang="en-US"/>
          </a:p>
        </p:txBody>
      </p:sp>
      <p:sp>
        <p:nvSpPr>
          <p:cNvPr id="4" name="Slide Number Placeholder 3"/>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CB20DA-F8E0-4FAA-962A-0678EABC2FC0}" type="datetime1">
              <a:rPr lang="en-US" smtClean="0"/>
              <a:pPr/>
              <a:t>6/5/2017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F2DAF-1A3B-441D-AB07-2DCFE4DFC93B}" type="datetime1">
              <a:rPr lang="en-US" smtClean="0"/>
              <a:pPr/>
              <a:t>6/5/2017</a:t>
            </a:fld>
            <a:endParaRPr lang="en-US"/>
          </a:p>
        </p:txBody>
      </p:sp>
      <p:sp>
        <p:nvSpPr>
          <p:cNvPr id="6" name="Footer Placeholder 5"/>
          <p:cNvSpPr>
            <a:spLocks noGrp="1"/>
          </p:cNvSpPr>
          <p:nvPr>
            <p:ph type="ftr" sz="quarter" idx="11"/>
          </p:nvPr>
        </p:nvSpPr>
        <p:spPr/>
        <p:txBody>
          <a:bodyPr/>
          <a:lstStyle/>
          <a:p>
            <a:r>
              <a:rPr lang="en-US" smtClean="0"/>
              <a:t>www.java652.com</a:t>
            </a:r>
            <a:endParaRPr lang="en-US"/>
          </a:p>
        </p:txBody>
      </p:sp>
      <p:sp>
        <p:nvSpPr>
          <p:cNvPr id="7" name="Slide Number Placeholder 6"/>
          <p:cNvSpPr>
            <a:spLocks noGrp="1"/>
          </p:cNvSpPr>
          <p:nvPr>
            <p:ph type="sldNum" sz="quarter" idx="12"/>
          </p:nvPr>
        </p:nvSpPr>
        <p:spPr/>
        <p:txBody>
          <a:bodyPr/>
          <a:lstStyle/>
          <a:p>
            <a:fld id="{D3FCE854-D6E3-4620-84B7-18E2E0AF80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7BC3B-017B-4901-9B41-13523E8EFC92}" type="datetime1">
              <a:rPr lang="en-US" smtClean="0"/>
              <a:pPr/>
              <a:t>6/5/2017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www.java652.com</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E854-D6E3-4620-84B7-18E2E0AF808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java.sun.com/javase/6/docs/api/java/lang/Exception.html" TargetMode="External"/><Relationship Id="rId2" Type="http://schemas.openxmlformats.org/officeDocument/2006/relationships/hyperlink" Target="http://java.sun.com/javase/6/docs/api/java/lang/Throwable.html" TargetMode="External"/><Relationship Id="rId1" Type="http://schemas.openxmlformats.org/officeDocument/2006/relationships/slideLayout" Target="../slideLayouts/slideLayout1.xml"/><Relationship Id="rId4" Type="http://schemas.openxmlformats.org/officeDocument/2006/relationships/hyperlink" Target="http://java.sun.com/javase/6/docs/api/java/lang/Error.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52800" y="381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Object</a:t>
            </a:r>
            <a:endParaRPr lang="en-US" dirty="0"/>
          </a:p>
        </p:txBody>
      </p:sp>
      <p:sp>
        <p:nvSpPr>
          <p:cNvPr id="5" name="Rectangle 4"/>
          <p:cNvSpPr/>
          <p:nvPr/>
        </p:nvSpPr>
        <p:spPr>
          <a:xfrm>
            <a:off x="3352800" y="1219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Throwable</a:t>
            </a:r>
            <a:endParaRPr lang="en-US" dirty="0"/>
          </a:p>
        </p:txBody>
      </p:sp>
      <p:sp>
        <p:nvSpPr>
          <p:cNvPr id="6" name="Rectangle 5"/>
          <p:cNvSpPr/>
          <p:nvPr/>
        </p:nvSpPr>
        <p:spPr>
          <a:xfrm>
            <a:off x="1447800" y="2286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Error</a:t>
            </a:r>
            <a:endParaRPr lang="en-US" dirty="0"/>
          </a:p>
        </p:txBody>
      </p:sp>
      <p:sp>
        <p:nvSpPr>
          <p:cNvPr id="7" name="Rectangle 6"/>
          <p:cNvSpPr/>
          <p:nvPr/>
        </p:nvSpPr>
        <p:spPr>
          <a:xfrm>
            <a:off x="4724400" y="2286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Exception</a:t>
            </a:r>
            <a:endParaRPr lang="en-US" dirty="0"/>
          </a:p>
        </p:txBody>
      </p:sp>
      <p:sp>
        <p:nvSpPr>
          <p:cNvPr id="8" name="Rectangle 7"/>
          <p:cNvSpPr/>
          <p:nvPr/>
        </p:nvSpPr>
        <p:spPr>
          <a:xfrm>
            <a:off x="4495800" y="350520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RuntimeException</a:t>
            </a:r>
            <a:endParaRPr lang="en-US" dirty="0"/>
          </a:p>
        </p:txBody>
      </p:sp>
      <p:cxnSp>
        <p:nvCxnSpPr>
          <p:cNvPr id="10" name="Straight Arrow Connector 9"/>
          <p:cNvCxnSpPr>
            <a:stCxn id="5" idx="0"/>
            <a:endCxn id="4" idx="2"/>
          </p:cNvCxnSpPr>
          <p:nvPr/>
        </p:nvCxnSpPr>
        <p:spPr>
          <a:xfrm rot="5400000" flipH="1" flipV="1">
            <a:off x="3886200" y="10287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09800" y="1905000"/>
            <a:ext cx="3352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334000" y="21336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1981994" y="21328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flipH="1" flipV="1">
            <a:off x="5181600" y="3124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3900055" y="180802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1"/>
          </p:nvPr>
        </p:nvSpPr>
        <p:spPr/>
        <p:txBody>
          <a:bodyPr/>
          <a:lstStyle/>
          <a:p>
            <a:r>
              <a:rPr lang="en-US" smtClean="0"/>
              <a:t>www.java652.com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9541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Nested Exceptions</a:t>
            </a:r>
          </a:p>
          <a:p>
            <a:r>
              <a:rPr lang="en-US" sz="2800" dirty="0" smtClean="0"/>
              <a:t>It is possible to have a try block within another try block.</a:t>
            </a:r>
            <a:endParaRPr lang="en-US" sz="28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232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How to create user defined Checked Exception</a:t>
            </a:r>
            <a:endParaRPr lang="en-US" sz="28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52322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How to create user defined </a:t>
            </a:r>
            <a:r>
              <a:rPr lang="en-US" sz="2800" dirty="0" err="1" smtClean="0"/>
              <a:t>UnChecked</a:t>
            </a:r>
            <a:r>
              <a:rPr lang="en-US" sz="2800" dirty="0" smtClean="0"/>
              <a:t> Exception</a:t>
            </a:r>
            <a:endParaRPr lang="en-US" sz="28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0200" y="6858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obj1</a:t>
            </a:r>
            <a:endParaRPr lang="en-US" dirty="0"/>
          </a:p>
        </p:txBody>
      </p:sp>
      <p:sp>
        <p:nvSpPr>
          <p:cNvPr id="7" name="Rectangle 6"/>
          <p:cNvSpPr/>
          <p:nvPr/>
        </p:nvSpPr>
        <p:spPr>
          <a:xfrm>
            <a:off x="4876800" y="533400"/>
            <a:ext cx="1524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a:t>
            </a:r>
            <a:endParaRPr lang="en-US" dirty="0"/>
          </a:p>
        </p:txBody>
      </p:sp>
      <p:sp>
        <p:nvSpPr>
          <p:cNvPr id="8" name="Rectangle 7"/>
          <p:cNvSpPr/>
          <p:nvPr/>
        </p:nvSpPr>
        <p:spPr>
          <a:xfrm>
            <a:off x="1524000" y="1828800"/>
            <a:ext cx="1600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obj2</a:t>
            </a:r>
            <a:endParaRPr lang="en-US" dirty="0"/>
          </a:p>
        </p:txBody>
      </p:sp>
      <p:sp>
        <p:nvSpPr>
          <p:cNvPr id="13" name="Rectangle 12"/>
          <p:cNvSpPr/>
          <p:nvPr/>
        </p:nvSpPr>
        <p:spPr>
          <a:xfrm>
            <a:off x="1524000" y="38862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obj1</a:t>
            </a:r>
            <a:endParaRPr lang="en-US" dirty="0"/>
          </a:p>
        </p:txBody>
      </p:sp>
      <p:sp>
        <p:nvSpPr>
          <p:cNvPr id="14" name="Rectangle 13"/>
          <p:cNvSpPr/>
          <p:nvPr/>
        </p:nvSpPr>
        <p:spPr>
          <a:xfrm>
            <a:off x="4953000" y="38100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instance</a:t>
            </a:r>
            <a:endParaRPr lang="en-US" dirty="0"/>
          </a:p>
        </p:txBody>
      </p:sp>
      <p:sp>
        <p:nvSpPr>
          <p:cNvPr id="15" name="Rectangle 14"/>
          <p:cNvSpPr/>
          <p:nvPr/>
        </p:nvSpPr>
        <p:spPr>
          <a:xfrm>
            <a:off x="1524000" y="5029200"/>
            <a:ext cx="1524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obj2</a:t>
            </a:r>
            <a:endParaRPr lang="en-US" dirty="0"/>
          </a:p>
        </p:txBody>
      </p:sp>
      <p:sp>
        <p:nvSpPr>
          <p:cNvPr id="16" name="Rectangle 15"/>
          <p:cNvSpPr/>
          <p:nvPr/>
        </p:nvSpPr>
        <p:spPr>
          <a:xfrm>
            <a:off x="4800600" y="50292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Cloned instance</a:t>
            </a:r>
            <a:endParaRPr lang="en-US" dirty="0"/>
          </a:p>
        </p:txBody>
      </p:sp>
      <p:cxnSp>
        <p:nvCxnSpPr>
          <p:cNvPr id="20" name="Straight Arrow Connector 19"/>
          <p:cNvCxnSpPr>
            <a:stCxn id="6" idx="3"/>
            <a:endCxn id="7" idx="1"/>
          </p:cNvCxnSpPr>
          <p:nvPr/>
        </p:nvCxnSpPr>
        <p:spPr>
          <a:xfrm flipV="1">
            <a:off x="3048000" y="838200"/>
            <a:ext cx="18288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V="1">
            <a:off x="3124200" y="990600"/>
            <a:ext cx="1752600" cy="1219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13" idx="3"/>
            <a:endCxn id="14" idx="1"/>
          </p:cNvCxnSpPr>
          <p:nvPr/>
        </p:nvCxnSpPr>
        <p:spPr>
          <a:xfrm flipV="1">
            <a:off x="2971800" y="4038600"/>
            <a:ext cx="1981200" cy="76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15" idx="3"/>
            <a:endCxn id="16" idx="1"/>
          </p:cNvCxnSpPr>
          <p:nvPr/>
        </p:nvCxnSpPr>
        <p:spPr>
          <a:xfrm flipV="1">
            <a:off x="3048000" y="5219700"/>
            <a:ext cx="1752600" cy="38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Down Arrow 30"/>
          <p:cNvSpPr/>
          <p:nvPr/>
        </p:nvSpPr>
        <p:spPr>
          <a:xfrm>
            <a:off x="5562600" y="4267200"/>
            <a:ext cx="304800" cy="838200"/>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t>Clone</a:t>
            </a:r>
            <a:endParaRPr lang="en-US" sz="1100" dirty="0"/>
          </a:p>
        </p:txBody>
      </p:sp>
      <p:sp>
        <p:nvSpPr>
          <p:cNvPr id="33" name="TextBox 32"/>
          <p:cNvSpPr txBox="1"/>
          <p:nvPr/>
        </p:nvSpPr>
        <p:spPr>
          <a:xfrm>
            <a:off x="2514600" y="2286000"/>
            <a:ext cx="3352800" cy="381000"/>
          </a:xfrm>
          <a:prstGeom prst="rect">
            <a:avLst/>
          </a:prstGeom>
          <a:noFill/>
        </p:spPr>
        <p:txBody>
          <a:bodyPr wrap="square" rtlCol="0">
            <a:spAutoFit/>
          </a:bodyPr>
          <a:lstStyle/>
          <a:p>
            <a:r>
              <a:rPr lang="en-US" dirty="0" smtClean="0"/>
              <a:t>Assigning one object to another</a:t>
            </a:r>
            <a:endParaRPr lang="en-US" dirty="0"/>
          </a:p>
        </p:txBody>
      </p:sp>
      <p:sp>
        <p:nvSpPr>
          <p:cNvPr id="34" name="TextBox 33"/>
          <p:cNvSpPr txBox="1"/>
          <p:nvPr/>
        </p:nvSpPr>
        <p:spPr>
          <a:xfrm>
            <a:off x="2895600" y="5562601"/>
            <a:ext cx="2819400" cy="381000"/>
          </a:xfrm>
          <a:prstGeom prst="rect">
            <a:avLst/>
          </a:prstGeom>
          <a:noFill/>
        </p:spPr>
        <p:txBody>
          <a:bodyPr wrap="square" rtlCol="0">
            <a:spAutoFit/>
          </a:bodyPr>
          <a:lstStyle/>
          <a:p>
            <a:r>
              <a:rPr lang="en-US" dirty="0" smtClean="0"/>
              <a:t>Fig. Cloning an object</a:t>
            </a:r>
            <a:endParaRPr lang="en-US" dirty="0"/>
          </a:p>
        </p:txBody>
      </p:sp>
      <p:sp>
        <p:nvSpPr>
          <p:cNvPr id="18" name="Footer Placeholder 17"/>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784830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6161D"/>
                </a:solidFill>
                <a:effectLst/>
                <a:latin typeface="PT Sans"/>
              </a:rPr>
              <a:t>In Java, exceptions are objects. When you throw an exception, you throw an object. You can't throw just any object as an exception. you can throw only those objects whose classes descend from </a:t>
            </a:r>
            <a:r>
              <a:rPr kumimoji="0" lang="en-US" sz="2400" b="0" i="0" u="none" strike="noStrike" cap="none" normalizeH="0" baseline="0" dirty="0" err="1" smtClean="0">
                <a:ln>
                  <a:noFill/>
                </a:ln>
                <a:solidFill>
                  <a:srgbClr val="7C1806"/>
                </a:solidFill>
                <a:effectLst/>
                <a:latin typeface="Monaco"/>
              </a:rPr>
              <a:t>Throwable</a:t>
            </a:r>
            <a:r>
              <a:rPr kumimoji="0" lang="en-US" sz="2400" b="0" i="0" u="none" strike="noStrike" cap="none" normalizeH="0" baseline="0" dirty="0" smtClean="0">
                <a:ln>
                  <a:noFill/>
                </a:ln>
                <a:solidFill>
                  <a:srgbClr val="16161D"/>
                </a:solidFill>
                <a:effectLst/>
                <a:latin typeface="PT Sans"/>
              </a:rPr>
              <a:t>. </a:t>
            </a:r>
            <a:r>
              <a:rPr kumimoji="0" lang="en-US" sz="2400" b="0" i="0" u="none" strike="noStrike" cap="none" normalizeH="0" baseline="0" dirty="0" err="1" smtClean="0">
                <a:ln>
                  <a:noFill/>
                </a:ln>
                <a:solidFill>
                  <a:srgbClr val="7C1806"/>
                </a:solidFill>
                <a:effectLst/>
                <a:latin typeface="Monaco"/>
              </a:rPr>
              <a:t>Throwable</a:t>
            </a:r>
            <a:r>
              <a:rPr kumimoji="0" lang="en-US" sz="2400" b="0" i="0" u="none" strike="noStrike" cap="none" normalizeH="0" baseline="0" dirty="0" smtClean="0">
                <a:ln>
                  <a:noFill/>
                </a:ln>
                <a:solidFill>
                  <a:srgbClr val="16161D"/>
                </a:solidFill>
                <a:effectLst/>
                <a:latin typeface="PT Sans"/>
              </a:rPr>
              <a:t> serves as the base class for an entire family of classes, declared in </a:t>
            </a:r>
            <a:r>
              <a:rPr kumimoji="0" lang="en-US" sz="2400" b="0" i="0" u="none" strike="noStrike" cap="none" normalizeH="0" baseline="0" dirty="0" err="1" smtClean="0">
                <a:ln>
                  <a:noFill/>
                </a:ln>
                <a:solidFill>
                  <a:srgbClr val="7C1806"/>
                </a:solidFill>
                <a:effectLst/>
                <a:latin typeface="Monaco"/>
              </a:rPr>
              <a:t>java.lang</a:t>
            </a:r>
            <a:r>
              <a:rPr kumimoji="0" lang="en-US" sz="2400" b="0" i="0" u="none" strike="noStrike" cap="none" normalizeH="0" baseline="0" dirty="0" smtClean="0">
                <a:ln>
                  <a:noFill/>
                </a:ln>
                <a:solidFill>
                  <a:srgbClr val="16161D"/>
                </a:solidFill>
                <a:effectLst/>
                <a:latin typeface="PT Sans"/>
              </a:rPr>
              <a:t>, that your program can instantiate and throw.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16161D"/>
              </a:solidFill>
              <a:effectLst/>
              <a:latin typeface="PT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16161D"/>
              </a:solidFill>
              <a:latin typeface="PT Sans"/>
            </a:endParaRPr>
          </a:p>
          <a:p>
            <a:pPr lvl="0" eaLnBrk="0" fontAlgn="base" hangingPunct="0">
              <a:spcBef>
                <a:spcPct val="0"/>
              </a:spcBef>
              <a:spcAft>
                <a:spcPct val="0"/>
              </a:spcAft>
            </a:pPr>
            <a:r>
              <a:rPr kumimoji="0" lang="en-US" sz="2400" b="0" i="0" u="none" strike="noStrike" cap="none" normalizeH="0" baseline="0" dirty="0" err="1" smtClean="0">
                <a:ln>
                  <a:noFill/>
                </a:ln>
                <a:solidFill>
                  <a:srgbClr val="7C1806"/>
                </a:solidFill>
                <a:effectLst/>
                <a:latin typeface="Monaco"/>
              </a:rPr>
              <a:t>Throwable</a:t>
            </a:r>
            <a:r>
              <a:rPr kumimoji="0" lang="en-US" sz="2400" b="0" i="0" u="none" strike="noStrike" cap="none" normalizeH="0" baseline="0" dirty="0" smtClean="0">
                <a:ln>
                  <a:noFill/>
                </a:ln>
                <a:solidFill>
                  <a:srgbClr val="16161D"/>
                </a:solidFill>
                <a:effectLst/>
                <a:latin typeface="PT Sans"/>
              </a:rPr>
              <a:t> has two direct subclasses, </a:t>
            </a:r>
            <a:r>
              <a:rPr kumimoji="0" lang="en-US" sz="2400" b="0" i="0" u="none" strike="noStrike" cap="none" normalizeH="0" baseline="0" dirty="0" smtClean="0">
                <a:ln>
                  <a:noFill/>
                </a:ln>
                <a:solidFill>
                  <a:srgbClr val="7C1806"/>
                </a:solidFill>
                <a:effectLst/>
                <a:latin typeface="Monaco"/>
              </a:rPr>
              <a:t>Exception</a:t>
            </a:r>
            <a:r>
              <a:rPr kumimoji="0" lang="en-US" sz="2400" b="0" i="0" u="none" strike="noStrike" cap="none" normalizeH="0" baseline="0" dirty="0" smtClean="0">
                <a:ln>
                  <a:noFill/>
                </a:ln>
                <a:solidFill>
                  <a:srgbClr val="16161D"/>
                </a:solidFill>
                <a:effectLst/>
                <a:latin typeface="PT Sans"/>
              </a:rPr>
              <a:t> and </a:t>
            </a:r>
            <a:r>
              <a:rPr kumimoji="0" lang="en-US" sz="2400" b="0" i="0" u="none" strike="noStrike" cap="none" normalizeH="0" baseline="0" dirty="0" smtClean="0">
                <a:ln>
                  <a:noFill/>
                </a:ln>
                <a:solidFill>
                  <a:srgbClr val="7C1806"/>
                </a:solidFill>
                <a:effectLst/>
                <a:latin typeface="Monaco"/>
              </a:rPr>
              <a:t>Error</a:t>
            </a:r>
            <a:r>
              <a:rPr kumimoji="0" lang="en-US" sz="2400" b="0" i="0" u="none" strike="noStrike" cap="none" normalizeH="0" baseline="0" dirty="0" smtClean="0">
                <a:ln>
                  <a:noFill/>
                </a:ln>
                <a:solidFill>
                  <a:srgbClr val="16161D"/>
                </a:solidFill>
                <a:effectLst/>
                <a:latin typeface="PT Sans"/>
              </a:rPr>
              <a:t>. </a:t>
            </a:r>
            <a:r>
              <a:rPr lang="en-US" sz="2400" dirty="0" smtClean="0"/>
              <a:t> </a:t>
            </a:r>
            <a:r>
              <a:rPr lang="en-US" sz="2400" dirty="0" smtClean="0">
                <a:solidFill>
                  <a:srgbClr val="16161D"/>
                </a:solidFill>
                <a:latin typeface="PT Sans"/>
              </a:rPr>
              <a:t>Where as </a:t>
            </a:r>
            <a:r>
              <a:rPr lang="en-US" sz="2400" dirty="0" err="1" smtClean="0">
                <a:solidFill>
                  <a:srgbClr val="16161D"/>
                </a:solidFill>
                <a:latin typeface="PT Sans"/>
              </a:rPr>
              <a:t>java.lang.Exception</a:t>
            </a:r>
            <a:r>
              <a:rPr lang="en-US" sz="2400" dirty="0" smtClean="0">
                <a:solidFill>
                  <a:srgbClr val="16161D"/>
                </a:solidFill>
                <a:latin typeface="PT Sans"/>
              </a:rPr>
              <a:t> class represents the exceptions which are mainly caused by the application itself. For example, </a:t>
            </a:r>
            <a:r>
              <a:rPr lang="en-US" sz="2400" dirty="0" err="1" smtClean="0">
                <a:solidFill>
                  <a:srgbClr val="7C1806"/>
                </a:solidFill>
                <a:latin typeface="Monaco"/>
              </a:rPr>
              <a:t>NullPointerException</a:t>
            </a:r>
            <a:r>
              <a:rPr lang="en-US" sz="2400" dirty="0" smtClean="0">
                <a:solidFill>
                  <a:srgbClr val="16161D"/>
                </a:solidFill>
                <a:latin typeface="PT Sans"/>
              </a:rPr>
              <a:t> occurs when an application tries to access null object or </a:t>
            </a:r>
            <a:r>
              <a:rPr lang="en-US" sz="2400" dirty="0" err="1" smtClean="0">
                <a:solidFill>
                  <a:srgbClr val="7C1806"/>
                </a:solidFill>
                <a:latin typeface="Monaco"/>
              </a:rPr>
              <a:t>ClassCastException</a:t>
            </a:r>
            <a:r>
              <a:rPr lang="en-US" sz="2400" dirty="0" smtClean="0">
                <a:solidFill>
                  <a:srgbClr val="16161D"/>
                </a:solidFill>
                <a:latin typeface="PT Sans"/>
              </a:rPr>
              <a:t> occurs when an application tries to cast incompatible class types.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solidFill>
                <a:srgbClr val="16161D"/>
              </a:solidFill>
              <a:latin typeface="PT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16161D"/>
                </a:solidFill>
                <a:effectLst/>
                <a:latin typeface="PT Sans"/>
              </a:rPr>
              <a:t>Errors (members of the </a:t>
            </a:r>
            <a:r>
              <a:rPr kumimoji="0" lang="en-US" sz="2400" b="0" i="0" u="none" strike="noStrike" cap="none" normalizeH="0" baseline="0" dirty="0" smtClean="0">
                <a:ln>
                  <a:noFill/>
                </a:ln>
                <a:solidFill>
                  <a:srgbClr val="7C1806"/>
                </a:solidFill>
                <a:effectLst/>
                <a:latin typeface="Monaco"/>
              </a:rPr>
              <a:t>Error</a:t>
            </a:r>
            <a:r>
              <a:rPr kumimoji="0" lang="en-US" sz="2400" b="0" i="0" u="none" strike="noStrike" cap="none" normalizeH="0" baseline="0" dirty="0" smtClean="0">
                <a:ln>
                  <a:noFill/>
                </a:ln>
                <a:solidFill>
                  <a:srgbClr val="16161D"/>
                </a:solidFill>
                <a:effectLst/>
                <a:latin typeface="PT Sans"/>
              </a:rPr>
              <a:t> family) are usually thrown for more serious problems, such as </a:t>
            </a:r>
            <a:r>
              <a:rPr kumimoji="0" lang="en-US" sz="2400" b="0" i="0" u="none" strike="noStrike" cap="none" normalizeH="0" baseline="0" dirty="0" err="1" smtClean="0">
                <a:ln>
                  <a:noFill/>
                </a:ln>
                <a:solidFill>
                  <a:srgbClr val="7C1806"/>
                </a:solidFill>
                <a:effectLst/>
                <a:latin typeface="Monaco"/>
              </a:rPr>
              <a:t>OutOfMemoryError</a:t>
            </a:r>
            <a:r>
              <a:rPr kumimoji="0" lang="en-US" sz="2400" b="0" i="0" u="none" strike="noStrike" cap="none" normalizeH="0" baseline="0" dirty="0" smtClean="0">
                <a:ln>
                  <a:noFill/>
                </a:ln>
                <a:solidFill>
                  <a:srgbClr val="7C1806"/>
                </a:solidFill>
                <a:effectLst/>
                <a:latin typeface="Monaco"/>
              </a:rPr>
              <a:t> or </a:t>
            </a:r>
            <a:r>
              <a:rPr kumimoji="0" lang="en-US" sz="2400" b="0" i="0" u="none" strike="noStrike" cap="none" normalizeH="0" baseline="0" dirty="0" err="1" smtClean="0">
                <a:ln>
                  <a:noFill/>
                </a:ln>
                <a:solidFill>
                  <a:srgbClr val="7C1806"/>
                </a:solidFill>
                <a:effectLst/>
                <a:latin typeface="Monaco"/>
              </a:rPr>
              <a:t>StackOverflowError</a:t>
            </a:r>
            <a:r>
              <a:rPr kumimoji="0" lang="en-US" sz="2400" b="0" i="0" u="none" strike="noStrike" cap="none" normalizeH="0" baseline="0" dirty="0" smtClean="0">
                <a:ln>
                  <a:noFill/>
                </a:ln>
                <a:solidFill>
                  <a:srgbClr val="16161D"/>
                </a:solidFill>
                <a:effectLst/>
                <a:latin typeface="PT Sans"/>
              </a:rPr>
              <a:t>, that may not be so easy to handle. In general, code you write should throw only exceptions, not errors. Errors are usually thrown by the methods of the Java API, or by the Java virtual machine itself, due to environment issues.</a:t>
            </a:r>
            <a:endParaRPr kumimoji="0" lang="en-US" sz="2400" b="0" i="0" u="none" strike="noStrike" cap="none" normalizeH="0" baseline="0" dirty="0" smtClean="0">
              <a:ln>
                <a:noFill/>
              </a:ln>
              <a:solidFill>
                <a:schemeClr val="tx1"/>
              </a:solidFill>
              <a:effectLst/>
              <a:latin typeface="Arial" pitchFamily="34" charset="0"/>
            </a:endParaRPr>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0" y="381000"/>
            <a:ext cx="9219178" cy="64770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840230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smtClean="0"/>
              <a:t>An Exception is run time problem or error which occurs, when program is under execution. An Exception may occur due to Environment, bad programming, or due to unexpected input data.</a:t>
            </a:r>
          </a:p>
          <a:p>
            <a:r>
              <a:rPr lang="en-US" sz="2000" dirty="0" smtClean="0"/>
              <a:t>For example:</a:t>
            </a:r>
          </a:p>
          <a:p>
            <a:r>
              <a:rPr lang="en-US" sz="2000" dirty="0" smtClean="0"/>
              <a:t>When you access an array element which is beyond the range of array, an </a:t>
            </a:r>
            <a:r>
              <a:rPr lang="en-US" sz="2000" dirty="0" err="1" smtClean="0">
                <a:solidFill>
                  <a:srgbClr val="FF0000"/>
                </a:solidFill>
              </a:rPr>
              <a:t>java.lang.ArrayIndexOutOfBoundsException</a:t>
            </a:r>
            <a:r>
              <a:rPr lang="en-US" sz="2000" dirty="0" smtClean="0"/>
              <a:t> is thrown.</a:t>
            </a:r>
          </a:p>
          <a:p>
            <a:r>
              <a:rPr lang="en-US" sz="2000" dirty="0" smtClean="0"/>
              <a:t>In C Language there is no built in Exception handling, developer need to manually write the code to check the range</a:t>
            </a:r>
          </a:p>
          <a:p>
            <a:r>
              <a:rPr lang="en-US" sz="2000" dirty="0" smtClean="0"/>
              <a:t>Exceptions improves User Experience and makes the Program more Robust.</a:t>
            </a:r>
          </a:p>
          <a:p>
            <a:r>
              <a:rPr lang="en-US" sz="2000" dirty="0" smtClean="0"/>
              <a:t>Java has built in support for Exception handling.</a:t>
            </a:r>
          </a:p>
          <a:p>
            <a:r>
              <a:rPr lang="en-US" sz="2000" dirty="0" smtClean="0"/>
              <a:t>Below are keywords used in Exception handling</a:t>
            </a:r>
          </a:p>
          <a:p>
            <a:r>
              <a:rPr lang="en-US" sz="2000" dirty="0" smtClean="0"/>
              <a:t>1.</a:t>
            </a:r>
            <a:r>
              <a:rPr lang="en-US" sz="2000" dirty="0" smtClean="0">
                <a:solidFill>
                  <a:srgbClr val="FF0000"/>
                </a:solidFill>
              </a:rPr>
              <a:t>try</a:t>
            </a:r>
            <a:r>
              <a:rPr lang="en-US" sz="2000" dirty="0" smtClean="0"/>
              <a:t>  - set of program statements which may throw an Exception need to be enclosed within try block</a:t>
            </a:r>
          </a:p>
          <a:p>
            <a:r>
              <a:rPr lang="en-US" sz="2000" dirty="0" smtClean="0"/>
              <a:t>2.</a:t>
            </a:r>
            <a:r>
              <a:rPr lang="en-US" sz="2000" dirty="0" smtClean="0">
                <a:solidFill>
                  <a:srgbClr val="FF0000"/>
                </a:solidFill>
              </a:rPr>
              <a:t>catch</a:t>
            </a:r>
            <a:r>
              <a:rPr lang="en-US" sz="2000" dirty="0" smtClean="0"/>
              <a:t> – set of program statements which can handle Exception scenario need to be enclosed in catch block. A try block can have multiple catch blocks.</a:t>
            </a:r>
          </a:p>
          <a:p>
            <a:r>
              <a:rPr lang="en-US" sz="2000" dirty="0" smtClean="0"/>
              <a:t>3.</a:t>
            </a:r>
            <a:r>
              <a:rPr lang="en-US" sz="2000" dirty="0" smtClean="0">
                <a:solidFill>
                  <a:srgbClr val="FF0000"/>
                </a:solidFill>
              </a:rPr>
              <a:t>throw</a:t>
            </a:r>
            <a:r>
              <a:rPr lang="en-US" sz="2000" dirty="0" smtClean="0"/>
              <a:t> – throw keyword is used to manually throw an Exception. Is used in the method body.</a:t>
            </a:r>
          </a:p>
          <a:p>
            <a:r>
              <a:rPr lang="en-US" sz="2000" dirty="0" smtClean="0"/>
              <a:t>4.</a:t>
            </a:r>
            <a:r>
              <a:rPr lang="en-US" sz="2000" dirty="0" smtClean="0">
                <a:solidFill>
                  <a:srgbClr val="FF0000"/>
                </a:solidFill>
              </a:rPr>
              <a:t>throws</a:t>
            </a:r>
            <a:r>
              <a:rPr lang="en-US" sz="2000" dirty="0" smtClean="0"/>
              <a:t> – is used along with method declaration to specify that a method can throw one or more Exceptions. Is used with method declaration.</a:t>
            </a:r>
          </a:p>
          <a:p>
            <a:r>
              <a:rPr lang="en-US" sz="2000" dirty="0" smtClean="0"/>
              <a:t>5.</a:t>
            </a:r>
            <a:r>
              <a:rPr lang="en-US" sz="2000" dirty="0" smtClean="0">
                <a:solidFill>
                  <a:srgbClr val="FF0000"/>
                </a:solidFill>
              </a:rPr>
              <a:t>finally</a:t>
            </a:r>
            <a:r>
              <a:rPr lang="en-US" sz="2000" dirty="0" smtClean="0"/>
              <a:t> – statements in finally block gets executed whether are not Exception occurs. Generally releasing used resources, like closing file, network </a:t>
            </a:r>
            <a:r>
              <a:rPr lang="en-US" sz="2000" dirty="0" err="1" smtClean="0"/>
              <a:t>connections,etc</a:t>
            </a:r>
            <a:r>
              <a:rPr lang="en-US" sz="2000" dirty="0" smtClean="0"/>
              <a:t>… need to be done in finally block. finally block gets executed, before returning from the method , in all cases.</a:t>
            </a:r>
          </a:p>
          <a:p>
            <a:endParaRPr lang="en-US" sz="2000" dirty="0" smtClean="0"/>
          </a:p>
          <a:p>
            <a:r>
              <a:rPr lang="en-US" sz="2000" dirty="0" smtClean="0"/>
              <a:t>Exception class is base class of all Exception classes </a:t>
            </a:r>
            <a:r>
              <a:rPr lang="en-US" sz="2000" dirty="0" err="1" smtClean="0"/>
              <a:t>eg</a:t>
            </a:r>
            <a:r>
              <a:rPr lang="en-US" sz="2000" dirty="0" smtClean="0"/>
              <a:t>. </a:t>
            </a:r>
            <a:r>
              <a:rPr lang="en-US" sz="2000" dirty="0" err="1" smtClean="0">
                <a:solidFill>
                  <a:srgbClr val="FF0000"/>
                </a:solidFill>
              </a:rPr>
              <a:t>ArithmeticException</a:t>
            </a:r>
            <a:r>
              <a:rPr lang="en-US" sz="2000" dirty="0" smtClean="0"/>
              <a:t>, </a:t>
            </a:r>
            <a:r>
              <a:rPr lang="en-US" sz="2000" dirty="0" err="1" smtClean="0">
                <a:solidFill>
                  <a:srgbClr val="FF0000"/>
                </a:solidFill>
              </a:rPr>
              <a:t>ArrayIndexOutofBoundsException</a:t>
            </a:r>
            <a:r>
              <a:rPr lang="en-US" sz="2000" dirty="0" err="1" smtClean="0"/>
              <a:t>,etc</a:t>
            </a:r>
            <a:r>
              <a:rPr lang="en-US" sz="2000" dirty="0" smtClean="0"/>
              <a:t>…</a:t>
            </a:r>
          </a:p>
          <a:p>
            <a:endParaRPr lang="en-US" sz="2000" dirty="0"/>
          </a:p>
        </p:txBody>
      </p:sp>
      <p:sp>
        <p:nvSpPr>
          <p:cNvPr id="3" name="TextBox 2"/>
          <p:cNvSpPr txBox="1"/>
          <p:nvPr/>
        </p:nvSpPr>
        <p:spPr>
          <a:xfrm>
            <a:off x="6858000" y="2209800"/>
            <a:ext cx="1752600" cy="369332"/>
          </a:xfrm>
          <a:prstGeom prst="rect">
            <a:avLst/>
          </a:prstGeom>
          <a:noFill/>
        </p:spPr>
        <p:txBody>
          <a:bodyPr wrap="square" rtlCol="0">
            <a:spAutoFit/>
          </a:bodyPr>
          <a:lstStyle/>
          <a:p>
            <a:r>
              <a:rPr lang="en-US" dirty="0" smtClean="0">
                <a:solidFill>
                  <a:srgbClr val="FF0000"/>
                </a:solidFill>
              </a:rPr>
              <a:t>Pre defined class</a:t>
            </a:r>
            <a:endParaRPr lang="en-US" dirty="0">
              <a:solidFill>
                <a:srgbClr val="FF0000"/>
              </a:solidFill>
            </a:endParaRPr>
          </a:p>
        </p:txBody>
      </p:sp>
      <p:cxnSp>
        <p:nvCxnSpPr>
          <p:cNvPr id="5" name="Straight Arrow Connector 4"/>
          <p:cNvCxnSpPr>
            <a:stCxn id="3" idx="1"/>
          </p:cNvCxnSpPr>
          <p:nvPr/>
        </p:nvCxnSpPr>
        <p:spPr>
          <a:xfrm rot="10800000">
            <a:off x="3886200" y="1828800"/>
            <a:ext cx="2971800" cy="565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24786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b="1" u="sng" dirty="0" smtClean="0">
                <a:solidFill>
                  <a:srgbClr val="FF0000"/>
                </a:solidFill>
              </a:rPr>
              <a:t>Control Flow of Exceptions: </a:t>
            </a:r>
            <a:r>
              <a:rPr lang="en-US" sz="2000" dirty="0" smtClean="0"/>
              <a:t>Though the flow of program execution can be controlled using Exceptions. Exceptions need to be used only to handle Exception Scenarios, and should not be used to actually control flow of execution of program.</a:t>
            </a:r>
          </a:p>
          <a:p>
            <a:endParaRPr lang="en-US" sz="2000" dirty="0" smtClean="0"/>
          </a:p>
          <a:p>
            <a:endParaRPr lang="en-US" sz="2000" dirty="0" smtClean="0"/>
          </a:p>
          <a:p>
            <a:endParaRPr lang="en-US" sz="2000" dirty="0" smtClean="0"/>
          </a:p>
          <a:p>
            <a:r>
              <a:rPr lang="en-US" sz="2000" dirty="0" err="1" smtClean="0"/>
              <a:t>java.lang.Exception</a:t>
            </a:r>
            <a:r>
              <a:rPr lang="en-US" sz="2000" dirty="0" smtClean="0"/>
              <a:t> is base class of all Exception classes.</a:t>
            </a:r>
          </a:p>
          <a:p>
            <a:endParaRPr lang="en-US" sz="2000" dirty="0" smtClean="0"/>
          </a:p>
          <a:p>
            <a:endParaRPr lang="en-US" sz="2000" dirty="0" smtClean="0"/>
          </a:p>
          <a:p>
            <a:r>
              <a:rPr lang="en-US" sz="2000" dirty="0" smtClean="0"/>
              <a:t>Exception class has below methods.</a:t>
            </a:r>
          </a:p>
          <a:p>
            <a:r>
              <a:rPr lang="en-US" sz="2000" dirty="0" smtClean="0"/>
              <a:t>1.printStackTrace()</a:t>
            </a:r>
          </a:p>
          <a:p>
            <a:endParaRPr lang="en-US" sz="2000" dirty="0" smtClean="0"/>
          </a:p>
          <a:p>
            <a:endParaRPr lang="en-US" sz="2000" dirty="0" smtClean="0"/>
          </a:p>
          <a:p>
            <a:endParaRPr lang="en-US" sz="2000" dirty="0" smtClean="0"/>
          </a:p>
          <a:p>
            <a:r>
              <a:rPr lang="en-US" sz="2000" dirty="0" smtClean="0"/>
              <a:t>Below are the exceptions related to memory</a:t>
            </a:r>
          </a:p>
          <a:p>
            <a:pPr marL="457200" indent="-457200">
              <a:buAutoNum type="arabicPeriod"/>
            </a:pPr>
            <a:r>
              <a:rPr lang="en-US" sz="2000" dirty="0" err="1" smtClean="0"/>
              <a:t>OutOfMemoryException</a:t>
            </a:r>
            <a:r>
              <a:rPr lang="en-US" sz="2000" dirty="0" smtClean="0"/>
              <a:t> – occurred when Heap memory is full</a:t>
            </a:r>
          </a:p>
          <a:p>
            <a:pPr marL="457200" indent="-457200">
              <a:buAutoNum type="arabicPeriod"/>
            </a:pPr>
            <a:r>
              <a:rPr lang="en-US" sz="2000" dirty="0" err="1" smtClean="0"/>
              <a:t>StackOverflowError</a:t>
            </a:r>
            <a:r>
              <a:rPr lang="en-US" sz="2000" dirty="0" smtClean="0"/>
              <a:t> – occurred when Stack memory is full</a:t>
            </a:r>
          </a:p>
          <a:p>
            <a:pPr marL="457200" indent="-457200"/>
            <a:endParaRPr lang="en-US" sz="2000" dirty="0" smtClean="0"/>
          </a:p>
          <a:p>
            <a:pPr marL="457200" indent="-457200"/>
            <a:r>
              <a:rPr lang="en-US" sz="2000" dirty="0" smtClean="0"/>
              <a:t>Both of above are Uncheck Exceptions</a:t>
            </a:r>
          </a:p>
          <a:p>
            <a:endParaRPr lang="en-US" sz="20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7403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u="sng" dirty="0" smtClean="0">
                <a:solidFill>
                  <a:srgbClr val="FF0000"/>
                </a:solidFill>
              </a:rPr>
              <a:t>Difference between Exception and Error classes</a:t>
            </a:r>
          </a:p>
          <a:p>
            <a:r>
              <a:rPr lang="en-US" sz="2400" dirty="0" smtClean="0"/>
              <a:t>The first one catches all subclasses of </a:t>
            </a:r>
            <a:r>
              <a:rPr lang="en-US" sz="2400" dirty="0" err="1" smtClean="0">
                <a:hlinkClick r:id="rId2"/>
              </a:rPr>
              <a:t>Throwable</a:t>
            </a:r>
            <a:r>
              <a:rPr lang="en-US" sz="2400" dirty="0" smtClean="0"/>
              <a:t> (this includes </a:t>
            </a:r>
            <a:r>
              <a:rPr lang="en-US" sz="2400" dirty="0" smtClean="0">
                <a:hlinkClick r:id="rId3"/>
              </a:rPr>
              <a:t>Exception</a:t>
            </a:r>
            <a:r>
              <a:rPr lang="en-US" sz="2400" dirty="0" smtClean="0"/>
              <a:t> and </a:t>
            </a:r>
            <a:r>
              <a:rPr lang="en-US" sz="2400" dirty="0" smtClean="0">
                <a:hlinkClick r:id="rId4"/>
              </a:rPr>
              <a:t>Error</a:t>
            </a:r>
            <a:r>
              <a:rPr lang="en-US" sz="2400" dirty="0" smtClean="0"/>
              <a:t>), the second one catches all subclasses of </a:t>
            </a:r>
            <a:r>
              <a:rPr lang="en-US" sz="2400" dirty="0" smtClean="0">
                <a:hlinkClick r:id="rId3"/>
              </a:rPr>
              <a:t>Exception</a:t>
            </a:r>
            <a:r>
              <a:rPr lang="en-US" sz="2400" dirty="0" smtClean="0"/>
              <a:t>.</a:t>
            </a:r>
          </a:p>
          <a:p>
            <a:r>
              <a:rPr lang="en-US" sz="2400" dirty="0" smtClean="0"/>
              <a:t>Error is programmatically unrecoverable in any way and is usually not to be caught, except for logging purposes (which passes it through again). Exception is programmatically recoverable. Its subclass </a:t>
            </a:r>
            <a:r>
              <a:rPr lang="en-US" sz="2400" dirty="0" err="1" smtClean="0"/>
              <a:t>RuntimeException</a:t>
            </a:r>
            <a:r>
              <a:rPr lang="en-US" sz="2400" dirty="0" smtClean="0"/>
              <a:t> indicates a programming error and is usually not to be caught as well.</a:t>
            </a:r>
          </a:p>
          <a:p>
            <a:endParaRPr lang="en-US" sz="2400" dirty="0" smtClean="0"/>
          </a:p>
          <a:p>
            <a:endParaRPr lang="en-US" sz="2400" dirty="0" smtClean="0"/>
          </a:p>
          <a:p>
            <a:r>
              <a:rPr lang="en-US" sz="2400" dirty="0" smtClean="0"/>
              <a:t>try{</a:t>
            </a:r>
          </a:p>
          <a:p>
            <a:r>
              <a:rPr lang="en-US" sz="2400" dirty="0" smtClean="0"/>
              <a:t>}</a:t>
            </a:r>
          </a:p>
          <a:p>
            <a:r>
              <a:rPr lang="en-US" sz="2400" dirty="0" smtClean="0"/>
              <a:t>catch(</a:t>
            </a:r>
            <a:r>
              <a:rPr lang="en-US" sz="2400" dirty="0" err="1" smtClean="0"/>
              <a:t>Throwable</a:t>
            </a:r>
            <a:r>
              <a:rPr lang="en-US" sz="2400" dirty="0" smtClean="0"/>
              <a:t> t){}</a:t>
            </a:r>
          </a:p>
          <a:p>
            <a:endParaRPr lang="en-US" sz="2400" dirty="0" smtClean="0"/>
          </a:p>
          <a:p>
            <a:endParaRPr lang="en-US" sz="2400" dirty="0" smtClean="0"/>
          </a:p>
          <a:p>
            <a:r>
              <a:rPr lang="en-US" sz="2400" dirty="0" smtClean="0"/>
              <a:t>try{</a:t>
            </a:r>
          </a:p>
          <a:p>
            <a:r>
              <a:rPr lang="en-US" sz="2400" dirty="0" smtClean="0"/>
              <a:t>}catch(Exception e){}</a:t>
            </a:r>
            <a:endParaRPr lang="en-US" sz="24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9865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Exceptions are broadly classified into two</a:t>
            </a:r>
          </a:p>
          <a:p>
            <a:endParaRPr lang="en-US" sz="2800" dirty="0" smtClean="0"/>
          </a:p>
          <a:p>
            <a:pPr marL="514350" indent="-514350">
              <a:buAutoNum type="arabicPeriod"/>
            </a:pPr>
            <a:r>
              <a:rPr lang="en-US" sz="2800" dirty="0" smtClean="0">
                <a:solidFill>
                  <a:srgbClr val="FF0000"/>
                </a:solidFill>
              </a:rPr>
              <a:t>Checked Exceptions </a:t>
            </a:r>
            <a:r>
              <a:rPr lang="en-US" sz="2800" dirty="0" smtClean="0"/>
              <a:t>– These are the Exceptions which are checked by Compiler, and need to be handled(using try, catch) or thrown(using throws) explicitly.</a:t>
            </a:r>
          </a:p>
          <a:p>
            <a:pPr marL="514350" indent="-514350"/>
            <a:r>
              <a:rPr lang="en-US" sz="2800" dirty="0" smtClean="0"/>
              <a:t>All Checked Exceptions are derived from </a:t>
            </a:r>
            <a:r>
              <a:rPr lang="en-US" sz="2800" b="1" dirty="0" smtClean="0">
                <a:solidFill>
                  <a:srgbClr val="FF0000"/>
                </a:solidFill>
              </a:rPr>
              <a:t>Exception</a:t>
            </a:r>
            <a:r>
              <a:rPr lang="en-US" sz="2800" dirty="0" smtClean="0"/>
              <a:t> class</a:t>
            </a:r>
          </a:p>
          <a:p>
            <a:pPr marL="514350" indent="-514350"/>
            <a:endParaRPr lang="en-US" sz="2800" dirty="0" smtClean="0"/>
          </a:p>
          <a:p>
            <a:pPr marL="514350" indent="-514350">
              <a:buAutoNum type="arabicPeriod" startAt="2"/>
            </a:pPr>
            <a:r>
              <a:rPr lang="en-US" sz="2800" dirty="0" err="1" smtClean="0">
                <a:solidFill>
                  <a:srgbClr val="FF0000"/>
                </a:solidFill>
              </a:rPr>
              <a:t>UnChecked</a:t>
            </a:r>
            <a:r>
              <a:rPr lang="en-US" sz="2800" dirty="0" smtClean="0">
                <a:solidFill>
                  <a:srgbClr val="FF0000"/>
                </a:solidFill>
              </a:rPr>
              <a:t> Exceptions </a:t>
            </a:r>
            <a:r>
              <a:rPr lang="en-US" sz="2800" dirty="0" smtClean="0"/>
              <a:t>– These are the Exceptions which need not be handled or thrown explicitly.</a:t>
            </a:r>
          </a:p>
          <a:p>
            <a:pPr marL="514350" indent="-514350"/>
            <a:r>
              <a:rPr lang="en-US" sz="2800" dirty="0" smtClean="0"/>
              <a:t>All Unchecked Exceptions are derived from </a:t>
            </a:r>
            <a:r>
              <a:rPr lang="en-US" sz="2800" b="1" dirty="0" err="1" smtClean="0">
                <a:solidFill>
                  <a:srgbClr val="FF0000"/>
                </a:solidFill>
              </a:rPr>
              <a:t>RuntimeException</a:t>
            </a:r>
            <a:r>
              <a:rPr lang="en-US" sz="2800" dirty="0" smtClean="0"/>
              <a:t> class</a:t>
            </a:r>
          </a:p>
          <a:p>
            <a:pPr marL="514350" indent="-514350"/>
            <a:endParaRPr lang="en-US" sz="2800" dirty="0" smtClean="0"/>
          </a:p>
          <a:p>
            <a:pPr marL="514350" indent="-514350"/>
            <a:r>
              <a:rPr lang="en-US" sz="2800" dirty="0" smtClean="0"/>
              <a:t>Since forcing a developer to catch each and every Exception is not a good option, Java provides </a:t>
            </a:r>
            <a:r>
              <a:rPr lang="en-US" sz="2800" dirty="0" err="1" smtClean="0"/>
              <a:t>UnChecked</a:t>
            </a:r>
            <a:r>
              <a:rPr lang="en-US" sz="2800" dirty="0" smtClean="0"/>
              <a:t> exceptions. These are the exceptions which need not be explicitly handled by the developer. </a:t>
            </a:r>
            <a:endParaRPr lang="en-US" sz="28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698652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u="sng" dirty="0" smtClean="0">
                <a:solidFill>
                  <a:srgbClr val="FF0000"/>
                </a:solidFill>
              </a:rPr>
              <a:t>Order of catching Exceptions</a:t>
            </a:r>
          </a:p>
          <a:p>
            <a:r>
              <a:rPr lang="en-US" sz="2800" dirty="0" smtClean="0"/>
              <a:t>A try block can have zero or more catch blocks. When a try block has multiple catch blocks, the derived most Exceptions classes need to be caught first, and then Base Exception classes need to be caught</a:t>
            </a:r>
          </a:p>
          <a:p>
            <a:r>
              <a:rPr lang="en-US" sz="2800" dirty="0" smtClean="0"/>
              <a:t>try{</a:t>
            </a:r>
          </a:p>
          <a:p>
            <a:r>
              <a:rPr lang="en-US" sz="2800" dirty="0" smtClean="0"/>
              <a:t>//program statements</a:t>
            </a:r>
          </a:p>
          <a:p>
            <a:r>
              <a:rPr lang="en-US" sz="2800" dirty="0" smtClean="0"/>
              <a:t>}</a:t>
            </a:r>
          </a:p>
          <a:p>
            <a:r>
              <a:rPr lang="en-US" sz="2800" dirty="0" smtClean="0"/>
              <a:t>catch(</a:t>
            </a:r>
            <a:r>
              <a:rPr lang="en-US" sz="2800" dirty="0" err="1" smtClean="0"/>
              <a:t>ArrayIndexOutofBoundsException</a:t>
            </a:r>
            <a:r>
              <a:rPr lang="en-US" sz="2800" dirty="0" smtClean="0"/>
              <a:t> </a:t>
            </a:r>
            <a:r>
              <a:rPr lang="en-US" sz="2800" dirty="0" err="1" smtClean="0"/>
              <a:t>abe</a:t>
            </a:r>
            <a:r>
              <a:rPr lang="en-US" sz="2800" dirty="0" smtClean="0"/>
              <a:t>)</a:t>
            </a:r>
          </a:p>
          <a:p>
            <a:r>
              <a:rPr lang="en-US" sz="2800" dirty="0" smtClean="0"/>
              <a:t>{</a:t>
            </a:r>
          </a:p>
          <a:p>
            <a:r>
              <a:rPr lang="en-US" sz="2800" dirty="0" smtClean="0"/>
              <a:t>//</a:t>
            </a:r>
          </a:p>
          <a:p>
            <a:r>
              <a:rPr lang="en-US" sz="2800" dirty="0" smtClean="0"/>
              <a:t>}</a:t>
            </a:r>
          </a:p>
          <a:p>
            <a:r>
              <a:rPr lang="en-US" sz="2800" dirty="0" smtClean="0"/>
              <a:t>catch(Exception e)</a:t>
            </a:r>
          </a:p>
          <a:p>
            <a:r>
              <a:rPr lang="en-US" sz="2800" dirty="0" smtClean="0"/>
              <a:t>{</a:t>
            </a:r>
          </a:p>
          <a:p>
            <a:r>
              <a:rPr lang="en-US" sz="2800" dirty="0" smtClean="0"/>
              <a:t>//</a:t>
            </a:r>
          </a:p>
          <a:p>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9541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List of some built in Exceptions</a:t>
            </a:r>
          </a:p>
          <a:p>
            <a:r>
              <a:rPr lang="en-US" sz="2800" dirty="0" smtClean="0"/>
              <a:t>Below Exceptions are in </a:t>
            </a:r>
            <a:r>
              <a:rPr lang="en-US" sz="2800" dirty="0" err="1" smtClean="0"/>
              <a:t>java.lang</a:t>
            </a:r>
            <a:r>
              <a:rPr lang="en-US" sz="2800" dirty="0" smtClean="0"/>
              <a:t> package</a:t>
            </a:r>
            <a:endParaRPr lang="en-US" sz="2800" dirty="0"/>
          </a:p>
        </p:txBody>
      </p:sp>
      <p:sp>
        <p:nvSpPr>
          <p:cNvPr id="3" name="Rectangle 1"/>
          <p:cNvSpPr>
            <a:spLocks noChangeArrowheads="1"/>
          </p:cNvSpPr>
          <p:nvPr/>
        </p:nvSpPr>
        <p:spPr bwMode="auto">
          <a:xfrm>
            <a:off x="0" y="5562600"/>
            <a:ext cx="9144000" cy="95410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dirty="0" smtClean="0"/>
              <a:t>There a number of other Exceptions like </a:t>
            </a:r>
            <a:r>
              <a:rPr lang="en-US" sz="2800" dirty="0" err="1" smtClean="0"/>
              <a:t>SQLException</a:t>
            </a:r>
            <a:r>
              <a:rPr lang="en-US" sz="2800" dirty="0" smtClean="0"/>
              <a:t>, </a:t>
            </a:r>
            <a:r>
              <a:rPr lang="en-US" sz="2800" dirty="0" err="1" smtClean="0"/>
              <a:t>IOException</a:t>
            </a:r>
            <a:r>
              <a:rPr lang="en-US" sz="2800" dirty="0" smtClean="0"/>
              <a:t>, </a:t>
            </a:r>
            <a:r>
              <a:rPr lang="en-US" sz="2800" dirty="0" err="1" smtClean="0"/>
              <a:t>SocketException</a:t>
            </a:r>
            <a:r>
              <a:rPr lang="en-US" sz="2800" dirty="0" smtClean="0"/>
              <a:t>, etc…</a:t>
            </a:r>
            <a:endParaRPr lang="en-US" sz="2800" dirty="0"/>
          </a:p>
        </p:txBody>
      </p:sp>
      <p:graphicFrame>
        <p:nvGraphicFramePr>
          <p:cNvPr id="4" name="Table 3"/>
          <p:cNvGraphicFramePr>
            <a:graphicFrameLocks noGrp="1"/>
          </p:cNvGraphicFramePr>
          <p:nvPr/>
        </p:nvGraphicFramePr>
        <p:xfrm>
          <a:off x="304800" y="990601"/>
          <a:ext cx="7772400" cy="4724402"/>
        </p:xfrm>
        <a:graphic>
          <a:graphicData uri="http://schemas.openxmlformats.org/drawingml/2006/table">
            <a:tbl>
              <a:tblPr firstRow="1" bandRow="1">
                <a:tableStyleId>{5C22544A-7EE6-4342-B048-85BDC9FD1C3A}</a:tableStyleId>
              </a:tblPr>
              <a:tblGrid>
                <a:gridCol w="3886200"/>
                <a:gridCol w="3886200"/>
              </a:tblGrid>
              <a:tr h="577476">
                <a:tc>
                  <a:txBody>
                    <a:bodyPr/>
                    <a:lstStyle/>
                    <a:p>
                      <a:r>
                        <a:rPr lang="en-US" dirty="0" smtClean="0"/>
                        <a:t>Exception class name</a:t>
                      </a:r>
                      <a:endParaRPr lang="en-US" dirty="0"/>
                    </a:p>
                  </a:txBody>
                  <a:tcPr/>
                </a:tc>
                <a:tc>
                  <a:txBody>
                    <a:bodyPr/>
                    <a:lstStyle/>
                    <a:p>
                      <a:r>
                        <a:rPr lang="en-US" dirty="0" smtClean="0"/>
                        <a:t> purpose</a:t>
                      </a:r>
                      <a:endParaRPr lang="en-US" dirty="0"/>
                    </a:p>
                  </a:txBody>
                  <a:tcPr/>
                </a:tc>
              </a:tr>
              <a:tr h="577476">
                <a:tc>
                  <a:txBody>
                    <a:bodyPr/>
                    <a:lstStyle/>
                    <a:p>
                      <a:r>
                        <a:rPr lang="en-US" dirty="0" err="1" smtClean="0"/>
                        <a:t>NullPointerException</a:t>
                      </a:r>
                      <a:endParaRPr lang="en-US" dirty="0"/>
                    </a:p>
                  </a:txBody>
                  <a:tcPr/>
                </a:tc>
                <a:tc>
                  <a:txBody>
                    <a:bodyPr/>
                    <a:lstStyle/>
                    <a:p>
                      <a:endParaRPr lang="en-US"/>
                    </a:p>
                  </a:txBody>
                  <a:tcPr/>
                </a:tc>
              </a:tr>
              <a:tr h="682070">
                <a:tc>
                  <a:txBody>
                    <a:bodyPr/>
                    <a:lstStyle/>
                    <a:p>
                      <a:r>
                        <a:rPr lang="en-US" dirty="0" err="1" smtClean="0"/>
                        <a:t>ArrayIndexOutofBoundsException</a:t>
                      </a:r>
                      <a:endParaRPr lang="en-US" dirty="0"/>
                    </a:p>
                  </a:txBody>
                  <a:tcPr/>
                </a:tc>
                <a:tc>
                  <a:txBody>
                    <a:bodyPr/>
                    <a:lstStyle/>
                    <a:p>
                      <a:endParaRPr lang="en-US"/>
                    </a:p>
                  </a:txBody>
                  <a:tcPr/>
                </a:tc>
              </a:tr>
              <a:tr h="577476">
                <a:tc>
                  <a:txBody>
                    <a:bodyPr/>
                    <a:lstStyle/>
                    <a:p>
                      <a:r>
                        <a:rPr lang="en-US" dirty="0" err="1" smtClean="0"/>
                        <a:t>NumberFormatException</a:t>
                      </a:r>
                      <a:endParaRPr lang="en-US" dirty="0"/>
                    </a:p>
                  </a:txBody>
                  <a:tcPr/>
                </a:tc>
                <a:tc>
                  <a:txBody>
                    <a:bodyPr/>
                    <a:lstStyle/>
                    <a:p>
                      <a:endParaRPr lang="en-US"/>
                    </a:p>
                  </a:txBody>
                  <a:tcPr/>
                </a:tc>
              </a:tr>
              <a:tr h="577476">
                <a:tc>
                  <a:txBody>
                    <a:bodyPr/>
                    <a:lstStyle/>
                    <a:p>
                      <a:r>
                        <a:rPr lang="en-US" dirty="0" err="1" smtClean="0"/>
                        <a:t>ArithmeticException</a:t>
                      </a:r>
                      <a:endParaRPr lang="en-US" dirty="0"/>
                    </a:p>
                  </a:txBody>
                  <a:tcPr/>
                </a:tc>
                <a:tc>
                  <a:txBody>
                    <a:bodyPr/>
                    <a:lstStyle/>
                    <a:p>
                      <a:endParaRPr lang="en-US" dirty="0"/>
                    </a:p>
                  </a:txBody>
                  <a:tcPr/>
                </a:tc>
              </a:tr>
              <a:tr h="577476">
                <a:tc>
                  <a:txBody>
                    <a:bodyPr/>
                    <a:lstStyle/>
                    <a:p>
                      <a:r>
                        <a:rPr lang="en-US" dirty="0" err="1" smtClean="0"/>
                        <a:t>OutofMemoryError</a:t>
                      </a:r>
                      <a:endParaRPr lang="en-US" dirty="0"/>
                    </a:p>
                  </a:txBody>
                  <a:tcPr/>
                </a:tc>
                <a:tc>
                  <a:txBody>
                    <a:bodyPr/>
                    <a:lstStyle/>
                    <a:p>
                      <a:endParaRPr lang="en-US" dirty="0"/>
                    </a:p>
                  </a:txBody>
                  <a:tcPr/>
                </a:tc>
              </a:tr>
              <a:tr h="577476">
                <a:tc>
                  <a:txBody>
                    <a:bodyPr/>
                    <a:lstStyle/>
                    <a:p>
                      <a:r>
                        <a:rPr lang="en-US" dirty="0" err="1" smtClean="0"/>
                        <a:t>StringIndexOutOfBoundsException</a:t>
                      </a:r>
                      <a:endParaRPr lang="en-US" dirty="0"/>
                    </a:p>
                  </a:txBody>
                  <a:tcPr/>
                </a:tc>
                <a:tc>
                  <a:txBody>
                    <a:bodyPr/>
                    <a:lstStyle/>
                    <a:p>
                      <a:endParaRPr lang="en-US" dirty="0"/>
                    </a:p>
                  </a:txBody>
                  <a:tcPr/>
                </a:tc>
              </a:tr>
              <a:tr h="577476">
                <a:tc>
                  <a:txBody>
                    <a:bodyPr/>
                    <a:lstStyle/>
                    <a:p>
                      <a:r>
                        <a:rPr lang="en-US" dirty="0" err="1" smtClean="0"/>
                        <a:t>StackOverflowError</a:t>
                      </a:r>
                      <a:endParaRPr lang="en-US" dirty="0"/>
                    </a:p>
                  </a:txBody>
                  <a:tcPr/>
                </a:tc>
                <a:tc>
                  <a:txBody>
                    <a:bodyPr/>
                    <a:lstStyle/>
                    <a:p>
                      <a:endParaRPr lang="en-US" dirty="0"/>
                    </a:p>
                  </a:txBody>
                  <a:tcPr/>
                </a:tc>
              </a:tr>
            </a:tbl>
          </a:graphicData>
        </a:graphic>
      </p:graphicFrame>
      <p:sp>
        <p:nvSpPr>
          <p:cNvPr id="6" name="Footer Placeholder 5"/>
          <p:cNvSpPr>
            <a:spLocks noGrp="1"/>
          </p:cNvSpPr>
          <p:nvPr>
            <p:ph type="ftr" sz="quarter" idx="11"/>
          </p:nvPr>
        </p:nvSpPr>
        <p:spPr/>
        <p:txBody>
          <a:bodyPr/>
          <a:lstStyle/>
          <a:p>
            <a:r>
              <a:rPr lang="en-US" smtClean="0"/>
              <a:t>www.java652.com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981</TotalTime>
  <Words>678</Words>
  <Application>Microsoft Office PowerPoint</Application>
  <PresentationFormat>On-screen Show (4:3)</PresentationFormat>
  <Paragraphs>123</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94</cp:revision>
  <dcterms:created xsi:type="dcterms:W3CDTF">2016-01-20T15:48:26Z</dcterms:created>
  <dcterms:modified xsi:type="dcterms:W3CDTF">2017-06-05T16:33:40Z</dcterms:modified>
</cp:coreProperties>
</file>