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3" r:id="rId3"/>
    <p:sldId id="296" r:id="rId4"/>
    <p:sldId id="274" r:id="rId5"/>
    <p:sldId id="269" r:id="rId6"/>
    <p:sldId id="300" r:id="rId7"/>
    <p:sldId id="297" r:id="rId8"/>
    <p:sldId id="298" r:id="rId9"/>
    <p:sldId id="299" r:id="rId10"/>
    <p:sldId id="302" r:id="rId11"/>
    <p:sldId id="303" r:id="rId12"/>
    <p:sldId id="304" r:id="rId13"/>
    <p:sldId id="313" r:id="rId14"/>
    <p:sldId id="301" r:id="rId15"/>
    <p:sldId id="257" r:id="rId16"/>
    <p:sldId id="258" r:id="rId17"/>
    <p:sldId id="259" r:id="rId18"/>
    <p:sldId id="260" r:id="rId19"/>
    <p:sldId id="261" r:id="rId20"/>
    <p:sldId id="262" r:id="rId21"/>
    <p:sldId id="263" r:id="rId22"/>
    <p:sldId id="277" r:id="rId23"/>
    <p:sldId id="278" r:id="rId24"/>
    <p:sldId id="308" r:id="rId25"/>
    <p:sldId id="264" r:id="rId26"/>
    <p:sldId id="292" r:id="rId27"/>
    <p:sldId id="293" r:id="rId28"/>
    <p:sldId id="307" r:id="rId29"/>
    <p:sldId id="294" r:id="rId30"/>
    <p:sldId id="295" r:id="rId31"/>
    <p:sldId id="311" r:id="rId32"/>
    <p:sldId id="265" r:id="rId33"/>
    <p:sldId id="266" r:id="rId34"/>
    <p:sldId id="267" r:id="rId35"/>
    <p:sldId id="268" r:id="rId36"/>
    <p:sldId id="270" r:id="rId37"/>
    <p:sldId id="309" r:id="rId38"/>
    <p:sldId id="310" r:id="rId39"/>
    <p:sldId id="271" r:id="rId40"/>
    <p:sldId id="272" r:id="rId41"/>
    <p:sldId id="305" r:id="rId42"/>
    <p:sldId id="279" r:id="rId43"/>
    <p:sldId id="280" r:id="rId44"/>
    <p:sldId id="281" r:id="rId45"/>
    <p:sldId id="282" r:id="rId46"/>
    <p:sldId id="275" r:id="rId47"/>
    <p:sldId id="284" r:id="rId48"/>
    <p:sldId id="285" r:id="rId49"/>
    <p:sldId id="287" r:id="rId50"/>
    <p:sldId id="286" r:id="rId51"/>
    <p:sldId id="288" r:id="rId52"/>
    <p:sldId id="289" r:id="rId53"/>
    <p:sldId id="306" r:id="rId54"/>
    <p:sldId id="290" r:id="rId55"/>
    <p:sldId id="291" r:id="rId56"/>
    <p:sldId id="31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6D71D4-72CD-4139-938C-6B3D24876C28}"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9F85-80F4-4B29-87FD-7A782D7FE7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6D71D4-72CD-4139-938C-6B3D24876C28}"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9F85-80F4-4B29-87FD-7A782D7FE7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6D71D4-72CD-4139-938C-6B3D24876C28}"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9F85-80F4-4B29-87FD-7A782D7FE7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6D71D4-72CD-4139-938C-6B3D24876C28}"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9F85-80F4-4B29-87FD-7A782D7FE7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6D71D4-72CD-4139-938C-6B3D24876C28}"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9F85-80F4-4B29-87FD-7A782D7FE7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6D71D4-72CD-4139-938C-6B3D24876C28}" type="datetimeFigureOut">
              <a:rPr lang="en-US" smtClean="0"/>
              <a:pPr/>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D9F85-80F4-4B29-87FD-7A782D7FE7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6D71D4-72CD-4139-938C-6B3D24876C28}" type="datetimeFigureOut">
              <a:rPr lang="en-US" smtClean="0"/>
              <a:pPr/>
              <a:t>9/14/2016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CD9F85-80F4-4B29-87FD-7A782D7FE7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6D71D4-72CD-4139-938C-6B3D24876C28}" type="datetimeFigureOut">
              <a:rPr lang="en-US" smtClean="0"/>
              <a:pPr/>
              <a:t>9/14/2016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CD9F85-80F4-4B29-87FD-7A782D7FE7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D71D4-72CD-4139-938C-6B3D24876C28}" type="datetimeFigureOut">
              <a:rPr lang="en-US" smtClean="0"/>
              <a:pPr/>
              <a:t>9/14/2016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CD9F85-80F4-4B29-87FD-7A782D7FE7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6D71D4-72CD-4139-938C-6B3D24876C28}" type="datetimeFigureOut">
              <a:rPr lang="en-US" smtClean="0"/>
              <a:pPr/>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D9F85-80F4-4B29-87FD-7A782D7FE7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6D71D4-72CD-4139-938C-6B3D24876C28}" type="datetimeFigureOut">
              <a:rPr lang="en-US" smtClean="0"/>
              <a:pPr/>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D9F85-80F4-4B29-87FD-7A782D7FE7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D71D4-72CD-4139-938C-6B3D24876C28}" type="datetimeFigureOut">
              <a:rPr lang="en-US" smtClean="0"/>
              <a:pPr/>
              <a:t>9/14/2016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CD9F85-80F4-4B29-87FD-7A782D7FE7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hyperlink" Target="http://www.ehcache.org/apidocs/2.8.4/net/sf/ehcache/Element.html" TargetMode="External"/><Relationship Id="rId2" Type="http://schemas.openxmlformats.org/officeDocument/2006/relationships/hyperlink" Target="http://www.ehcache.org/apidocs/2.8.4/net/sf/ehcache/Ehcache.html" TargetMode="External"/><Relationship Id="rId1" Type="http://schemas.openxmlformats.org/officeDocument/2006/relationships/slideLayout" Target="../slideLayouts/slideLayout1.xml"/><Relationship Id="rId4" Type="http://schemas.openxmlformats.org/officeDocument/2006/relationships/hyperlink" Target="http://www.ehcache.org/apidocs/2.8.4/net/sf/ehcache/CacheException.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Hibernate 4.3</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248400"/>
          </a:xfrm>
        </p:spPr>
        <p:txBody>
          <a:bodyPr>
            <a:normAutofit fontScale="85000" lnSpcReduction="10000"/>
          </a:bodyPr>
          <a:lstStyle/>
          <a:p>
            <a:pPr algn="just"/>
            <a:r>
              <a:rPr lang="en-US" sz="4600" dirty="0" smtClean="0">
                <a:solidFill>
                  <a:schemeClr val="tx1"/>
                </a:solidFill>
              </a:rPr>
              <a:t>One to one</a:t>
            </a:r>
          </a:p>
          <a:p>
            <a:pPr algn="just"/>
            <a:r>
              <a:rPr lang="en-US" dirty="0" smtClean="0">
                <a:solidFill>
                  <a:schemeClr val="tx1"/>
                </a:solidFill>
              </a:rPr>
              <a:t>&lt;hibernate-mapping&gt;</a:t>
            </a:r>
          </a:p>
          <a:p>
            <a:pPr algn="just"/>
            <a:r>
              <a:rPr lang="en-US" dirty="0" smtClean="0">
                <a:solidFill>
                  <a:schemeClr val="tx1"/>
                </a:solidFill>
              </a:rPr>
              <a:t>   &lt;class name="Employee" table="OEMPLOYEE"&gt;</a:t>
            </a:r>
          </a:p>
          <a:p>
            <a:pPr algn="just"/>
            <a:r>
              <a:rPr lang="en-US" dirty="0" smtClean="0">
                <a:solidFill>
                  <a:schemeClr val="tx1"/>
                </a:solidFill>
              </a:rPr>
              <a:t>      ....</a:t>
            </a:r>
          </a:p>
          <a:p>
            <a:pPr algn="just"/>
            <a:r>
              <a:rPr lang="en-US" dirty="0" smtClean="0">
                <a:solidFill>
                  <a:schemeClr val="tx1"/>
                </a:solidFill>
              </a:rPr>
              <a:t>      </a:t>
            </a:r>
            <a:r>
              <a:rPr lang="en-US" dirty="0" smtClean="0">
                <a:solidFill>
                  <a:srgbClr val="FF0000"/>
                </a:solidFill>
              </a:rPr>
              <a:t>&lt;many-to-one </a:t>
            </a:r>
            <a:r>
              <a:rPr lang="en-US" dirty="0" smtClean="0">
                <a:solidFill>
                  <a:schemeClr val="tx1"/>
                </a:solidFill>
              </a:rPr>
              <a:t>name="address" column="</a:t>
            </a:r>
            <a:r>
              <a:rPr lang="en-US" dirty="0" err="1" smtClean="0">
                <a:solidFill>
                  <a:schemeClr val="tx1"/>
                </a:solidFill>
              </a:rPr>
              <a:t>emp_address</a:t>
            </a:r>
            <a:r>
              <a:rPr lang="en-US" dirty="0" smtClean="0">
                <a:solidFill>
                  <a:schemeClr val="tx1"/>
                </a:solidFill>
              </a:rPr>
              <a:t>" </a:t>
            </a:r>
            <a:r>
              <a:rPr lang="en-US" dirty="0" smtClean="0">
                <a:solidFill>
                  <a:srgbClr val="FF0000"/>
                </a:solidFill>
              </a:rPr>
              <a:t>unique="true" </a:t>
            </a:r>
            <a:r>
              <a:rPr lang="en-US" dirty="0" smtClean="0">
                <a:solidFill>
                  <a:schemeClr val="tx1"/>
                </a:solidFill>
              </a:rPr>
              <a:t>class="Address" not-null="true"/&gt;</a:t>
            </a:r>
          </a:p>
          <a:p>
            <a:pPr algn="just"/>
            <a:r>
              <a:rPr lang="en-US" dirty="0" smtClean="0">
                <a:solidFill>
                  <a:schemeClr val="tx1"/>
                </a:solidFill>
              </a:rPr>
              <a:t>   &lt;/class&gt;</a:t>
            </a:r>
          </a:p>
          <a:p>
            <a:pPr algn="just"/>
            <a:endParaRPr lang="en-US" dirty="0" smtClean="0">
              <a:solidFill>
                <a:schemeClr val="tx1"/>
              </a:solidFill>
            </a:endParaRPr>
          </a:p>
          <a:p>
            <a:pPr algn="just"/>
            <a:r>
              <a:rPr lang="en-US" dirty="0" smtClean="0">
                <a:solidFill>
                  <a:schemeClr val="tx1"/>
                </a:solidFill>
              </a:rPr>
              <a:t>   &lt;class name="Address" table="OADDRESS"&gt;</a:t>
            </a:r>
          </a:p>
          <a:p>
            <a:pPr algn="just"/>
            <a:r>
              <a:rPr lang="en-US" dirty="0" smtClean="0">
                <a:solidFill>
                  <a:schemeClr val="tx1"/>
                </a:solidFill>
              </a:rPr>
              <a:t>      ....</a:t>
            </a:r>
          </a:p>
          <a:p>
            <a:pPr algn="just"/>
            <a:r>
              <a:rPr lang="en-US" dirty="0" smtClean="0">
                <a:solidFill>
                  <a:schemeClr val="tx1"/>
                </a:solidFill>
              </a:rPr>
              <a:t>   &lt;/class&gt;</a:t>
            </a:r>
          </a:p>
          <a:p>
            <a:pPr algn="just"/>
            <a:endParaRPr lang="en-US" dirty="0" smtClean="0">
              <a:solidFill>
                <a:schemeClr val="tx1"/>
              </a:solidFill>
            </a:endParaRPr>
          </a:p>
          <a:p>
            <a:pPr algn="just"/>
            <a:r>
              <a:rPr lang="en-US" dirty="0" smtClean="0">
                <a:solidFill>
                  <a:schemeClr val="tx1"/>
                </a:solidFill>
              </a:rPr>
              <a:t>&lt;/hibernate-mapping&gt;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55000" lnSpcReduction="20000"/>
          </a:bodyPr>
          <a:lstStyle/>
          <a:p>
            <a:pPr algn="just"/>
            <a:r>
              <a:rPr lang="en-US" b="1" u="sng" dirty="0" smtClean="0">
                <a:solidFill>
                  <a:srgbClr val="FF0000"/>
                </a:solidFill>
              </a:rPr>
              <a:t>Many to one</a:t>
            </a:r>
          </a:p>
          <a:p>
            <a:pPr algn="just"/>
            <a:r>
              <a:rPr lang="en-US" dirty="0" smtClean="0">
                <a:solidFill>
                  <a:schemeClr val="tx1"/>
                </a:solidFill>
              </a:rPr>
              <a:t>public class Employee{</a:t>
            </a:r>
          </a:p>
          <a:p>
            <a:pPr algn="just"/>
            <a:r>
              <a:rPr lang="en-US" dirty="0" smtClean="0">
                <a:solidFill>
                  <a:schemeClr val="tx1"/>
                </a:solidFill>
              </a:rPr>
              <a:t>   //...	</a:t>
            </a:r>
          </a:p>
          <a:p>
            <a:pPr algn="just"/>
            <a:r>
              <a:rPr lang="en-US" dirty="0" smtClean="0">
                <a:solidFill>
                  <a:srgbClr val="FF0000"/>
                </a:solidFill>
              </a:rPr>
              <a:t>   private Address </a:t>
            </a:r>
            <a:r>
              <a:rPr lang="en-US" dirty="0" err="1" smtClean="0">
                <a:solidFill>
                  <a:srgbClr val="FF0000"/>
                </a:solidFill>
              </a:rPr>
              <a:t>address</a:t>
            </a:r>
            <a:r>
              <a:rPr lang="en-US" dirty="0" smtClean="0">
                <a:solidFill>
                  <a:srgbClr val="FF0000"/>
                </a:solidFill>
              </a:rPr>
              <a:t>;</a:t>
            </a:r>
          </a:p>
          <a:p>
            <a:pPr algn="just"/>
            <a:r>
              <a:rPr lang="en-US" dirty="0" smtClean="0">
                <a:solidFill>
                  <a:schemeClr val="tx1"/>
                </a:solidFill>
              </a:rPr>
              <a:t>   //...</a:t>
            </a:r>
          </a:p>
          <a:p>
            <a:pPr algn="just"/>
            <a:r>
              <a:rPr lang="en-US" dirty="0" smtClean="0">
                <a:solidFill>
                  <a:schemeClr val="tx1"/>
                </a:solidFill>
              </a:rPr>
              <a:t>}</a:t>
            </a:r>
          </a:p>
          <a:p>
            <a:pPr algn="just"/>
            <a:endParaRPr lang="en-US" dirty="0" smtClean="0">
              <a:solidFill>
                <a:schemeClr val="tx1"/>
              </a:solidFill>
            </a:endParaRPr>
          </a:p>
          <a:p>
            <a:pPr algn="just"/>
            <a:r>
              <a:rPr lang="en-US" dirty="0" smtClean="0">
                <a:solidFill>
                  <a:schemeClr val="tx1"/>
                </a:solidFill>
              </a:rPr>
              <a:t>class Address{</a:t>
            </a:r>
          </a:p>
          <a:p>
            <a:pPr algn="just"/>
            <a:r>
              <a:rPr lang="en-US" dirty="0" smtClean="0">
                <a:solidFill>
                  <a:schemeClr val="tx1"/>
                </a:solidFill>
              </a:rPr>
              <a:t>//...</a:t>
            </a:r>
          </a:p>
          <a:p>
            <a:pPr algn="just"/>
            <a:r>
              <a:rPr lang="en-US" dirty="0" smtClean="0">
                <a:solidFill>
                  <a:schemeClr val="tx1"/>
                </a:solidFill>
              </a:rPr>
              <a:t>}</a:t>
            </a:r>
          </a:p>
          <a:p>
            <a:pPr algn="just"/>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&lt;hibernate-mapping&gt;</a:t>
            </a:r>
          </a:p>
          <a:p>
            <a:pPr algn="just"/>
            <a:r>
              <a:rPr lang="en-US" dirty="0" smtClean="0">
                <a:solidFill>
                  <a:schemeClr val="tx1"/>
                </a:solidFill>
              </a:rPr>
              <a:t>   &lt;class name="Employee" table="OEMPLOYEE"&gt;</a:t>
            </a:r>
          </a:p>
          <a:p>
            <a:pPr algn="just"/>
            <a:r>
              <a:rPr lang="en-US" dirty="0" smtClean="0">
                <a:solidFill>
                  <a:schemeClr val="tx1"/>
                </a:solidFill>
              </a:rPr>
              <a:t>      ....</a:t>
            </a:r>
          </a:p>
          <a:p>
            <a:pPr algn="just"/>
            <a:r>
              <a:rPr lang="en-US" dirty="0" smtClean="0">
                <a:solidFill>
                  <a:schemeClr val="tx1"/>
                </a:solidFill>
              </a:rPr>
              <a:t>   </a:t>
            </a:r>
            <a:r>
              <a:rPr lang="en-US" dirty="0" smtClean="0">
                <a:solidFill>
                  <a:srgbClr val="FF0000"/>
                </a:solidFill>
              </a:rPr>
              <a:t>   &lt;many-to-one </a:t>
            </a:r>
            <a:r>
              <a:rPr lang="en-US" dirty="0" smtClean="0">
                <a:solidFill>
                  <a:schemeClr val="tx1"/>
                </a:solidFill>
              </a:rPr>
              <a:t>name="address" column="</a:t>
            </a:r>
            <a:r>
              <a:rPr lang="en-US" dirty="0" err="1" smtClean="0">
                <a:solidFill>
                  <a:schemeClr val="tx1"/>
                </a:solidFill>
              </a:rPr>
              <a:t>emp_address</a:t>
            </a:r>
            <a:r>
              <a:rPr lang="en-US" dirty="0" smtClean="0">
                <a:solidFill>
                  <a:schemeClr val="tx1"/>
                </a:solidFill>
              </a:rPr>
              <a:t>"  class="Address" not-null="true"/&gt;</a:t>
            </a:r>
          </a:p>
          <a:p>
            <a:pPr algn="just"/>
            <a:r>
              <a:rPr lang="en-US" dirty="0" smtClean="0">
                <a:solidFill>
                  <a:schemeClr val="tx1"/>
                </a:solidFill>
              </a:rPr>
              <a:t>   &lt;/class&gt;</a:t>
            </a:r>
          </a:p>
          <a:p>
            <a:pPr algn="just"/>
            <a:endParaRPr lang="en-US" dirty="0" smtClean="0">
              <a:solidFill>
                <a:schemeClr val="tx1"/>
              </a:solidFill>
            </a:endParaRPr>
          </a:p>
          <a:p>
            <a:pPr algn="just"/>
            <a:r>
              <a:rPr lang="en-US" dirty="0" smtClean="0">
                <a:solidFill>
                  <a:schemeClr val="tx1"/>
                </a:solidFill>
              </a:rPr>
              <a:t>   &lt;class name="Address" table="OADDRESS"&gt;</a:t>
            </a:r>
          </a:p>
          <a:p>
            <a:pPr algn="just"/>
            <a:r>
              <a:rPr lang="en-US" dirty="0" smtClean="0">
                <a:solidFill>
                  <a:schemeClr val="tx1"/>
                </a:solidFill>
              </a:rPr>
              <a:t>      ....</a:t>
            </a:r>
          </a:p>
          <a:p>
            <a:pPr algn="just"/>
            <a:r>
              <a:rPr lang="en-US" dirty="0" smtClean="0">
                <a:solidFill>
                  <a:schemeClr val="tx1"/>
                </a:solidFill>
              </a:rPr>
              <a:t>   &lt;/class&gt;</a:t>
            </a:r>
          </a:p>
          <a:p>
            <a:pPr algn="just"/>
            <a:endParaRPr lang="en-US" dirty="0" smtClean="0">
              <a:solidFill>
                <a:schemeClr val="tx1"/>
              </a:solidFill>
            </a:endParaRPr>
          </a:p>
          <a:p>
            <a:pPr algn="just"/>
            <a:r>
              <a:rPr lang="en-US" dirty="0" smtClean="0">
                <a:solidFill>
                  <a:schemeClr val="tx1"/>
                </a:solidFill>
              </a:rPr>
              <a:t>&lt;/hibernate-mapping&gt;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47500" lnSpcReduction="20000"/>
          </a:bodyPr>
          <a:lstStyle/>
          <a:p>
            <a:pPr algn="just"/>
            <a:r>
              <a:rPr lang="en-US" b="1" u="sng" dirty="0" smtClean="0">
                <a:solidFill>
                  <a:srgbClr val="FF0000"/>
                </a:solidFill>
              </a:rPr>
              <a:t>One to Many</a:t>
            </a:r>
          </a:p>
          <a:p>
            <a:pPr algn="just"/>
            <a:endParaRPr lang="en-US" dirty="0" smtClean="0">
              <a:solidFill>
                <a:schemeClr val="tx1"/>
              </a:solidFill>
            </a:endParaRPr>
          </a:p>
          <a:p>
            <a:pPr algn="just"/>
            <a:r>
              <a:rPr lang="en-US" dirty="0" smtClean="0">
                <a:solidFill>
                  <a:schemeClr val="tx1"/>
                </a:solidFill>
              </a:rPr>
              <a:t>public class Employee {</a:t>
            </a:r>
          </a:p>
          <a:p>
            <a:pPr algn="just"/>
            <a:r>
              <a:rPr lang="en-US" dirty="0" smtClean="0">
                <a:solidFill>
                  <a:schemeClr val="tx1"/>
                </a:solidFill>
              </a:rPr>
              <a:t>	//...</a:t>
            </a:r>
          </a:p>
          <a:p>
            <a:pPr algn="just"/>
            <a:r>
              <a:rPr lang="en-US" dirty="0" smtClean="0">
                <a:solidFill>
                  <a:schemeClr val="tx1"/>
                </a:solidFill>
              </a:rPr>
              <a:t>   private Set certificates;</a:t>
            </a:r>
          </a:p>
          <a:p>
            <a:pPr algn="just"/>
            <a:r>
              <a:rPr lang="en-US" dirty="0" smtClean="0">
                <a:solidFill>
                  <a:schemeClr val="tx1"/>
                </a:solidFill>
              </a:rPr>
              <a:t>	//...</a:t>
            </a:r>
          </a:p>
          <a:p>
            <a:pPr algn="just"/>
            <a:r>
              <a:rPr lang="en-US" dirty="0" smtClean="0">
                <a:solidFill>
                  <a:schemeClr val="tx1"/>
                </a:solidFill>
              </a:rPr>
              <a:t>}</a:t>
            </a:r>
          </a:p>
          <a:p>
            <a:pPr algn="just"/>
            <a:endParaRPr lang="en-US" dirty="0" smtClean="0">
              <a:solidFill>
                <a:schemeClr val="tx1"/>
              </a:solidFill>
            </a:endParaRPr>
          </a:p>
          <a:p>
            <a:pPr algn="just"/>
            <a:r>
              <a:rPr lang="en-US" dirty="0" smtClean="0">
                <a:solidFill>
                  <a:schemeClr val="tx1"/>
                </a:solidFill>
              </a:rPr>
              <a:t>class Certificate{</a:t>
            </a:r>
          </a:p>
          <a:p>
            <a:pPr algn="just"/>
            <a:r>
              <a:rPr lang="en-US" dirty="0" smtClean="0">
                <a:solidFill>
                  <a:schemeClr val="tx1"/>
                </a:solidFill>
              </a:rPr>
              <a:t>//...</a:t>
            </a:r>
          </a:p>
          <a:p>
            <a:pPr algn="just"/>
            <a:r>
              <a:rPr lang="en-US" dirty="0" smtClean="0">
                <a:solidFill>
                  <a:schemeClr val="tx1"/>
                </a:solidFill>
              </a:rPr>
              <a:t>}</a:t>
            </a:r>
          </a:p>
          <a:p>
            <a:pPr algn="just"/>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&lt;hibernate-mapping&gt;</a:t>
            </a:r>
          </a:p>
          <a:p>
            <a:pPr algn="just"/>
            <a:r>
              <a:rPr lang="en-US" dirty="0" smtClean="0">
                <a:solidFill>
                  <a:schemeClr val="tx1"/>
                </a:solidFill>
              </a:rPr>
              <a:t>   &lt;class name="Employee" table="OEMPLOYEE"&gt;</a:t>
            </a:r>
          </a:p>
          <a:p>
            <a:pPr algn="just"/>
            <a:r>
              <a:rPr lang="en-US" dirty="0" smtClean="0">
                <a:solidFill>
                  <a:schemeClr val="tx1"/>
                </a:solidFill>
              </a:rPr>
              <a:t>      ....</a:t>
            </a:r>
          </a:p>
          <a:p>
            <a:pPr algn="just"/>
            <a:r>
              <a:rPr lang="en-US" dirty="0" smtClean="0">
                <a:solidFill>
                  <a:srgbClr val="FF0000"/>
                </a:solidFill>
              </a:rPr>
              <a:t>      &lt;set name="certificates" cascade="all"&gt;</a:t>
            </a:r>
          </a:p>
          <a:p>
            <a:pPr algn="just"/>
            <a:r>
              <a:rPr lang="en-US" dirty="0" smtClean="0">
                <a:solidFill>
                  <a:srgbClr val="FF0000"/>
                </a:solidFill>
              </a:rPr>
              <a:t>         &lt;key column="</a:t>
            </a:r>
            <a:r>
              <a:rPr lang="en-US" dirty="0" err="1" smtClean="0">
                <a:solidFill>
                  <a:srgbClr val="FF0000"/>
                </a:solidFill>
              </a:rPr>
              <a:t>employee_id</a:t>
            </a:r>
            <a:r>
              <a:rPr lang="en-US" dirty="0" smtClean="0">
                <a:solidFill>
                  <a:srgbClr val="FF0000"/>
                </a:solidFill>
              </a:rPr>
              <a:t>"/&gt;</a:t>
            </a:r>
          </a:p>
          <a:p>
            <a:pPr algn="just"/>
            <a:r>
              <a:rPr lang="en-US" dirty="0" smtClean="0">
                <a:solidFill>
                  <a:srgbClr val="FF0000"/>
                </a:solidFill>
              </a:rPr>
              <a:t>         &lt;one-to-many class="Certificate"/&gt;</a:t>
            </a:r>
          </a:p>
          <a:p>
            <a:pPr algn="just"/>
            <a:r>
              <a:rPr lang="en-US" dirty="0" smtClean="0">
                <a:solidFill>
                  <a:srgbClr val="FF0000"/>
                </a:solidFill>
              </a:rPr>
              <a:t>      &lt;/set&gt;</a:t>
            </a:r>
          </a:p>
          <a:p>
            <a:pPr algn="just"/>
            <a:r>
              <a:rPr lang="en-US" dirty="0" smtClean="0">
                <a:solidFill>
                  <a:schemeClr val="tx1"/>
                </a:solidFill>
              </a:rPr>
              <a:t>   &lt;/class&gt;</a:t>
            </a:r>
          </a:p>
          <a:p>
            <a:pPr algn="just"/>
            <a:endParaRPr lang="en-US" dirty="0" smtClean="0">
              <a:solidFill>
                <a:schemeClr val="tx1"/>
              </a:solidFill>
            </a:endParaRPr>
          </a:p>
          <a:p>
            <a:pPr algn="just"/>
            <a:r>
              <a:rPr lang="en-US" dirty="0" smtClean="0">
                <a:solidFill>
                  <a:schemeClr val="tx1"/>
                </a:solidFill>
              </a:rPr>
              <a:t>   &lt;class name="Certificate" table="CERTIFICATE"&gt;</a:t>
            </a:r>
          </a:p>
          <a:p>
            <a:pPr algn="just"/>
            <a:r>
              <a:rPr lang="en-US" dirty="0" smtClean="0">
                <a:solidFill>
                  <a:schemeClr val="tx1"/>
                </a:solidFill>
              </a:rPr>
              <a:t>      ....</a:t>
            </a:r>
          </a:p>
          <a:p>
            <a:pPr algn="just"/>
            <a:r>
              <a:rPr lang="en-US" dirty="0" smtClean="0">
                <a:solidFill>
                  <a:schemeClr val="tx1"/>
                </a:solidFill>
              </a:rPr>
              <a:t>   &lt;/class&gt;</a:t>
            </a:r>
          </a:p>
          <a:p>
            <a:pPr algn="just"/>
            <a:endParaRPr lang="en-US" dirty="0" smtClean="0">
              <a:solidFill>
                <a:schemeClr val="tx1"/>
              </a:solidFill>
            </a:endParaRPr>
          </a:p>
          <a:p>
            <a:pPr algn="just"/>
            <a:r>
              <a:rPr lang="en-US" dirty="0" smtClean="0">
                <a:solidFill>
                  <a:schemeClr val="tx1"/>
                </a:solidFill>
              </a:rPr>
              <a:t>&lt;/hibernate-mapping&gt;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en-US" b="1" u="sng" dirty="0" smtClean="0">
                <a:solidFill>
                  <a:srgbClr val="FF0000"/>
                </a:solidFill>
              </a:rPr>
              <a:t>&lt;id&gt; element in </a:t>
            </a:r>
            <a:r>
              <a:rPr lang="en-US" b="1" u="sng" dirty="0" err="1" smtClean="0">
                <a:solidFill>
                  <a:srgbClr val="FF0000"/>
                </a:solidFill>
              </a:rPr>
              <a:t>hbm</a:t>
            </a:r>
            <a:r>
              <a:rPr lang="en-US" b="1" u="sng" dirty="0" smtClean="0">
                <a:solidFill>
                  <a:srgbClr val="FF0000"/>
                </a:solidFill>
              </a:rPr>
              <a:t> file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lnSpcReduction="10000"/>
          </a:bodyPr>
          <a:lstStyle/>
          <a:p>
            <a:pPr algn="just"/>
            <a:r>
              <a:rPr lang="en-US" u="sng" dirty="0" smtClean="0">
                <a:solidFill>
                  <a:srgbClr val="FF0000"/>
                </a:solidFill>
              </a:rPr>
              <a:t>Purpose of cascade attribute</a:t>
            </a:r>
          </a:p>
          <a:p>
            <a:pPr algn="just"/>
            <a:r>
              <a:rPr lang="en-US" dirty="0" smtClean="0">
                <a:solidFill>
                  <a:schemeClr val="tx1"/>
                </a:solidFill>
              </a:rPr>
              <a:t>when ever we apply relationship between objects, cascade attribute transfers operations done on one object onto its related child objects</a:t>
            </a:r>
          </a:p>
          <a:p>
            <a:pPr algn="just"/>
            <a:r>
              <a:rPr lang="en-US" dirty="0" smtClean="0">
                <a:solidFill>
                  <a:schemeClr val="tx1"/>
                </a:solidFill>
              </a:rPr>
              <a:t>If we write </a:t>
            </a:r>
            <a:r>
              <a:rPr lang="en-US" dirty="0" smtClean="0">
                <a:solidFill>
                  <a:srgbClr val="FF0000"/>
                </a:solidFill>
              </a:rPr>
              <a:t>cascade = “all” </a:t>
            </a:r>
            <a:r>
              <a:rPr lang="en-US" dirty="0" smtClean="0">
                <a:solidFill>
                  <a:schemeClr val="tx1"/>
                </a:solidFill>
              </a:rPr>
              <a:t>then changes at parent class object will be effected to child class object too,  if we write </a:t>
            </a:r>
            <a:r>
              <a:rPr lang="en-US" dirty="0" smtClean="0">
                <a:solidFill>
                  <a:srgbClr val="FF0000"/>
                </a:solidFill>
              </a:rPr>
              <a:t>cascade = “all” </a:t>
            </a:r>
            <a:r>
              <a:rPr lang="en-US" dirty="0" smtClean="0">
                <a:solidFill>
                  <a:schemeClr val="tx1"/>
                </a:solidFill>
              </a:rPr>
              <a:t>then all operations like insert, delete, update at parent object will be effected to child object also</a:t>
            </a:r>
          </a:p>
          <a:p>
            <a:pPr algn="just"/>
            <a:r>
              <a:rPr lang="en-US" dirty="0" smtClean="0">
                <a:solidFill>
                  <a:srgbClr val="FF0000"/>
                </a:solidFill>
              </a:rPr>
              <a:t>Example: </a:t>
            </a:r>
            <a:r>
              <a:rPr lang="en-US" dirty="0" smtClean="0">
                <a:solidFill>
                  <a:schemeClr val="tx1"/>
                </a:solidFill>
              </a:rPr>
              <a:t>if we apply insert(or update or delete) operation on parent class object, then child class objects will also be stored into the database.</a:t>
            </a:r>
          </a:p>
          <a:p>
            <a:pPr algn="just"/>
            <a:r>
              <a:rPr lang="en-US" dirty="0" smtClean="0">
                <a:solidFill>
                  <a:schemeClr val="tx1"/>
                </a:solidFill>
              </a:rPr>
              <a:t>default value of </a:t>
            </a:r>
            <a:r>
              <a:rPr lang="en-US" dirty="0" smtClean="0">
                <a:solidFill>
                  <a:srgbClr val="FF0000"/>
                </a:solidFill>
              </a:rPr>
              <a:t>cascade =”none” </a:t>
            </a:r>
            <a:r>
              <a:rPr lang="en-US" dirty="0" smtClean="0">
                <a:solidFill>
                  <a:schemeClr val="tx1"/>
                </a:solidFill>
              </a:rPr>
              <a:t>means no operations will be transfers to the child class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0"/>
            <a:ext cx="8991600" cy="6858000"/>
          </a:xfrm>
        </p:spPr>
        <p:txBody>
          <a:bodyPr>
            <a:normAutofit/>
          </a:bodyPr>
          <a:lstStyle/>
          <a:p>
            <a:pPr algn="just"/>
            <a:r>
              <a:rPr lang="en-US" dirty="0">
                <a:solidFill>
                  <a:srgbClr val="FF0000"/>
                </a:solidFill>
              </a:rPr>
              <a:t>Hibernate Query Language (HQL) </a:t>
            </a:r>
            <a:r>
              <a:rPr lang="en-US" dirty="0">
                <a:solidFill>
                  <a:schemeClr val="tx1"/>
                </a:solidFill>
              </a:rPr>
              <a:t>is an object-oriented query language, similar to SQL, but instead of operating on tables and columns, HQL works with persistent objects and their properties. </a:t>
            </a:r>
            <a:endParaRPr lang="en-US" dirty="0" smtClean="0">
              <a:solidFill>
                <a:schemeClr val="tx1"/>
              </a:solidFill>
            </a:endParaRPr>
          </a:p>
          <a:p>
            <a:pPr algn="just"/>
            <a:r>
              <a:rPr lang="en-US" dirty="0" smtClean="0">
                <a:solidFill>
                  <a:schemeClr val="tx1"/>
                </a:solidFill>
              </a:rPr>
              <a:t>HQL </a:t>
            </a:r>
            <a:r>
              <a:rPr lang="en-US" dirty="0">
                <a:solidFill>
                  <a:schemeClr val="tx1"/>
                </a:solidFill>
              </a:rPr>
              <a:t>queries are translated by Hibernate into conventional SQL queries which in turns perform action on database.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b="1" dirty="0"/>
              <a:t>FROM Clause</a:t>
            </a:r>
          </a:p>
          <a:p>
            <a:pPr algn="l"/>
            <a:r>
              <a:rPr lang="en-US" dirty="0" smtClean="0">
                <a:solidFill>
                  <a:schemeClr val="tx1"/>
                </a:solidFill>
              </a:rPr>
              <a:t>Use</a:t>
            </a:r>
            <a:r>
              <a:rPr lang="en-US" dirty="0">
                <a:solidFill>
                  <a:schemeClr val="tx1"/>
                </a:solidFill>
              </a:rPr>
              <a:t> </a:t>
            </a:r>
            <a:r>
              <a:rPr lang="en-US" b="1" dirty="0">
                <a:solidFill>
                  <a:schemeClr val="tx1"/>
                </a:solidFill>
              </a:rPr>
              <a:t>FROM</a:t>
            </a:r>
            <a:r>
              <a:rPr lang="en-US" dirty="0">
                <a:solidFill>
                  <a:schemeClr val="tx1"/>
                </a:solidFill>
              </a:rPr>
              <a:t> clause if you want to load a complete persistent objects into memory. Following is the simple syntax of </a:t>
            </a:r>
            <a:r>
              <a:rPr lang="en-US" dirty="0" smtClean="0">
                <a:solidFill>
                  <a:schemeClr val="tx1"/>
                </a:solidFill>
              </a:rPr>
              <a:t>using FROM </a:t>
            </a:r>
            <a:r>
              <a:rPr lang="en-US" dirty="0">
                <a:solidFill>
                  <a:schemeClr val="tx1"/>
                </a:solidFill>
              </a:rPr>
              <a:t>clause:</a:t>
            </a:r>
          </a:p>
          <a:p>
            <a:r>
              <a:rPr lang="en-US" dirty="0">
                <a:solidFill>
                  <a:schemeClr val="tx1"/>
                </a:solidFill>
              </a:rPr>
              <a:t>String</a:t>
            </a:r>
            <a:r>
              <a:rPr lang="en-US" dirty="0" smtClean="0">
                <a:solidFill>
                  <a:schemeClr val="tx1"/>
                </a:solidFill>
              </a:rPr>
              <a:t> </a:t>
            </a:r>
            <a:r>
              <a:rPr lang="en-US" dirty="0" err="1" smtClean="0">
                <a:solidFill>
                  <a:schemeClr val="tx1"/>
                </a:solidFill>
              </a:rPr>
              <a:t>hql</a:t>
            </a:r>
            <a:r>
              <a:rPr lang="en-US" dirty="0" smtClean="0">
                <a:solidFill>
                  <a:schemeClr val="tx1"/>
                </a:solidFill>
              </a:rPr>
              <a:t> </a:t>
            </a:r>
            <a:r>
              <a:rPr lang="en-US" dirty="0">
                <a:solidFill>
                  <a:schemeClr val="tx1"/>
                </a:solidFill>
              </a:rPr>
              <a:t>=</a:t>
            </a:r>
            <a:r>
              <a:rPr lang="en-US" dirty="0" smtClean="0">
                <a:solidFill>
                  <a:schemeClr val="tx1"/>
                </a:solidFill>
              </a:rPr>
              <a:t> </a:t>
            </a:r>
            <a:r>
              <a:rPr lang="en-US" dirty="0">
                <a:solidFill>
                  <a:schemeClr val="tx1"/>
                </a:solidFill>
              </a:rPr>
              <a:t>"FROM Employee";</a:t>
            </a:r>
            <a:r>
              <a:rPr lang="en-US" dirty="0" smtClean="0">
                <a:solidFill>
                  <a:schemeClr val="tx1"/>
                </a:solidFill>
              </a:rPr>
              <a:t> </a:t>
            </a:r>
          </a:p>
          <a:p>
            <a:r>
              <a:rPr lang="en-US" dirty="0" smtClean="0">
                <a:solidFill>
                  <a:schemeClr val="tx1"/>
                </a:solidFill>
              </a:rPr>
              <a:t>Query </a:t>
            </a:r>
            <a:r>
              <a:rPr lang="en-US" dirty="0" err="1" smtClean="0">
                <a:solidFill>
                  <a:schemeClr val="tx1"/>
                </a:solidFill>
              </a:rPr>
              <a:t>query</a:t>
            </a:r>
            <a:r>
              <a:rPr lang="en-US" dirty="0" smtClean="0">
                <a:solidFill>
                  <a:schemeClr val="tx1"/>
                </a:solidFill>
              </a:rPr>
              <a:t> </a:t>
            </a:r>
            <a:r>
              <a:rPr lang="en-US" dirty="0">
                <a:solidFill>
                  <a:schemeClr val="tx1"/>
                </a:solidFill>
              </a:rPr>
              <a:t>=</a:t>
            </a:r>
            <a:r>
              <a:rPr lang="en-US" dirty="0" smtClean="0">
                <a:solidFill>
                  <a:schemeClr val="tx1"/>
                </a:solidFill>
              </a:rPr>
              <a:t> </a:t>
            </a:r>
            <a:r>
              <a:rPr lang="en-US" dirty="0" err="1" smtClean="0">
                <a:solidFill>
                  <a:schemeClr val="tx1"/>
                </a:solidFill>
              </a:rPr>
              <a:t>session</a:t>
            </a:r>
            <a:r>
              <a:rPr lang="en-US" dirty="0" err="1">
                <a:solidFill>
                  <a:schemeClr val="tx1"/>
                </a:solidFill>
              </a:rPr>
              <a:t>.</a:t>
            </a:r>
            <a:r>
              <a:rPr lang="en-US" dirty="0" err="1" smtClean="0">
                <a:solidFill>
                  <a:schemeClr val="tx1"/>
                </a:solidFill>
              </a:rPr>
              <a:t>createQuery</a:t>
            </a:r>
            <a:r>
              <a:rPr lang="en-US" dirty="0">
                <a:solidFill>
                  <a:schemeClr val="tx1"/>
                </a:solidFill>
              </a:rPr>
              <a:t>(</a:t>
            </a:r>
            <a:r>
              <a:rPr lang="en-US" dirty="0" err="1" smtClean="0">
                <a:solidFill>
                  <a:schemeClr val="tx1"/>
                </a:solidFill>
              </a:rPr>
              <a:t>hql</a:t>
            </a:r>
            <a:r>
              <a:rPr lang="en-US" dirty="0">
                <a:solidFill>
                  <a:schemeClr val="tx1"/>
                </a:solidFill>
              </a:rPr>
              <a:t>);</a:t>
            </a:r>
            <a:r>
              <a:rPr lang="en-US" dirty="0" smtClean="0">
                <a:solidFill>
                  <a:schemeClr val="tx1"/>
                </a:solidFill>
              </a:rPr>
              <a:t> </a:t>
            </a:r>
          </a:p>
          <a:p>
            <a:r>
              <a:rPr lang="en-US" dirty="0" smtClean="0">
                <a:solidFill>
                  <a:schemeClr val="tx1"/>
                </a:solidFill>
              </a:rPr>
              <a:t>List results </a:t>
            </a:r>
            <a:r>
              <a:rPr lang="en-US" dirty="0">
                <a:solidFill>
                  <a:schemeClr val="tx1"/>
                </a:solidFill>
              </a:rPr>
              <a:t>=</a:t>
            </a:r>
            <a:r>
              <a:rPr lang="en-US" dirty="0" smtClean="0">
                <a:solidFill>
                  <a:schemeClr val="tx1"/>
                </a:solidFill>
              </a:rPr>
              <a:t> </a:t>
            </a:r>
            <a:r>
              <a:rPr lang="en-US" dirty="0" err="1" smtClean="0">
                <a:solidFill>
                  <a:schemeClr val="tx1"/>
                </a:solidFill>
              </a:rPr>
              <a:t>query</a:t>
            </a:r>
            <a:r>
              <a:rPr lang="en-US" dirty="0" err="1">
                <a:solidFill>
                  <a:schemeClr val="tx1"/>
                </a:solidFill>
              </a:rPr>
              <a:t>.</a:t>
            </a:r>
            <a:r>
              <a:rPr lang="en-US" dirty="0" err="1" smtClean="0">
                <a:solidFill>
                  <a:schemeClr val="tx1"/>
                </a:solidFill>
              </a:rPr>
              <a:t>list</a:t>
            </a:r>
            <a:r>
              <a:rPr lang="en-US" dirty="0" smtClean="0">
                <a:solidFill>
                  <a:schemeClr val="tx1"/>
                </a:solidFill>
              </a:rPr>
              <a:t>();</a:t>
            </a:r>
          </a:p>
          <a:p>
            <a:r>
              <a:rPr lang="en-US" dirty="0" smtClean="0">
                <a:solidFill>
                  <a:schemeClr val="tx1"/>
                </a:solidFill>
              </a:rPr>
              <a:t>//all properties get selected, above</a:t>
            </a:r>
            <a:endParaRPr lang="en-US" dirty="0">
              <a:solidFill>
                <a:schemeClr val="tx1"/>
              </a:solidFill>
            </a:endParaRPr>
          </a:p>
        </p:txBody>
      </p:sp>
      <p:cxnSp>
        <p:nvCxnSpPr>
          <p:cNvPr id="5" name="Straight Arrow Connector 4"/>
          <p:cNvCxnSpPr/>
          <p:nvPr/>
        </p:nvCxnSpPr>
        <p:spPr>
          <a:xfrm flipV="1">
            <a:off x="5638800" y="2133600"/>
            <a:ext cx="685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310745" y="1974276"/>
            <a:ext cx="1524000" cy="369332"/>
          </a:xfrm>
          <a:prstGeom prst="rect">
            <a:avLst/>
          </a:prstGeom>
          <a:noFill/>
        </p:spPr>
        <p:txBody>
          <a:bodyPr wrap="square" rtlCol="0">
            <a:spAutoFit/>
          </a:bodyPr>
          <a:lstStyle/>
          <a:p>
            <a:r>
              <a:rPr lang="en-US" dirty="0" smtClean="0"/>
              <a:t>Class name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dirty="0" smtClean="0"/>
              <a:t>SELECT Clause</a:t>
            </a:r>
            <a:endParaRPr lang="en-US" dirty="0"/>
          </a:p>
          <a:p>
            <a:r>
              <a:rPr lang="en-US" b="1" dirty="0">
                <a:solidFill>
                  <a:schemeClr val="tx1"/>
                </a:solidFill>
              </a:rPr>
              <a:t>SELECT</a:t>
            </a:r>
            <a:r>
              <a:rPr lang="en-US" dirty="0">
                <a:solidFill>
                  <a:schemeClr val="tx1"/>
                </a:solidFill>
              </a:rPr>
              <a:t> clause provides more control over the result set than the from clause. </a:t>
            </a:r>
            <a:r>
              <a:rPr lang="en-US" dirty="0">
                <a:solidFill>
                  <a:srgbClr val="FF0000"/>
                </a:solidFill>
              </a:rPr>
              <a:t>If you want to obtain few properties of objects instead of the complete object, use the SELECT clause</a:t>
            </a:r>
            <a:r>
              <a:rPr lang="en-US" dirty="0" smtClean="0">
                <a:solidFill>
                  <a:srgbClr val="FF0000"/>
                </a:solidFill>
              </a:rPr>
              <a:t>.</a:t>
            </a:r>
          </a:p>
          <a:p>
            <a:endParaRPr lang="en-US" dirty="0" smtClean="0">
              <a:solidFill>
                <a:schemeClr val="tx1"/>
              </a:solidFill>
            </a:endParaRPr>
          </a:p>
          <a:p>
            <a:r>
              <a:rPr lang="en-US" dirty="0" smtClean="0">
                <a:solidFill>
                  <a:schemeClr val="tx1"/>
                </a:solidFill>
              </a:rPr>
              <a:t>String </a:t>
            </a:r>
            <a:r>
              <a:rPr lang="en-US" dirty="0" err="1" smtClean="0">
                <a:solidFill>
                  <a:schemeClr val="tx1"/>
                </a:solidFill>
              </a:rPr>
              <a:t>hql</a:t>
            </a:r>
            <a:r>
              <a:rPr lang="en-US" dirty="0" smtClean="0">
                <a:solidFill>
                  <a:schemeClr val="tx1"/>
                </a:solidFill>
              </a:rPr>
              <a:t> </a:t>
            </a:r>
            <a:r>
              <a:rPr lang="en-US" dirty="0">
                <a:solidFill>
                  <a:schemeClr val="tx1"/>
                </a:solidFill>
              </a:rPr>
              <a:t>=</a:t>
            </a:r>
            <a:r>
              <a:rPr lang="en-US" dirty="0" smtClean="0">
                <a:solidFill>
                  <a:schemeClr val="tx1"/>
                </a:solidFill>
              </a:rPr>
              <a:t> </a:t>
            </a:r>
            <a:r>
              <a:rPr lang="en-US" dirty="0">
                <a:solidFill>
                  <a:schemeClr val="tx1"/>
                </a:solidFill>
              </a:rPr>
              <a:t>"SELECT </a:t>
            </a:r>
            <a:r>
              <a:rPr lang="en-US" dirty="0" err="1" smtClean="0">
                <a:solidFill>
                  <a:schemeClr val="tx1"/>
                </a:solidFill>
              </a:rPr>
              <a:t>E.firstName</a:t>
            </a:r>
            <a:r>
              <a:rPr lang="en-US" dirty="0" smtClean="0">
                <a:solidFill>
                  <a:schemeClr val="tx1"/>
                </a:solidFill>
              </a:rPr>
              <a:t> </a:t>
            </a:r>
            <a:r>
              <a:rPr lang="en-US" dirty="0">
                <a:solidFill>
                  <a:schemeClr val="tx1"/>
                </a:solidFill>
              </a:rPr>
              <a:t>FROM Employee </a:t>
            </a:r>
            <a:r>
              <a:rPr lang="en-US" dirty="0" smtClean="0">
                <a:solidFill>
                  <a:schemeClr val="tx1"/>
                </a:solidFill>
              </a:rPr>
              <a:t> E</a:t>
            </a:r>
            <a:r>
              <a:rPr lang="en-US" dirty="0">
                <a:solidFill>
                  <a:schemeClr val="tx1"/>
                </a:solidFill>
              </a:rPr>
              <a:t>";</a:t>
            </a:r>
            <a:r>
              <a:rPr lang="en-US" dirty="0" smtClean="0">
                <a:solidFill>
                  <a:schemeClr val="tx1"/>
                </a:solidFill>
              </a:rPr>
              <a:t> </a:t>
            </a:r>
          </a:p>
          <a:p>
            <a:r>
              <a:rPr lang="en-US" dirty="0" smtClean="0">
                <a:solidFill>
                  <a:schemeClr val="tx1"/>
                </a:solidFill>
              </a:rPr>
              <a:t>Query </a:t>
            </a:r>
            <a:r>
              <a:rPr lang="en-US" dirty="0" err="1" smtClean="0">
                <a:solidFill>
                  <a:schemeClr val="tx1"/>
                </a:solidFill>
              </a:rPr>
              <a:t>query</a:t>
            </a:r>
            <a:r>
              <a:rPr lang="en-US" dirty="0" smtClean="0">
                <a:solidFill>
                  <a:schemeClr val="tx1"/>
                </a:solidFill>
              </a:rPr>
              <a:t> </a:t>
            </a:r>
            <a:r>
              <a:rPr lang="en-US" dirty="0">
                <a:solidFill>
                  <a:schemeClr val="tx1"/>
                </a:solidFill>
              </a:rPr>
              <a:t>=</a:t>
            </a:r>
            <a:r>
              <a:rPr lang="en-US" dirty="0" smtClean="0">
                <a:solidFill>
                  <a:schemeClr val="tx1"/>
                </a:solidFill>
              </a:rPr>
              <a:t> </a:t>
            </a:r>
            <a:r>
              <a:rPr lang="en-US" dirty="0" err="1" smtClean="0">
                <a:solidFill>
                  <a:schemeClr val="tx1"/>
                </a:solidFill>
              </a:rPr>
              <a:t>session</a:t>
            </a:r>
            <a:r>
              <a:rPr lang="en-US" dirty="0" err="1">
                <a:solidFill>
                  <a:schemeClr val="tx1"/>
                </a:solidFill>
              </a:rPr>
              <a:t>.</a:t>
            </a:r>
            <a:r>
              <a:rPr lang="en-US" dirty="0" err="1" smtClean="0">
                <a:solidFill>
                  <a:schemeClr val="tx1"/>
                </a:solidFill>
              </a:rPr>
              <a:t>createQuery</a:t>
            </a:r>
            <a:r>
              <a:rPr lang="en-US" dirty="0">
                <a:solidFill>
                  <a:schemeClr val="tx1"/>
                </a:solidFill>
              </a:rPr>
              <a:t>(</a:t>
            </a:r>
            <a:r>
              <a:rPr lang="en-US" dirty="0" err="1" smtClean="0">
                <a:solidFill>
                  <a:schemeClr val="tx1"/>
                </a:solidFill>
              </a:rPr>
              <a:t>hql</a:t>
            </a:r>
            <a:r>
              <a:rPr lang="en-US" dirty="0">
                <a:solidFill>
                  <a:schemeClr val="tx1"/>
                </a:solidFill>
              </a:rPr>
              <a:t>);</a:t>
            </a:r>
            <a:r>
              <a:rPr lang="en-US" dirty="0" smtClean="0">
                <a:solidFill>
                  <a:schemeClr val="tx1"/>
                </a:solidFill>
              </a:rPr>
              <a:t> </a:t>
            </a:r>
          </a:p>
          <a:p>
            <a:r>
              <a:rPr lang="en-US" dirty="0" smtClean="0">
                <a:solidFill>
                  <a:schemeClr val="tx1"/>
                </a:solidFill>
              </a:rPr>
              <a:t>List results </a:t>
            </a:r>
            <a:r>
              <a:rPr lang="en-US" dirty="0">
                <a:solidFill>
                  <a:schemeClr val="tx1"/>
                </a:solidFill>
              </a:rPr>
              <a:t>=</a:t>
            </a:r>
            <a:r>
              <a:rPr lang="en-US" dirty="0" smtClean="0">
                <a:solidFill>
                  <a:schemeClr val="tx1"/>
                </a:solidFill>
              </a:rPr>
              <a:t> </a:t>
            </a:r>
            <a:r>
              <a:rPr lang="en-US" dirty="0" err="1" smtClean="0">
                <a:solidFill>
                  <a:schemeClr val="tx1"/>
                </a:solidFill>
              </a:rPr>
              <a:t>query</a:t>
            </a:r>
            <a:r>
              <a:rPr lang="en-US" dirty="0" err="1">
                <a:solidFill>
                  <a:schemeClr val="tx1"/>
                </a:solidFill>
              </a:rPr>
              <a:t>.</a:t>
            </a:r>
            <a:r>
              <a:rPr lang="en-US" dirty="0" err="1" smtClean="0">
                <a:solidFill>
                  <a:schemeClr val="tx1"/>
                </a:solidFill>
              </a:rPr>
              <a:t>list</a:t>
            </a:r>
            <a:r>
              <a:rPr lang="en-US" dirty="0">
                <a:solidFill>
                  <a:schemeClr val="tx1"/>
                </a:solidFill>
              </a:rPr>
              <a:t>();</a:t>
            </a:r>
          </a:p>
        </p:txBody>
      </p:sp>
      <p:cxnSp>
        <p:nvCxnSpPr>
          <p:cNvPr id="5" name="Straight Arrow Connector 4"/>
          <p:cNvCxnSpPr/>
          <p:nvPr/>
        </p:nvCxnSpPr>
        <p:spPr>
          <a:xfrm flipV="1">
            <a:off x="4419600" y="29718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81600" y="2819401"/>
            <a:ext cx="2895600" cy="369332"/>
          </a:xfrm>
          <a:prstGeom prst="rect">
            <a:avLst/>
          </a:prstGeom>
          <a:noFill/>
        </p:spPr>
        <p:txBody>
          <a:bodyPr wrap="square" rtlCol="0">
            <a:spAutoFit/>
          </a:bodyPr>
          <a:lstStyle/>
          <a:p>
            <a:r>
              <a:rPr lang="en-US" dirty="0" smtClean="0"/>
              <a:t>Property of Employee class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762000"/>
            <a:ext cx="7315200" cy="4800600"/>
          </a:xfrm>
        </p:spPr>
        <p:txBody>
          <a:bodyPr>
            <a:normAutofit/>
          </a:bodyPr>
          <a:lstStyle/>
          <a:p>
            <a:r>
              <a:rPr lang="en-US" dirty="0">
                <a:solidFill>
                  <a:schemeClr val="tx1"/>
                </a:solidFill>
              </a:rPr>
              <a:t>AS </a:t>
            </a:r>
            <a:r>
              <a:rPr lang="en-US" dirty="0" smtClean="0">
                <a:solidFill>
                  <a:schemeClr val="tx1"/>
                </a:solidFill>
              </a:rPr>
              <a:t>Clause…</a:t>
            </a:r>
            <a:endParaRPr lang="en-US" dirty="0">
              <a:solidFill>
                <a:schemeClr val="tx1"/>
              </a:solidFill>
            </a:endParaRPr>
          </a:p>
          <a:p>
            <a:r>
              <a:rPr lang="en-US" dirty="0">
                <a:solidFill>
                  <a:schemeClr val="tx1"/>
                </a:solidFill>
              </a:rPr>
              <a:t>The </a:t>
            </a:r>
            <a:r>
              <a:rPr lang="en-US" b="1" dirty="0">
                <a:solidFill>
                  <a:schemeClr val="tx1"/>
                </a:solidFill>
              </a:rPr>
              <a:t>AS</a:t>
            </a:r>
            <a:r>
              <a:rPr lang="en-US" dirty="0">
                <a:solidFill>
                  <a:schemeClr val="tx1"/>
                </a:solidFill>
              </a:rPr>
              <a:t> clause can be used to assign aliases to the classes in your HQL queries, specially when you have long queries. For instance, our previous simple example would be the following:</a:t>
            </a:r>
          </a:p>
          <a:p>
            <a:r>
              <a:rPr lang="en-US" dirty="0">
                <a:solidFill>
                  <a:schemeClr val="tx1"/>
                </a:solidFill>
              </a:rPr>
              <a:t>String</a:t>
            </a:r>
            <a:r>
              <a:rPr lang="en-US" dirty="0" smtClean="0">
                <a:solidFill>
                  <a:schemeClr val="tx1"/>
                </a:solidFill>
              </a:rPr>
              <a:t> </a:t>
            </a:r>
            <a:r>
              <a:rPr lang="en-US" dirty="0" err="1" smtClean="0">
                <a:solidFill>
                  <a:schemeClr val="tx1"/>
                </a:solidFill>
              </a:rPr>
              <a:t>hql</a:t>
            </a:r>
            <a:r>
              <a:rPr lang="en-US" dirty="0" smtClean="0">
                <a:solidFill>
                  <a:schemeClr val="tx1"/>
                </a:solidFill>
              </a:rPr>
              <a:t> </a:t>
            </a:r>
            <a:r>
              <a:rPr lang="en-US" dirty="0">
                <a:solidFill>
                  <a:schemeClr val="tx1"/>
                </a:solidFill>
              </a:rPr>
              <a:t>=</a:t>
            </a:r>
            <a:r>
              <a:rPr lang="en-US" dirty="0" smtClean="0">
                <a:solidFill>
                  <a:schemeClr val="tx1"/>
                </a:solidFill>
              </a:rPr>
              <a:t> </a:t>
            </a:r>
            <a:r>
              <a:rPr lang="en-US" dirty="0">
                <a:solidFill>
                  <a:schemeClr val="tx1"/>
                </a:solidFill>
              </a:rPr>
              <a:t>"FROM Employee AS E";</a:t>
            </a:r>
            <a:r>
              <a:rPr lang="en-US" dirty="0" smtClean="0">
                <a:solidFill>
                  <a:schemeClr val="tx1"/>
                </a:solidFill>
              </a:rPr>
              <a:t> </a:t>
            </a:r>
          </a:p>
          <a:p>
            <a:r>
              <a:rPr lang="en-US" dirty="0" smtClean="0">
                <a:solidFill>
                  <a:schemeClr val="tx1"/>
                </a:solidFill>
              </a:rPr>
              <a:t>Query </a:t>
            </a:r>
            <a:r>
              <a:rPr lang="en-US" dirty="0" err="1" smtClean="0">
                <a:solidFill>
                  <a:schemeClr val="tx1"/>
                </a:solidFill>
              </a:rPr>
              <a:t>query</a:t>
            </a:r>
            <a:r>
              <a:rPr lang="en-US" dirty="0" smtClean="0">
                <a:solidFill>
                  <a:schemeClr val="tx1"/>
                </a:solidFill>
              </a:rPr>
              <a:t> </a:t>
            </a:r>
            <a:r>
              <a:rPr lang="en-US" dirty="0">
                <a:solidFill>
                  <a:schemeClr val="tx1"/>
                </a:solidFill>
              </a:rPr>
              <a:t>=</a:t>
            </a:r>
            <a:r>
              <a:rPr lang="en-US" dirty="0" smtClean="0">
                <a:solidFill>
                  <a:schemeClr val="tx1"/>
                </a:solidFill>
              </a:rPr>
              <a:t> </a:t>
            </a:r>
            <a:r>
              <a:rPr lang="en-US" dirty="0" err="1" smtClean="0">
                <a:solidFill>
                  <a:schemeClr val="tx1"/>
                </a:solidFill>
              </a:rPr>
              <a:t>session</a:t>
            </a:r>
            <a:r>
              <a:rPr lang="en-US" dirty="0" err="1">
                <a:solidFill>
                  <a:schemeClr val="tx1"/>
                </a:solidFill>
              </a:rPr>
              <a:t>.</a:t>
            </a:r>
            <a:r>
              <a:rPr lang="en-US" dirty="0" err="1" smtClean="0">
                <a:solidFill>
                  <a:schemeClr val="tx1"/>
                </a:solidFill>
              </a:rPr>
              <a:t>createQuery</a:t>
            </a:r>
            <a:r>
              <a:rPr lang="en-US" dirty="0">
                <a:solidFill>
                  <a:schemeClr val="tx1"/>
                </a:solidFill>
              </a:rPr>
              <a:t>(</a:t>
            </a:r>
            <a:r>
              <a:rPr lang="en-US" dirty="0" err="1" smtClean="0">
                <a:solidFill>
                  <a:schemeClr val="tx1"/>
                </a:solidFill>
              </a:rPr>
              <a:t>hql</a:t>
            </a:r>
            <a:r>
              <a:rPr lang="en-US" dirty="0">
                <a:solidFill>
                  <a:schemeClr val="tx1"/>
                </a:solidFill>
              </a:rPr>
              <a:t>);</a:t>
            </a:r>
            <a:r>
              <a:rPr lang="en-US" dirty="0" smtClean="0">
                <a:solidFill>
                  <a:schemeClr val="tx1"/>
                </a:solidFill>
              </a:rPr>
              <a:t> </a:t>
            </a:r>
            <a:r>
              <a:rPr lang="en-US" dirty="0">
                <a:solidFill>
                  <a:schemeClr val="tx1"/>
                </a:solidFill>
              </a:rPr>
              <a:t>List</a:t>
            </a:r>
            <a:r>
              <a:rPr lang="en-US" dirty="0" smtClean="0">
                <a:solidFill>
                  <a:schemeClr val="tx1"/>
                </a:solidFill>
              </a:rPr>
              <a:t> results </a:t>
            </a:r>
            <a:r>
              <a:rPr lang="en-US" dirty="0">
                <a:solidFill>
                  <a:schemeClr val="tx1"/>
                </a:solidFill>
              </a:rPr>
              <a:t>=</a:t>
            </a:r>
            <a:r>
              <a:rPr lang="en-US" dirty="0" smtClean="0">
                <a:solidFill>
                  <a:schemeClr val="tx1"/>
                </a:solidFill>
              </a:rPr>
              <a:t> </a:t>
            </a:r>
            <a:r>
              <a:rPr lang="en-US" dirty="0" err="1" smtClean="0">
                <a:solidFill>
                  <a:schemeClr val="tx1"/>
                </a:solidFill>
              </a:rPr>
              <a:t>query</a:t>
            </a:r>
            <a:r>
              <a:rPr lang="en-US" dirty="0" err="1">
                <a:solidFill>
                  <a:schemeClr val="tx1"/>
                </a:solidFill>
              </a:rPr>
              <a:t>.</a:t>
            </a:r>
            <a:r>
              <a:rPr lang="en-US" dirty="0" err="1" smtClean="0">
                <a:solidFill>
                  <a:schemeClr val="tx1"/>
                </a:solidFill>
              </a:rPr>
              <a:t>list</a:t>
            </a:r>
            <a:r>
              <a:rPr lang="en-US" dirty="0">
                <a:solidFill>
                  <a:schemeClr val="tx1"/>
                </a:solidFill>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52400"/>
            <a:ext cx="8763000" cy="6705600"/>
          </a:xfrm>
        </p:spPr>
        <p:txBody>
          <a:bodyPr>
            <a:normAutofit/>
          </a:bodyPr>
          <a:lstStyle/>
          <a:p>
            <a:r>
              <a:rPr lang="en-US" dirty="0" smtClean="0">
                <a:solidFill>
                  <a:schemeClr val="tx1"/>
                </a:solidFill>
              </a:rPr>
              <a:t>WHERE Clause…</a:t>
            </a:r>
            <a:endParaRPr lang="en-US" dirty="0">
              <a:solidFill>
                <a:schemeClr val="tx1"/>
              </a:solidFill>
            </a:endParaRPr>
          </a:p>
          <a:p>
            <a:r>
              <a:rPr lang="en-US" dirty="0" smtClean="0">
                <a:solidFill>
                  <a:schemeClr val="tx1"/>
                </a:solidFill>
              </a:rPr>
              <a:t>To </a:t>
            </a:r>
            <a:r>
              <a:rPr lang="en-US" dirty="0">
                <a:solidFill>
                  <a:schemeClr val="tx1"/>
                </a:solidFill>
              </a:rPr>
              <a:t>narrow the specific objects that are returned from storage, you </a:t>
            </a:r>
            <a:r>
              <a:rPr lang="en-US" dirty="0" smtClean="0">
                <a:solidFill>
                  <a:schemeClr val="tx1"/>
                </a:solidFill>
              </a:rPr>
              <a:t>can use </a:t>
            </a:r>
            <a:r>
              <a:rPr lang="en-US" dirty="0">
                <a:solidFill>
                  <a:schemeClr val="tx1"/>
                </a:solidFill>
              </a:rPr>
              <a:t>the WHERE clause.</a:t>
            </a:r>
            <a:r>
              <a:rPr lang="en-US" dirty="0" smtClean="0">
                <a:solidFill>
                  <a:schemeClr val="tx1"/>
                </a:solidFill>
              </a:rPr>
              <a:t>:</a:t>
            </a:r>
            <a:endParaRPr lang="en-US" dirty="0">
              <a:solidFill>
                <a:schemeClr val="tx1"/>
              </a:solidFill>
            </a:endParaRPr>
          </a:p>
          <a:p>
            <a:endParaRPr lang="en-US" dirty="0" smtClean="0">
              <a:solidFill>
                <a:schemeClr val="tx1"/>
              </a:solidFill>
            </a:endParaRPr>
          </a:p>
          <a:p>
            <a:r>
              <a:rPr lang="en-US" dirty="0" smtClean="0">
                <a:solidFill>
                  <a:schemeClr val="tx1"/>
                </a:solidFill>
              </a:rPr>
              <a:t>String </a:t>
            </a:r>
            <a:r>
              <a:rPr lang="en-US" dirty="0" err="1" smtClean="0">
                <a:solidFill>
                  <a:schemeClr val="tx1"/>
                </a:solidFill>
              </a:rPr>
              <a:t>hql</a:t>
            </a:r>
            <a:r>
              <a:rPr lang="en-US" dirty="0" smtClean="0">
                <a:solidFill>
                  <a:schemeClr val="tx1"/>
                </a:solidFill>
              </a:rPr>
              <a:t> </a:t>
            </a:r>
            <a:r>
              <a:rPr lang="en-US" dirty="0">
                <a:solidFill>
                  <a:schemeClr val="tx1"/>
                </a:solidFill>
              </a:rPr>
              <a:t>=</a:t>
            </a:r>
            <a:r>
              <a:rPr lang="en-US" dirty="0" smtClean="0">
                <a:solidFill>
                  <a:schemeClr val="tx1"/>
                </a:solidFill>
              </a:rPr>
              <a:t> </a:t>
            </a:r>
            <a:r>
              <a:rPr lang="en-US" dirty="0">
                <a:solidFill>
                  <a:schemeClr val="tx1"/>
                </a:solidFill>
              </a:rPr>
              <a:t>"FROM Employee E WHERE E.id = 10";</a:t>
            </a:r>
            <a:r>
              <a:rPr lang="en-US" dirty="0" smtClean="0">
                <a:solidFill>
                  <a:schemeClr val="tx1"/>
                </a:solidFill>
              </a:rPr>
              <a:t> </a:t>
            </a:r>
          </a:p>
          <a:p>
            <a:r>
              <a:rPr lang="en-US" dirty="0" smtClean="0">
                <a:solidFill>
                  <a:schemeClr val="tx1"/>
                </a:solidFill>
              </a:rPr>
              <a:t>Query </a:t>
            </a:r>
            <a:r>
              <a:rPr lang="en-US" dirty="0" err="1" smtClean="0">
                <a:solidFill>
                  <a:schemeClr val="tx1"/>
                </a:solidFill>
              </a:rPr>
              <a:t>query</a:t>
            </a:r>
            <a:r>
              <a:rPr lang="en-US" dirty="0" smtClean="0">
                <a:solidFill>
                  <a:schemeClr val="tx1"/>
                </a:solidFill>
              </a:rPr>
              <a:t> </a:t>
            </a:r>
            <a:r>
              <a:rPr lang="en-US" dirty="0">
                <a:solidFill>
                  <a:schemeClr val="tx1"/>
                </a:solidFill>
              </a:rPr>
              <a:t>=</a:t>
            </a:r>
            <a:r>
              <a:rPr lang="en-US" dirty="0" smtClean="0">
                <a:solidFill>
                  <a:schemeClr val="tx1"/>
                </a:solidFill>
              </a:rPr>
              <a:t> </a:t>
            </a:r>
            <a:r>
              <a:rPr lang="en-US" dirty="0" err="1" smtClean="0">
                <a:solidFill>
                  <a:schemeClr val="tx1"/>
                </a:solidFill>
              </a:rPr>
              <a:t>session</a:t>
            </a:r>
            <a:r>
              <a:rPr lang="en-US" dirty="0" err="1">
                <a:solidFill>
                  <a:schemeClr val="tx1"/>
                </a:solidFill>
              </a:rPr>
              <a:t>.</a:t>
            </a:r>
            <a:r>
              <a:rPr lang="en-US" dirty="0" err="1" smtClean="0">
                <a:solidFill>
                  <a:schemeClr val="tx1"/>
                </a:solidFill>
              </a:rPr>
              <a:t>createQuery</a:t>
            </a:r>
            <a:r>
              <a:rPr lang="en-US" dirty="0">
                <a:solidFill>
                  <a:schemeClr val="tx1"/>
                </a:solidFill>
              </a:rPr>
              <a:t>(</a:t>
            </a:r>
            <a:r>
              <a:rPr lang="en-US" dirty="0" err="1" smtClean="0">
                <a:solidFill>
                  <a:schemeClr val="tx1"/>
                </a:solidFill>
              </a:rPr>
              <a:t>hql</a:t>
            </a:r>
            <a:r>
              <a:rPr lang="en-US" dirty="0">
                <a:solidFill>
                  <a:schemeClr val="tx1"/>
                </a:solidFill>
              </a:rPr>
              <a:t>);</a:t>
            </a:r>
            <a:r>
              <a:rPr lang="en-US" dirty="0" smtClean="0">
                <a:solidFill>
                  <a:schemeClr val="tx1"/>
                </a:solidFill>
              </a:rPr>
              <a:t> </a:t>
            </a:r>
          </a:p>
          <a:p>
            <a:r>
              <a:rPr lang="en-US" dirty="0" smtClean="0">
                <a:solidFill>
                  <a:schemeClr val="tx1"/>
                </a:solidFill>
              </a:rPr>
              <a:t>List results </a:t>
            </a:r>
            <a:r>
              <a:rPr lang="en-US" dirty="0">
                <a:solidFill>
                  <a:schemeClr val="tx1"/>
                </a:solidFill>
              </a:rPr>
              <a:t>=</a:t>
            </a:r>
            <a:r>
              <a:rPr lang="en-US" dirty="0" smtClean="0">
                <a:solidFill>
                  <a:schemeClr val="tx1"/>
                </a:solidFill>
              </a:rPr>
              <a:t> </a:t>
            </a:r>
            <a:r>
              <a:rPr lang="en-US" dirty="0" err="1" smtClean="0">
                <a:solidFill>
                  <a:schemeClr val="tx1"/>
                </a:solidFill>
              </a:rPr>
              <a:t>query</a:t>
            </a:r>
            <a:r>
              <a:rPr lang="en-US" dirty="0" err="1">
                <a:solidFill>
                  <a:schemeClr val="tx1"/>
                </a:solidFill>
              </a:rPr>
              <a:t>.</a:t>
            </a:r>
            <a:r>
              <a:rPr lang="en-US" dirty="0" err="1" smtClean="0">
                <a:solidFill>
                  <a:schemeClr val="tx1"/>
                </a:solidFill>
              </a:rPr>
              <a:t>list</a:t>
            </a:r>
            <a:r>
              <a:rPr lang="en-US" dirty="0">
                <a:solidFill>
                  <a:schemeClr val="tx1"/>
                </a:solidFill>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762000"/>
            <a:ext cx="7543800" cy="2819400"/>
          </a:xfrm>
        </p:spPr>
        <p:txBody>
          <a:bodyPr>
            <a:normAutofit fontScale="55000" lnSpcReduction="20000"/>
          </a:bodyPr>
          <a:lstStyle/>
          <a:p>
            <a:pPr algn="just"/>
            <a:r>
              <a:rPr lang="en-US" sz="4000" dirty="0" smtClean="0"/>
              <a:t>Hibernate maps Java classes to database tables and from Java data types to SQL data types </a:t>
            </a:r>
            <a:r>
              <a:rPr lang="en-US" sz="4000" dirty="0" smtClean="0">
                <a:solidFill>
                  <a:srgbClr val="FF0000"/>
                </a:solidFill>
              </a:rPr>
              <a:t>and relieves the developer from common data persistence related programming tasks.</a:t>
            </a:r>
          </a:p>
          <a:p>
            <a:pPr algn="just"/>
            <a:r>
              <a:rPr lang="en-US" sz="4000" dirty="0" smtClean="0"/>
              <a:t>Hibernate sits between traditional Java objects and database server to handle all the work in persisting those objects based on the appropriate O/R mechanisms and patterns.</a:t>
            </a:r>
          </a:p>
          <a:p>
            <a:pPr algn="just"/>
            <a:r>
              <a:rPr lang="en-US" dirty="0" smtClean="0"/>
              <a:t>.</a:t>
            </a:r>
            <a:endParaRPr lang="en-US" dirty="0">
              <a:solidFill>
                <a:schemeClr val="tx1"/>
              </a:solidFill>
            </a:endParaRPr>
          </a:p>
        </p:txBody>
      </p:sp>
      <p:pic>
        <p:nvPicPr>
          <p:cNvPr id="30722" name="Picture 2"/>
          <p:cNvPicPr>
            <a:picLocks noChangeAspect="1" noChangeArrowheads="1"/>
          </p:cNvPicPr>
          <p:nvPr/>
        </p:nvPicPr>
        <p:blipFill>
          <a:blip r:embed="rId2"/>
          <a:srcRect/>
          <a:stretch>
            <a:fillRect/>
          </a:stretch>
        </p:blipFill>
        <p:spPr bwMode="auto">
          <a:xfrm>
            <a:off x="1981201" y="3886200"/>
            <a:ext cx="4838700" cy="1581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dirty="0">
                <a:solidFill>
                  <a:srgbClr val="FF0000"/>
                </a:solidFill>
              </a:rPr>
              <a:t>ORDER BY Clause</a:t>
            </a:r>
          </a:p>
          <a:p>
            <a:pPr algn="l"/>
            <a:r>
              <a:rPr lang="en-US" dirty="0">
                <a:solidFill>
                  <a:schemeClr val="tx1"/>
                </a:solidFill>
              </a:rPr>
              <a:t>To sort </a:t>
            </a:r>
            <a:r>
              <a:rPr lang="en-US" dirty="0" smtClean="0">
                <a:solidFill>
                  <a:schemeClr val="tx1"/>
                </a:solidFill>
              </a:rPr>
              <a:t>HQL </a:t>
            </a:r>
            <a:r>
              <a:rPr lang="en-US" dirty="0">
                <a:solidFill>
                  <a:schemeClr val="tx1"/>
                </a:solidFill>
              </a:rPr>
              <a:t>query's results, you will need to use the </a:t>
            </a:r>
            <a:r>
              <a:rPr lang="en-US" b="1" dirty="0">
                <a:solidFill>
                  <a:schemeClr val="tx1"/>
                </a:solidFill>
              </a:rPr>
              <a:t>ORDER BY</a:t>
            </a:r>
            <a:r>
              <a:rPr lang="en-US" dirty="0">
                <a:solidFill>
                  <a:schemeClr val="tx1"/>
                </a:solidFill>
              </a:rPr>
              <a:t> clause. You can order the results by any property on the objects in the result set either ascending (ASC) or descending (DESC). </a:t>
            </a:r>
          </a:p>
          <a:p>
            <a:pPr algn="l"/>
            <a:r>
              <a:rPr lang="en-US" i="1" dirty="0">
                <a:solidFill>
                  <a:schemeClr val="tx1"/>
                </a:solidFill>
              </a:rPr>
              <a:t>String</a:t>
            </a:r>
            <a:r>
              <a:rPr lang="en-US" i="1" dirty="0" smtClean="0">
                <a:solidFill>
                  <a:schemeClr val="tx1"/>
                </a:solidFill>
              </a:rPr>
              <a:t> </a:t>
            </a:r>
            <a:r>
              <a:rPr lang="en-US" i="1" dirty="0" err="1" smtClean="0">
                <a:solidFill>
                  <a:schemeClr val="tx1"/>
                </a:solidFill>
              </a:rPr>
              <a:t>hql</a:t>
            </a:r>
            <a:r>
              <a:rPr lang="en-US" i="1" dirty="0" smtClean="0">
                <a:solidFill>
                  <a:schemeClr val="tx1"/>
                </a:solidFill>
              </a:rPr>
              <a:t> </a:t>
            </a:r>
            <a:r>
              <a:rPr lang="en-US" i="1" dirty="0">
                <a:solidFill>
                  <a:schemeClr val="tx1"/>
                </a:solidFill>
              </a:rPr>
              <a:t>=</a:t>
            </a:r>
            <a:r>
              <a:rPr lang="en-US" i="1" dirty="0" smtClean="0">
                <a:solidFill>
                  <a:schemeClr val="tx1"/>
                </a:solidFill>
              </a:rPr>
              <a:t> </a:t>
            </a:r>
            <a:r>
              <a:rPr lang="en-US" i="1" dirty="0">
                <a:solidFill>
                  <a:schemeClr val="tx1"/>
                </a:solidFill>
              </a:rPr>
              <a:t>"FROM Employee E WHERE E.id &gt; 10 ORDER BY </a:t>
            </a:r>
            <a:r>
              <a:rPr lang="en-US" i="1" dirty="0" err="1">
                <a:solidFill>
                  <a:schemeClr val="tx1"/>
                </a:solidFill>
              </a:rPr>
              <a:t>E.salary</a:t>
            </a:r>
            <a:r>
              <a:rPr lang="en-US" i="1" dirty="0">
                <a:solidFill>
                  <a:schemeClr val="tx1"/>
                </a:solidFill>
              </a:rPr>
              <a:t> DESC";</a:t>
            </a:r>
            <a:r>
              <a:rPr lang="en-US" i="1" dirty="0" smtClean="0">
                <a:solidFill>
                  <a:schemeClr val="tx1"/>
                </a:solidFill>
              </a:rPr>
              <a:t> </a:t>
            </a:r>
          </a:p>
          <a:p>
            <a:pPr algn="l"/>
            <a:r>
              <a:rPr lang="en-US" i="1" dirty="0" smtClean="0">
                <a:solidFill>
                  <a:schemeClr val="tx1"/>
                </a:solidFill>
              </a:rPr>
              <a:t>Query </a:t>
            </a:r>
            <a:r>
              <a:rPr lang="en-US" i="1" dirty="0" err="1" smtClean="0">
                <a:solidFill>
                  <a:schemeClr val="tx1"/>
                </a:solidFill>
              </a:rPr>
              <a:t>query</a:t>
            </a:r>
            <a:r>
              <a:rPr lang="en-US" i="1" dirty="0" smtClean="0">
                <a:solidFill>
                  <a:schemeClr val="tx1"/>
                </a:solidFill>
              </a:rPr>
              <a:t> </a:t>
            </a:r>
            <a:r>
              <a:rPr lang="en-US" i="1" dirty="0">
                <a:solidFill>
                  <a:schemeClr val="tx1"/>
                </a:solidFill>
              </a:rPr>
              <a:t>=</a:t>
            </a:r>
            <a:r>
              <a:rPr lang="en-US" i="1" dirty="0" smtClean="0">
                <a:solidFill>
                  <a:schemeClr val="tx1"/>
                </a:solidFill>
              </a:rPr>
              <a:t> </a:t>
            </a:r>
            <a:r>
              <a:rPr lang="en-US" i="1" dirty="0" err="1" smtClean="0">
                <a:solidFill>
                  <a:schemeClr val="tx1"/>
                </a:solidFill>
              </a:rPr>
              <a:t>session</a:t>
            </a:r>
            <a:r>
              <a:rPr lang="en-US" i="1" dirty="0" err="1">
                <a:solidFill>
                  <a:schemeClr val="tx1"/>
                </a:solidFill>
              </a:rPr>
              <a:t>.</a:t>
            </a:r>
            <a:r>
              <a:rPr lang="en-US" i="1" dirty="0" err="1" smtClean="0">
                <a:solidFill>
                  <a:schemeClr val="tx1"/>
                </a:solidFill>
              </a:rPr>
              <a:t>createQuery</a:t>
            </a:r>
            <a:r>
              <a:rPr lang="en-US" i="1" dirty="0">
                <a:solidFill>
                  <a:schemeClr val="tx1"/>
                </a:solidFill>
              </a:rPr>
              <a:t>(</a:t>
            </a:r>
            <a:r>
              <a:rPr lang="en-US" i="1" dirty="0" err="1" smtClean="0">
                <a:solidFill>
                  <a:schemeClr val="tx1"/>
                </a:solidFill>
              </a:rPr>
              <a:t>hql</a:t>
            </a:r>
            <a:r>
              <a:rPr lang="en-US" i="1" dirty="0">
                <a:solidFill>
                  <a:schemeClr val="tx1"/>
                </a:solidFill>
              </a:rPr>
              <a:t>);</a:t>
            </a:r>
            <a:r>
              <a:rPr lang="en-US" i="1" dirty="0" smtClean="0">
                <a:solidFill>
                  <a:schemeClr val="tx1"/>
                </a:solidFill>
              </a:rPr>
              <a:t> </a:t>
            </a:r>
          </a:p>
          <a:p>
            <a:pPr algn="l"/>
            <a:r>
              <a:rPr lang="en-US" i="1" dirty="0" smtClean="0">
                <a:solidFill>
                  <a:schemeClr val="tx1"/>
                </a:solidFill>
              </a:rPr>
              <a:t>List results </a:t>
            </a:r>
            <a:r>
              <a:rPr lang="en-US" i="1" dirty="0">
                <a:solidFill>
                  <a:schemeClr val="tx1"/>
                </a:solidFill>
              </a:rPr>
              <a:t>=</a:t>
            </a:r>
            <a:r>
              <a:rPr lang="en-US" i="1" dirty="0" smtClean="0">
                <a:solidFill>
                  <a:schemeClr val="tx1"/>
                </a:solidFill>
              </a:rPr>
              <a:t> </a:t>
            </a:r>
            <a:r>
              <a:rPr lang="en-US" i="1" dirty="0" err="1" smtClean="0">
                <a:solidFill>
                  <a:schemeClr val="tx1"/>
                </a:solidFill>
              </a:rPr>
              <a:t>query</a:t>
            </a:r>
            <a:r>
              <a:rPr lang="en-US" i="1" dirty="0" err="1">
                <a:solidFill>
                  <a:schemeClr val="tx1"/>
                </a:solidFill>
              </a:rPr>
              <a:t>.</a:t>
            </a:r>
            <a:r>
              <a:rPr lang="en-US" i="1" dirty="0" err="1" smtClean="0">
                <a:solidFill>
                  <a:schemeClr val="tx1"/>
                </a:solidFill>
              </a:rPr>
              <a:t>list</a:t>
            </a:r>
            <a:r>
              <a:rPr lang="en-US" i="1" dirty="0">
                <a:solidFill>
                  <a:schemeClr val="tx1"/>
                </a:solidFill>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dirty="0">
                <a:solidFill>
                  <a:srgbClr val="FF0000"/>
                </a:solidFill>
              </a:rPr>
              <a:t>GROUP BY Clause</a:t>
            </a:r>
          </a:p>
          <a:p>
            <a:pPr algn="l"/>
            <a:r>
              <a:rPr lang="en-US" dirty="0">
                <a:solidFill>
                  <a:schemeClr val="tx1"/>
                </a:solidFill>
              </a:rPr>
              <a:t>This clause lets Hibernate pull information from the database and group it based on a value of an attribute and, typically, use the result to include an aggregate value. Following is the simple syntax of using GROUP BY clause:</a:t>
            </a:r>
          </a:p>
          <a:p>
            <a:pPr algn="l"/>
            <a:r>
              <a:rPr lang="en-US" i="1" dirty="0">
                <a:solidFill>
                  <a:schemeClr val="tx1"/>
                </a:solidFill>
              </a:rPr>
              <a:t>String</a:t>
            </a:r>
            <a:r>
              <a:rPr lang="en-US" i="1" dirty="0" smtClean="0">
                <a:solidFill>
                  <a:schemeClr val="tx1"/>
                </a:solidFill>
              </a:rPr>
              <a:t> </a:t>
            </a:r>
            <a:r>
              <a:rPr lang="en-US" i="1" dirty="0" err="1" smtClean="0">
                <a:solidFill>
                  <a:schemeClr val="tx1"/>
                </a:solidFill>
              </a:rPr>
              <a:t>hql</a:t>
            </a:r>
            <a:r>
              <a:rPr lang="en-US" i="1" dirty="0" smtClean="0">
                <a:solidFill>
                  <a:schemeClr val="tx1"/>
                </a:solidFill>
              </a:rPr>
              <a:t> </a:t>
            </a:r>
            <a:r>
              <a:rPr lang="en-US" i="1" dirty="0">
                <a:solidFill>
                  <a:schemeClr val="tx1"/>
                </a:solidFill>
              </a:rPr>
              <a:t>=</a:t>
            </a:r>
            <a:r>
              <a:rPr lang="en-US" i="1" dirty="0" smtClean="0">
                <a:solidFill>
                  <a:schemeClr val="tx1"/>
                </a:solidFill>
              </a:rPr>
              <a:t> </a:t>
            </a:r>
            <a:r>
              <a:rPr lang="en-US" i="1" dirty="0">
                <a:solidFill>
                  <a:schemeClr val="tx1"/>
                </a:solidFill>
              </a:rPr>
              <a:t>"SELECT </a:t>
            </a:r>
            <a:r>
              <a:rPr lang="en-US" i="1" dirty="0">
                <a:solidFill>
                  <a:srgbClr val="FF0000"/>
                </a:solidFill>
              </a:rPr>
              <a:t>SUM</a:t>
            </a:r>
            <a:r>
              <a:rPr lang="en-US" i="1" dirty="0">
                <a:solidFill>
                  <a:schemeClr val="tx1"/>
                </a:solidFill>
              </a:rPr>
              <a:t>(</a:t>
            </a:r>
            <a:r>
              <a:rPr lang="en-US" i="1" dirty="0" err="1">
                <a:solidFill>
                  <a:schemeClr val="tx1"/>
                </a:solidFill>
              </a:rPr>
              <a:t>E.salary</a:t>
            </a:r>
            <a:r>
              <a:rPr lang="en-US" i="1" dirty="0">
                <a:solidFill>
                  <a:schemeClr val="tx1"/>
                </a:solidFill>
              </a:rPr>
              <a:t>), </a:t>
            </a:r>
            <a:r>
              <a:rPr lang="en-US" i="1" dirty="0" err="1">
                <a:solidFill>
                  <a:schemeClr val="tx1"/>
                </a:solidFill>
              </a:rPr>
              <a:t>E.firtName</a:t>
            </a:r>
            <a:r>
              <a:rPr lang="en-US" i="1" dirty="0">
                <a:solidFill>
                  <a:schemeClr val="tx1"/>
                </a:solidFill>
              </a:rPr>
              <a:t> FROM Employee E </a:t>
            </a:r>
            <a:r>
              <a:rPr lang="en-US" i="1" dirty="0" smtClean="0">
                <a:solidFill>
                  <a:schemeClr val="tx1"/>
                </a:solidFill>
              </a:rPr>
              <a:t>GROUP </a:t>
            </a:r>
            <a:r>
              <a:rPr lang="en-US" i="1" dirty="0">
                <a:solidFill>
                  <a:schemeClr val="tx1"/>
                </a:solidFill>
              </a:rPr>
              <a:t>BY </a:t>
            </a:r>
            <a:r>
              <a:rPr lang="en-US" i="1" dirty="0" err="1">
                <a:solidFill>
                  <a:schemeClr val="tx1"/>
                </a:solidFill>
              </a:rPr>
              <a:t>E.firstName</a:t>
            </a:r>
            <a:r>
              <a:rPr lang="en-US" i="1" dirty="0">
                <a:solidFill>
                  <a:schemeClr val="tx1"/>
                </a:solidFill>
              </a:rPr>
              <a:t>";</a:t>
            </a:r>
            <a:r>
              <a:rPr lang="en-US" i="1" dirty="0" smtClean="0">
                <a:solidFill>
                  <a:schemeClr val="tx1"/>
                </a:solidFill>
              </a:rPr>
              <a:t> </a:t>
            </a:r>
          </a:p>
          <a:p>
            <a:pPr algn="l"/>
            <a:r>
              <a:rPr lang="en-US" i="1" dirty="0" smtClean="0">
                <a:solidFill>
                  <a:schemeClr val="tx1"/>
                </a:solidFill>
              </a:rPr>
              <a:t>Query </a:t>
            </a:r>
            <a:r>
              <a:rPr lang="en-US" i="1" dirty="0" err="1" smtClean="0">
                <a:solidFill>
                  <a:schemeClr val="tx1"/>
                </a:solidFill>
              </a:rPr>
              <a:t>query</a:t>
            </a:r>
            <a:r>
              <a:rPr lang="en-US" i="1" dirty="0" smtClean="0">
                <a:solidFill>
                  <a:schemeClr val="tx1"/>
                </a:solidFill>
              </a:rPr>
              <a:t> </a:t>
            </a:r>
            <a:r>
              <a:rPr lang="en-US" i="1" dirty="0">
                <a:solidFill>
                  <a:schemeClr val="tx1"/>
                </a:solidFill>
              </a:rPr>
              <a:t>=</a:t>
            </a:r>
            <a:r>
              <a:rPr lang="en-US" i="1" dirty="0" smtClean="0">
                <a:solidFill>
                  <a:schemeClr val="tx1"/>
                </a:solidFill>
              </a:rPr>
              <a:t> </a:t>
            </a:r>
            <a:r>
              <a:rPr lang="en-US" i="1" dirty="0" err="1" smtClean="0">
                <a:solidFill>
                  <a:schemeClr val="tx1"/>
                </a:solidFill>
              </a:rPr>
              <a:t>session</a:t>
            </a:r>
            <a:r>
              <a:rPr lang="en-US" i="1" dirty="0" err="1">
                <a:solidFill>
                  <a:schemeClr val="tx1"/>
                </a:solidFill>
              </a:rPr>
              <a:t>.</a:t>
            </a:r>
            <a:r>
              <a:rPr lang="en-US" i="1" dirty="0" err="1" smtClean="0">
                <a:solidFill>
                  <a:schemeClr val="tx1"/>
                </a:solidFill>
              </a:rPr>
              <a:t>createQuery</a:t>
            </a:r>
            <a:r>
              <a:rPr lang="en-US" i="1" dirty="0">
                <a:solidFill>
                  <a:schemeClr val="tx1"/>
                </a:solidFill>
              </a:rPr>
              <a:t>(</a:t>
            </a:r>
            <a:r>
              <a:rPr lang="en-US" i="1" dirty="0" err="1" smtClean="0">
                <a:solidFill>
                  <a:schemeClr val="tx1"/>
                </a:solidFill>
              </a:rPr>
              <a:t>hql</a:t>
            </a:r>
            <a:r>
              <a:rPr lang="en-US" i="1" dirty="0">
                <a:solidFill>
                  <a:schemeClr val="tx1"/>
                </a:solidFill>
              </a:rPr>
              <a:t>);</a:t>
            </a:r>
            <a:r>
              <a:rPr lang="en-US" i="1" dirty="0" smtClean="0">
                <a:solidFill>
                  <a:schemeClr val="tx1"/>
                </a:solidFill>
              </a:rPr>
              <a:t> </a:t>
            </a:r>
          </a:p>
          <a:p>
            <a:pPr algn="l"/>
            <a:r>
              <a:rPr lang="en-US" i="1" dirty="0" smtClean="0">
                <a:solidFill>
                  <a:schemeClr val="tx1"/>
                </a:solidFill>
              </a:rPr>
              <a:t>List results </a:t>
            </a:r>
            <a:r>
              <a:rPr lang="en-US" i="1" dirty="0">
                <a:solidFill>
                  <a:schemeClr val="tx1"/>
                </a:solidFill>
              </a:rPr>
              <a:t>=</a:t>
            </a:r>
            <a:r>
              <a:rPr lang="en-US" i="1" dirty="0" smtClean="0">
                <a:solidFill>
                  <a:schemeClr val="tx1"/>
                </a:solidFill>
              </a:rPr>
              <a:t> </a:t>
            </a:r>
            <a:r>
              <a:rPr lang="en-US" i="1" dirty="0" err="1" smtClean="0">
                <a:solidFill>
                  <a:schemeClr val="tx1"/>
                </a:solidFill>
              </a:rPr>
              <a:t>query</a:t>
            </a:r>
            <a:r>
              <a:rPr lang="en-US" i="1" dirty="0" err="1">
                <a:solidFill>
                  <a:schemeClr val="tx1"/>
                </a:solidFill>
              </a:rPr>
              <a:t>.</a:t>
            </a:r>
            <a:r>
              <a:rPr lang="en-US" i="1" dirty="0" err="1" smtClean="0">
                <a:solidFill>
                  <a:schemeClr val="tx1"/>
                </a:solidFill>
              </a:rPr>
              <a:t>list</a:t>
            </a:r>
            <a:r>
              <a:rPr lang="en-US" i="1" dirty="0">
                <a:solidFill>
                  <a:schemeClr val="tx1"/>
                </a:solidFill>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762000"/>
            <a:ext cx="7315200" cy="4800600"/>
          </a:xfrm>
        </p:spPr>
        <p:txBody>
          <a:bodyPr>
            <a:normAutofit fontScale="92500" lnSpcReduction="20000"/>
          </a:bodyPr>
          <a:lstStyle/>
          <a:p>
            <a:r>
              <a:rPr lang="en-US" dirty="0" smtClean="0"/>
              <a:t>UPDATE Clause</a:t>
            </a:r>
          </a:p>
          <a:p>
            <a:r>
              <a:rPr lang="en-US" b="1" dirty="0" smtClean="0"/>
              <a:t>UPDATE</a:t>
            </a:r>
            <a:r>
              <a:rPr lang="en-US" dirty="0" smtClean="0"/>
              <a:t> clause can be used to update one or more properties of an one or more objects</a:t>
            </a:r>
          </a:p>
          <a:p>
            <a:pPr algn="l"/>
            <a:endParaRPr lang="en-US" dirty="0" smtClean="0"/>
          </a:p>
          <a:p>
            <a:pPr algn="l"/>
            <a:r>
              <a:rPr lang="en-US" dirty="0" smtClean="0"/>
              <a:t>String </a:t>
            </a:r>
            <a:r>
              <a:rPr lang="en-US" dirty="0" err="1" smtClean="0"/>
              <a:t>hql</a:t>
            </a:r>
            <a:r>
              <a:rPr lang="en-US" dirty="0" smtClean="0"/>
              <a:t> = "UPDATE Employee set salary = :salary " + "WHERE id = :</a:t>
            </a:r>
            <a:r>
              <a:rPr lang="en-US" dirty="0" err="1" smtClean="0"/>
              <a:t>employee_id</a:t>
            </a:r>
            <a:r>
              <a:rPr lang="en-US" dirty="0" smtClean="0"/>
              <a:t>"; </a:t>
            </a:r>
          </a:p>
          <a:p>
            <a:pPr algn="l"/>
            <a:r>
              <a:rPr lang="en-US" dirty="0" smtClean="0"/>
              <a:t>Query </a:t>
            </a:r>
            <a:r>
              <a:rPr lang="en-US" dirty="0" err="1" smtClean="0"/>
              <a:t>query</a:t>
            </a:r>
            <a:r>
              <a:rPr lang="en-US" dirty="0" smtClean="0"/>
              <a:t> = </a:t>
            </a:r>
            <a:r>
              <a:rPr lang="en-US" dirty="0" err="1" smtClean="0"/>
              <a:t>session.createQuery</a:t>
            </a:r>
            <a:r>
              <a:rPr lang="en-US" dirty="0" smtClean="0"/>
              <a:t>(</a:t>
            </a:r>
            <a:r>
              <a:rPr lang="en-US" dirty="0" err="1" smtClean="0"/>
              <a:t>hql</a:t>
            </a:r>
            <a:r>
              <a:rPr lang="en-US" dirty="0" smtClean="0"/>
              <a:t>); </a:t>
            </a:r>
            <a:r>
              <a:rPr lang="en-US" dirty="0" err="1" smtClean="0"/>
              <a:t>query.setParameter</a:t>
            </a:r>
            <a:r>
              <a:rPr lang="en-US" dirty="0" smtClean="0"/>
              <a:t>("salary", 1000); </a:t>
            </a:r>
            <a:r>
              <a:rPr lang="en-US" dirty="0" err="1" smtClean="0"/>
              <a:t>query.setParameter</a:t>
            </a:r>
            <a:r>
              <a:rPr lang="en-US" dirty="0" smtClean="0"/>
              <a:t>("</a:t>
            </a:r>
            <a:r>
              <a:rPr lang="en-US" dirty="0" err="1" smtClean="0"/>
              <a:t>employee_id</a:t>
            </a:r>
            <a:r>
              <a:rPr lang="en-US" dirty="0" smtClean="0"/>
              <a:t>", 10); </a:t>
            </a:r>
          </a:p>
          <a:p>
            <a:pPr algn="l"/>
            <a:r>
              <a:rPr lang="en-US" dirty="0" err="1" smtClean="0"/>
              <a:t>int</a:t>
            </a:r>
            <a:r>
              <a:rPr lang="en-US" dirty="0" smtClean="0"/>
              <a:t> result = </a:t>
            </a:r>
            <a:r>
              <a:rPr lang="en-US" dirty="0" err="1" smtClean="0"/>
              <a:t>query.executeUpdate</a:t>
            </a:r>
            <a:r>
              <a:rPr lang="en-US" dirty="0" smtClean="0"/>
              <a:t>(); </a:t>
            </a:r>
          </a:p>
          <a:p>
            <a:pPr algn="l"/>
            <a:r>
              <a:rPr lang="en-US" dirty="0" err="1" smtClean="0"/>
              <a:t>System.out.println</a:t>
            </a:r>
            <a:r>
              <a:rPr lang="en-US" dirty="0" smtClean="0"/>
              <a:t>("Rows affected: " + result);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762000"/>
            <a:ext cx="7620000" cy="5715000"/>
          </a:xfrm>
        </p:spPr>
        <p:txBody>
          <a:bodyPr>
            <a:normAutofit fontScale="62500" lnSpcReduction="20000"/>
          </a:bodyPr>
          <a:lstStyle/>
          <a:p>
            <a:r>
              <a:rPr lang="en-US" dirty="0" smtClean="0">
                <a:solidFill>
                  <a:schemeClr val="tx1"/>
                </a:solidFill>
              </a:rPr>
              <a:t>DELETE Clause</a:t>
            </a:r>
          </a:p>
          <a:p>
            <a:pPr algn="l"/>
            <a:r>
              <a:rPr lang="en-US" dirty="0" smtClean="0"/>
              <a:t>String </a:t>
            </a:r>
            <a:r>
              <a:rPr lang="en-US" dirty="0" err="1" smtClean="0"/>
              <a:t>hql</a:t>
            </a:r>
            <a:r>
              <a:rPr lang="en-US" dirty="0" smtClean="0"/>
              <a:t> = "DELETE FROM Employee " + "WHERE id = :</a:t>
            </a:r>
            <a:r>
              <a:rPr lang="en-US" dirty="0" err="1" smtClean="0"/>
              <a:t>employee_id</a:t>
            </a:r>
            <a:r>
              <a:rPr lang="en-US" dirty="0" smtClean="0"/>
              <a:t>"; </a:t>
            </a:r>
          </a:p>
          <a:p>
            <a:pPr algn="l"/>
            <a:r>
              <a:rPr lang="en-US" dirty="0" smtClean="0"/>
              <a:t>Query </a:t>
            </a:r>
            <a:r>
              <a:rPr lang="en-US" dirty="0" err="1" smtClean="0"/>
              <a:t>query</a:t>
            </a:r>
            <a:r>
              <a:rPr lang="en-US" dirty="0" smtClean="0"/>
              <a:t> = </a:t>
            </a:r>
            <a:r>
              <a:rPr lang="en-US" dirty="0" err="1" smtClean="0"/>
              <a:t>session.createQuery</a:t>
            </a:r>
            <a:r>
              <a:rPr lang="en-US" dirty="0" smtClean="0"/>
              <a:t>(</a:t>
            </a:r>
            <a:r>
              <a:rPr lang="en-US" dirty="0" err="1" smtClean="0"/>
              <a:t>hql</a:t>
            </a:r>
            <a:r>
              <a:rPr lang="en-US" dirty="0" smtClean="0"/>
              <a:t>); </a:t>
            </a:r>
            <a:r>
              <a:rPr lang="en-US" dirty="0" err="1" smtClean="0"/>
              <a:t>query.setParameter</a:t>
            </a:r>
            <a:r>
              <a:rPr lang="en-US" dirty="0" smtClean="0"/>
              <a:t>("</a:t>
            </a:r>
            <a:r>
              <a:rPr lang="en-US" dirty="0" err="1" smtClean="0"/>
              <a:t>employee_id</a:t>
            </a:r>
            <a:r>
              <a:rPr lang="en-US" dirty="0" smtClean="0"/>
              <a:t>", 10); </a:t>
            </a:r>
          </a:p>
          <a:p>
            <a:pPr algn="l"/>
            <a:r>
              <a:rPr lang="en-US" dirty="0" err="1" smtClean="0"/>
              <a:t>int</a:t>
            </a:r>
            <a:r>
              <a:rPr lang="en-US" dirty="0" smtClean="0"/>
              <a:t> result = </a:t>
            </a:r>
            <a:r>
              <a:rPr lang="en-US" dirty="0" err="1" smtClean="0"/>
              <a:t>query.executeUpdate</a:t>
            </a:r>
            <a:r>
              <a:rPr lang="en-US" dirty="0" smtClean="0"/>
              <a:t>(); </a:t>
            </a:r>
          </a:p>
          <a:p>
            <a:pPr algn="l"/>
            <a:r>
              <a:rPr lang="en-US" dirty="0" err="1" smtClean="0"/>
              <a:t>System.out.println</a:t>
            </a:r>
            <a:r>
              <a:rPr lang="en-US" dirty="0" smtClean="0"/>
              <a:t>("Rows affected: " + result);</a:t>
            </a:r>
          </a:p>
          <a:p>
            <a:r>
              <a:rPr lang="en-US" dirty="0" smtClean="0">
                <a:solidFill>
                  <a:schemeClr val="tx1"/>
                </a:solidFill>
              </a:rPr>
              <a:t>INSERT Clause</a:t>
            </a:r>
          </a:p>
          <a:p>
            <a:pPr algn="l"/>
            <a:r>
              <a:rPr lang="en-US" dirty="0" smtClean="0"/>
              <a:t>String </a:t>
            </a:r>
            <a:r>
              <a:rPr lang="en-US" dirty="0" err="1" smtClean="0"/>
              <a:t>hql</a:t>
            </a:r>
            <a:r>
              <a:rPr lang="en-US" dirty="0" smtClean="0"/>
              <a:t> = "INSERT INTO Employee(</a:t>
            </a:r>
            <a:r>
              <a:rPr lang="en-US" dirty="0" err="1" smtClean="0"/>
              <a:t>firstName</a:t>
            </a:r>
            <a:r>
              <a:rPr lang="en-US" dirty="0" smtClean="0"/>
              <a:t>, </a:t>
            </a:r>
            <a:r>
              <a:rPr lang="en-US" dirty="0" err="1" smtClean="0"/>
              <a:t>lastName</a:t>
            </a:r>
            <a:r>
              <a:rPr lang="en-US" dirty="0" smtClean="0"/>
              <a:t>, salary)" + "SELECT </a:t>
            </a:r>
            <a:r>
              <a:rPr lang="en-US" dirty="0" err="1" smtClean="0"/>
              <a:t>firstName</a:t>
            </a:r>
            <a:r>
              <a:rPr lang="en-US" dirty="0" smtClean="0"/>
              <a:t>, </a:t>
            </a:r>
            <a:r>
              <a:rPr lang="en-US" dirty="0" err="1" smtClean="0"/>
              <a:t>lastName</a:t>
            </a:r>
            <a:r>
              <a:rPr lang="en-US" dirty="0" smtClean="0"/>
              <a:t>, salary FROM </a:t>
            </a:r>
            <a:r>
              <a:rPr lang="en-US" dirty="0" err="1" smtClean="0"/>
              <a:t>old_employee</a:t>
            </a:r>
            <a:r>
              <a:rPr lang="en-US" dirty="0" smtClean="0"/>
              <a:t>"; </a:t>
            </a:r>
          </a:p>
          <a:p>
            <a:pPr algn="l"/>
            <a:r>
              <a:rPr lang="en-US" dirty="0" smtClean="0"/>
              <a:t>Query </a:t>
            </a:r>
            <a:r>
              <a:rPr lang="en-US" dirty="0" err="1" smtClean="0"/>
              <a:t>query</a:t>
            </a:r>
            <a:r>
              <a:rPr lang="en-US" dirty="0" smtClean="0"/>
              <a:t> = </a:t>
            </a:r>
            <a:r>
              <a:rPr lang="en-US" dirty="0" err="1" smtClean="0"/>
              <a:t>session.createQuery</a:t>
            </a:r>
            <a:r>
              <a:rPr lang="en-US" dirty="0" smtClean="0"/>
              <a:t>(</a:t>
            </a:r>
            <a:r>
              <a:rPr lang="en-US" dirty="0" err="1" smtClean="0"/>
              <a:t>hql</a:t>
            </a:r>
            <a:r>
              <a:rPr lang="en-US" dirty="0" smtClean="0"/>
              <a:t>); </a:t>
            </a:r>
          </a:p>
          <a:p>
            <a:pPr algn="l"/>
            <a:r>
              <a:rPr lang="en-US" dirty="0" err="1" smtClean="0"/>
              <a:t>int</a:t>
            </a:r>
            <a:r>
              <a:rPr lang="en-US" dirty="0" smtClean="0"/>
              <a:t> result = </a:t>
            </a:r>
            <a:r>
              <a:rPr lang="en-US" dirty="0" err="1" smtClean="0"/>
              <a:t>query.executeUpdate</a:t>
            </a:r>
            <a:r>
              <a:rPr lang="en-US" dirty="0" smtClean="0"/>
              <a:t>(); </a:t>
            </a:r>
          </a:p>
          <a:p>
            <a:pPr algn="l"/>
            <a:r>
              <a:rPr lang="en-US" dirty="0" err="1" smtClean="0"/>
              <a:t>System.out.println</a:t>
            </a:r>
            <a:r>
              <a:rPr lang="en-US" dirty="0" smtClean="0"/>
              <a:t>("Rows affected: " + result);</a:t>
            </a:r>
          </a:p>
          <a:p>
            <a:pPr algn="l"/>
            <a:endParaRPr lang="en-US" dirty="0" smtClean="0">
              <a:solidFill>
                <a:schemeClr val="tx1"/>
              </a:solidFill>
            </a:endParaRPr>
          </a:p>
          <a:p>
            <a:pPr algn="l"/>
            <a:r>
              <a:rPr lang="en-US" dirty="0" smtClean="0">
                <a:solidFill>
                  <a:schemeClr val="tx1"/>
                </a:solidFill>
              </a:rPr>
              <a:t>Sample Source code:</a:t>
            </a:r>
          </a:p>
          <a:p>
            <a:pPr algn="l"/>
            <a:r>
              <a:rPr lang="en-US" dirty="0" smtClean="0">
                <a:solidFill>
                  <a:schemeClr val="tx1"/>
                </a:solidFill>
              </a:rPr>
              <a:t>Query </a:t>
            </a:r>
            <a:r>
              <a:rPr lang="en-US" dirty="0" err="1" smtClean="0">
                <a:solidFill>
                  <a:schemeClr val="tx1"/>
                </a:solidFill>
              </a:rPr>
              <a:t>qry</a:t>
            </a:r>
            <a:r>
              <a:rPr lang="en-US" dirty="0" smtClean="0">
                <a:solidFill>
                  <a:schemeClr val="tx1"/>
                </a:solidFill>
              </a:rPr>
              <a:t> = </a:t>
            </a:r>
            <a:r>
              <a:rPr lang="en-US" dirty="0" err="1" smtClean="0">
                <a:solidFill>
                  <a:schemeClr val="tx1"/>
                </a:solidFill>
              </a:rPr>
              <a:t>session.createQuery</a:t>
            </a:r>
            <a:r>
              <a:rPr lang="en-US" dirty="0" smtClean="0">
                <a:solidFill>
                  <a:schemeClr val="tx1"/>
                </a:solidFill>
              </a:rPr>
              <a:t>("delete from Students E</a:t>
            </a:r>
          </a:p>
          <a:p>
            <a:pPr algn="l"/>
            <a:r>
              <a:rPr lang="en-US" dirty="0" smtClean="0">
                <a:solidFill>
                  <a:schemeClr val="tx1"/>
                </a:solidFill>
              </a:rPr>
              <a:t>where E.id=:</a:t>
            </a:r>
            <a:r>
              <a:rPr lang="en-US" dirty="0" err="1" smtClean="0">
                <a:solidFill>
                  <a:schemeClr val="tx1"/>
                </a:solidFill>
              </a:rPr>
              <a:t>abcd</a:t>
            </a:r>
            <a:r>
              <a:rPr lang="en-US" dirty="0" smtClean="0">
                <a:solidFill>
                  <a:schemeClr val="tx1"/>
                </a:solidFill>
              </a:rPr>
              <a:t>");</a:t>
            </a:r>
          </a:p>
          <a:p>
            <a:pPr algn="l"/>
            <a:r>
              <a:rPr lang="en-US" dirty="0" smtClean="0">
                <a:solidFill>
                  <a:schemeClr val="tx1"/>
                </a:solidFill>
              </a:rPr>
              <a:t>	        </a:t>
            </a:r>
            <a:r>
              <a:rPr lang="en-US" dirty="0" err="1" smtClean="0">
                <a:solidFill>
                  <a:schemeClr val="tx1"/>
                </a:solidFill>
              </a:rPr>
              <a:t>qry.setParameter</a:t>
            </a:r>
            <a:r>
              <a:rPr lang="en-US" dirty="0" smtClean="0">
                <a:solidFill>
                  <a:schemeClr val="tx1"/>
                </a:solidFill>
              </a:rPr>
              <a:t>("abcd",3);</a:t>
            </a:r>
          </a:p>
          <a:p>
            <a:pPr algn="l"/>
            <a:r>
              <a:rPr lang="en-US" dirty="0" smtClean="0">
                <a:solidFill>
                  <a:schemeClr val="tx1"/>
                </a:solidFill>
              </a:rPr>
              <a:t>	        </a:t>
            </a:r>
            <a:r>
              <a:rPr lang="en-US" dirty="0" err="1" smtClean="0">
                <a:solidFill>
                  <a:schemeClr val="tx1"/>
                </a:solidFill>
              </a:rPr>
              <a:t>int</a:t>
            </a:r>
            <a:r>
              <a:rPr lang="en-US" dirty="0" smtClean="0">
                <a:solidFill>
                  <a:schemeClr val="tx1"/>
                </a:solidFill>
              </a:rPr>
              <a:t> res = </a:t>
            </a:r>
            <a:r>
              <a:rPr lang="en-US" dirty="0" err="1" smtClean="0">
                <a:solidFill>
                  <a:schemeClr val="tx1"/>
                </a:solidFill>
              </a:rPr>
              <a:t>qry.executeUpdate</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10000"/>
          </a:bodyPr>
          <a:lstStyle/>
          <a:p>
            <a:r>
              <a:rPr lang="en-US" u="sng" dirty="0" smtClean="0">
                <a:solidFill>
                  <a:srgbClr val="FF0000"/>
                </a:solidFill>
              </a:rPr>
              <a:t>Hibernate with Annotation or XML</a:t>
            </a:r>
          </a:p>
          <a:p>
            <a:pPr algn="l"/>
            <a:r>
              <a:rPr lang="en-US" dirty="0" smtClean="0">
                <a:solidFill>
                  <a:schemeClr val="tx1"/>
                </a:solidFill>
              </a:rPr>
              <a:t>Hibernate can be used with Annotations or XML. Below are differences of using either of them.</a:t>
            </a:r>
          </a:p>
          <a:p>
            <a:pPr marL="514350" indent="-514350" algn="l">
              <a:buAutoNum type="arabicPeriod"/>
            </a:pPr>
            <a:r>
              <a:rPr lang="en-US" dirty="0" smtClean="0">
                <a:solidFill>
                  <a:schemeClr val="tx1"/>
                </a:solidFill>
              </a:rPr>
              <a:t>Code Readability is better, by using Annotations, since all mapping details are specified along with POJO or Persistent class.</a:t>
            </a:r>
          </a:p>
          <a:p>
            <a:pPr marL="514350" indent="-514350" algn="l">
              <a:buAutoNum type="arabicPeriod"/>
            </a:pPr>
            <a:r>
              <a:rPr lang="en-US" dirty="0" smtClean="0">
                <a:solidFill>
                  <a:schemeClr val="tx1"/>
                </a:solidFill>
              </a:rPr>
              <a:t>Rebuild/Recompile of  source code is not required, when any changes are made to XML mapping(hbm.xml) file, where as any changes to Annotations needs re building of code.</a:t>
            </a:r>
          </a:p>
          <a:p>
            <a:pPr marL="514350" indent="-514350" algn="l"/>
            <a:r>
              <a:rPr lang="en-US" dirty="0" smtClean="0">
                <a:solidFill>
                  <a:schemeClr val="tx1"/>
                </a:solidFill>
              </a:rPr>
              <a:t>When Annotations are used, below line need to be specified in </a:t>
            </a:r>
            <a:r>
              <a:rPr lang="en-US" dirty="0" err="1" smtClean="0">
                <a:solidFill>
                  <a:schemeClr val="tx1"/>
                </a:solidFill>
              </a:rPr>
              <a:t>hibernate.cfg.xml</a:t>
            </a:r>
            <a:endParaRPr lang="en-US" dirty="0" smtClean="0">
              <a:solidFill>
                <a:schemeClr val="tx1"/>
              </a:solidFill>
            </a:endParaRPr>
          </a:p>
          <a:p>
            <a:pPr marL="514350" indent="-514350" algn="l"/>
            <a:r>
              <a:rPr lang="en-US" dirty="0" smtClean="0">
                <a:solidFill>
                  <a:srgbClr val="FF0000"/>
                </a:solidFill>
              </a:rPr>
              <a:t>&lt;mapping class="Employee"/&gt;</a:t>
            </a:r>
          </a:p>
          <a:p>
            <a:pPr marL="514350" indent="-514350" algn="l"/>
            <a:r>
              <a:rPr lang="en-US" dirty="0" smtClean="0">
                <a:solidFill>
                  <a:schemeClr val="tx1"/>
                </a:solidFill>
              </a:rPr>
              <a:t>(for XML Mapping) </a:t>
            </a:r>
            <a:r>
              <a:rPr lang="en-US" dirty="0" smtClean="0">
                <a:solidFill>
                  <a:srgbClr val="FF0000"/>
                </a:solidFill>
              </a:rPr>
              <a:t>&lt;mapping resource=“</a:t>
            </a:r>
            <a:r>
              <a:rPr lang="en-US" dirty="0" err="1" smtClean="0">
                <a:solidFill>
                  <a:srgbClr val="FF0000"/>
                </a:solidFill>
              </a:rPr>
              <a:t>emp.hbm.xml</a:t>
            </a:r>
            <a:r>
              <a:rPr lang="en-US" dirty="0" smtClean="0">
                <a:solidFill>
                  <a:srgbClr val="FF0000"/>
                </a:solidFill>
              </a:rPr>
              <a:t>”/&gt;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762000"/>
            <a:ext cx="7315200" cy="4800600"/>
          </a:xfrm>
        </p:spPr>
        <p:txBody>
          <a:bodyPr>
            <a:normAutofit fontScale="70000" lnSpcReduction="20000"/>
          </a:bodyPr>
          <a:lstStyle/>
          <a:p>
            <a:r>
              <a:rPr lang="en-US" dirty="0" smtClean="0"/>
              <a:t>Pagination</a:t>
            </a:r>
            <a:endParaRPr lang="en-US" dirty="0"/>
          </a:p>
          <a:p>
            <a:r>
              <a:rPr lang="en-US" dirty="0"/>
              <a:t>String</a:t>
            </a:r>
            <a:r>
              <a:rPr lang="en-US" dirty="0" smtClean="0"/>
              <a:t> </a:t>
            </a:r>
            <a:r>
              <a:rPr lang="en-US" dirty="0" err="1" smtClean="0"/>
              <a:t>hql</a:t>
            </a:r>
            <a:r>
              <a:rPr lang="en-US" dirty="0" smtClean="0"/>
              <a:t> </a:t>
            </a:r>
            <a:r>
              <a:rPr lang="en-US" dirty="0"/>
              <a:t>=</a:t>
            </a:r>
            <a:r>
              <a:rPr lang="en-US" dirty="0" smtClean="0"/>
              <a:t> </a:t>
            </a:r>
            <a:r>
              <a:rPr lang="en-US" dirty="0"/>
              <a:t>"FROM Employee";</a:t>
            </a:r>
            <a:r>
              <a:rPr lang="en-US" dirty="0" smtClean="0"/>
              <a:t> </a:t>
            </a:r>
          </a:p>
          <a:p>
            <a:r>
              <a:rPr lang="en-US" dirty="0" smtClean="0"/>
              <a:t>Query </a:t>
            </a:r>
            <a:r>
              <a:rPr lang="en-US" dirty="0" err="1" smtClean="0"/>
              <a:t>query</a:t>
            </a:r>
            <a:r>
              <a:rPr lang="en-US" dirty="0" smtClean="0"/>
              <a:t> </a:t>
            </a:r>
            <a:r>
              <a:rPr lang="en-US" dirty="0"/>
              <a:t>=</a:t>
            </a:r>
            <a:r>
              <a:rPr lang="en-US" dirty="0" smtClean="0"/>
              <a:t> </a:t>
            </a:r>
            <a:r>
              <a:rPr lang="en-US" dirty="0" err="1" smtClean="0"/>
              <a:t>session</a:t>
            </a:r>
            <a:r>
              <a:rPr lang="en-US" dirty="0" err="1"/>
              <a:t>.</a:t>
            </a:r>
            <a:r>
              <a:rPr lang="en-US" dirty="0" err="1" smtClean="0"/>
              <a:t>createQuery</a:t>
            </a:r>
            <a:r>
              <a:rPr lang="en-US" dirty="0"/>
              <a:t>(</a:t>
            </a:r>
            <a:r>
              <a:rPr lang="en-US" dirty="0" err="1" smtClean="0"/>
              <a:t>hql</a:t>
            </a:r>
            <a:r>
              <a:rPr lang="en-US" dirty="0"/>
              <a:t>);</a:t>
            </a:r>
            <a:r>
              <a:rPr lang="en-US" dirty="0" smtClean="0"/>
              <a:t> </a:t>
            </a:r>
            <a:r>
              <a:rPr lang="en-US" dirty="0" err="1" smtClean="0"/>
              <a:t>query</a:t>
            </a:r>
            <a:r>
              <a:rPr lang="en-US" dirty="0" err="1"/>
              <a:t>.</a:t>
            </a:r>
            <a:r>
              <a:rPr lang="en-US" dirty="0" err="1" smtClean="0"/>
              <a:t>setFirstResult</a:t>
            </a:r>
            <a:r>
              <a:rPr lang="en-US" dirty="0"/>
              <a:t>(1);</a:t>
            </a:r>
            <a:r>
              <a:rPr lang="en-US" dirty="0" smtClean="0"/>
              <a:t> </a:t>
            </a:r>
            <a:r>
              <a:rPr lang="en-US" dirty="0" err="1" smtClean="0"/>
              <a:t>query</a:t>
            </a:r>
            <a:r>
              <a:rPr lang="en-US" dirty="0" err="1"/>
              <a:t>.</a:t>
            </a:r>
            <a:r>
              <a:rPr lang="en-US" dirty="0" err="1" smtClean="0"/>
              <a:t>setMaxResults</a:t>
            </a:r>
            <a:r>
              <a:rPr lang="en-US" dirty="0"/>
              <a:t>(10);</a:t>
            </a:r>
            <a:r>
              <a:rPr lang="en-US" dirty="0" smtClean="0"/>
              <a:t> </a:t>
            </a:r>
          </a:p>
          <a:p>
            <a:r>
              <a:rPr lang="en-US" dirty="0" smtClean="0"/>
              <a:t>List results </a:t>
            </a:r>
            <a:r>
              <a:rPr lang="en-US" dirty="0"/>
              <a:t>=</a:t>
            </a:r>
            <a:r>
              <a:rPr lang="en-US" dirty="0" smtClean="0"/>
              <a:t> </a:t>
            </a:r>
            <a:r>
              <a:rPr lang="en-US" dirty="0" err="1" smtClean="0"/>
              <a:t>query</a:t>
            </a:r>
            <a:r>
              <a:rPr lang="en-US" dirty="0" err="1"/>
              <a:t>.</a:t>
            </a:r>
            <a:r>
              <a:rPr lang="en-US" dirty="0" err="1" smtClean="0"/>
              <a:t>list</a:t>
            </a:r>
            <a:r>
              <a:rPr lang="en-US" dirty="0" smtClean="0"/>
              <a:t>();</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Below are other values for </a:t>
            </a:r>
            <a:r>
              <a:rPr lang="en-US" dirty="0" smtClean="0">
                <a:solidFill>
                  <a:srgbClr val="FF0000"/>
                </a:solidFill>
              </a:rPr>
              <a:t>hbm2ddl.auto</a:t>
            </a:r>
          </a:p>
          <a:p>
            <a:pPr marL="514350" indent="-514350" algn="l">
              <a:buFont typeface="+mj-lt"/>
              <a:buAutoNum type="arabicPeriod"/>
            </a:pPr>
            <a:r>
              <a:rPr lang="en-US" dirty="0" smtClean="0">
                <a:solidFill>
                  <a:schemeClr val="tx1"/>
                </a:solidFill>
              </a:rPr>
              <a:t> </a:t>
            </a:r>
            <a:r>
              <a:rPr lang="en-US" dirty="0" smtClean="0">
                <a:solidFill>
                  <a:srgbClr val="FF0000"/>
                </a:solidFill>
              </a:rPr>
              <a:t>validate</a:t>
            </a:r>
            <a:r>
              <a:rPr lang="en-US" dirty="0" smtClean="0">
                <a:solidFill>
                  <a:schemeClr val="tx1"/>
                </a:solidFill>
              </a:rPr>
              <a:t>: validate the schema, makes no changes to the database.</a:t>
            </a:r>
          </a:p>
          <a:p>
            <a:pPr marL="514350" indent="-514350" algn="l">
              <a:buFont typeface="+mj-lt"/>
              <a:buAutoNum type="arabicPeriod"/>
            </a:pPr>
            <a:r>
              <a:rPr lang="en-US" dirty="0" smtClean="0">
                <a:solidFill>
                  <a:srgbClr val="FF0000"/>
                </a:solidFill>
              </a:rPr>
              <a:t>update</a:t>
            </a:r>
            <a:r>
              <a:rPr lang="en-US" dirty="0" smtClean="0">
                <a:solidFill>
                  <a:schemeClr val="tx1"/>
                </a:solidFill>
              </a:rPr>
              <a:t>: update the schema.</a:t>
            </a:r>
          </a:p>
          <a:p>
            <a:pPr marL="514350" indent="-514350" algn="l">
              <a:buFont typeface="+mj-lt"/>
              <a:buAutoNum type="arabicPeriod"/>
            </a:pPr>
            <a:r>
              <a:rPr lang="en-US" dirty="0" smtClean="0">
                <a:solidFill>
                  <a:srgbClr val="FF0000"/>
                </a:solidFill>
              </a:rPr>
              <a:t>create</a:t>
            </a:r>
            <a:r>
              <a:rPr lang="en-US" dirty="0" smtClean="0">
                <a:solidFill>
                  <a:schemeClr val="tx1"/>
                </a:solidFill>
              </a:rPr>
              <a:t>: creates the schema, destroying previous data.</a:t>
            </a:r>
          </a:p>
          <a:p>
            <a:pPr marL="514350" indent="-514350" algn="l">
              <a:buFont typeface="+mj-lt"/>
              <a:buAutoNum type="arabicPeriod"/>
            </a:pPr>
            <a:r>
              <a:rPr lang="en-US" dirty="0" smtClean="0">
                <a:solidFill>
                  <a:srgbClr val="FF0000"/>
                </a:solidFill>
              </a:rPr>
              <a:t>create-drop</a:t>
            </a:r>
            <a:r>
              <a:rPr lang="en-US" dirty="0" smtClean="0">
                <a:solidFill>
                  <a:schemeClr val="tx1"/>
                </a:solidFill>
              </a:rPr>
              <a:t>: drop the schema at the end of the session.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77500" lnSpcReduction="20000"/>
          </a:bodyPr>
          <a:lstStyle/>
          <a:p>
            <a:pPr algn="just"/>
            <a:r>
              <a:rPr lang="en-US" b="1" dirty="0" smtClean="0">
                <a:solidFill>
                  <a:srgbClr val="FF0000"/>
                </a:solidFill>
              </a:rPr>
              <a:t>Hibernate Lifecycle Of </a:t>
            </a:r>
            <a:r>
              <a:rPr lang="en-US" b="1" dirty="0" err="1" smtClean="0">
                <a:solidFill>
                  <a:srgbClr val="FF0000"/>
                </a:solidFill>
              </a:rPr>
              <a:t>pojo</a:t>
            </a:r>
            <a:r>
              <a:rPr lang="en-US" b="1" dirty="0" smtClean="0">
                <a:solidFill>
                  <a:srgbClr val="FF0000"/>
                </a:solidFill>
              </a:rPr>
              <a:t> Class Objects</a:t>
            </a:r>
          </a:p>
          <a:p>
            <a:pPr algn="just"/>
            <a:r>
              <a:rPr lang="en-US" b="1" dirty="0" smtClean="0"/>
              <a:t> </a:t>
            </a:r>
            <a:r>
              <a:rPr lang="en-US" dirty="0" smtClean="0"/>
              <a:t>Hibernate considers objects it can  manage to always be in one of four states</a:t>
            </a:r>
          </a:p>
          <a:p>
            <a:pPr marL="514350" indent="-514350" algn="l">
              <a:buFont typeface="+mj-lt"/>
              <a:buAutoNum type="arabicPeriod"/>
            </a:pPr>
            <a:r>
              <a:rPr lang="en-US" b="1" dirty="0" smtClean="0"/>
              <a:t>Transient</a:t>
            </a:r>
          </a:p>
          <a:p>
            <a:pPr marL="514350" indent="-514350" algn="l">
              <a:buFont typeface="+mj-lt"/>
              <a:buAutoNum type="arabicPeriod"/>
            </a:pPr>
            <a:r>
              <a:rPr lang="en-US" b="1" dirty="0" smtClean="0"/>
              <a:t>Persistent</a:t>
            </a:r>
          </a:p>
          <a:p>
            <a:pPr marL="514350" indent="-514350" algn="l">
              <a:buFont typeface="+mj-lt"/>
              <a:buAutoNum type="arabicPeriod"/>
            </a:pPr>
            <a:r>
              <a:rPr lang="en-US" b="1" dirty="0" smtClean="0"/>
              <a:t>Removed</a:t>
            </a:r>
          </a:p>
          <a:p>
            <a:pPr marL="514350" indent="-514350" algn="l">
              <a:buFont typeface="+mj-lt"/>
              <a:buAutoNum type="arabicPeriod"/>
            </a:pPr>
            <a:r>
              <a:rPr lang="en-US" b="1" dirty="0" smtClean="0"/>
              <a:t>Detached</a:t>
            </a:r>
            <a:r>
              <a:rPr lang="en-US" dirty="0" smtClean="0"/>
              <a:t/>
            </a:r>
            <a:br>
              <a:rPr lang="en-US" dirty="0" smtClean="0"/>
            </a:br>
            <a:r>
              <a:rPr lang="en-US" dirty="0" smtClean="0"/>
              <a:t/>
            </a:r>
            <a:br>
              <a:rPr lang="en-US" dirty="0" smtClean="0"/>
            </a:br>
            <a:r>
              <a:rPr lang="en-US" dirty="0" smtClean="0"/>
              <a:t>  Objects transition from state to state through various method calls</a:t>
            </a:r>
            <a:r>
              <a:rPr lang="en-US" b="1" dirty="0" smtClean="0"/>
              <a:t>.</a:t>
            </a:r>
            <a:endParaRPr lang="en-US" dirty="0" smtClean="0"/>
          </a:p>
          <a:p>
            <a:pPr algn="just"/>
            <a:r>
              <a:rPr lang="en-US" b="1" dirty="0" smtClean="0"/>
              <a:t>Transient State</a:t>
            </a:r>
            <a:br>
              <a:rPr lang="en-US" b="1" dirty="0" smtClean="0"/>
            </a:br>
            <a:r>
              <a:rPr lang="en-US" b="1" dirty="0" smtClean="0"/>
              <a:t/>
            </a:r>
            <a:br>
              <a:rPr lang="en-US" b="1" dirty="0" smtClean="0"/>
            </a:br>
            <a:r>
              <a:rPr lang="en-US" dirty="0" smtClean="0"/>
              <a:t>All objects start off in the transient state</a:t>
            </a:r>
            <a:br>
              <a:rPr lang="en-US" dirty="0" smtClean="0"/>
            </a:br>
            <a:r>
              <a:rPr lang="en-US" dirty="0" smtClean="0">
                <a:solidFill>
                  <a:srgbClr val="FF0000"/>
                </a:solidFill>
              </a:rPr>
              <a:t> Account </a:t>
            </a:r>
            <a:r>
              <a:rPr lang="en-US" dirty="0" err="1" smtClean="0">
                <a:solidFill>
                  <a:srgbClr val="FF0000"/>
                </a:solidFill>
              </a:rPr>
              <a:t>account</a:t>
            </a:r>
            <a:r>
              <a:rPr lang="en-US" dirty="0" smtClean="0">
                <a:solidFill>
                  <a:srgbClr val="FF0000"/>
                </a:solidFill>
              </a:rPr>
              <a:t> = </a:t>
            </a:r>
            <a:r>
              <a:rPr lang="en-US" u="sng" dirty="0" smtClean="0">
                <a:solidFill>
                  <a:srgbClr val="FF0000"/>
                </a:solidFill>
              </a:rPr>
              <a:t>new Account</a:t>
            </a:r>
            <a:r>
              <a:rPr lang="en-US" dirty="0" smtClean="0">
                <a:solidFill>
                  <a:srgbClr val="FF0000"/>
                </a:solidFill>
              </a:rPr>
              <a:t>();</a:t>
            </a:r>
            <a:br>
              <a:rPr lang="en-US" dirty="0" smtClean="0">
                <a:solidFill>
                  <a:srgbClr val="FF0000"/>
                </a:solidFill>
              </a:rPr>
            </a:br>
            <a:r>
              <a:rPr lang="en-US" dirty="0" smtClean="0"/>
              <a:t>• account is a transient object</a:t>
            </a:r>
          </a:p>
          <a:p>
            <a:pPr algn="just"/>
            <a:r>
              <a:rPr lang="en-US" dirty="0" smtClean="0"/>
              <a:t> Hibernate is not aware of the object instance.</a:t>
            </a:r>
          </a:p>
          <a:p>
            <a:pPr algn="just"/>
            <a:r>
              <a:rPr lang="en-US" dirty="0" smtClean="0"/>
              <a:t> Not related to database row  </a:t>
            </a:r>
          </a:p>
          <a:p>
            <a:pPr lvl="1" algn="just"/>
            <a:r>
              <a:rPr lang="en-US" dirty="0" smtClean="0"/>
              <a:t>No value for </a:t>
            </a:r>
            <a:r>
              <a:rPr lang="en-US" dirty="0" err="1" smtClean="0"/>
              <a:t>accountId</a:t>
            </a:r>
            <a:r>
              <a:rPr lang="en-US" dirty="0" smtClean="0"/>
              <a:t>.</a:t>
            </a:r>
          </a:p>
          <a:p>
            <a:pPr algn="just"/>
            <a:r>
              <a:rPr lang="en-US" dirty="0" smtClean="0"/>
              <a:t>Garbage collected when no longer referenced by any other objects</a:t>
            </a:r>
          </a:p>
          <a:p>
            <a:pPr algn="just"/>
            <a:endParaRPr lang="en-US" dirty="0" smtClean="0"/>
          </a:p>
          <a:p>
            <a:pPr algn="just"/>
            <a:endParaRPr lang="en-US"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62500" lnSpcReduction="20000"/>
          </a:bodyPr>
          <a:lstStyle/>
          <a:p>
            <a:pPr algn="l"/>
            <a:r>
              <a:rPr lang="en-US" b="1" dirty="0" smtClean="0"/>
              <a:t>Persistent State</a:t>
            </a:r>
            <a:br>
              <a:rPr lang="en-US" b="1" dirty="0" smtClean="0"/>
            </a:br>
            <a:r>
              <a:rPr lang="en-US" b="1" dirty="0" smtClean="0"/>
              <a:t/>
            </a:r>
            <a:br>
              <a:rPr lang="en-US" b="1" dirty="0" smtClean="0"/>
            </a:br>
            <a:r>
              <a:rPr lang="en-US" dirty="0" smtClean="0"/>
              <a:t>Hibernate is aware of, and managing, the object Has a database id</a:t>
            </a:r>
          </a:p>
          <a:p>
            <a:pPr lvl="1" algn="l"/>
            <a:r>
              <a:rPr lang="en-US" dirty="0" smtClean="0"/>
              <a:t>Already existing object retrieved from the database</a:t>
            </a:r>
          </a:p>
          <a:p>
            <a:pPr lvl="1" algn="l"/>
            <a:r>
              <a:rPr lang="en-US" dirty="0" smtClean="0"/>
              <a:t>Formerly transient object about to be </a:t>
            </a:r>
            <a:r>
              <a:rPr lang="en-US" u="sng" dirty="0" smtClean="0"/>
              <a:t>saved</a:t>
            </a:r>
            <a:r>
              <a:rPr lang="en-US" dirty="0" smtClean="0"/>
              <a:t/>
            </a:r>
            <a:br>
              <a:rPr lang="en-US" dirty="0" smtClean="0"/>
            </a:br>
            <a:endParaRPr lang="en-US" dirty="0" smtClean="0"/>
          </a:p>
          <a:p>
            <a:pPr algn="l"/>
            <a:r>
              <a:rPr lang="en-US" dirty="0" smtClean="0"/>
              <a:t>This is the only state where objects are saved to the database</a:t>
            </a:r>
          </a:p>
          <a:p>
            <a:pPr lvl="1" algn="l"/>
            <a:r>
              <a:rPr lang="en-US" dirty="0" smtClean="0"/>
              <a:t>Modifications made in other states are NOT saved to the database while the object remains in that state</a:t>
            </a:r>
          </a:p>
          <a:p>
            <a:pPr lvl="1" algn="l"/>
            <a:r>
              <a:rPr lang="en-US" dirty="0" smtClean="0"/>
              <a:t>Changes to objects in a persistent state are automatically saved to the database without invoking session persistence methods</a:t>
            </a:r>
          </a:p>
          <a:p>
            <a:pPr algn="l"/>
            <a:r>
              <a:rPr lang="en-US" dirty="0" smtClean="0"/>
              <a:t>Objects are made persistent through calls against the Hibernate session</a:t>
            </a:r>
          </a:p>
          <a:p>
            <a:pPr lvl="1" algn="l"/>
            <a:r>
              <a:rPr lang="en-US" dirty="0" smtClean="0"/>
              <a:t>– </a:t>
            </a:r>
            <a:r>
              <a:rPr lang="en-US" dirty="0" err="1" smtClean="0"/>
              <a:t>session.save</a:t>
            </a:r>
            <a:r>
              <a:rPr lang="en-US" dirty="0" smtClean="0"/>
              <a:t>(account);     – </a:t>
            </a:r>
            <a:r>
              <a:rPr lang="en-US" dirty="0" err="1" smtClean="0"/>
              <a:t>session.lock</a:t>
            </a:r>
            <a:r>
              <a:rPr lang="en-US" dirty="0" smtClean="0"/>
              <a:t>(account);</a:t>
            </a:r>
            <a:br>
              <a:rPr lang="en-US" dirty="0" smtClean="0"/>
            </a:br>
            <a:r>
              <a:rPr lang="en-US" dirty="0" smtClean="0"/>
              <a:t>– </a:t>
            </a:r>
            <a:r>
              <a:rPr lang="en-US" dirty="0" err="1" smtClean="0"/>
              <a:t>session.update</a:t>
            </a:r>
            <a:r>
              <a:rPr lang="en-US" dirty="0" smtClean="0"/>
              <a:t>(account);  – </a:t>
            </a:r>
            <a:r>
              <a:rPr lang="en-US" dirty="0" err="1" smtClean="0"/>
              <a:t>session.merge</a:t>
            </a:r>
            <a:r>
              <a:rPr lang="en-US" dirty="0" smtClean="0"/>
              <a:t>(account);</a:t>
            </a:r>
          </a:p>
          <a:p>
            <a:pPr algn="l"/>
            <a:r>
              <a:rPr lang="en-US" dirty="0" smtClean="0"/>
              <a:t>Session </a:t>
            </a:r>
            <a:r>
              <a:rPr lang="en-US" dirty="0" err="1" smtClean="0"/>
              <a:t>session</a:t>
            </a:r>
            <a:r>
              <a:rPr lang="en-US" dirty="0" smtClean="0"/>
              <a:t> = </a:t>
            </a:r>
            <a:r>
              <a:rPr lang="en-US" dirty="0" err="1" smtClean="0"/>
              <a:t>SessionFactory.getCurrentSession</a:t>
            </a:r>
            <a:r>
              <a:rPr lang="en-US" dirty="0" smtClean="0"/>
              <a:t>();</a:t>
            </a:r>
            <a:br>
              <a:rPr lang="en-US" dirty="0" smtClean="0"/>
            </a:br>
            <a:r>
              <a:rPr lang="en-US" dirty="0" smtClean="0">
                <a:solidFill>
                  <a:srgbClr val="FF0000"/>
                </a:solidFill>
              </a:rPr>
              <a:t>// ‘transient’ state – Hibernate is NOT aware that it exists</a:t>
            </a:r>
            <a:br>
              <a:rPr lang="en-US" dirty="0" smtClean="0">
                <a:solidFill>
                  <a:srgbClr val="FF0000"/>
                </a:solidFill>
              </a:rPr>
            </a:br>
            <a:r>
              <a:rPr lang="en-US" dirty="0" smtClean="0">
                <a:solidFill>
                  <a:srgbClr val="FF0000"/>
                </a:solidFill>
              </a:rPr>
              <a:t>Account </a:t>
            </a:r>
            <a:r>
              <a:rPr lang="en-US" dirty="0" err="1" smtClean="0">
                <a:solidFill>
                  <a:srgbClr val="FF0000"/>
                </a:solidFill>
              </a:rPr>
              <a:t>account</a:t>
            </a:r>
            <a:r>
              <a:rPr lang="en-US" dirty="0" smtClean="0">
                <a:solidFill>
                  <a:srgbClr val="FF0000"/>
                </a:solidFill>
              </a:rPr>
              <a:t> = </a:t>
            </a:r>
            <a:r>
              <a:rPr lang="en-US" b="1" dirty="0" smtClean="0">
                <a:solidFill>
                  <a:srgbClr val="FF0000"/>
                </a:solidFill>
              </a:rPr>
              <a:t>new </a:t>
            </a:r>
            <a:r>
              <a:rPr lang="en-US" dirty="0" smtClean="0">
                <a:solidFill>
                  <a:srgbClr val="FF0000"/>
                </a:solidFill>
              </a:rPr>
              <a:t>Account();</a:t>
            </a:r>
            <a:r>
              <a:rPr lang="en-US" dirty="0" smtClean="0"/>
              <a:t/>
            </a:r>
            <a:br>
              <a:rPr lang="en-US" dirty="0" smtClean="0"/>
            </a:br>
            <a:r>
              <a:rPr lang="en-US" dirty="0" smtClean="0"/>
              <a:t>// transition to the ‘persistent’ state. Hibernate is NOW</a:t>
            </a:r>
            <a:br>
              <a:rPr lang="en-US" dirty="0" smtClean="0"/>
            </a:br>
            <a:r>
              <a:rPr lang="en-US" dirty="0" smtClean="0"/>
              <a:t>// aware of the object and will save it to the database</a:t>
            </a:r>
            <a:br>
              <a:rPr lang="en-US" dirty="0" smtClean="0"/>
            </a:br>
            <a:r>
              <a:rPr lang="en-US" dirty="0" err="1" smtClean="0">
                <a:solidFill>
                  <a:srgbClr val="FF0000"/>
                </a:solidFill>
              </a:rPr>
              <a:t>session.saveOrUpdate</a:t>
            </a:r>
            <a:r>
              <a:rPr lang="en-US" dirty="0" smtClean="0">
                <a:solidFill>
                  <a:srgbClr val="FF0000"/>
                </a:solidFill>
              </a:rPr>
              <a:t>(account);</a:t>
            </a:r>
            <a:r>
              <a:rPr lang="en-US" dirty="0" smtClean="0"/>
              <a:t/>
            </a:r>
            <a:br>
              <a:rPr lang="en-US" dirty="0" smtClean="0"/>
            </a:br>
            <a:r>
              <a:rPr lang="en-US" dirty="0" smtClean="0"/>
              <a:t>// modification of the object will automatically be</a:t>
            </a:r>
            <a:br>
              <a:rPr lang="en-US" dirty="0" smtClean="0"/>
            </a:br>
            <a:r>
              <a:rPr lang="en-US" dirty="0" smtClean="0"/>
              <a:t>// saved because the object is in the ‘persistent’ state</a:t>
            </a:r>
            <a:br>
              <a:rPr lang="en-US" dirty="0" smtClean="0"/>
            </a:br>
            <a:r>
              <a:rPr lang="en-US" dirty="0" err="1" smtClean="0">
                <a:solidFill>
                  <a:srgbClr val="FF0000"/>
                </a:solidFill>
              </a:rPr>
              <a:t>account.setBalance</a:t>
            </a:r>
            <a:r>
              <a:rPr lang="en-US" dirty="0" smtClean="0">
                <a:solidFill>
                  <a:srgbClr val="FF0000"/>
                </a:solidFill>
              </a:rPr>
              <a:t>(500);</a:t>
            </a:r>
            <a:r>
              <a:rPr lang="en-US" dirty="0" smtClean="0"/>
              <a:t/>
            </a:r>
            <a:br>
              <a:rPr lang="en-US" dirty="0" smtClean="0"/>
            </a:br>
            <a:r>
              <a:rPr lang="en-US" dirty="0" smtClean="0"/>
              <a:t>// commit the transaction</a:t>
            </a:r>
            <a:br>
              <a:rPr lang="en-US" dirty="0" smtClean="0"/>
            </a:br>
            <a:r>
              <a:rPr lang="en-US" dirty="0" err="1" smtClean="0">
                <a:solidFill>
                  <a:srgbClr val="FF0000"/>
                </a:solidFill>
              </a:rPr>
              <a:t>session.getTransaction</a:t>
            </a:r>
            <a:r>
              <a:rPr lang="en-US" dirty="0" smtClean="0">
                <a:solidFill>
                  <a:srgbClr val="FF0000"/>
                </a:solidFill>
              </a:rPr>
              <a:t>().commit();</a:t>
            </a:r>
          </a:p>
          <a:p>
            <a:pPr algn="just"/>
            <a:endParaRPr lang="en-US" dirty="0" smtClean="0"/>
          </a:p>
          <a:p>
            <a:pPr algn="just"/>
            <a:endParaRPr lang="en-US"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382000" cy="6019800"/>
          </a:xfrm>
        </p:spPr>
        <p:txBody>
          <a:bodyPr>
            <a:normAutofit fontScale="85000" lnSpcReduction="20000"/>
          </a:bodyPr>
          <a:lstStyle/>
          <a:p>
            <a:r>
              <a:rPr lang="en-US" dirty="0" smtClean="0"/>
              <a:t>Pagination</a:t>
            </a:r>
            <a:endParaRPr lang="en-US" dirty="0"/>
          </a:p>
          <a:p>
            <a:r>
              <a:rPr lang="en-US" dirty="0"/>
              <a:t>String</a:t>
            </a:r>
            <a:r>
              <a:rPr lang="en-US" dirty="0" smtClean="0"/>
              <a:t> </a:t>
            </a:r>
            <a:r>
              <a:rPr lang="en-US" dirty="0" err="1" smtClean="0"/>
              <a:t>hql</a:t>
            </a:r>
            <a:r>
              <a:rPr lang="en-US" dirty="0" smtClean="0"/>
              <a:t> </a:t>
            </a:r>
            <a:r>
              <a:rPr lang="en-US" dirty="0"/>
              <a:t>=</a:t>
            </a:r>
            <a:r>
              <a:rPr lang="en-US" dirty="0" smtClean="0"/>
              <a:t> </a:t>
            </a:r>
            <a:r>
              <a:rPr lang="en-US" dirty="0"/>
              <a:t>"FROM Employee";</a:t>
            </a:r>
            <a:r>
              <a:rPr lang="en-US" dirty="0" smtClean="0"/>
              <a:t> </a:t>
            </a:r>
          </a:p>
          <a:p>
            <a:r>
              <a:rPr lang="en-US" dirty="0" smtClean="0"/>
              <a:t>Query </a:t>
            </a:r>
            <a:r>
              <a:rPr lang="en-US" dirty="0" err="1" smtClean="0"/>
              <a:t>query</a:t>
            </a:r>
            <a:r>
              <a:rPr lang="en-US" dirty="0" smtClean="0"/>
              <a:t> </a:t>
            </a:r>
            <a:r>
              <a:rPr lang="en-US" dirty="0"/>
              <a:t>=</a:t>
            </a:r>
            <a:r>
              <a:rPr lang="en-US" dirty="0" smtClean="0"/>
              <a:t> </a:t>
            </a:r>
            <a:r>
              <a:rPr lang="en-US" dirty="0" err="1" smtClean="0"/>
              <a:t>session</a:t>
            </a:r>
            <a:r>
              <a:rPr lang="en-US" dirty="0" err="1"/>
              <a:t>.</a:t>
            </a:r>
            <a:r>
              <a:rPr lang="en-US" dirty="0" err="1" smtClean="0"/>
              <a:t>createQuery</a:t>
            </a:r>
            <a:r>
              <a:rPr lang="en-US" dirty="0"/>
              <a:t>(</a:t>
            </a:r>
            <a:r>
              <a:rPr lang="en-US" dirty="0" err="1" smtClean="0"/>
              <a:t>hql</a:t>
            </a:r>
            <a:r>
              <a:rPr lang="en-US" dirty="0"/>
              <a:t>);</a:t>
            </a:r>
            <a:r>
              <a:rPr lang="en-US" dirty="0" smtClean="0"/>
              <a:t> </a:t>
            </a:r>
            <a:r>
              <a:rPr lang="en-US" dirty="0" err="1" smtClean="0"/>
              <a:t>query</a:t>
            </a:r>
            <a:r>
              <a:rPr lang="en-US" dirty="0" err="1"/>
              <a:t>.</a:t>
            </a:r>
            <a:r>
              <a:rPr lang="en-US" dirty="0" err="1" smtClean="0"/>
              <a:t>setFirstResult</a:t>
            </a:r>
            <a:r>
              <a:rPr lang="en-US" dirty="0"/>
              <a:t>(1);</a:t>
            </a:r>
            <a:r>
              <a:rPr lang="en-US" dirty="0" smtClean="0"/>
              <a:t> </a:t>
            </a:r>
          </a:p>
          <a:p>
            <a:r>
              <a:rPr lang="en-US" dirty="0" err="1" smtClean="0"/>
              <a:t>query.setMaxResults</a:t>
            </a:r>
            <a:r>
              <a:rPr lang="en-US" dirty="0" smtClean="0"/>
              <a:t>(10</a:t>
            </a:r>
            <a:r>
              <a:rPr lang="en-US" dirty="0"/>
              <a:t>);</a:t>
            </a:r>
            <a:r>
              <a:rPr lang="en-US" dirty="0" smtClean="0"/>
              <a:t> </a:t>
            </a:r>
          </a:p>
          <a:p>
            <a:r>
              <a:rPr lang="en-US" dirty="0" smtClean="0"/>
              <a:t>List results </a:t>
            </a:r>
            <a:r>
              <a:rPr lang="en-US" dirty="0"/>
              <a:t>=</a:t>
            </a:r>
            <a:r>
              <a:rPr lang="en-US" dirty="0" smtClean="0"/>
              <a:t> </a:t>
            </a:r>
            <a:r>
              <a:rPr lang="en-US" dirty="0" err="1" smtClean="0"/>
              <a:t>query</a:t>
            </a:r>
            <a:r>
              <a:rPr lang="en-US" dirty="0" err="1"/>
              <a:t>.</a:t>
            </a:r>
            <a:r>
              <a:rPr lang="en-US" dirty="0" err="1" smtClean="0"/>
              <a:t>list</a:t>
            </a:r>
            <a:r>
              <a:rPr lang="en-US" dirty="0" smtClean="0"/>
              <a:t>();</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Below are other values for </a:t>
            </a:r>
            <a:r>
              <a:rPr lang="en-US" dirty="0" smtClean="0">
                <a:solidFill>
                  <a:srgbClr val="FF0000"/>
                </a:solidFill>
              </a:rPr>
              <a:t>hbm2ddl.auto</a:t>
            </a:r>
          </a:p>
          <a:p>
            <a:pPr marL="514350" indent="-514350" algn="l">
              <a:buFont typeface="+mj-lt"/>
              <a:buAutoNum type="arabicPeriod"/>
            </a:pPr>
            <a:r>
              <a:rPr lang="en-US" dirty="0" smtClean="0">
                <a:solidFill>
                  <a:schemeClr val="tx1"/>
                </a:solidFill>
              </a:rPr>
              <a:t> </a:t>
            </a:r>
            <a:r>
              <a:rPr lang="en-US" dirty="0" smtClean="0">
                <a:solidFill>
                  <a:srgbClr val="FF0000"/>
                </a:solidFill>
              </a:rPr>
              <a:t>validate</a:t>
            </a:r>
            <a:r>
              <a:rPr lang="en-US" dirty="0" smtClean="0">
                <a:solidFill>
                  <a:schemeClr val="tx1"/>
                </a:solidFill>
              </a:rPr>
              <a:t>: validate the schema, makes no changes to the database.</a:t>
            </a:r>
          </a:p>
          <a:p>
            <a:pPr marL="514350" indent="-514350" algn="l">
              <a:buFont typeface="+mj-lt"/>
              <a:buAutoNum type="arabicPeriod"/>
            </a:pPr>
            <a:r>
              <a:rPr lang="en-US" dirty="0" smtClean="0">
                <a:solidFill>
                  <a:srgbClr val="FF0000"/>
                </a:solidFill>
              </a:rPr>
              <a:t>update</a:t>
            </a:r>
            <a:r>
              <a:rPr lang="en-US" dirty="0" smtClean="0">
                <a:solidFill>
                  <a:schemeClr val="tx1"/>
                </a:solidFill>
              </a:rPr>
              <a:t>: update the schema.</a:t>
            </a:r>
          </a:p>
          <a:p>
            <a:pPr marL="514350" indent="-514350" algn="l">
              <a:buFont typeface="+mj-lt"/>
              <a:buAutoNum type="arabicPeriod"/>
            </a:pPr>
            <a:r>
              <a:rPr lang="en-US" dirty="0" smtClean="0">
                <a:solidFill>
                  <a:srgbClr val="FF0000"/>
                </a:solidFill>
              </a:rPr>
              <a:t>create</a:t>
            </a:r>
            <a:r>
              <a:rPr lang="en-US" dirty="0" smtClean="0">
                <a:solidFill>
                  <a:schemeClr val="tx1"/>
                </a:solidFill>
              </a:rPr>
              <a:t>: creates the schema, destroying previous data.</a:t>
            </a:r>
          </a:p>
          <a:p>
            <a:pPr marL="514350" indent="-514350" algn="l">
              <a:buFont typeface="+mj-lt"/>
              <a:buAutoNum type="arabicPeriod"/>
            </a:pPr>
            <a:r>
              <a:rPr lang="en-US" dirty="0" smtClean="0">
                <a:solidFill>
                  <a:srgbClr val="FF0000"/>
                </a:solidFill>
              </a:rPr>
              <a:t>create-drop</a:t>
            </a:r>
            <a:r>
              <a:rPr lang="en-US" dirty="0" smtClean="0">
                <a:solidFill>
                  <a:schemeClr val="tx1"/>
                </a:solidFill>
              </a:rPr>
              <a:t>: drop the schema at the end of the session.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62500" lnSpcReduction="20000"/>
          </a:bodyPr>
          <a:lstStyle/>
          <a:p>
            <a:pPr algn="l"/>
            <a:r>
              <a:rPr lang="en-US" b="1" dirty="0" smtClean="0">
                <a:solidFill>
                  <a:srgbClr val="FF0000"/>
                </a:solidFill>
              </a:rPr>
              <a:t>Removed State</a:t>
            </a:r>
            <a:r>
              <a:rPr lang="en-US" dirty="0" smtClean="0"/>
              <a:t/>
            </a:r>
            <a:br>
              <a:rPr lang="en-US" dirty="0" smtClean="0"/>
            </a:br>
            <a:r>
              <a:rPr lang="en-US" dirty="0" smtClean="0"/>
              <a:t/>
            </a:r>
            <a:br>
              <a:rPr lang="en-US" dirty="0" smtClean="0"/>
            </a:br>
            <a:r>
              <a:rPr lang="en-US" dirty="0" smtClean="0"/>
              <a:t>A previously persistent object that is deleted from the database</a:t>
            </a:r>
            <a:br>
              <a:rPr lang="en-US" dirty="0" smtClean="0"/>
            </a:br>
            <a:endParaRPr lang="en-US" dirty="0" smtClean="0"/>
          </a:p>
          <a:p>
            <a:pPr algn="l"/>
            <a:r>
              <a:rPr lang="en-US" dirty="0" err="1" smtClean="0">
                <a:solidFill>
                  <a:srgbClr val="FF0000"/>
                </a:solidFill>
              </a:rPr>
              <a:t>session.delete</a:t>
            </a:r>
            <a:r>
              <a:rPr lang="en-US" dirty="0" smtClean="0">
                <a:solidFill>
                  <a:srgbClr val="FF0000"/>
                </a:solidFill>
              </a:rPr>
              <a:t>(account</a:t>
            </a:r>
            <a:r>
              <a:rPr lang="en-US" dirty="0" smtClean="0"/>
              <a:t>);</a:t>
            </a:r>
          </a:p>
          <a:p>
            <a:pPr algn="l"/>
            <a:r>
              <a:rPr lang="en-US" dirty="0" smtClean="0"/>
              <a:t>Java instance may still </a:t>
            </a:r>
            <a:r>
              <a:rPr lang="en-US" u="sng" dirty="0" smtClean="0"/>
              <a:t>exist</a:t>
            </a:r>
            <a:r>
              <a:rPr lang="en-US" dirty="0" smtClean="0"/>
              <a:t>, but it is ignored by Hibernate</a:t>
            </a:r>
          </a:p>
          <a:p>
            <a:pPr marL="514350" indent="-514350" algn="l">
              <a:buFont typeface="+mj-lt"/>
              <a:buAutoNum type="arabicPeriod"/>
            </a:pPr>
            <a:r>
              <a:rPr lang="en-US" dirty="0" smtClean="0"/>
              <a:t>Any changes made to the object are not saved to</a:t>
            </a:r>
            <a:br>
              <a:rPr lang="en-US" dirty="0" smtClean="0"/>
            </a:br>
            <a:r>
              <a:rPr lang="en-US" dirty="0" smtClean="0"/>
              <a:t>the database</a:t>
            </a:r>
          </a:p>
          <a:p>
            <a:pPr marL="514350" indent="-514350" algn="l">
              <a:buFont typeface="+mj-lt"/>
              <a:buAutoNum type="arabicPeriod"/>
            </a:pPr>
            <a:r>
              <a:rPr lang="en-US" dirty="0" smtClean="0"/>
              <a:t>Picked up for garbage collection once it falls out</a:t>
            </a:r>
            <a:br>
              <a:rPr lang="en-US" dirty="0" smtClean="0"/>
            </a:br>
            <a:r>
              <a:rPr lang="en-US" dirty="0" smtClean="0"/>
              <a:t>of scope</a:t>
            </a:r>
          </a:p>
          <a:p>
            <a:pPr marL="514350" indent="-514350" algn="l">
              <a:buFont typeface="+mj-lt"/>
              <a:buAutoNum type="arabicPeriod"/>
            </a:pPr>
            <a:r>
              <a:rPr lang="en-US" dirty="0" smtClean="0"/>
              <a:t>Hibernate does not null-out the in-memory  object</a:t>
            </a:r>
          </a:p>
          <a:p>
            <a:pPr algn="l"/>
            <a:r>
              <a:rPr lang="en-US" dirty="0" smtClean="0"/>
              <a:t/>
            </a:r>
            <a:br>
              <a:rPr lang="en-US" dirty="0" smtClean="0"/>
            </a:br>
            <a:r>
              <a:rPr lang="en-US" dirty="0" smtClean="0"/>
              <a:t>Session </a:t>
            </a:r>
            <a:r>
              <a:rPr lang="en-US" dirty="0" err="1" smtClean="0"/>
              <a:t>session</a:t>
            </a:r>
            <a:r>
              <a:rPr lang="en-US" dirty="0" smtClean="0"/>
              <a:t> = </a:t>
            </a:r>
            <a:r>
              <a:rPr lang="en-US" dirty="0" err="1" smtClean="0"/>
              <a:t>SessionFactory.getCurrentSession</a:t>
            </a:r>
            <a:r>
              <a:rPr lang="en-US" dirty="0" smtClean="0"/>
              <a:t>();</a:t>
            </a:r>
            <a:br>
              <a:rPr lang="en-US" dirty="0" smtClean="0"/>
            </a:br>
            <a:r>
              <a:rPr lang="en-US" dirty="0" smtClean="0"/>
              <a:t>// retrieve account with id 1. account is returned in a ‘persistent’ state</a:t>
            </a:r>
            <a:br>
              <a:rPr lang="en-US" dirty="0" smtClean="0"/>
            </a:br>
            <a:r>
              <a:rPr lang="en-US" dirty="0" smtClean="0">
                <a:solidFill>
                  <a:srgbClr val="FF0000"/>
                </a:solidFill>
              </a:rPr>
              <a:t>Account </a:t>
            </a:r>
            <a:r>
              <a:rPr lang="en-US" dirty="0" err="1" smtClean="0">
                <a:solidFill>
                  <a:srgbClr val="FF0000"/>
                </a:solidFill>
              </a:rPr>
              <a:t>account</a:t>
            </a:r>
            <a:r>
              <a:rPr lang="en-US" dirty="0" smtClean="0">
                <a:solidFill>
                  <a:srgbClr val="FF0000"/>
                </a:solidFill>
              </a:rPr>
              <a:t> = </a:t>
            </a:r>
            <a:r>
              <a:rPr lang="en-US" dirty="0" err="1" smtClean="0">
                <a:solidFill>
                  <a:srgbClr val="FF0000"/>
                </a:solidFill>
              </a:rPr>
              <a:t>session.get</a:t>
            </a:r>
            <a:r>
              <a:rPr lang="en-US" dirty="0" smtClean="0">
                <a:solidFill>
                  <a:srgbClr val="FF0000"/>
                </a:solidFill>
              </a:rPr>
              <a:t>(</a:t>
            </a:r>
            <a:r>
              <a:rPr lang="en-US" dirty="0" err="1" smtClean="0">
                <a:solidFill>
                  <a:srgbClr val="FF0000"/>
                </a:solidFill>
              </a:rPr>
              <a:t>Account.class</a:t>
            </a:r>
            <a:r>
              <a:rPr lang="en-US" dirty="0" smtClean="0">
                <a:solidFill>
                  <a:srgbClr val="FF0000"/>
                </a:solidFill>
              </a:rPr>
              <a:t>, 1);</a:t>
            </a:r>
          </a:p>
          <a:p>
            <a:pPr algn="l"/>
            <a:r>
              <a:rPr lang="en-US" dirty="0" smtClean="0"/>
              <a:t/>
            </a:r>
            <a:br>
              <a:rPr lang="en-US" dirty="0" smtClean="0"/>
            </a:br>
            <a:r>
              <a:rPr lang="en-US" dirty="0" smtClean="0"/>
              <a:t>// transition to the ‘removed’ state. Hibernate deletes </a:t>
            </a:r>
            <a:r>
              <a:rPr lang="en-US" dirty="0" err="1" smtClean="0"/>
              <a:t>thedatabase</a:t>
            </a:r>
            <a:r>
              <a:rPr lang="en-US" dirty="0" smtClean="0"/>
              <a:t> record, and no longer </a:t>
            </a:r>
            <a:r>
              <a:rPr lang="en-US" u="sng" dirty="0" smtClean="0"/>
              <a:t>manages</a:t>
            </a:r>
            <a:r>
              <a:rPr lang="en-US" dirty="0" smtClean="0"/>
              <a:t> the object</a:t>
            </a:r>
            <a:br>
              <a:rPr lang="en-US" dirty="0" smtClean="0"/>
            </a:br>
            <a:r>
              <a:rPr lang="en-US" dirty="0" err="1" smtClean="0">
                <a:solidFill>
                  <a:srgbClr val="FF0000"/>
                </a:solidFill>
              </a:rPr>
              <a:t>session.delete</a:t>
            </a:r>
            <a:r>
              <a:rPr lang="en-US" dirty="0" smtClean="0">
                <a:solidFill>
                  <a:srgbClr val="FF0000"/>
                </a:solidFill>
              </a:rPr>
              <a:t>(account);</a:t>
            </a:r>
            <a:r>
              <a:rPr lang="en-US" dirty="0" smtClean="0"/>
              <a:t/>
            </a:r>
            <a:br>
              <a:rPr lang="en-US" dirty="0" smtClean="0"/>
            </a:br>
            <a:r>
              <a:rPr lang="en-US" dirty="0" smtClean="0"/>
              <a:t>// modification is ignored by Hibernate since it is in the ‘removed’ state</a:t>
            </a:r>
            <a:br>
              <a:rPr lang="en-US" dirty="0" smtClean="0"/>
            </a:br>
            <a:r>
              <a:rPr lang="en-US" dirty="0" err="1" smtClean="0">
                <a:solidFill>
                  <a:srgbClr val="FF0000"/>
                </a:solidFill>
              </a:rPr>
              <a:t>account.setBalance</a:t>
            </a:r>
            <a:r>
              <a:rPr lang="en-US" dirty="0" smtClean="0">
                <a:solidFill>
                  <a:srgbClr val="FF0000"/>
                </a:solidFill>
              </a:rPr>
              <a:t>(500);</a:t>
            </a:r>
            <a:r>
              <a:rPr lang="en-US" dirty="0" smtClean="0"/>
              <a:t/>
            </a:r>
            <a:br>
              <a:rPr lang="en-US" dirty="0" smtClean="0"/>
            </a:br>
            <a:r>
              <a:rPr lang="en-US" dirty="0" smtClean="0"/>
              <a:t>// commit the transaction</a:t>
            </a:r>
            <a:br>
              <a:rPr lang="en-US" dirty="0" smtClean="0"/>
            </a:br>
            <a:r>
              <a:rPr lang="en-US" dirty="0" err="1" smtClean="0">
                <a:solidFill>
                  <a:srgbClr val="FF0000"/>
                </a:solidFill>
              </a:rPr>
              <a:t>session.getTransaction</a:t>
            </a:r>
            <a:r>
              <a:rPr lang="en-US" dirty="0" smtClean="0">
                <a:solidFill>
                  <a:srgbClr val="FF0000"/>
                </a:solidFill>
              </a:rPr>
              <a:t>().commit();</a:t>
            </a:r>
            <a:r>
              <a:rPr lang="en-US" dirty="0" smtClean="0"/>
              <a:t/>
            </a:r>
            <a:br>
              <a:rPr lang="en-US" dirty="0" smtClean="0"/>
            </a:br>
            <a:r>
              <a:rPr lang="en-US" dirty="0" smtClean="0"/>
              <a:t>// notice the Java object is still alive, though deleted from the database.</a:t>
            </a:r>
            <a:br>
              <a:rPr lang="en-US" dirty="0" smtClean="0"/>
            </a:br>
            <a:r>
              <a:rPr lang="en-US" dirty="0" smtClean="0"/>
              <a:t>// stays alive until developer sets to null, or goes out of scope</a:t>
            </a:r>
            <a:br>
              <a:rPr lang="en-US" dirty="0" smtClean="0"/>
            </a:br>
            <a:r>
              <a:rPr lang="en-US" dirty="0" err="1" smtClean="0">
                <a:solidFill>
                  <a:srgbClr val="FF0000"/>
                </a:solidFill>
              </a:rPr>
              <a:t>account.setBalance</a:t>
            </a:r>
            <a:r>
              <a:rPr lang="en-US" dirty="0" smtClean="0">
                <a:solidFill>
                  <a:srgbClr val="FF0000"/>
                </a:solidFill>
              </a:rPr>
              <a:t>(1000);</a:t>
            </a:r>
          </a:p>
          <a:p>
            <a:pPr algn="just"/>
            <a:endParaRPr lang="en-US" dirty="0" smtClean="0"/>
          </a:p>
          <a:p>
            <a:pPr algn="just"/>
            <a:endParaRPr 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19400" y="685800"/>
            <a:ext cx="3429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Application</a:t>
            </a:r>
            <a:endParaRPr lang="en-US" dirty="0"/>
          </a:p>
        </p:txBody>
      </p:sp>
      <p:sp>
        <p:nvSpPr>
          <p:cNvPr id="4" name="Rectangle 3"/>
          <p:cNvSpPr/>
          <p:nvPr/>
        </p:nvSpPr>
        <p:spPr>
          <a:xfrm>
            <a:off x="2819400" y="3505200"/>
            <a:ext cx="3429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JDBC Driver(jar file)</a:t>
            </a:r>
            <a:endParaRPr lang="en-US" dirty="0"/>
          </a:p>
        </p:txBody>
      </p:sp>
      <p:sp>
        <p:nvSpPr>
          <p:cNvPr id="6" name="Flowchart: Magnetic Disk 5"/>
          <p:cNvSpPr/>
          <p:nvPr/>
        </p:nvSpPr>
        <p:spPr>
          <a:xfrm>
            <a:off x="3581400" y="4800600"/>
            <a:ext cx="2057400" cy="18288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Database Server</a:t>
            </a:r>
            <a:endParaRPr lang="en-US" dirty="0">
              <a:solidFill>
                <a:srgbClr val="FF0000"/>
              </a:solidFill>
            </a:endParaRPr>
          </a:p>
        </p:txBody>
      </p:sp>
      <p:cxnSp>
        <p:nvCxnSpPr>
          <p:cNvPr id="7" name="Straight Arrow Connector 6"/>
          <p:cNvCxnSpPr>
            <a:stCxn id="3" idx="2"/>
            <a:endCxn id="12" idx="0"/>
          </p:cNvCxnSpPr>
          <p:nvPr/>
        </p:nvCxnSpPr>
        <p:spPr>
          <a:xfrm rot="5400000">
            <a:off x="4305300" y="1676400"/>
            <a:ext cx="457200" cy="158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2"/>
          </p:cNvCxnSpPr>
          <p:nvPr/>
        </p:nvCxnSpPr>
        <p:spPr>
          <a:xfrm rot="16200000" flipH="1">
            <a:off x="4095751" y="4705351"/>
            <a:ext cx="914400" cy="3810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819400" y="1905000"/>
            <a:ext cx="3429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Hibernate Framework(jar files)</a:t>
            </a:r>
            <a:endParaRPr lang="en-US" dirty="0"/>
          </a:p>
        </p:txBody>
      </p:sp>
      <p:cxnSp>
        <p:nvCxnSpPr>
          <p:cNvPr id="16" name="Straight Arrow Connector 15"/>
          <p:cNvCxnSpPr>
            <a:endCxn id="4" idx="0"/>
          </p:cNvCxnSpPr>
          <p:nvPr/>
        </p:nvCxnSpPr>
        <p:spPr>
          <a:xfrm rot="5400000">
            <a:off x="4114800" y="3086100"/>
            <a:ext cx="838200" cy="158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55000" lnSpcReduction="20000"/>
          </a:bodyPr>
          <a:lstStyle/>
          <a:p>
            <a:pPr algn="l"/>
            <a:r>
              <a:rPr lang="en-US" b="1" dirty="0" smtClean="0"/>
              <a:t>Detached State</a:t>
            </a:r>
            <a:r>
              <a:rPr lang="en-US" dirty="0" smtClean="0"/>
              <a:t/>
            </a:r>
            <a:br>
              <a:rPr lang="en-US" dirty="0" smtClean="0"/>
            </a:br>
            <a:r>
              <a:rPr lang="en-US" dirty="0" smtClean="0"/>
              <a:t/>
            </a:r>
            <a:br>
              <a:rPr lang="en-US" dirty="0" smtClean="0"/>
            </a:br>
            <a:r>
              <a:rPr lang="en-US" dirty="0" smtClean="0"/>
              <a:t>A persistent object that is still referenced after closure of the active session</a:t>
            </a:r>
            <a:br>
              <a:rPr lang="en-US" dirty="0" smtClean="0"/>
            </a:br>
            <a:r>
              <a:rPr lang="en-US" dirty="0" err="1" smtClean="0">
                <a:solidFill>
                  <a:srgbClr val="FF0000"/>
                </a:solidFill>
              </a:rPr>
              <a:t>session.close</a:t>
            </a:r>
            <a:r>
              <a:rPr lang="en-US" dirty="0" smtClean="0">
                <a:solidFill>
                  <a:srgbClr val="FF0000"/>
                </a:solidFill>
              </a:rPr>
              <a:t>() </a:t>
            </a:r>
            <a:r>
              <a:rPr lang="en-US" dirty="0" smtClean="0"/>
              <a:t>changes object’s state from persisted to detached</a:t>
            </a:r>
          </a:p>
          <a:p>
            <a:pPr marL="514350" indent="-514350" algn="l">
              <a:buFont typeface="+mj-lt"/>
              <a:buAutoNum type="arabicPeriod"/>
            </a:pPr>
            <a:r>
              <a:rPr lang="en-US" dirty="0" smtClean="0"/>
              <a:t>Still represents a valid row in the database</a:t>
            </a:r>
          </a:p>
          <a:p>
            <a:pPr marL="514350" indent="-514350" algn="l">
              <a:buFont typeface="+mj-lt"/>
              <a:buAutoNum type="arabicPeriod"/>
            </a:pPr>
            <a:r>
              <a:rPr lang="en-US" dirty="0" smtClean="0"/>
              <a:t>No longer managed by Hibernate</a:t>
            </a:r>
          </a:p>
          <a:p>
            <a:pPr marL="514350" indent="-514350" algn="l">
              <a:buFont typeface="+mj-lt"/>
              <a:buAutoNum type="arabicPeriod"/>
            </a:pPr>
            <a:r>
              <a:rPr lang="en-US" dirty="0" smtClean="0"/>
              <a:t>Changes made to detached objects are not saved to the database while object remains in the detached state</a:t>
            </a:r>
          </a:p>
          <a:p>
            <a:pPr marL="514350" indent="-514350" algn="l">
              <a:buFont typeface="+mj-lt"/>
              <a:buAutoNum type="arabicPeriod"/>
            </a:pPr>
            <a:r>
              <a:rPr lang="en-US" dirty="0" smtClean="0"/>
              <a:t>Can be reattached, returning it to the persistent state and causing it to save its state to the database</a:t>
            </a:r>
          </a:p>
          <a:p>
            <a:pPr lvl="2" algn="l"/>
            <a:r>
              <a:rPr lang="en-US" sz="3300" dirty="0" smtClean="0"/>
              <a:t>update();</a:t>
            </a:r>
          </a:p>
          <a:p>
            <a:pPr lvl="2" algn="l"/>
            <a:r>
              <a:rPr lang="en-US" sz="3300" dirty="0" smtClean="0"/>
              <a:t> merge();</a:t>
            </a:r>
          </a:p>
          <a:p>
            <a:pPr lvl="2" algn="l"/>
            <a:r>
              <a:rPr lang="en-US" sz="3300" dirty="0" smtClean="0"/>
              <a:t>lock(); // reattaches, but does not save state</a:t>
            </a:r>
          </a:p>
          <a:p>
            <a:pPr algn="l"/>
            <a:r>
              <a:rPr lang="en-US" dirty="0" smtClean="0">
                <a:solidFill>
                  <a:srgbClr val="FF0000"/>
                </a:solidFill>
              </a:rPr>
              <a:t>Session session1 = </a:t>
            </a:r>
            <a:r>
              <a:rPr lang="en-US" dirty="0" err="1" smtClean="0">
                <a:solidFill>
                  <a:srgbClr val="FF0000"/>
                </a:solidFill>
              </a:rPr>
              <a:t>SessionFactory.getCurrentSession</a:t>
            </a:r>
            <a:r>
              <a:rPr lang="en-US" dirty="0" smtClean="0">
                <a:solidFill>
                  <a:srgbClr val="FF0000"/>
                </a:solidFill>
              </a:rPr>
              <a:t>();</a:t>
            </a:r>
            <a:r>
              <a:rPr lang="en-US" dirty="0" smtClean="0"/>
              <a:t/>
            </a:r>
            <a:br>
              <a:rPr lang="en-US" dirty="0" smtClean="0"/>
            </a:br>
            <a:r>
              <a:rPr lang="en-US" dirty="0" smtClean="0"/>
              <a:t>// retrieve account with id 1. account is returned in a ‘persistent’ state</a:t>
            </a:r>
            <a:br>
              <a:rPr lang="en-US" dirty="0" smtClean="0"/>
            </a:br>
            <a:r>
              <a:rPr lang="en-US" dirty="0" smtClean="0">
                <a:solidFill>
                  <a:srgbClr val="FF0000"/>
                </a:solidFill>
              </a:rPr>
              <a:t>Account </a:t>
            </a:r>
            <a:r>
              <a:rPr lang="en-US" dirty="0" err="1" smtClean="0">
                <a:solidFill>
                  <a:srgbClr val="FF0000"/>
                </a:solidFill>
              </a:rPr>
              <a:t>account</a:t>
            </a:r>
            <a:r>
              <a:rPr lang="en-US" dirty="0" smtClean="0">
                <a:solidFill>
                  <a:srgbClr val="FF0000"/>
                </a:solidFill>
              </a:rPr>
              <a:t> = session1.get(</a:t>
            </a:r>
            <a:r>
              <a:rPr lang="en-US" dirty="0" err="1" smtClean="0">
                <a:solidFill>
                  <a:srgbClr val="FF0000"/>
                </a:solidFill>
              </a:rPr>
              <a:t>Account.class</a:t>
            </a:r>
            <a:r>
              <a:rPr lang="en-US" dirty="0" smtClean="0">
                <a:solidFill>
                  <a:srgbClr val="FF0000"/>
                </a:solidFill>
              </a:rPr>
              <a:t>, 1);</a:t>
            </a:r>
            <a:r>
              <a:rPr lang="en-US" dirty="0" smtClean="0"/>
              <a:t/>
            </a:r>
            <a:br>
              <a:rPr lang="en-US" dirty="0" smtClean="0"/>
            </a:br>
            <a:r>
              <a:rPr lang="en-US" dirty="0" smtClean="0"/>
              <a:t>// transition to the ‘detached’ state. Hibernate no longer manages the object</a:t>
            </a:r>
            <a:br>
              <a:rPr lang="en-US" dirty="0" smtClean="0"/>
            </a:br>
            <a:r>
              <a:rPr lang="en-US" dirty="0" smtClean="0">
                <a:solidFill>
                  <a:srgbClr val="FF0000"/>
                </a:solidFill>
              </a:rPr>
              <a:t>session1.close();</a:t>
            </a:r>
            <a:r>
              <a:rPr lang="en-US" dirty="0" smtClean="0"/>
              <a:t/>
            </a:r>
            <a:br>
              <a:rPr lang="en-US" dirty="0" smtClean="0"/>
            </a:br>
            <a:r>
              <a:rPr lang="en-US" dirty="0" smtClean="0"/>
              <a:t>// modification is ignored by Hibernate since it is in the ‘detached’</a:t>
            </a:r>
            <a:br>
              <a:rPr lang="en-US" dirty="0" smtClean="0"/>
            </a:br>
            <a:r>
              <a:rPr lang="en-US" dirty="0" smtClean="0"/>
              <a:t>// state, but </a:t>
            </a:r>
            <a:r>
              <a:rPr lang="en-US" u="sng" dirty="0" smtClean="0"/>
              <a:t>the account</a:t>
            </a:r>
            <a:r>
              <a:rPr lang="en-US" dirty="0" smtClean="0"/>
              <a:t> still represents a row in the database</a:t>
            </a:r>
            <a:br>
              <a:rPr lang="en-US" dirty="0" smtClean="0"/>
            </a:br>
            <a:r>
              <a:rPr lang="en-US" dirty="0" err="1" smtClean="0">
                <a:solidFill>
                  <a:srgbClr val="FF0000"/>
                </a:solidFill>
              </a:rPr>
              <a:t>account.setBalance</a:t>
            </a:r>
            <a:r>
              <a:rPr lang="en-US" dirty="0" smtClean="0">
                <a:solidFill>
                  <a:srgbClr val="FF0000"/>
                </a:solidFill>
              </a:rPr>
              <a:t>(500);</a:t>
            </a:r>
            <a:r>
              <a:rPr lang="en-US" dirty="0" smtClean="0"/>
              <a:t/>
            </a:r>
            <a:br>
              <a:rPr lang="en-US" dirty="0" smtClean="0"/>
            </a:br>
            <a:r>
              <a:rPr lang="en-US" dirty="0" smtClean="0"/>
              <a:t>// re-attach the object to an </a:t>
            </a:r>
            <a:r>
              <a:rPr lang="en-US" u="sng" dirty="0" smtClean="0"/>
              <a:t>open</a:t>
            </a:r>
            <a:r>
              <a:rPr lang="en-US" dirty="0" smtClean="0"/>
              <a:t> session, returning it to the ‘persistent’</a:t>
            </a:r>
            <a:br>
              <a:rPr lang="en-US" dirty="0" smtClean="0"/>
            </a:br>
            <a:r>
              <a:rPr lang="en-US" dirty="0" smtClean="0"/>
              <a:t>// state and allowing its changes to be saved to the database</a:t>
            </a:r>
            <a:br>
              <a:rPr lang="en-US" dirty="0" smtClean="0"/>
            </a:br>
            <a:r>
              <a:rPr lang="en-US" dirty="0" smtClean="0">
                <a:solidFill>
                  <a:srgbClr val="FF0000"/>
                </a:solidFill>
              </a:rPr>
              <a:t>Session session2 = </a:t>
            </a:r>
            <a:r>
              <a:rPr lang="en-US" dirty="0" err="1" smtClean="0">
                <a:solidFill>
                  <a:srgbClr val="FF0000"/>
                </a:solidFill>
              </a:rPr>
              <a:t>SessionFactory.getCurrentSession</a:t>
            </a:r>
            <a:r>
              <a:rPr lang="en-US" dirty="0" smtClean="0">
                <a:solidFill>
                  <a:srgbClr val="FF0000"/>
                </a:solidFill>
              </a:rPr>
              <a:t>();</a:t>
            </a:r>
            <a:br>
              <a:rPr lang="en-US" dirty="0" smtClean="0">
                <a:solidFill>
                  <a:srgbClr val="FF0000"/>
                </a:solidFill>
              </a:rPr>
            </a:br>
            <a:r>
              <a:rPr lang="en-US" dirty="0" smtClean="0">
                <a:solidFill>
                  <a:srgbClr val="FF0000"/>
                </a:solidFill>
              </a:rPr>
              <a:t>session2.update(account);</a:t>
            </a:r>
            <a:r>
              <a:rPr lang="en-US" dirty="0" smtClean="0"/>
              <a:t/>
            </a:r>
            <a:br>
              <a:rPr lang="en-US" dirty="0" smtClean="0"/>
            </a:br>
            <a:r>
              <a:rPr lang="en-US" dirty="0" smtClean="0"/>
              <a:t>// commit the transaction</a:t>
            </a:r>
            <a:br>
              <a:rPr lang="en-US" dirty="0" smtClean="0"/>
            </a:br>
            <a:r>
              <a:rPr lang="en-US" dirty="0" smtClean="0">
                <a:solidFill>
                  <a:srgbClr val="FF0000"/>
                </a:solidFill>
              </a:rPr>
              <a:t>session2.getTransaction().commit();</a:t>
            </a:r>
          </a:p>
          <a:p>
            <a:pPr algn="just"/>
            <a:endParaRPr lang="en-US" dirty="0" smtClean="0"/>
          </a:p>
          <a:p>
            <a:pPr algn="just"/>
            <a:endParaRPr lang="en-US" dirty="0">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20000"/>
          </a:bodyPr>
          <a:lstStyle/>
          <a:p>
            <a:r>
              <a:rPr lang="en-US" dirty="0" smtClean="0">
                <a:solidFill>
                  <a:srgbClr val="FF0000"/>
                </a:solidFill>
              </a:rPr>
              <a:t>Hibernate Locking</a:t>
            </a:r>
            <a:endParaRPr lang="en-US" dirty="0">
              <a:solidFill>
                <a:srgbClr val="FF0000"/>
              </a:solidFill>
            </a:endParaRPr>
          </a:p>
          <a:p>
            <a:pPr algn="just"/>
            <a:r>
              <a:rPr lang="en-US" dirty="0" smtClean="0"/>
              <a:t>Locking is a method which is used to protect records that will be accessed by multiple users so that concurrency errors do not occur (</a:t>
            </a:r>
            <a:r>
              <a:rPr lang="en-US" dirty="0" err="1" smtClean="0"/>
              <a:t>i.e</a:t>
            </a:r>
            <a:r>
              <a:rPr lang="en-US" dirty="0" smtClean="0"/>
              <a:t> when multiple users change records near simultaneously resulting in inconsistencies). </a:t>
            </a:r>
            <a:r>
              <a:rPr lang="en-US" dirty="0" smtClean="0">
                <a:solidFill>
                  <a:schemeClr val="tx1"/>
                </a:solidFill>
              </a:rPr>
              <a:t>There are two types of Locking in Hibernate</a:t>
            </a:r>
          </a:p>
          <a:p>
            <a:pPr marL="514350" indent="-514350" algn="just">
              <a:buFont typeface="+mj-lt"/>
              <a:buAutoNum type="arabicPeriod"/>
            </a:pPr>
            <a:r>
              <a:rPr lang="en-US" dirty="0" smtClean="0">
                <a:solidFill>
                  <a:schemeClr val="tx1"/>
                </a:solidFill>
              </a:rPr>
              <a:t>Optimistic Locking</a:t>
            </a:r>
          </a:p>
          <a:p>
            <a:pPr marL="514350" indent="-514350" algn="just">
              <a:buFont typeface="+mj-lt"/>
              <a:buAutoNum type="arabicPeriod"/>
            </a:pPr>
            <a:r>
              <a:rPr lang="en-US" dirty="0" smtClean="0">
                <a:solidFill>
                  <a:schemeClr val="tx1"/>
                </a:solidFill>
              </a:rPr>
              <a:t>Pessimistic Locking</a:t>
            </a:r>
          </a:p>
          <a:p>
            <a:pPr algn="just"/>
            <a:r>
              <a:rPr lang="en-US" dirty="0" smtClean="0"/>
              <a:t>In Case of Optimistic </a:t>
            </a:r>
            <a:r>
              <a:rPr lang="en-US" dirty="0" err="1" smtClean="0"/>
              <a:t>Locking,The</a:t>
            </a:r>
            <a:r>
              <a:rPr lang="en-US" dirty="0" smtClean="0"/>
              <a:t> db row will be locked by Hibernate Java </a:t>
            </a:r>
            <a:r>
              <a:rPr lang="en-US" dirty="0" err="1" smtClean="0"/>
              <a:t>Class.And</a:t>
            </a:r>
            <a:r>
              <a:rPr lang="en-US" dirty="0" smtClean="0"/>
              <a:t> if any other client tries to update the same </a:t>
            </a:r>
            <a:r>
              <a:rPr lang="en-US" dirty="0" err="1" smtClean="0"/>
              <a:t>row,it</a:t>
            </a:r>
            <a:r>
              <a:rPr lang="en-US" dirty="0" smtClean="0"/>
              <a:t> throws Exception.</a:t>
            </a:r>
          </a:p>
          <a:p>
            <a:pPr algn="just"/>
            <a:r>
              <a:rPr lang="en-US" dirty="0" smtClean="0">
                <a:solidFill>
                  <a:schemeClr val="tx1"/>
                </a:solidFill>
              </a:rPr>
              <a:t>Pessimistic Locking</a:t>
            </a:r>
          </a:p>
          <a:p>
            <a:pPr algn="just"/>
            <a:r>
              <a:rPr lang="en-US" dirty="0" smtClean="0"/>
              <a:t>In this locking, when the user wants to update data it locks the record and then no one can update data. Other user’s can only view the data when there is pessimistic locking. </a:t>
            </a:r>
            <a:endParaRPr lang="en-US" dirty="0" smtClean="0">
              <a:solidFill>
                <a:schemeClr val="tx1"/>
              </a:solidFill>
            </a:endParaRPr>
          </a:p>
          <a:p>
            <a:pPr algn="just"/>
            <a:endParaRPr lang="en-US" dirty="0" smtClean="0"/>
          </a:p>
          <a:p>
            <a:pPr algn="just"/>
            <a:endParaRPr lang="en-US" dirty="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0"/>
            <a:ext cx="8610600" cy="6858000"/>
          </a:xfrm>
        </p:spPr>
        <p:txBody>
          <a:bodyPr>
            <a:normAutofit fontScale="92500" lnSpcReduction="10000"/>
          </a:bodyPr>
          <a:lstStyle/>
          <a:p>
            <a:r>
              <a:rPr lang="en-US" dirty="0" smtClean="0">
                <a:solidFill>
                  <a:srgbClr val="FF0000"/>
                </a:solidFill>
              </a:rPr>
              <a:t>HQL Aggregate Methods</a:t>
            </a:r>
            <a:endParaRPr lang="en-US" dirty="0">
              <a:solidFill>
                <a:srgbClr val="FF0000"/>
              </a:solidFill>
            </a:endParaRPr>
          </a:p>
          <a:p>
            <a:pPr algn="just"/>
            <a:r>
              <a:rPr lang="en-US" dirty="0" smtClean="0">
                <a:solidFill>
                  <a:schemeClr val="tx1"/>
                </a:solidFill>
              </a:rPr>
              <a:t>1.avg(property name)The average of a property's value</a:t>
            </a:r>
          </a:p>
          <a:p>
            <a:pPr algn="just"/>
            <a:r>
              <a:rPr lang="en-US" dirty="0" smtClean="0">
                <a:solidFill>
                  <a:schemeClr val="tx1"/>
                </a:solidFill>
              </a:rPr>
              <a:t>2.count(property name or *)The number of times a property occurs in the results</a:t>
            </a:r>
          </a:p>
          <a:p>
            <a:pPr algn="just"/>
            <a:r>
              <a:rPr lang="en-US" dirty="0" smtClean="0">
                <a:solidFill>
                  <a:schemeClr val="tx1"/>
                </a:solidFill>
              </a:rPr>
              <a:t>3.max(property name)The maximum value of the property values</a:t>
            </a:r>
          </a:p>
          <a:p>
            <a:pPr algn="just"/>
            <a:r>
              <a:rPr lang="en-US" dirty="0" smtClean="0">
                <a:solidFill>
                  <a:schemeClr val="tx1"/>
                </a:solidFill>
              </a:rPr>
              <a:t>4.min(property name)The minimum value of the property values</a:t>
            </a:r>
          </a:p>
          <a:p>
            <a:pPr algn="just"/>
            <a:r>
              <a:rPr lang="en-US" dirty="0" smtClean="0">
                <a:solidFill>
                  <a:schemeClr val="tx1"/>
                </a:solidFill>
              </a:rPr>
              <a:t>5.sum(property name)The sum total of the property values</a:t>
            </a:r>
          </a:p>
          <a:p>
            <a:pPr algn="just"/>
            <a:endParaRPr lang="en-US" dirty="0" smtClean="0">
              <a:solidFill>
                <a:schemeClr val="tx1"/>
              </a:solidFill>
            </a:endParaRPr>
          </a:p>
          <a:p>
            <a:pPr algn="just"/>
            <a:r>
              <a:rPr lang="en-US" i="1" dirty="0" smtClean="0"/>
              <a:t>Query q=</a:t>
            </a:r>
            <a:r>
              <a:rPr lang="en-US" i="1" dirty="0" err="1" smtClean="0"/>
              <a:t>session.createQuery</a:t>
            </a:r>
            <a:r>
              <a:rPr lang="en-US" i="1" dirty="0" smtClean="0"/>
              <a:t>("select max(salary) from </a:t>
            </a:r>
            <a:r>
              <a:rPr lang="en-US" i="1" dirty="0" err="1" smtClean="0"/>
              <a:t>Emp</a:t>
            </a:r>
            <a:r>
              <a:rPr lang="en-US" i="1" dirty="0" smtClean="0"/>
              <a:t>");  </a:t>
            </a:r>
          </a:p>
          <a:p>
            <a:pPr algn="just"/>
            <a:endParaRPr lang="en-US" dirty="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762000"/>
            <a:ext cx="7315200" cy="4800600"/>
          </a:xfrm>
        </p:spPr>
        <p:txBody>
          <a:bodyPr>
            <a:normAutofit lnSpcReduction="10000"/>
          </a:bodyPr>
          <a:lstStyle/>
          <a:p>
            <a:pPr algn="just"/>
            <a:r>
              <a:rPr lang="en-US" dirty="0" smtClean="0"/>
              <a:t>entire concept of Hibernate is to take the values from Java class attributes and persist them to a database table. </a:t>
            </a:r>
          </a:p>
          <a:p>
            <a:pPr algn="just"/>
            <a:r>
              <a:rPr lang="en-US" dirty="0" smtClean="0"/>
              <a:t>A mapping document helps Hibernate in determining how to pull the values from the classes and map them with table and associated fields.</a:t>
            </a:r>
          </a:p>
          <a:p>
            <a:pPr algn="just"/>
            <a:r>
              <a:rPr lang="en-US" dirty="0" smtClean="0"/>
              <a:t>Hibernate works best if these persistent classes follow some simple rules, also known as the Plain Old Java Object (POJO).</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marL="457200" indent="-457200" algn="just"/>
            <a:r>
              <a:rPr lang="en-US" sz="2400" dirty="0" smtClean="0">
                <a:solidFill>
                  <a:srgbClr val="FF0000"/>
                </a:solidFill>
              </a:rPr>
              <a:t>Requirements of a POJO class</a:t>
            </a:r>
          </a:p>
          <a:p>
            <a:pPr marL="457200" indent="-457200" algn="just">
              <a:buFont typeface="+mj-lt"/>
              <a:buAutoNum type="arabicPeriod"/>
            </a:pPr>
            <a:r>
              <a:rPr lang="en-US" sz="2400" dirty="0" smtClean="0">
                <a:solidFill>
                  <a:schemeClr val="tx1"/>
                </a:solidFill>
              </a:rPr>
              <a:t>All Java classes that need to be persisted need a default constructor.</a:t>
            </a:r>
          </a:p>
          <a:p>
            <a:pPr marL="457200" indent="-457200" algn="just">
              <a:buFont typeface="+mj-lt"/>
              <a:buAutoNum type="arabicPeriod"/>
            </a:pPr>
            <a:r>
              <a:rPr lang="en-US" sz="2400" dirty="0" smtClean="0">
                <a:solidFill>
                  <a:schemeClr val="tx1"/>
                </a:solidFill>
              </a:rPr>
              <a:t>All classes should contain an ID in order to allow easy identification of your objects within Hibernate and the database. This property maps to the primary key column of a database table.</a:t>
            </a:r>
          </a:p>
          <a:p>
            <a:pPr marL="457200" indent="-457200" algn="just">
              <a:buFont typeface="+mj-lt"/>
              <a:buAutoNum type="arabicPeriod"/>
            </a:pPr>
            <a:r>
              <a:rPr lang="en-US" sz="2400" dirty="0" smtClean="0">
                <a:solidFill>
                  <a:schemeClr val="tx1"/>
                </a:solidFill>
              </a:rPr>
              <a:t>All attributes that will be persisted should be declared private and have </a:t>
            </a:r>
            <a:r>
              <a:rPr lang="en-US" sz="2400" b="1" dirty="0" err="1" smtClean="0">
                <a:solidFill>
                  <a:schemeClr val="tx1"/>
                </a:solidFill>
              </a:rPr>
              <a:t>getXXX</a:t>
            </a:r>
            <a:r>
              <a:rPr lang="en-US" sz="2400" dirty="0" smtClean="0">
                <a:solidFill>
                  <a:schemeClr val="tx1"/>
                </a:solidFill>
              </a:rPr>
              <a:t> and </a:t>
            </a:r>
            <a:r>
              <a:rPr lang="en-US" sz="2400" b="1" dirty="0" err="1" smtClean="0">
                <a:solidFill>
                  <a:schemeClr val="tx1"/>
                </a:solidFill>
              </a:rPr>
              <a:t>setXXX</a:t>
            </a:r>
            <a:r>
              <a:rPr lang="en-US" sz="2400" dirty="0" smtClean="0">
                <a:solidFill>
                  <a:schemeClr val="tx1"/>
                </a:solidFill>
              </a:rPr>
              <a:t> methods defined in the </a:t>
            </a:r>
            <a:r>
              <a:rPr lang="en-US" sz="2400" dirty="0" err="1" smtClean="0">
                <a:solidFill>
                  <a:schemeClr val="tx1"/>
                </a:solidFill>
              </a:rPr>
              <a:t>JavaBean</a:t>
            </a:r>
            <a:r>
              <a:rPr lang="en-US" sz="2400" dirty="0" smtClean="0">
                <a:solidFill>
                  <a:schemeClr val="tx1"/>
                </a:solidFill>
              </a:rPr>
              <a:t> style.</a:t>
            </a:r>
          </a:p>
          <a:p>
            <a:pPr marL="457200" indent="-457200" algn="just">
              <a:buFont typeface="+mj-lt"/>
              <a:buAutoNum type="arabicPeriod"/>
            </a:pPr>
            <a:r>
              <a:rPr lang="en-US" sz="2400" dirty="0" smtClean="0">
                <a:solidFill>
                  <a:schemeClr val="tx1"/>
                </a:solidFill>
              </a:rPr>
              <a:t>A central feature of Hibernate, depends upon the persistent class being either </a:t>
            </a:r>
            <a:r>
              <a:rPr lang="en-US" sz="2400" b="1" dirty="0" smtClean="0">
                <a:solidFill>
                  <a:schemeClr val="tx1"/>
                </a:solidFill>
              </a:rPr>
              <a:t>non-final</a:t>
            </a:r>
            <a:r>
              <a:rPr lang="en-US" sz="2400" dirty="0" smtClean="0">
                <a:solidFill>
                  <a:schemeClr val="tx1"/>
                </a:solidFill>
              </a:rPr>
              <a:t>, or the implementation of an interface that declares all public methods.(not mandatory for Hibernate)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20000"/>
          </a:bodyPr>
          <a:lstStyle/>
          <a:p>
            <a:pPr algn="just"/>
            <a:r>
              <a:rPr lang="en-US" dirty="0" smtClean="0">
                <a:solidFill>
                  <a:schemeClr val="tx1"/>
                </a:solidFill>
              </a:rPr>
              <a:t>A Session is used to get a physical connection with a database. The Session object is lightweight and designed to be instantiated each time an interaction is needed with the database. Persistent objects are saved and retrieved through a Session object.</a:t>
            </a:r>
          </a:p>
          <a:p>
            <a:pPr algn="just"/>
            <a:r>
              <a:rPr lang="en-US" dirty="0" smtClean="0">
                <a:solidFill>
                  <a:schemeClr val="tx1"/>
                </a:solidFill>
              </a:rPr>
              <a:t>//step 1:create </a:t>
            </a:r>
            <a:r>
              <a:rPr lang="en-US" dirty="0" err="1" smtClean="0">
                <a:solidFill>
                  <a:schemeClr val="tx1"/>
                </a:solidFill>
              </a:rPr>
              <a:t>SessionFactory</a:t>
            </a:r>
            <a:endParaRPr lang="en-US" dirty="0" smtClean="0">
              <a:solidFill>
                <a:schemeClr val="tx1"/>
              </a:solidFill>
            </a:endParaRPr>
          </a:p>
          <a:p>
            <a:pPr algn="just"/>
            <a:r>
              <a:rPr lang="en-US" dirty="0" smtClean="0">
                <a:solidFill>
                  <a:schemeClr val="tx1"/>
                </a:solidFill>
              </a:rPr>
              <a:t>Session </a:t>
            </a:r>
            <a:r>
              <a:rPr lang="en-US" dirty="0" err="1" smtClean="0">
                <a:solidFill>
                  <a:schemeClr val="tx1"/>
                </a:solidFill>
              </a:rPr>
              <a:t>session</a:t>
            </a:r>
            <a:r>
              <a:rPr lang="en-US" dirty="0" smtClean="0">
                <a:solidFill>
                  <a:schemeClr val="tx1"/>
                </a:solidFill>
              </a:rPr>
              <a:t> = </a:t>
            </a:r>
            <a:r>
              <a:rPr lang="en-US" dirty="0" err="1" smtClean="0">
                <a:solidFill>
                  <a:schemeClr val="tx1"/>
                </a:solidFill>
              </a:rPr>
              <a:t>factory.openSession</a:t>
            </a:r>
            <a:r>
              <a:rPr lang="en-US" dirty="0" smtClean="0">
                <a:solidFill>
                  <a:schemeClr val="tx1"/>
                </a:solidFill>
              </a:rPr>
              <a:t>(); //step 2</a:t>
            </a:r>
          </a:p>
          <a:p>
            <a:pPr algn="just"/>
            <a:r>
              <a:rPr lang="en-US" dirty="0" smtClean="0">
                <a:solidFill>
                  <a:schemeClr val="tx1"/>
                </a:solidFill>
              </a:rPr>
              <a:t>Transaction </a:t>
            </a:r>
            <a:r>
              <a:rPr lang="en-US" dirty="0" err="1" smtClean="0">
                <a:solidFill>
                  <a:schemeClr val="tx1"/>
                </a:solidFill>
              </a:rPr>
              <a:t>tx</a:t>
            </a:r>
            <a:r>
              <a:rPr lang="en-US" dirty="0" smtClean="0">
                <a:solidFill>
                  <a:schemeClr val="tx1"/>
                </a:solidFill>
              </a:rPr>
              <a:t> = null; </a:t>
            </a:r>
          </a:p>
          <a:p>
            <a:pPr algn="just"/>
            <a:r>
              <a:rPr lang="en-US" dirty="0" smtClean="0">
                <a:solidFill>
                  <a:schemeClr val="tx1"/>
                </a:solidFill>
              </a:rPr>
              <a:t>try { </a:t>
            </a:r>
            <a:r>
              <a:rPr lang="en-US" dirty="0" err="1" smtClean="0">
                <a:solidFill>
                  <a:schemeClr val="tx1"/>
                </a:solidFill>
              </a:rPr>
              <a:t>tx</a:t>
            </a:r>
            <a:r>
              <a:rPr lang="en-US" dirty="0" smtClean="0">
                <a:solidFill>
                  <a:schemeClr val="tx1"/>
                </a:solidFill>
              </a:rPr>
              <a:t> = </a:t>
            </a:r>
            <a:r>
              <a:rPr lang="en-US" dirty="0" err="1" smtClean="0">
                <a:solidFill>
                  <a:schemeClr val="tx1"/>
                </a:solidFill>
              </a:rPr>
              <a:t>session.beginTransaction</a:t>
            </a:r>
            <a:r>
              <a:rPr lang="en-US" dirty="0" smtClean="0">
                <a:solidFill>
                  <a:schemeClr val="tx1"/>
                </a:solidFill>
              </a:rPr>
              <a:t>();  //step 3</a:t>
            </a:r>
          </a:p>
          <a:p>
            <a:pPr algn="just"/>
            <a:r>
              <a:rPr lang="en-US" dirty="0" smtClean="0">
                <a:solidFill>
                  <a:schemeClr val="tx1"/>
                </a:solidFill>
              </a:rPr>
              <a:t>// perform some action(save, delete, etc…) using session </a:t>
            </a:r>
          </a:p>
          <a:p>
            <a:pPr algn="just"/>
            <a:r>
              <a:rPr lang="en-US" dirty="0" err="1" smtClean="0">
                <a:solidFill>
                  <a:schemeClr val="tx1"/>
                </a:solidFill>
              </a:rPr>
              <a:t>tx.commit</a:t>
            </a:r>
            <a:r>
              <a:rPr lang="en-US" dirty="0" smtClean="0">
                <a:solidFill>
                  <a:schemeClr val="tx1"/>
                </a:solidFill>
              </a:rPr>
              <a:t>(); } //step 4 </a:t>
            </a:r>
          </a:p>
          <a:p>
            <a:pPr algn="just"/>
            <a:r>
              <a:rPr lang="en-US" dirty="0" smtClean="0">
                <a:solidFill>
                  <a:schemeClr val="tx1"/>
                </a:solidFill>
              </a:rPr>
              <a:t>catch (</a:t>
            </a:r>
            <a:r>
              <a:rPr lang="en-US" dirty="0" err="1" smtClean="0">
                <a:solidFill>
                  <a:srgbClr val="FF0000"/>
                </a:solidFill>
              </a:rPr>
              <a:t>HibernateException</a:t>
            </a:r>
            <a:r>
              <a:rPr lang="en-US" dirty="0" smtClean="0">
                <a:solidFill>
                  <a:schemeClr val="tx1"/>
                </a:solidFill>
              </a:rPr>
              <a:t> e) </a:t>
            </a:r>
          </a:p>
          <a:p>
            <a:pPr algn="just"/>
            <a:r>
              <a:rPr lang="en-US" dirty="0" smtClean="0">
                <a:solidFill>
                  <a:schemeClr val="tx1"/>
                </a:solidFill>
              </a:rPr>
              <a:t>{ if (</a:t>
            </a:r>
            <a:r>
              <a:rPr lang="en-US" dirty="0" err="1" smtClean="0">
                <a:solidFill>
                  <a:schemeClr val="tx1"/>
                </a:solidFill>
              </a:rPr>
              <a:t>tx</a:t>
            </a:r>
            <a:r>
              <a:rPr lang="en-US" dirty="0" smtClean="0">
                <a:solidFill>
                  <a:schemeClr val="tx1"/>
                </a:solidFill>
              </a:rPr>
              <a:t>!=null) </a:t>
            </a:r>
            <a:r>
              <a:rPr lang="en-US" dirty="0" err="1" smtClean="0">
                <a:solidFill>
                  <a:schemeClr val="tx1"/>
                </a:solidFill>
              </a:rPr>
              <a:t>tx.rollback</a:t>
            </a:r>
            <a:r>
              <a:rPr lang="en-US" dirty="0" smtClean="0">
                <a:solidFill>
                  <a:schemeClr val="tx1"/>
                </a:solidFill>
              </a:rPr>
              <a:t>(); </a:t>
            </a:r>
            <a:r>
              <a:rPr lang="en-US" dirty="0" err="1" smtClean="0">
                <a:solidFill>
                  <a:schemeClr val="tx1"/>
                </a:solidFill>
              </a:rPr>
              <a:t>e.printStackTrace</a:t>
            </a:r>
            <a:r>
              <a:rPr lang="en-US" dirty="0" smtClean="0">
                <a:solidFill>
                  <a:schemeClr val="tx1"/>
                </a:solidFill>
              </a:rPr>
              <a:t>(); }</a:t>
            </a:r>
          </a:p>
          <a:p>
            <a:pPr algn="just"/>
            <a:r>
              <a:rPr lang="en-US" dirty="0" smtClean="0">
                <a:solidFill>
                  <a:schemeClr val="tx1"/>
                </a:solidFill>
              </a:rPr>
              <a:t>finally { </a:t>
            </a:r>
            <a:r>
              <a:rPr lang="en-US" dirty="0" err="1" smtClean="0">
                <a:solidFill>
                  <a:schemeClr val="tx1"/>
                </a:solidFill>
              </a:rPr>
              <a:t>session.close</a:t>
            </a:r>
            <a:r>
              <a:rPr lang="en-US" dirty="0" smtClean="0">
                <a:solidFill>
                  <a:schemeClr val="tx1"/>
                </a:solidFill>
              </a:rPr>
              <a:t>(); } //step 5</a:t>
            </a:r>
          </a:p>
          <a:p>
            <a:pPr algn="just"/>
            <a:r>
              <a:rPr lang="en-US" dirty="0" smtClean="0">
                <a:solidFill>
                  <a:schemeClr val="tx1"/>
                </a:solidFill>
              </a:rPr>
              <a:t>If the Session throws an exception, the transaction must be rolled back and the session must be discarded.</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en-US" dirty="0" smtClean="0"/>
              <a:t>Hibernate Mapping Types</a:t>
            </a:r>
          </a:p>
          <a:p>
            <a:pPr algn="just"/>
            <a:r>
              <a:rPr lang="en-US" dirty="0" smtClean="0"/>
              <a:t>When preparing a Hibernate mapping document, we have seen that you map Java data types into RDBMS data types. </a:t>
            </a:r>
            <a:r>
              <a:rPr lang="en-US" dirty="0" smtClean="0">
                <a:solidFill>
                  <a:srgbClr val="FF0000"/>
                </a:solidFill>
              </a:rPr>
              <a:t>The </a:t>
            </a:r>
            <a:r>
              <a:rPr lang="en-US" b="1" dirty="0" smtClean="0">
                <a:solidFill>
                  <a:srgbClr val="FF0000"/>
                </a:solidFill>
              </a:rPr>
              <a:t>types</a:t>
            </a:r>
            <a:r>
              <a:rPr lang="en-US" dirty="0" smtClean="0">
                <a:solidFill>
                  <a:srgbClr val="FF0000"/>
                </a:solidFill>
              </a:rPr>
              <a:t> declared and used in the mapping files are not Java data types; they are not SQL database types either. These types are called Hibernate mapping types,</a:t>
            </a:r>
            <a:r>
              <a:rPr lang="en-US" dirty="0" smtClean="0"/>
              <a:t> which can translate from Java to SQL data types and vice versa.</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20000"/>
          </a:bodyPr>
          <a:lstStyle/>
          <a:p>
            <a:r>
              <a:rPr lang="en-US" b="1" u="sng" dirty="0" smtClean="0">
                <a:solidFill>
                  <a:srgbClr val="FF0000"/>
                </a:solidFill>
              </a:rPr>
              <a:t>Hibernate Inheritance Mapping</a:t>
            </a:r>
          </a:p>
          <a:p>
            <a:pPr algn="l"/>
            <a:r>
              <a:rPr lang="en-US" dirty="0" smtClean="0"/>
              <a:t>The inheritance hierarchy classes with the table of the database. There are three inheritance mapping strategies defined in the hibernate:</a:t>
            </a:r>
          </a:p>
          <a:p>
            <a:pPr algn="l"/>
            <a:r>
              <a:rPr lang="en-US" dirty="0" smtClean="0"/>
              <a:t>Table Per Hierarchy</a:t>
            </a:r>
          </a:p>
          <a:p>
            <a:pPr algn="l"/>
            <a:r>
              <a:rPr lang="en-US" dirty="0" smtClean="0"/>
              <a:t>Table Per Concrete class</a:t>
            </a:r>
          </a:p>
          <a:p>
            <a:pPr algn="l"/>
            <a:r>
              <a:rPr lang="en-US" dirty="0" smtClean="0"/>
              <a:t>Table Per Subclass</a:t>
            </a:r>
          </a:p>
          <a:p>
            <a:r>
              <a:rPr lang="en-US" u="sng" dirty="0" smtClean="0">
                <a:solidFill>
                  <a:srgbClr val="FF0000"/>
                </a:solidFill>
              </a:rPr>
              <a:t>Table Per Hierarchy</a:t>
            </a:r>
          </a:p>
          <a:p>
            <a:r>
              <a:rPr lang="en-US" dirty="0" smtClean="0"/>
              <a:t>In table per hierarchy mapping, single table is required to map the whole hierarchy, an extra column (known as discriminator column) is added to identify the class. But </a:t>
            </a:r>
            <a:r>
              <a:rPr lang="en-US" dirty="0" err="1" smtClean="0"/>
              <a:t>nullable</a:t>
            </a:r>
            <a:r>
              <a:rPr lang="en-US" dirty="0" smtClean="0"/>
              <a:t> values are stored in the table .</a:t>
            </a:r>
          </a:p>
          <a:p>
            <a:r>
              <a:rPr lang="en-US" u="sng" dirty="0" smtClean="0">
                <a:solidFill>
                  <a:srgbClr val="FF0000"/>
                </a:solidFill>
              </a:rPr>
              <a:t>Table Per Concrete class</a:t>
            </a:r>
          </a:p>
          <a:p>
            <a:r>
              <a:rPr lang="en-US" dirty="0" smtClean="0"/>
              <a:t>In case of table per concrete class, tables are created as per class. But duplicate column is added in subclass tables.</a:t>
            </a:r>
          </a:p>
          <a:p>
            <a:endParaRPr lang="en-US" dirty="0" smtClean="0"/>
          </a:p>
          <a:p>
            <a:pPr algn="l"/>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85000" lnSpcReduction="20000"/>
          </a:bodyPr>
          <a:lstStyle/>
          <a:p>
            <a:r>
              <a:rPr lang="en-US" dirty="0" smtClean="0">
                <a:solidFill>
                  <a:srgbClr val="FF0000"/>
                </a:solidFill>
              </a:rPr>
              <a:t>Hibernate Inheritance Mapping</a:t>
            </a:r>
          </a:p>
          <a:p>
            <a:pPr algn="l"/>
            <a:r>
              <a:rPr lang="en-US" dirty="0" smtClean="0"/>
              <a:t>The inheritance hierarchy classes with the table of the database. There are three inheritance mapping strategies defined in the hibernate:</a:t>
            </a:r>
          </a:p>
          <a:p>
            <a:pPr algn="l"/>
            <a:r>
              <a:rPr lang="en-US" dirty="0" smtClean="0"/>
              <a:t>Table Per Hierarchy</a:t>
            </a:r>
          </a:p>
          <a:p>
            <a:pPr algn="l"/>
            <a:r>
              <a:rPr lang="en-US" dirty="0" smtClean="0"/>
              <a:t>Table Per Concrete class</a:t>
            </a:r>
          </a:p>
          <a:p>
            <a:pPr algn="l"/>
            <a:r>
              <a:rPr lang="en-US" dirty="0" smtClean="0"/>
              <a:t>Table Per Subclass</a:t>
            </a:r>
          </a:p>
          <a:p>
            <a:pPr algn="l"/>
            <a:r>
              <a:rPr lang="en-US" b="1" dirty="0" smtClean="0">
                <a:solidFill>
                  <a:srgbClr val="FF0000"/>
                </a:solidFill>
              </a:rPr>
              <a:t>Table Per Hierarchy</a:t>
            </a:r>
          </a:p>
          <a:p>
            <a:pPr algn="l"/>
            <a:r>
              <a:rPr lang="en-US" dirty="0" smtClean="0"/>
              <a:t>In table per hierarchy mapping, single table is required to map the whole hierarchy, an extra column (known as discriminator column) is added to identify the class. But </a:t>
            </a:r>
            <a:r>
              <a:rPr lang="en-US" dirty="0" err="1" smtClean="0"/>
              <a:t>nullable</a:t>
            </a:r>
            <a:r>
              <a:rPr lang="en-US" dirty="0" smtClean="0"/>
              <a:t> values are stored in the table .</a:t>
            </a:r>
          </a:p>
          <a:p>
            <a:pPr algn="l"/>
            <a:r>
              <a:rPr lang="en-US" b="1" dirty="0" smtClean="0">
                <a:solidFill>
                  <a:srgbClr val="FF0000"/>
                </a:solidFill>
              </a:rPr>
              <a:t>Table Per Concrete class</a:t>
            </a:r>
          </a:p>
          <a:p>
            <a:pPr algn="l"/>
            <a:r>
              <a:rPr lang="en-US" dirty="0" smtClean="0"/>
              <a:t>In case of table per concrete class, tables are created as per class. But duplicate column is added in subclass tables.</a:t>
            </a:r>
          </a:p>
          <a:p>
            <a:pPr algn="l"/>
            <a:r>
              <a:rPr lang="en-US" b="1" dirty="0" smtClean="0">
                <a:solidFill>
                  <a:srgbClr val="FF0000"/>
                </a:solidFill>
              </a:rPr>
              <a:t>Table Per Subclass</a:t>
            </a:r>
          </a:p>
          <a:p>
            <a:pPr algn="l"/>
            <a:r>
              <a:rPr lang="en-US" dirty="0" smtClean="0"/>
              <a:t>In this strategy, tables are created as per class but related by foreign key. So there are no duplicate columns.</a:t>
            </a:r>
          </a:p>
          <a:p>
            <a:endParaRPr lang="en-US" dirty="0" smtClean="0"/>
          </a:p>
          <a:p>
            <a:endParaRPr lang="en-US" dirty="0" smtClean="0"/>
          </a:p>
          <a:p>
            <a:pPr algn="l"/>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1" y="304797"/>
          <a:ext cx="8610603" cy="6324604"/>
        </p:xfrm>
        <a:graphic>
          <a:graphicData uri="http://schemas.openxmlformats.org/drawingml/2006/table">
            <a:tbl>
              <a:tblPr/>
              <a:tblGrid>
                <a:gridCol w="2138395"/>
                <a:gridCol w="4333813"/>
                <a:gridCol w="2138395"/>
              </a:tblGrid>
              <a:tr h="696008">
                <a:tc>
                  <a:txBody>
                    <a:bodyPr/>
                    <a:lstStyle/>
                    <a:p>
                      <a:pPr algn="l" fontAlgn="t"/>
                      <a:r>
                        <a:rPr lang="en-US" sz="1600" dirty="0" smtClean="0"/>
                        <a:t>Hibernate Mapping </a:t>
                      </a:r>
                      <a:r>
                        <a:rPr lang="en-US" sz="1600" dirty="0"/>
                        <a:t>type</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t>Java type</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dirty="0" smtClean="0"/>
                        <a:t>SQL </a:t>
                      </a:r>
                      <a:r>
                        <a:rPr lang="en-US" sz="1600" dirty="0"/>
                        <a:t>Type</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23658">
                <a:tc>
                  <a:txBody>
                    <a:bodyPr/>
                    <a:lstStyle/>
                    <a:p>
                      <a:pPr fontAlgn="t"/>
                      <a:r>
                        <a:rPr lang="en-US" sz="1600" dirty="0"/>
                        <a:t>integer</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err="1"/>
                        <a:t>int</a:t>
                      </a:r>
                      <a:r>
                        <a:rPr lang="en-US" sz="1600" dirty="0"/>
                        <a:t> or </a:t>
                      </a:r>
                      <a:r>
                        <a:rPr lang="en-US" sz="1600" dirty="0" err="1"/>
                        <a:t>java.lang.Integer</a:t>
                      </a:r>
                      <a:endParaRPr lang="en-US" sz="1600" dirty="0"/>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INTEGER</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3658">
                <a:tc>
                  <a:txBody>
                    <a:bodyPr/>
                    <a:lstStyle/>
                    <a:p>
                      <a:pPr fontAlgn="t"/>
                      <a:r>
                        <a:rPr lang="en-US" sz="1600" dirty="0"/>
                        <a:t>long</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long or </a:t>
                      </a:r>
                      <a:r>
                        <a:rPr lang="en-US" sz="1600" dirty="0" err="1"/>
                        <a:t>java.lang.Long</a:t>
                      </a:r>
                      <a:endParaRPr lang="en-US" sz="1600" dirty="0"/>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BIGINT</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3658">
                <a:tc>
                  <a:txBody>
                    <a:bodyPr/>
                    <a:lstStyle/>
                    <a:p>
                      <a:pPr fontAlgn="t"/>
                      <a:r>
                        <a:rPr lang="en-US" sz="1600" dirty="0"/>
                        <a:t>short</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short or </a:t>
                      </a:r>
                      <a:r>
                        <a:rPr lang="en-US" sz="1600" dirty="0" err="1"/>
                        <a:t>java.lang.Short</a:t>
                      </a:r>
                      <a:endParaRPr lang="en-US" sz="1600" dirty="0"/>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SMALLINT</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3658">
                <a:tc>
                  <a:txBody>
                    <a:bodyPr/>
                    <a:lstStyle/>
                    <a:p>
                      <a:pPr fontAlgn="t"/>
                      <a:r>
                        <a:rPr lang="en-US" sz="1600" dirty="0"/>
                        <a:t>float</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float or </a:t>
                      </a:r>
                      <a:r>
                        <a:rPr lang="en-US" sz="1600" dirty="0" err="1"/>
                        <a:t>java.lang.Float</a:t>
                      </a:r>
                      <a:endParaRPr lang="en-US" sz="1600" dirty="0"/>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FLOAT</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3658">
                <a:tc>
                  <a:txBody>
                    <a:bodyPr/>
                    <a:lstStyle/>
                    <a:p>
                      <a:pPr fontAlgn="t"/>
                      <a:r>
                        <a:rPr lang="en-US" sz="1600"/>
                        <a:t>double</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double or </a:t>
                      </a:r>
                      <a:r>
                        <a:rPr lang="en-US" sz="1600" dirty="0" err="1"/>
                        <a:t>java.lang.Double</a:t>
                      </a:r>
                      <a:endParaRPr lang="en-US" sz="1600" dirty="0"/>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DOUBLE</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3658">
                <a:tc>
                  <a:txBody>
                    <a:bodyPr/>
                    <a:lstStyle/>
                    <a:p>
                      <a:pPr fontAlgn="t"/>
                      <a:r>
                        <a:rPr lang="en-US" sz="1600"/>
                        <a:t>big_decimal</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err="1"/>
                        <a:t>java.math.BigDecimal</a:t>
                      </a:r>
                      <a:endParaRPr lang="en-US" sz="1600" dirty="0"/>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NUMERIC</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3658">
                <a:tc>
                  <a:txBody>
                    <a:bodyPr/>
                    <a:lstStyle/>
                    <a:p>
                      <a:pPr fontAlgn="t"/>
                      <a:r>
                        <a:rPr lang="en-US" sz="1600"/>
                        <a:t>character</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java.lang.String</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CHAR(1)</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3658">
                <a:tc>
                  <a:txBody>
                    <a:bodyPr/>
                    <a:lstStyle/>
                    <a:p>
                      <a:pPr fontAlgn="t"/>
                      <a:r>
                        <a:rPr lang="en-US" sz="1600"/>
                        <a:t>string</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java.lang.String</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VARCHAR</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3658">
                <a:tc>
                  <a:txBody>
                    <a:bodyPr/>
                    <a:lstStyle/>
                    <a:p>
                      <a:pPr fontAlgn="t"/>
                      <a:r>
                        <a:rPr lang="en-US" sz="1600"/>
                        <a:t>byte</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byte or java.lang.Byte</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TINYINT</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3658">
                <a:tc>
                  <a:txBody>
                    <a:bodyPr/>
                    <a:lstStyle/>
                    <a:p>
                      <a:pPr fontAlgn="t"/>
                      <a:r>
                        <a:rPr lang="en-US" sz="1600"/>
                        <a:t>boolean</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boolean or java.lang.Boolean</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BIT</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6008">
                <a:tc>
                  <a:txBody>
                    <a:bodyPr/>
                    <a:lstStyle/>
                    <a:p>
                      <a:pPr fontAlgn="t"/>
                      <a:r>
                        <a:rPr lang="en-US" sz="1600"/>
                        <a:t>yes/no</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boolean or java.lang.Boolean</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CHAR(1) ('Y' or 'N')</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6008">
                <a:tc>
                  <a:txBody>
                    <a:bodyPr/>
                    <a:lstStyle/>
                    <a:p>
                      <a:pPr fontAlgn="t"/>
                      <a:r>
                        <a:rPr lang="en-US" sz="1600"/>
                        <a:t>true/false</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boolean or java.lang.Boolean</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CHAR(1) ('T' or 'F')</a:t>
                      </a:r>
                    </a:p>
                  </a:txBody>
                  <a:tcPr marL="48612" marR="48612" marT="48612" marB="48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27650" name="Rectangle 2"/>
          <p:cNvSpPr>
            <a:spLocks noChangeArrowheads="1"/>
          </p:cNvSpPr>
          <p:nvPr/>
        </p:nvSpPr>
        <p:spPr bwMode="auto">
          <a:xfrm>
            <a:off x="2" y="1"/>
            <a:ext cx="32115" cy="464209"/>
          </a:xfrm>
          <a:prstGeom prst="rect">
            <a:avLst/>
          </a:prstGeom>
          <a:noFill/>
          <a:ln w="9525">
            <a:noFill/>
            <a:miter lim="800000"/>
            <a:headEnd/>
            <a:tailEnd/>
          </a:ln>
          <a:effec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a:r>
            <a:br>
              <a:rPr kumimoji="0" lang="en-US" sz="800" b="0" i="0" u="none" strike="noStrike" cap="none" normalizeH="0" baseline="0" dirty="0" smtClean="0">
                <a:ln>
                  <a:noFill/>
                </a:ln>
                <a:solidFill>
                  <a:schemeClr val="tx1"/>
                </a:solidFill>
                <a:effectLst/>
                <a:latin typeface="Arial" pitchFamily="34" charset="0"/>
              </a:rPr>
            </a:b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228601"/>
            <a:ext cx="8229600" cy="5262979"/>
          </a:xfrm>
          <a:prstGeom prst="rect">
            <a:avLst/>
          </a:prstGeom>
        </p:spPr>
        <p:txBody>
          <a:bodyPr wrap="square">
            <a:spAutoFit/>
          </a:bodyPr>
          <a:lstStyle/>
          <a:p>
            <a:r>
              <a:rPr lang="en-US" sz="2400" dirty="0" smtClean="0"/>
              <a:t>Hibernate Advantages:</a:t>
            </a:r>
          </a:p>
          <a:p>
            <a:pPr marL="457200" indent="-457200">
              <a:buFont typeface="+mj-lt"/>
              <a:buAutoNum type="arabicPeriod"/>
            </a:pPr>
            <a:r>
              <a:rPr lang="en-US" sz="2400" dirty="0" smtClean="0"/>
              <a:t>Hibernate takes care of mapping Java classes to database tables using XML files and without writing any line of code.</a:t>
            </a:r>
          </a:p>
          <a:p>
            <a:pPr marL="457200" indent="-457200">
              <a:buFont typeface="+mj-lt"/>
              <a:buAutoNum type="arabicPeriod"/>
            </a:pPr>
            <a:r>
              <a:rPr lang="en-US" sz="2400" dirty="0" smtClean="0"/>
              <a:t>Provides simple APIs for storing and retrieving Java objects directly to and from the database.</a:t>
            </a:r>
          </a:p>
          <a:p>
            <a:pPr marL="457200" indent="-457200">
              <a:buFont typeface="+mj-lt"/>
              <a:buAutoNum type="arabicPeriod"/>
            </a:pPr>
            <a:r>
              <a:rPr lang="en-US" sz="2400" dirty="0" smtClean="0"/>
              <a:t>If there is change in Database or in any table then the only need to change XML file properties.</a:t>
            </a:r>
          </a:p>
          <a:p>
            <a:pPr marL="457200" indent="-457200">
              <a:buFont typeface="+mj-lt"/>
              <a:buAutoNum type="arabicPeriod"/>
            </a:pPr>
            <a:r>
              <a:rPr lang="en-US" sz="2400" dirty="0" smtClean="0"/>
              <a:t>Abstract away the unfamiliar SQL types and provide us to work around familiar Java Objects.</a:t>
            </a:r>
          </a:p>
          <a:p>
            <a:pPr marL="457200" indent="-457200">
              <a:buFont typeface="+mj-lt"/>
              <a:buAutoNum type="arabicPeriod"/>
            </a:pPr>
            <a:r>
              <a:rPr lang="en-US" sz="2400" dirty="0" smtClean="0"/>
              <a:t>Hibernate does not require an application server to operate.</a:t>
            </a:r>
          </a:p>
          <a:p>
            <a:pPr marL="457200" indent="-457200">
              <a:buFont typeface="+mj-lt"/>
              <a:buAutoNum type="arabicPeriod"/>
            </a:pPr>
            <a:r>
              <a:rPr lang="en-US" sz="2400" dirty="0" smtClean="0"/>
              <a:t>Takes care of Complex associations of objects in your database.</a:t>
            </a:r>
          </a:p>
          <a:p>
            <a:pPr marL="457200" indent="-457200">
              <a:buFont typeface="+mj-lt"/>
              <a:buAutoNum type="arabicPeriod"/>
            </a:pPr>
            <a:r>
              <a:rPr lang="en-US" sz="2400" dirty="0" smtClean="0"/>
              <a:t>Minimize database access with smart fetching strategies.</a:t>
            </a:r>
          </a:p>
          <a:p>
            <a:pPr marL="457200" indent="-457200">
              <a:buFont typeface="+mj-lt"/>
              <a:buAutoNum type="arabicPeriod"/>
            </a:pPr>
            <a:r>
              <a:rPr lang="en-US" sz="2400" dirty="0" smtClean="0"/>
              <a:t>Provides Simple querying of data.</a:t>
            </a:r>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 y="381000"/>
          <a:ext cx="8686802" cy="4991716"/>
        </p:xfrm>
        <a:graphic>
          <a:graphicData uri="http://schemas.openxmlformats.org/drawingml/2006/table">
            <a:tbl>
              <a:tblPr/>
              <a:tblGrid>
                <a:gridCol w="2157319"/>
                <a:gridCol w="4372164"/>
                <a:gridCol w="2157319"/>
              </a:tblGrid>
              <a:tr h="994718">
                <a:tc>
                  <a:txBody>
                    <a:bodyPr/>
                    <a:lstStyle/>
                    <a:p>
                      <a:pPr algn="l" fontAlgn="t"/>
                      <a:r>
                        <a:rPr lang="en-US" sz="1800"/>
                        <a:t>Mapping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a:t>Java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a:t>ANSI SQL 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01040">
                <a:tc>
                  <a:txBody>
                    <a:bodyPr/>
                    <a:lstStyle/>
                    <a:p>
                      <a:pPr fontAlgn="t"/>
                      <a:r>
                        <a:rPr lang="en-US" sz="1800"/>
                        <a:t>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t>java.util.Date or java.sql.Date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t>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1040">
                <a:tc>
                  <a:txBody>
                    <a:bodyPr/>
                    <a:lstStyle/>
                    <a:p>
                      <a:pPr fontAlgn="t"/>
                      <a:r>
                        <a:rPr lang="en-US" sz="1800"/>
                        <a:t>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t>java.util.Date or java.sql.Time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t>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94718">
                <a:tc>
                  <a:txBody>
                    <a:bodyPr/>
                    <a:lstStyle/>
                    <a:p>
                      <a:pPr fontAlgn="t"/>
                      <a:r>
                        <a:rPr lang="en-US" sz="1800"/>
                        <a:t>timestamp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t>java.util.Date or java.sql.Timestamp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t>TIMESTAMP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05482">
                <a:tc>
                  <a:txBody>
                    <a:bodyPr/>
                    <a:lstStyle/>
                    <a:p>
                      <a:pPr fontAlgn="t"/>
                      <a:r>
                        <a:rPr lang="en-US" sz="1800"/>
                        <a:t>calendar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t>java.util.Calendar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t>TIMESTAMP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94718">
                <a:tc>
                  <a:txBody>
                    <a:bodyPr/>
                    <a:lstStyle/>
                    <a:p>
                      <a:pPr fontAlgn="t"/>
                      <a:r>
                        <a:rPr lang="en-US" sz="1800"/>
                        <a:t>calendar_date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t>java.util.Calendar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t>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29697" name="Rectangle 1"/>
          <p:cNvSpPr>
            <a:spLocks noChangeArrowheads="1"/>
          </p:cNvSpPr>
          <p:nvPr/>
        </p:nvSpPr>
        <p:spPr bwMode="auto">
          <a:xfrm>
            <a:off x="2" y="1"/>
            <a:ext cx="32115" cy="464209"/>
          </a:xfrm>
          <a:prstGeom prst="rect">
            <a:avLst/>
          </a:prstGeom>
          <a:noFill/>
          <a:ln w="9525">
            <a:noFill/>
            <a:miter lim="800000"/>
            <a:headEnd/>
            <a:tailEnd/>
          </a:ln>
          <a:effec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a:r>
            <a:br>
              <a:rPr kumimoji="0" lang="en-US" sz="800" b="0" i="0" u="none" strike="noStrike" cap="none" normalizeH="0" baseline="0" dirty="0" smtClean="0">
                <a:ln>
                  <a:noFill/>
                </a:ln>
                <a:solidFill>
                  <a:schemeClr val="tx1"/>
                </a:solidFill>
                <a:effectLst/>
                <a:latin typeface="Arial" pitchFamily="34" charset="0"/>
              </a:rPr>
            </a:b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2" y="1"/>
            <a:ext cx="32115" cy="464209"/>
          </a:xfrm>
          <a:prstGeom prst="rect">
            <a:avLst/>
          </a:prstGeom>
          <a:noFill/>
          <a:ln w="9525">
            <a:noFill/>
            <a:miter lim="800000"/>
            <a:headEnd/>
            <a:tailEnd/>
          </a:ln>
          <a:effec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a:r>
            <a:br>
              <a:rPr kumimoji="0" lang="en-US" sz="800" b="0" i="0" u="none" strike="noStrike" cap="none" normalizeH="0" baseline="0" dirty="0" smtClean="0">
                <a:ln>
                  <a:noFill/>
                </a:ln>
                <a:solidFill>
                  <a:schemeClr val="tx1"/>
                </a:solidFill>
                <a:effectLst/>
                <a:latin typeface="Arial" pitchFamily="34" charset="0"/>
              </a:rPr>
            </a:br>
            <a:endParaRPr kumimoji="0" lang="en-US" sz="1800" b="0" i="0" u="none" strike="noStrike" cap="none" normalizeH="0" baseline="0" dirty="0" smtClean="0">
              <a:ln>
                <a:noFill/>
              </a:ln>
              <a:solidFill>
                <a:schemeClr val="tx1"/>
              </a:solidFill>
              <a:effectLst/>
              <a:latin typeface="Arial" pitchFamily="34" charset="0"/>
            </a:endParaRPr>
          </a:p>
        </p:txBody>
      </p:sp>
      <p:sp>
        <p:nvSpPr>
          <p:cNvPr id="4" name="TextBox 3"/>
          <p:cNvSpPr txBox="1"/>
          <p:nvPr/>
        </p:nvSpPr>
        <p:spPr>
          <a:xfrm>
            <a:off x="1295400" y="1066800"/>
            <a:ext cx="7162800" cy="369332"/>
          </a:xfrm>
          <a:prstGeom prst="rect">
            <a:avLst/>
          </a:prstGeom>
          <a:noFill/>
        </p:spPr>
        <p:txBody>
          <a:bodyPr wrap="square" rtlCol="0">
            <a:spAutoFit/>
          </a:bodyPr>
          <a:lstStyle/>
          <a:p>
            <a:endParaRPr lang="en-US" dirty="0"/>
          </a:p>
        </p:txBody>
      </p:sp>
      <p:sp>
        <p:nvSpPr>
          <p:cNvPr id="6" name="TextBox 5"/>
          <p:cNvSpPr txBox="1"/>
          <p:nvPr/>
        </p:nvSpPr>
        <p:spPr>
          <a:xfrm>
            <a:off x="304800" y="304801"/>
            <a:ext cx="7848600" cy="3354765"/>
          </a:xfrm>
          <a:prstGeom prst="rect">
            <a:avLst/>
          </a:prstGeom>
          <a:noFill/>
        </p:spPr>
        <p:txBody>
          <a:bodyPr wrap="square" rtlCol="0">
            <a:spAutoFit/>
          </a:bodyPr>
          <a:lstStyle/>
          <a:p>
            <a:pPr algn="ctr"/>
            <a:r>
              <a:rPr lang="en-US" sz="3200" dirty="0" smtClean="0"/>
              <a:t>cascade</a:t>
            </a:r>
          </a:p>
          <a:p>
            <a:r>
              <a:rPr lang="en-US" dirty="0" smtClean="0"/>
              <a:t>Cascading means that if you insert, update or delete an object, related objects are inserted, updated or deleted as well. If you do not use cascade you would have to save both objects independently. If you initially create objects and you do not cascade then you must save each object explicitly.</a:t>
            </a:r>
          </a:p>
          <a:p>
            <a:endParaRPr lang="en-US" dirty="0" smtClean="0"/>
          </a:p>
          <a:p>
            <a:endParaRPr lang="en-US" dirty="0" smtClean="0"/>
          </a:p>
          <a:p>
            <a:r>
              <a:rPr lang="en-US" dirty="0" smtClean="0"/>
              <a:t>If we write cascade = “all” then changes at parent class object will be effected to child class object too,  if we write cascade = “all” then all operations like insert, delete, update at parent object will be effected to child object also.</a:t>
            </a:r>
          </a:p>
          <a:p>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2" y="1"/>
            <a:ext cx="32115" cy="464209"/>
          </a:xfrm>
          <a:prstGeom prst="rect">
            <a:avLst/>
          </a:prstGeom>
          <a:noFill/>
          <a:ln w="9525">
            <a:noFill/>
            <a:miter lim="800000"/>
            <a:headEnd/>
            <a:tailEnd/>
          </a:ln>
          <a:effec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a:r>
            <a:br>
              <a:rPr kumimoji="0" lang="en-US" sz="800" b="0" i="0" u="none" strike="noStrike" cap="none" normalizeH="0" baseline="0" dirty="0" smtClean="0">
                <a:ln>
                  <a:noFill/>
                </a:ln>
                <a:solidFill>
                  <a:schemeClr val="tx1"/>
                </a:solidFill>
                <a:effectLst/>
                <a:latin typeface="Arial" pitchFamily="34" charset="0"/>
              </a:rPr>
            </a:br>
            <a:endParaRPr kumimoji="0" lang="en-US" sz="1800" b="0" i="0" u="none" strike="noStrike" cap="none" normalizeH="0" baseline="0" dirty="0" smtClean="0">
              <a:ln>
                <a:noFill/>
              </a:ln>
              <a:solidFill>
                <a:schemeClr val="tx1"/>
              </a:solidFill>
              <a:effectLst/>
              <a:latin typeface="Arial" pitchFamily="34" charset="0"/>
            </a:endParaRPr>
          </a:p>
        </p:txBody>
      </p:sp>
      <p:sp>
        <p:nvSpPr>
          <p:cNvPr id="4" name="TextBox 3"/>
          <p:cNvSpPr txBox="1"/>
          <p:nvPr/>
        </p:nvSpPr>
        <p:spPr>
          <a:xfrm>
            <a:off x="1295400" y="1066800"/>
            <a:ext cx="7162800" cy="369332"/>
          </a:xfrm>
          <a:prstGeom prst="rect">
            <a:avLst/>
          </a:prstGeom>
          <a:noFill/>
        </p:spPr>
        <p:txBody>
          <a:bodyPr wrap="square" rtlCol="0">
            <a:spAutoFit/>
          </a:bodyPr>
          <a:lstStyle/>
          <a:p>
            <a:endParaRPr lang="en-US" dirty="0"/>
          </a:p>
        </p:txBody>
      </p:sp>
      <p:sp>
        <p:nvSpPr>
          <p:cNvPr id="6" name="TextBox 5"/>
          <p:cNvSpPr txBox="1"/>
          <p:nvPr/>
        </p:nvSpPr>
        <p:spPr>
          <a:xfrm>
            <a:off x="0" y="1"/>
            <a:ext cx="8991600" cy="3354765"/>
          </a:xfrm>
          <a:prstGeom prst="rect">
            <a:avLst/>
          </a:prstGeom>
          <a:noFill/>
        </p:spPr>
        <p:txBody>
          <a:bodyPr wrap="square" rtlCol="0">
            <a:spAutoFit/>
          </a:bodyPr>
          <a:lstStyle/>
          <a:p>
            <a:pPr algn="ctr"/>
            <a:r>
              <a:rPr lang="en-US" sz="3200" dirty="0" smtClean="0">
                <a:solidFill>
                  <a:srgbClr val="FF0000"/>
                </a:solidFill>
              </a:rPr>
              <a:t>Hibernate Criteria API</a:t>
            </a:r>
          </a:p>
          <a:p>
            <a:r>
              <a:rPr lang="en-US" dirty="0" smtClean="0"/>
              <a:t>Hibernate also provides Criteria API which allows to build up a criteria query object programmatically where you can apply filtration rules and logical conditions.</a:t>
            </a:r>
          </a:p>
          <a:p>
            <a:r>
              <a:rPr lang="en-US" dirty="0" smtClean="0"/>
              <a:t>//below, returns every object of Employee class</a:t>
            </a:r>
          </a:p>
          <a:p>
            <a:r>
              <a:rPr lang="en-US" dirty="0" smtClean="0"/>
              <a:t>Criteria </a:t>
            </a:r>
            <a:r>
              <a:rPr lang="en-US" dirty="0" err="1" smtClean="0"/>
              <a:t>cr</a:t>
            </a:r>
            <a:r>
              <a:rPr lang="en-US" dirty="0" smtClean="0"/>
              <a:t> = </a:t>
            </a:r>
            <a:r>
              <a:rPr lang="en-US" dirty="0" err="1" smtClean="0"/>
              <a:t>session.createCriteria</a:t>
            </a:r>
            <a:r>
              <a:rPr lang="en-US" dirty="0" smtClean="0"/>
              <a:t>(</a:t>
            </a:r>
            <a:r>
              <a:rPr lang="en-US" dirty="0" err="1" smtClean="0"/>
              <a:t>Employee.class</a:t>
            </a:r>
            <a:r>
              <a:rPr lang="en-US" dirty="0" smtClean="0"/>
              <a:t>); </a:t>
            </a:r>
          </a:p>
          <a:p>
            <a:r>
              <a:rPr lang="en-US" dirty="0" smtClean="0"/>
              <a:t>List results = </a:t>
            </a:r>
            <a:r>
              <a:rPr lang="en-US" dirty="0" err="1" smtClean="0"/>
              <a:t>cr.list</a:t>
            </a:r>
            <a:r>
              <a:rPr lang="en-US" dirty="0" smtClean="0"/>
              <a:t>();</a:t>
            </a:r>
          </a:p>
          <a:p>
            <a:endParaRPr lang="en-US" dirty="0" smtClean="0"/>
          </a:p>
          <a:p>
            <a:r>
              <a:rPr lang="en-US" dirty="0" smtClean="0"/>
              <a:t>//add Restrictions,</a:t>
            </a:r>
          </a:p>
          <a:p>
            <a:r>
              <a:rPr lang="en-US" dirty="0" smtClean="0"/>
              <a:t>Criteria </a:t>
            </a:r>
            <a:r>
              <a:rPr lang="en-US" dirty="0" err="1" smtClean="0"/>
              <a:t>cr</a:t>
            </a:r>
            <a:r>
              <a:rPr lang="en-US" dirty="0" smtClean="0"/>
              <a:t> = </a:t>
            </a:r>
            <a:r>
              <a:rPr lang="en-US" dirty="0" err="1" smtClean="0"/>
              <a:t>session.createCriteria</a:t>
            </a:r>
            <a:r>
              <a:rPr lang="en-US" dirty="0" smtClean="0"/>
              <a:t>(</a:t>
            </a:r>
            <a:r>
              <a:rPr lang="en-US" dirty="0" err="1" smtClean="0"/>
              <a:t>Employee.class</a:t>
            </a:r>
            <a:r>
              <a:rPr lang="en-US" dirty="0" smtClean="0"/>
              <a:t>); </a:t>
            </a:r>
          </a:p>
          <a:p>
            <a:r>
              <a:rPr lang="en-US" dirty="0" err="1" smtClean="0"/>
              <a:t>cr.add</a:t>
            </a:r>
            <a:r>
              <a:rPr lang="en-US" dirty="0" smtClean="0"/>
              <a:t>(</a:t>
            </a:r>
            <a:r>
              <a:rPr lang="en-US" dirty="0" err="1" smtClean="0"/>
              <a:t>Restrictions.eq</a:t>
            </a:r>
            <a:r>
              <a:rPr lang="en-US" dirty="0" smtClean="0"/>
              <a:t>("salary", 2000)); </a:t>
            </a:r>
          </a:p>
          <a:p>
            <a:r>
              <a:rPr lang="en-US" dirty="0" smtClean="0"/>
              <a:t>List results = </a:t>
            </a:r>
            <a:r>
              <a:rPr lang="en-US" dirty="0" err="1" smtClean="0"/>
              <a:t>cr.list</a:t>
            </a:r>
            <a:r>
              <a:rPr lang="en-US"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2" y="1"/>
            <a:ext cx="32115" cy="464209"/>
          </a:xfrm>
          <a:prstGeom prst="rect">
            <a:avLst/>
          </a:prstGeom>
          <a:noFill/>
          <a:ln w="9525">
            <a:noFill/>
            <a:miter lim="800000"/>
            <a:headEnd/>
            <a:tailEnd/>
          </a:ln>
          <a:effec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a:r>
            <a:br>
              <a:rPr kumimoji="0" lang="en-US" sz="800" b="0" i="0" u="none" strike="noStrike" cap="none" normalizeH="0" baseline="0" dirty="0" smtClean="0">
                <a:ln>
                  <a:noFill/>
                </a:ln>
                <a:solidFill>
                  <a:schemeClr val="tx1"/>
                </a:solidFill>
                <a:effectLst/>
                <a:latin typeface="Arial" pitchFamily="34" charset="0"/>
              </a:rPr>
            </a:br>
            <a:endParaRPr kumimoji="0" lang="en-US" sz="1800" b="0" i="0" u="none" strike="noStrike" cap="none" normalizeH="0" baseline="0" dirty="0" smtClean="0">
              <a:ln>
                <a:noFill/>
              </a:ln>
              <a:solidFill>
                <a:schemeClr val="tx1"/>
              </a:solidFill>
              <a:effectLst/>
              <a:latin typeface="Arial" pitchFamily="34" charset="0"/>
            </a:endParaRPr>
          </a:p>
        </p:txBody>
      </p:sp>
      <p:sp>
        <p:nvSpPr>
          <p:cNvPr id="4" name="TextBox 3"/>
          <p:cNvSpPr txBox="1"/>
          <p:nvPr/>
        </p:nvSpPr>
        <p:spPr>
          <a:xfrm>
            <a:off x="1295400" y="1066800"/>
            <a:ext cx="7162800" cy="369332"/>
          </a:xfrm>
          <a:prstGeom prst="rect">
            <a:avLst/>
          </a:prstGeom>
          <a:noFill/>
        </p:spPr>
        <p:txBody>
          <a:bodyPr wrap="square" rtlCol="0">
            <a:spAutoFit/>
          </a:bodyPr>
          <a:lstStyle/>
          <a:p>
            <a:endParaRPr lang="en-US" dirty="0"/>
          </a:p>
        </p:txBody>
      </p:sp>
      <p:sp>
        <p:nvSpPr>
          <p:cNvPr id="6" name="TextBox 5"/>
          <p:cNvSpPr txBox="1"/>
          <p:nvPr/>
        </p:nvSpPr>
        <p:spPr>
          <a:xfrm>
            <a:off x="0" y="1"/>
            <a:ext cx="9144000" cy="4185761"/>
          </a:xfrm>
          <a:prstGeom prst="rect">
            <a:avLst/>
          </a:prstGeom>
          <a:noFill/>
        </p:spPr>
        <p:txBody>
          <a:bodyPr wrap="square" rtlCol="0">
            <a:spAutoFit/>
          </a:bodyPr>
          <a:lstStyle/>
          <a:p>
            <a:r>
              <a:rPr lang="en-US" sz="3200" dirty="0" smtClean="0">
                <a:solidFill>
                  <a:srgbClr val="FF0000"/>
                </a:solidFill>
              </a:rPr>
              <a:t>Criteria with Restrictions, more examples</a:t>
            </a:r>
          </a:p>
          <a:p>
            <a:endParaRPr lang="en-US" dirty="0" smtClean="0"/>
          </a:p>
          <a:p>
            <a:r>
              <a:rPr lang="en-US" dirty="0" smtClean="0"/>
              <a:t>Criteria </a:t>
            </a:r>
            <a:r>
              <a:rPr lang="en-US" dirty="0" err="1" smtClean="0"/>
              <a:t>cr</a:t>
            </a:r>
            <a:r>
              <a:rPr lang="en-US" dirty="0" smtClean="0"/>
              <a:t> = </a:t>
            </a:r>
            <a:r>
              <a:rPr lang="en-US" dirty="0" err="1" smtClean="0"/>
              <a:t>session.createCriteria</a:t>
            </a:r>
            <a:r>
              <a:rPr lang="en-US" dirty="0" smtClean="0"/>
              <a:t>(</a:t>
            </a:r>
            <a:r>
              <a:rPr lang="en-US" dirty="0" err="1" smtClean="0"/>
              <a:t>Employee.class</a:t>
            </a:r>
            <a:r>
              <a:rPr lang="en-US" dirty="0" smtClean="0"/>
              <a:t>); </a:t>
            </a:r>
          </a:p>
          <a:p>
            <a:r>
              <a:rPr lang="en-US" dirty="0" smtClean="0"/>
              <a:t>// To get records having salary more than 2000 </a:t>
            </a:r>
            <a:r>
              <a:rPr lang="en-US" dirty="0" err="1" smtClean="0"/>
              <a:t>cr.add</a:t>
            </a:r>
            <a:r>
              <a:rPr lang="en-US" dirty="0" smtClean="0"/>
              <a:t>(Restrictions.gt("salary", 2000)); </a:t>
            </a:r>
          </a:p>
          <a:p>
            <a:r>
              <a:rPr lang="en-US" dirty="0" smtClean="0"/>
              <a:t>// To get records having salary less than 2000 </a:t>
            </a:r>
            <a:r>
              <a:rPr lang="en-US" dirty="0" err="1" smtClean="0"/>
              <a:t>cr.add</a:t>
            </a:r>
            <a:r>
              <a:rPr lang="en-US" dirty="0" smtClean="0"/>
              <a:t>(Restrictions.lt("salary", 2000)); </a:t>
            </a:r>
          </a:p>
          <a:p>
            <a:r>
              <a:rPr lang="en-US" dirty="0" smtClean="0"/>
              <a:t>// To get records having </a:t>
            </a:r>
            <a:r>
              <a:rPr lang="en-US" dirty="0" err="1" smtClean="0"/>
              <a:t>fistName</a:t>
            </a:r>
            <a:r>
              <a:rPr lang="en-US" dirty="0" smtClean="0"/>
              <a:t> starting with </a:t>
            </a:r>
            <a:r>
              <a:rPr lang="en-US" dirty="0" err="1" smtClean="0"/>
              <a:t>zara</a:t>
            </a:r>
            <a:r>
              <a:rPr lang="en-US" dirty="0" smtClean="0"/>
              <a:t> </a:t>
            </a:r>
            <a:r>
              <a:rPr lang="en-US" dirty="0" err="1" smtClean="0"/>
              <a:t>cr.add</a:t>
            </a:r>
            <a:r>
              <a:rPr lang="en-US" dirty="0" smtClean="0"/>
              <a:t>(</a:t>
            </a:r>
            <a:r>
              <a:rPr lang="en-US" dirty="0" err="1" smtClean="0"/>
              <a:t>Restrictions.like</a:t>
            </a:r>
            <a:r>
              <a:rPr lang="en-US" dirty="0" smtClean="0"/>
              <a:t>("</a:t>
            </a:r>
            <a:r>
              <a:rPr lang="en-US" dirty="0" err="1" smtClean="0"/>
              <a:t>firstName</a:t>
            </a:r>
            <a:r>
              <a:rPr lang="en-US" dirty="0" smtClean="0"/>
              <a:t>", "</a:t>
            </a:r>
            <a:r>
              <a:rPr lang="en-US" dirty="0" err="1" smtClean="0"/>
              <a:t>zara</a:t>
            </a:r>
            <a:r>
              <a:rPr lang="en-US" dirty="0" smtClean="0"/>
              <a:t>%")); </a:t>
            </a:r>
          </a:p>
          <a:p>
            <a:r>
              <a:rPr lang="en-US" dirty="0" smtClean="0"/>
              <a:t>// Case sensitive form of the above restriction. </a:t>
            </a:r>
            <a:r>
              <a:rPr lang="en-US" dirty="0" err="1" smtClean="0"/>
              <a:t>cr.add</a:t>
            </a:r>
            <a:r>
              <a:rPr lang="en-US" dirty="0" smtClean="0"/>
              <a:t>(</a:t>
            </a:r>
            <a:r>
              <a:rPr lang="en-US" dirty="0" err="1" smtClean="0"/>
              <a:t>Restrictions.ilike</a:t>
            </a:r>
            <a:r>
              <a:rPr lang="en-US" dirty="0" smtClean="0"/>
              <a:t>("</a:t>
            </a:r>
            <a:r>
              <a:rPr lang="en-US" dirty="0" err="1" smtClean="0"/>
              <a:t>firstName</a:t>
            </a:r>
            <a:r>
              <a:rPr lang="en-US" dirty="0" smtClean="0"/>
              <a:t>", "</a:t>
            </a:r>
            <a:r>
              <a:rPr lang="en-US" dirty="0" err="1" smtClean="0"/>
              <a:t>zara</a:t>
            </a:r>
            <a:r>
              <a:rPr lang="en-US" dirty="0" smtClean="0"/>
              <a:t>%")); </a:t>
            </a:r>
          </a:p>
          <a:p>
            <a:r>
              <a:rPr lang="en-US" dirty="0" smtClean="0"/>
              <a:t>// To get records having salary in between 1000 and 2000 </a:t>
            </a:r>
            <a:r>
              <a:rPr lang="en-US" dirty="0" err="1" smtClean="0"/>
              <a:t>cr.add</a:t>
            </a:r>
            <a:r>
              <a:rPr lang="en-US" dirty="0" smtClean="0"/>
              <a:t>(</a:t>
            </a:r>
            <a:r>
              <a:rPr lang="en-US" dirty="0" err="1" smtClean="0"/>
              <a:t>Restrictions.between</a:t>
            </a:r>
            <a:r>
              <a:rPr lang="en-US" dirty="0" smtClean="0"/>
              <a:t>("salary", 1000, 2000)); </a:t>
            </a:r>
          </a:p>
          <a:p>
            <a:r>
              <a:rPr lang="en-US" dirty="0" smtClean="0"/>
              <a:t>// To check if the given property is null </a:t>
            </a:r>
            <a:r>
              <a:rPr lang="en-US" dirty="0" err="1" smtClean="0"/>
              <a:t>cr.add</a:t>
            </a:r>
            <a:r>
              <a:rPr lang="en-US" dirty="0" smtClean="0"/>
              <a:t>(</a:t>
            </a:r>
            <a:r>
              <a:rPr lang="en-US" dirty="0" err="1" smtClean="0"/>
              <a:t>Restrictions.isNull</a:t>
            </a:r>
            <a:r>
              <a:rPr lang="en-US" dirty="0" smtClean="0"/>
              <a:t>("salary")); </a:t>
            </a:r>
          </a:p>
          <a:p>
            <a:r>
              <a:rPr lang="en-US" dirty="0" smtClean="0"/>
              <a:t>// To check if the given property is not null </a:t>
            </a:r>
            <a:r>
              <a:rPr lang="en-US" dirty="0" err="1" smtClean="0"/>
              <a:t>cr.add</a:t>
            </a:r>
            <a:r>
              <a:rPr lang="en-US" dirty="0" smtClean="0"/>
              <a:t>(</a:t>
            </a:r>
            <a:r>
              <a:rPr lang="en-US" dirty="0" err="1" smtClean="0"/>
              <a:t>Restrictions.isNotNull</a:t>
            </a:r>
            <a:r>
              <a:rPr lang="en-US" dirty="0" smtClean="0"/>
              <a:t>("salary")); </a:t>
            </a:r>
          </a:p>
          <a:p>
            <a:r>
              <a:rPr lang="en-US" dirty="0" smtClean="0"/>
              <a:t>// To check if the given property is empty </a:t>
            </a:r>
            <a:r>
              <a:rPr lang="en-US" dirty="0" err="1" smtClean="0"/>
              <a:t>cr.add</a:t>
            </a:r>
            <a:r>
              <a:rPr lang="en-US" dirty="0" smtClean="0"/>
              <a:t>(</a:t>
            </a:r>
            <a:r>
              <a:rPr lang="en-US" dirty="0" err="1" smtClean="0"/>
              <a:t>Restrictions.isEmpty</a:t>
            </a:r>
            <a:r>
              <a:rPr lang="en-US" dirty="0" smtClean="0"/>
              <a:t>("salary")); </a:t>
            </a:r>
          </a:p>
          <a:p>
            <a:r>
              <a:rPr lang="en-US" dirty="0" smtClean="0"/>
              <a:t>// To check if the given property is not empty </a:t>
            </a:r>
            <a:r>
              <a:rPr lang="en-US" dirty="0" err="1" smtClean="0"/>
              <a:t>cr.add</a:t>
            </a:r>
            <a:r>
              <a:rPr lang="en-US" dirty="0" smtClean="0"/>
              <a:t>(</a:t>
            </a:r>
            <a:r>
              <a:rPr lang="en-US" dirty="0" err="1" smtClean="0"/>
              <a:t>Restrictions.isNotEmpty</a:t>
            </a:r>
            <a:r>
              <a:rPr lang="en-US" dirty="0" smtClean="0"/>
              <a:t>("salary"));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2" y="1"/>
            <a:ext cx="32115" cy="464209"/>
          </a:xfrm>
          <a:prstGeom prst="rect">
            <a:avLst/>
          </a:prstGeom>
          <a:noFill/>
          <a:ln w="9525">
            <a:noFill/>
            <a:miter lim="800000"/>
            <a:headEnd/>
            <a:tailEnd/>
          </a:ln>
          <a:effec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a:r>
            <a:br>
              <a:rPr kumimoji="0" lang="en-US" sz="800" b="0" i="0" u="none" strike="noStrike" cap="none" normalizeH="0" baseline="0" dirty="0" smtClean="0">
                <a:ln>
                  <a:noFill/>
                </a:ln>
                <a:solidFill>
                  <a:schemeClr val="tx1"/>
                </a:solidFill>
                <a:effectLst/>
                <a:latin typeface="Arial" pitchFamily="34" charset="0"/>
              </a:rPr>
            </a:br>
            <a:endParaRPr kumimoji="0" lang="en-US" sz="1800" b="0" i="0" u="none" strike="noStrike" cap="none" normalizeH="0" baseline="0" dirty="0" smtClean="0">
              <a:ln>
                <a:noFill/>
              </a:ln>
              <a:solidFill>
                <a:schemeClr val="tx1"/>
              </a:solidFill>
              <a:effectLst/>
              <a:latin typeface="Arial" pitchFamily="34" charset="0"/>
            </a:endParaRPr>
          </a:p>
        </p:txBody>
      </p:sp>
      <p:sp>
        <p:nvSpPr>
          <p:cNvPr id="4" name="TextBox 3"/>
          <p:cNvSpPr txBox="1"/>
          <p:nvPr/>
        </p:nvSpPr>
        <p:spPr>
          <a:xfrm>
            <a:off x="1295400" y="1066800"/>
            <a:ext cx="7162800" cy="369332"/>
          </a:xfrm>
          <a:prstGeom prst="rect">
            <a:avLst/>
          </a:prstGeom>
          <a:noFill/>
        </p:spPr>
        <p:txBody>
          <a:bodyPr wrap="square" rtlCol="0">
            <a:spAutoFit/>
          </a:bodyPr>
          <a:lstStyle/>
          <a:p>
            <a:endParaRPr lang="en-US" dirty="0"/>
          </a:p>
        </p:txBody>
      </p:sp>
      <p:sp>
        <p:nvSpPr>
          <p:cNvPr id="6" name="TextBox 5"/>
          <p:cNvSpPr txBox="1"/>
          <p:nvPr/>
        </p:nvSpPr>
        <p:spPr>
          <a:xfrm>
            <a:off x="0" y="1"/>
            <a:ext cx="9144000" cy="5724644"/>
          </a:xfrm>
          <a:prstGeom prst="rect">
            <a:avLst/>
          </a:prstGeom>
          <a:noFill/>
        </p:spPr>
        <p:txBody>
          <a:bodyPr wrap="square" rtlCol="0">
            <a:spAutoFit/>
          </a:bodyPr>
          <a:lstStyle/>
          <a:p>
            <a:r>
              <a:rPr lang="en-US" sz="3200" dirty="0" smtClean="0">
                <a:solidFill>
                  <a:srgbClr val="FF0000"/>
                </a:solidFill>
              </a:rPr>
              <a:t>Sorting results with Criteria</a:t>
            </a:r>
          </a:p>
          <a:p>
            <a:r>
              <a:rPr lang="en-US" dirty="0" smtClean="0"/>
              <a:t>Criteria </a:t>
            </a:r>
            <a:r>
              <a:rPr lang="en-US" dirty="0" err="1" smtClean="0"/>
              <a:t>cr</a:t>
            </a:r>
            <a:r>
              <a:rPr lang="en-US" dirty="0" smtClean="0"/>
              <a:t> = </a:t>
            </a:r>
            <a:r>
              <a:rPr lang="en-US" dirty="0" err="1" smtClean="0"/>
              <a:t>session.createCriteria</a:t>
            </a:r>
            <a:r>
              <a:rPr lang="en-US" dirty="0" smtClean="0"/>
              <a:t>(</a:t>
            </a:r>
            <a:r>
              <a:rPr lang="en-US" dirty="0" err="1" smtClean="0"/>
              <a:t>Employee.class</a:t>
            </a:r>
            <a:r>
              <a:rPr lang="en-US" dirty="0" smtClean="0"/>
              <a:t>); </a:t>
            </a:r>
          </a:p>
          <a:p>
            <a:r>
              <a:rPr lang="en-US" dirty="0" smtClean="0"/>
              <a:t>// To get records having salary more than 2000 </a:t>
            </a:r>
            <a:r>
              <a:rPr lang="en-US" dirty="0" err="1" smtClean="0"/>
              <a:t>cr.add</a:t>
            </a:r>
            <a:r>
              <a:rPr lang="en-US" dirty="0" smtClean="0"/>
              <a:t>(Restrictions.gt("salary", 2000)); </a:t>
            </a:r>
          </a:p>
          <a:p>
            <a:r>
              <a:rPr lang="en-US" dirty="0" smtClean="0"/>
              <a:t>// To sort records in </a:t>
            </a:r>
            <a:r>
              <a:rPr lang="en-US" dirty="0" err="1" smtClean="0"/>
              <a:t>descening</a:t>
            </a:r>
            <a:r>
              <a:rPr lang="en-US" dirty="0" smtClean="0"/>
              <a:t> order </a:t>
            </a:r>
          </a:p>
          <a:p>
            <a:r>
              <a:rPr lang="en-US" dirty="0" err="1" smtClean="0"/>
              <a:t>crit.addOrder</a:t>
            </a:r>
            <a:r>
              <a:rPr lang="en-US" dirty="0" smtClean="0"/>
              <a:t>(</a:t>
            </a:r>
            <a:r>
              <a:rPr lang="en-US" dirty="0" err="1" smtClean="0"/>
              <a:t>Order.desc</a:t>
            </a:r>
            <a:r>
              <a:rPr lang="en-US" dirty="0" smtClean="0"/>
              <a:t>("salary")); </a:t>
            </a:r>
          </a:p>
          <a:p>
            <a:r>
              <a:rPr lang="en-US" dirty="0" smtClean="0"/>
              <a:t>// To sort records in ascending order </a:t>
            </a:r>
          </a:p>
          <a:p>
            <a:r>
              <a:rPr lang="en-US" dirty="0" err="1" smtClean="0"/>
              <a:t>crit.addOrder</a:t>
            </a:r>
            <a:r>
              <a:rPr lang="en-US" dirty="0" smtClean="0"/>
              <a:t>(Order.asc("salary")); </a:t>
            </a:r>
          </a:p>
          <a:p>
            <a:r>
              <a:rPr lang="en-US" dirty="0" smtClean="0"/>
              <a:t>List results = </a:t>
            </a:r>
            <a:r>
              <a:rPr lang="en-US" dirty="0" err="1" smtClean="0"/>
              <a:t>cr.list</a:t>
            </a:r>
            <a:r>
              <a:rPr lang="en-US" dirty="0" smtClean="0"/>
              <a:t>();</a:t>
            </a:r>
          </a:p>
          <a:p>
            <a:r>
              <a:rPr lang="en-US" sz="2800" dirty="0" smtClean="0">
                <a:solidFill>
                  <a:srgbClr val="FF0000"/>
                </a:solidFill>
              </a:rPr>
              <a:t>Criteria with and, or</a:t>
            </a:r>
          </a:p>
          <a:p>
            <a:endParaRPr lang="en-US" dirty="0" smtClean="0"/>
          </a:p>
          <a:p>
            <a:r>
              <a:rPr lang="en-US" dirty="0" smtClean="0"/>
              <a:t>Criteria </a:t>
            </a:r>
            <a:r>
              <a:rPr lang="en-US" dirty="0" err="1" smtClean="0"/>
              <a:t>cr</a:t>
            </a:r>
            <a:r>
              <a:rPr lang="en-US" dirty="0" smtClean="0"/>
              <a:t> = </a:t>
            </a:r>
            <a:r>
              <a:rPr lang="en-US" dirty="0" err="1" smtClean="0"/>
              <a:t>session.createCriteria</a:t>
            </a:r>
            <a:r>
              <a:rPr lang="en-US" dirty="0" smtClean="0"/>
              <a:t>(</a:t>
            </a:r>
            <a:r>
              <a:rPr lang="en-US" dirty="0" err="1" smtClean="0"/>
              <a:t>Employee.class</a:t>
            </a:r>
            <a:r>
              <a:rPr lang="en-US" dirty="0" smtClean="0"/>
              <a:t>); </a:t>
            </a:r>
          </a:p>
          <a:p>
            <a:r>
              <a:rPr lang="en-US" dirty="0" smtClean="0"/>
              <a:t>Criterion salary = Restrictions.gt("salary", 2000); </a:t>
            </a:r>
          </a:p>
          <a:p>
            <a:r>
              <a:rPr lang="en-US" dirty="0" smtClean="0"/>
              <a:t>Criterion name = </a:t>
            </a:r>
            <a:r>
              <a:rPr lang="en-US" dirty="0" err="1" smtClean="0"/>
              <a:t>Restrictions.ilike</a:t>
            </a:r>
            <a:r>
              <a:rPr lang="en-US" dirty="0" smtClean="0"/>
              <a:t>("</a:t>
            </a:r>
            <a:r>
              <a:rPr lang="en-US" dirty="0" err="1" smtClean="0"/>
              <a:t>firstNname","zara</a:t>
            </a:r>
            <a:r>
              <a:rPr lang="en-US" dirty="0" smtClean="0"/>
              <a:t>%"); </a:t>
            </a:r>
          </a:p>
          <a:p>
            <a:r>
              <a:rPr lang="en-US" dirty="0" smtClean="0"/>
              <a:t>// To get records matching with OR </a:t>
            </a:r>
            <a:r>
              <a:rPr lang="en-US" dirty="0" err="1" smtClean="0"/>
              <a:t>condistions</a:t>
            </a:r>
            <a:r>
              <a:rPr lang="en-US" dirty="0" smtClean="0"/>
              <a:t> </a:t>
            </a:r>
          </a:p>
          <a:p>
            <a:r>
              <a:rPr lang="en-US" dirty="0" err="1" smtClean="0"/>
              <a:t>LogicalExpression</a:t>
            </a:r>
            <a:r>
              <a:rPr lang="en-US" dirty="0" smtClean="0"/>
              <a:t> </a:t>
            </a:r>
            <a:r>
              <a:rPr lang="en-US" dirty="0" err="1" smtClean="0"/>
              <a:t>orExp</a:t>
            </a:r>
            <a:r>
              <a:rPr lang="en-US" dirty="0" smtClean="0"/>
              <a:t> = </a:t>
            </a:r>
            <a:r>
              <a:rPr lang="en-US" dirty="0" err="1" smtClean="0"/>
              <a:t>Restrictions.or</a:t>
            </a:r>
            <a:r>
              <a:rPr lang="en-US" dirty="0" smtClean="0"/>
              <a:t>(salary, name); </a:t>
            </a:r>
          </a:p>
          <a:p>
            <a:r>
              <a:rPr lang="en-US" dirty="0" err="1" smtClean="0"/>
              <a:t>cr.add</a:t>
            </a:r>
            <a:r>
              <a:rPr lang="en-US" dirty="0" smtClean="0"/>
              <a:t>( </a:t>
            </a:r>
            <a:r>
              <a:rPr lang="en-US" dirty="0" err="1" smtClean="0"/>
              <a:t>orExp</a:t>
            </a:r>
            <a:r>
              <a:rPr lang="en-US" dirty="0" smtClean="0"/>
              <a:t> ); // To get records matching with AND </a:t>
            </a:r>
            <a:r>
              <a:rPr lang="en-US" dirty="0" err="1" smtClean="0"/>
              <a:t>condistions</a:t>
            </a:r>
            <a:r>
              <a:rPr lang="en-US" smtClean="0"/>
              <a:t> </a:t>
            </a:r>
          </a:p>
          <a:p>
            <a:r>
              <a:rPr lang="en-US" smtClean="0"/>
              <a:t>LogicalExpression</a:t>
            </a:r>
            <a:r>
              <a:rPr lang="en-US" dirty="0" smtClean="0"/>
              <a:t> </a:t>
            </a:r>
            <a:r>
              <a:rPr lang="en-US" dirty="0" err="1" smtClean="0"/>
              <a:t>andExp</a:t>
            </a:r>
            <a:r>
              <a:rPr lang="en-US" dirty="0" smtClean="0"/>
              <a:t> = </a:t>
            </a:r>
            <a:r>
              <a:rPr lang="en-US" dirty="0" err="1" smtClean="0"/>
              <a:t>Restrictions.and</a:t>
            </a:r>
            <a:r>
              <a:rPr lang="en-US" dirty="0" smtClean="0"/>
              <a:t>(salary, name); </a:t>
            </a:r>
          </a:p>
          <a:p>
            <a:r>
              <a:rPr lang="en-US" dirty="0" err="1" smtClean="0"/>
              <a:t>cr.add</a:t>
            </a:r>
            <a:r>
              <a:rPr lang="en-US" dirty="0" smtClean="0"/>
              <a:t>( </a:t>
            </a:r>
            <a:r>
              <a:rPr lang="en-US" dirty="0" err="1" smtClean="0"/>
              <a:t>andExp</a:t>
            </a:r>
            <a:r>
              <a:rPr lang="en-US" dirty="0" smtClean="0"/>
              <a:t> ); </a:t>
            </a:r>
          </a:p>
          <a:p>
            <a:r>
              <a:rPr lang="en-US" dirty="0" smtClean="0"/>
              <a:t>List results = </a:t>
            </a:r>
            <a:r>
              <a:rPr lang="en-US" dirty="0" err="1" smtClean="0"/>
              <a:t>cr.list</a:t>
            </a:r>
            <a:r>
              <a:rPr lang="en-US" dirty="0" smtClean="0"/>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2" y="1"/>
            <a:ext cx="32115" cy="464209"/>
          </a:xfrm>
          <a:prstGeom prst="rect">
            <a:avLst/>
          </a:prstGeom>
          <a:noFill/>
          <a:ln w="9525">
            <a:noFill/>
            <a:miter lim="800000"/>
            <a:headEnd/>
            <a:tailEnd/>
          </a:ln>
          <a:effec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a:r>
            <a:br>
              <a:rPr kumimoji="0" lang="en-US" sz="800" b="0" i="0" u="none" strike="noStrike" cap="none" normalizeH="0" baseline="0" dirty="0" smtClean="0">
                <a:ln>
                  <a:noFill/>
                </a:ln>
                <a:solidFill>
                  <a:schemeClr val="tx1"/>
                </a:solidFill>
                <a:effectLst/>
                <a:latin typeface="Arial" pitchFamily="34" charset="0"/>
              </a:rPr>
            </a:br>
            <a:endParaRPr kumimoji="0" lang="en-US" sz="1800" b="0" i="0" u="none" strike="noStrike" cap="none" normalizeH="0" baseline="0" dirty="0" smtClean="0">
              <a:ln>
                <a:noFill/>
              </a:ln>
              <a:solidFill>
                <a:schemeClr val="tx1"/>
              </a:solidFill>
              <a:effectLst/>
              <a:latin typeface="Arial" pitchFamily="34" charset="0"/>
            </a:endParaRPr>
          </a:p>
        </p:txBody>
      </p:sp>
      <p:sp>
        <p:nvSpPr>
          <p:cNvPr id="4" name="TextBox 3"/>
          <p:cNvSpPr txBox="1"/>
          <p:nvPr/>
        </p:nvSpPr>
        <p:spPr>
          <a:xfrm>
            <a:off x="1295400" y="1066800"/>
            <a:ext cx="7162800" cy="369332"/>
          </a:xfrm>
          <a:prstGeom prst="rect">
            <a:avLst/>
          </a:prstGeom>
          <a:noFill/>
        </p:spPr>
        <p:txBody>
          <a:bodyPr wrap="square" rtlCol="0">
            <a:spAutoFit/>
          </a:bodyPr>
          <a:lstStyle/>
          <a:p>
            <a:endParaRPr lang="en-US" dirty="0"/>
          </a:p>
        </p:txBody>
      </p:sp>
      <p:sp>
        <p:nvSpPr>
          <p:cNvPr id="6" name="TextBox 5"/>
          <p:cNvSpPr txBox="1"/>
          <p:nvPr/>
        </p:nvSpPr>
        <p:spPr>
          <a:xfrm>
            <a:off x="381000" y="304801"/>
            <a:ext cx="8382000" cy="4832092"/>
          </a:xfrm>
          <a:prstGeom prst="rect">
            <a:avLst/>
          </a:prstGeom>
          <a:noFill/>
        </p:spPr>
        <p:txBody>
          <a:bodyPr wrap="square" rtlCol="0">
            <a:spAutoFit/>
          </a:bodyPr>
          <a:lstStyle/>
          <a:p>
            <a:pPr fontAlgn="base"/>
            <a:r>
              <a:rPr lang="en-US" sz="2800" dirty="0" smtClean="0"/>
              <a:t> </a:t>
            </a:r>
            <a:r>
              <a:rPr lang="en-US" sz="2800" dirty="0" smtClean="0">
                <a:solidFill>
                  <a:srgbClr val="FF0000"/>
                </a:solidFill>
              </a:rPr>
              <a:t>Projections</a:t>
            </a:r>
            <a:r>
              <a:rPr lang="en-US" sz="2800" dirty="0" smtClean="0"/>
              <a:t> is to retrieve individual properties, rather than entities. For instance, we can retrieve just the name and description from our product table, instead of loading the entire object representation into memory.</a:t>
            </a:r>
          </a:p>
          <a:p>
            <a:pPr fontAlgn="base"/>
            <a:r>
              <a:rPr lang="en-US" sz="2800" dirty="0" smtClean="0"/>
              <a:t>Criteria </a:t>
            </a:r>
            <a:r>
              <a:rPr lang="en-US" sz="2800" dirty="0" err="1" smtClean="0"/>
              <a:t>crit</a:t>
            </a:r>
            <a:r>
              <a:rPr lang="en-US" sz="2800" dirty="0" smtClean="0"/>
              <a:t> = </a:t>
            </a:r>
            <a:r>
              <a:rPr lang="en-US" sz="2800" dirty="0" err="1" smtClean="0"/>
              <a:t>session.createCriteria</a:t>
            </a:r>
            <a:r>
              <a:rPr lang="en-US" sz="2800" dirty="0" smtClean="0"/>
              <a:t>(</a:t>
            </a:r>
            <a:r>
              <a:rPr lang="en-US" sz="2800" dirty="0" err="1" smtClean="0"/>
              <a:t>Product.class</a:t>
            </a:r>
            <a:r>
              <a:rPr lang="en-US" sz="2800" dirty="0" smtClean="0"/>
              <a:t>);</a:t>
            </a:r>
          </a:p>
          <a:p>
            <a:pPr fontAlgn="base"/>
            <a:r>
              <a:rPr lang="en-US" sz="2800" dirty="0" err="1" smtClean="0"/>
              <a:t>ProjectionList</a:t>
            </a:r>
            <a:r>
              <a:rPr lang="en-US" sz="2800" dirty="0" smtClean="0"/>
              <a:t> </a:t>
            </a:r>
            <a:r>
              <a:rPr lang="en-US" sz="2800" dirty="0" err="1" smtClean="0"/>
              <a:t>projList</a:t>
            </a:r>
            <a:r>
              <a:rPr lang="en-US" sz="2800" dirty="0" smtClean="0"/>
              <a:t> = </a:t>
            </a:r>
            <a:r>
              <a:rPr lang="en-US" sz="2800" dirty="0" err="1" smtClean="0"/>
              <a:t>Projections.projectionList</a:t>
            </a:r>
            <a:r>
              <a:rPr lang="en-US" sz="2800" dirty="0" smtClean="0"/>
              <a:t>();</a:t>
            </a:r>
          </a:p>
          <a:p>
            <a:pPr fontAlgn="base"/>
            <a:r>
              <a:rPr lang="en-US" sz="2800" dirty="0" err="1" smtClean="0"/>
              <a:t>projList.add</a:t>
            </a:r>
            <a:r>
              <a:rPr lang="en-US" sz="2800" dirty="0" smtClean="0"/>
              <a:t>(</a:t>
            </a:r>
            <a:r>
              <a:rPr lang="en-US" sz="2800" dirty="0" err="1" smtClean="0"/>
              <a:t>Projections.property</a:t>
            </a:r>
            <a:r>
              <a:rPr lang="en-US" sz="2800" dirty="0" smtClean="0"/>
              <a:t>("name"));</a:t>
            </a:r>
          </a:p>
          <a:p>
            <a:pPr fontAlgn="base"/>
            <a:r>
              <a:rPr lang="en-US" sz="2800" dirty="0" err="1" smtClean="0"/>
              <a:t>projList.add</a:t>
            </a:r>
            <a:r>
              <a:rPr lang="en-US" sz="2800" dirty="0" smtClean="0"/>
              <a:t>(</a:t>
            </a:r>
            <a:r>
              <a:rPr lang="en-US" sz="2800" dirty="0" err="1" smtClean="0"/>
              <a:t>Projections.property</a:t>
            </a:r>
            <a:r>
              <a:rPr lang="en-US" sz="2800" dirty="0" smtClean="0"/>
              <a:t>("description"));</a:t>
            </a:r>
          </a:p>
          <a:p>
            <a:pPr fontAlgn="base"/>
            <a:r>
              <a:rPr lang="en-US" sz="2800" dirty="0" err="1" smtClean="0"/>
              <a:t>crit.setProjection</a:t>
            </a:r>
            <a:r>
              <a:rPr lang="en-US" sz="2800" dirty="0" smtClean="0"/>
              <a:t>(</a:t>
            </a:r>
            <a:r>
              <a:rPr lang="en-US" sz="2800" dirty="0" err="1" smtClean="0"/>
              <a:t>projList</a:t>
            </a:r>
            <a:r>
              <a:rPr lang="en-US" sz="2800" dirty="0" smtClean="0"/>
              <a:t>);</a:t>
            </a:r>
          </a:p>
          <a:p>
            <a:pPr fontAlgn="base"/>
            <a:r>
              <a:rPr lang="en-US" sz="2800" dirty="0" err="1" smtClean="0"/>
              <a:t>crit.addOrder</a:t>
            </a:r>
            <a:r>
              <a:rPr lang="en-US" sz="2800" dirty="0" smtClean="0"/>
              <a:t>(Order.asc("price"));</a:t>
            </a:r>
          </a:p>
          <a:p>
            <a:pPr fontAlgn="base"/>
            <a:r>
              <a:rPr lang="en-US" sz="2800" dirty="0" smtClean="0"/>
              <a:t>List&lt;Object[]&gt; results = </a:t>
            </a:r>
            <a:r>
              <a:rPr lang="en-US" sz="2800" dirty="0" err="1" smtClean="0"/>
              <a:t>crit.list</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2" y="1"/>
            <a:ext cx="32115" cy="464209"/>
          </a:xfrm>
          <a:prstGeom prst="rect">
            <a:avLst/>
          </a:prstGeom>
          <a:noFill/>
          <a:ln w="9525">
            <a:noFill/>
            <a:miter lim="800000"/>
            <a:headEnd/>
            <a:tailEnd/>
          </a:ln>
          <a:effec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a:r>
            <a:br>
              <a:rPr kumimoji="0" lang="en-US" sz="800" b="0" i="0" u="none" strike="noStrike" cap="none" normalizeH="0" baseline="0" dirty="0" smtClean="0">
                <a:ln>
                  <a:noFill/>
                </a:ln>
                <a:solidFill>
                  <a:schemeClr val="tx1"/>
                </a:solidFill>
                <a:effectLst/>
                <a:latin typeface="Arial" pitchFamily="34" charset="0"/>
              </a:rPr>
            </a:br>
            <a:endParaRPr kumimoji="0" lang="en-US" sz="1800" b="0" i="0" u="none" strike="noStrike" cap="none" normalizeH="0" baseline="0" dirty="0" smtClean="0">
              <a:ln>
                <a:noFill/>
              </a:ln>
              <a:solidFill>
                <a:schemeClr val="tx1"/>
              </a:solidFill>
              <a:effectLst/>
              <a:latin typeface="Arial" pitchFamily="34" charset="0"/>
            </a:endParaRPr>
          </a:p>
        </p:txBody>
      </p:sp>
      <p:sp>
        <p:nvSpPr>
          <p:cNvPr id="4" name="TextBox 3"/>
          <p:cNvSpPr txBox="1"/>
          <p:nvPr/>
        </p:nvSpPr>
        <p:spPr>
          <a:xfrm>
            <a:off x="1295400" y="1066800"/>
            <a:ext cx="7162800" cy="369332"/>
          </a:xfrm>
          <a:prstGeom prst="rect">
            <a:avLst/>
          </a:prstGeom>
          <a:noFill/>
        </p:spPr>
        <p:txBody>
          <a:bodyPr wrap="square" rtlCol="0">
            <a:spAutoFit/>
          </a:bodyPr>
          <a:lstStyle/>
          <a:p>
            <a:endParaRPr lang="en-US" dirty="0"/>
          </a:p>
        </p:txBody>
      </p:sp>
      <p:sp>
        <p:nvSpPr>
          <p:cNvPr id="6" name="TextBox 5"/>
          <p:cNvSpPr txBox="1"/>
          <p:nvPr/>
        </p:nvSpPr>
        <p:spPr>
          <a:xfrm>
            <a:off x="457200" y="457201"/>
            <a:ext cx="8305800" cy="6678751"/>
          </a:xfrm>
          <a:prstGeom prst="rect">
            <a:avLst/>
          </a:prstGeom>
          <a:noFill/>
        </p:spPr>
        <p:txBody>
          <a:bodyPr wrap="square" rtlCol="0">
            <a:spAutoFit/>
          </a:bodyPr>
          <a:lstStyle/>
          <a:p>
            <a:pPr algn="ctr"/>
            <a:r>
              <a:rPr lang="en-US" sz="2800" dirty="0" smtClean="0">
                <a:solidFill>
                  <a:srgbClr val="FF0000"/>
                </a:solidFill>
              </a:rPr>
              <a:t>Why Criteria API?</a:t>
            </a:r>
          </a:p>
          <a:p>
            <a:r>
              <a:rPr lang="en-US" sz="2000" dirty="0" smtClean="0"/>
              <a:t>Generally Criteria Queries are used for dynamic queries. For example it is much easier to add some ordering dynamically or leave some parts (e.g. restrictions) out depending on some parameter.</a:t>
            </a:r>
          </a:p>
          <a:p>
            <a:r>
              <a:rPr lang="en-US" sz="2000" dirty="0" smtClean="0"/>
              <a:t>On the other hand HQL can be used for static and complex queries, because it's much easier to understand/read HQL. Also, HQL is a bit more powerful, I think, e.g. for different join types.</a:t>
            </a:r>
          </a:p>
          <a:p>
            <a:endParaRPr lang="en-US" sz="2000" dirty="0" smtClean="0"/>
          </a:p>
          <a:p>
            <a:r>
              <a:rPr lang="en-US" sz="2000" dirty="0" smtClean="0"/>
              <a:t>HQL is to perform both select and non-select operations on the data,  but Criteria is only for selecting the data, we cannot perform non-select operations using criteria</a:t>
            </a:r>
          </a:p>
          <a:p>
            <a:r>
              <a:rPr lang="en-US" sz="2000" dirty="0" smtClean="0"/>
              <a:t>HQL is suitable for executing Static Queries, where as Criteria is suitable for executing Dynamic Queries</a:t>
            </a:r>
          </a:p>
          <a:p>
            <a:r>
              <a:rPr lang="en-US" sz="2000" dirty="0" smtClean="0"/>
              <a:t>HQL doesn’t support pagination concept, but we can achieve pagination with Criteria</a:t>
            </a:r>
          </a:p>
          <a:p>
            <a:endParaRPr lang="en-US" sz="2000" dirty="0" smtClean="0"/>
          </a:p>
          <a:p>
            <a:r>
              <a:rPr lang="en-US" sz="2000" dirty="0" smtClean="0"/>
              <a:t>With Criteria we are safe with SQL Injection because of its dynamic query generation but in HQL as your queries are either fixed or parameterized, there is no safe from SQL Injection.</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2" y="1"/>
            <a:ext cx="32115" cy="464209"/>
          </a:xfrm>
          <a:prstGeom prst="rect">
            <a:avLst/>
          </a:prstGeom>
          <a:noFill/>
          <a:ln w="9525">
            <a:noFill/>
            <a:miter lim="800000"/>
            <a:headEnd/>
            <a:tailEnd/>
          </a:ln>
          <a:effec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a:r>
            <a:br>
              <a:rPr kumimoji="0" lang="en-US" sz="800" b="0" i="0" u="none" strike="noStrike" cap="none" normalizeH="0" baseline="0" dirty="0" smtClean="0">
                <a:ln>
                  <a:noFill/>
                </a:ln>
                <a:solidFill>
                  <a:schemeClr val="tx1"/>
                </a:solidFill>
                <a:effectLst/>
                <a:latin typeface="Arial" pitchFamily="34" charset="0"/>
              </a:rPr>
            </a:br>
            <a:endParaRPr kumimoji="0" lang="en-US" sz="1800" b="0" i="0" u="none" strike="noStrike" cap="none" normalizeH="0" baseline="0" dirty="0" smtClean="0">
              <a:ln>
                <a:noFill/>
              </a:ln>
              <a:solidFill>
                <a:schemeClr val="tx1"/>
              </a:solidFill>
              <a:effectLst/>
              <a:latin typeface="Arial" pitchFamily="34" charset="0"/>
            </a:endParaRPr>
          </a:p>
        </p:txBody>
      </p:sp>
      <p:sp>
        <p:nvSpPr>
          <p:cNvPr id="4" name="TextBox 3"/>
          <p:cNvSpPr txBox="1"/>
          <p:nvPr/>
        </p:nvSpPr>
        <p:spPr>
          <a:xfrm>
            <a:off x="1295400" y="1066800"/>
            <a:ext cx="7162800" cy="369332"/>
          </a:xfrm>
          <a:prstGeom prst="rect">
            <a:avLst/>
          </a:prstGeom>
          <a:noFill/>
        </p:spPr>
        <p:txBody>
          <a:bodyPr wrap="square" rtlCol="0">
            <a:spAutoFit/>
          </a:bodyPr>
          <a:lstStyle/>
          <a:p>
            <a:endParaRPr lang="en-US" dirty="0"/>
          </a:p>
        </p:txBody>
      </p:sp>
      <p:sp>
        <p:nvSpPr>
          <p:cNvPr id="6" name="TextBox 5"/>
          <p:cNvSpPr txBox="1"/>
          <p:nvPr/>
        </p:nvSpPr>
        <p:spPr>
          <a:xfrm>
            <a:off x="304800" y="152401"/>
            <a:ext cx="8610600" cy="6032421"/>
          </a:xfrm>
          <a:prstGeom prst="rect">
            <a:avLst/>
          </a:prstGeom>
          <a:noFill/>
        </p:spPr>
        <p:txBody>
          <a:bodyPr wrap="square" rtlCol="0">
            <a:spAutoFit/>
          </a:bodyPr>
          <a:lstStyle/>
          <a:p>
            <a:pPr algn="ctr"/>
            <a:r>
              <a:rPr lang="en-US" sz="2800" dirty="0" smtClean="0">
                <a:solidFill>
                  <a:srgbClr val="FF0000"/>
                </a:solidFill>
              </a:rPr>
              <a:t>Native SQL  Queries with Hibernate</a:t>
            </a:r>
          </a:p>
          <a:p>
            <a:r>
              <a:rPr lang="en-US" sz="2000" dirty="0" smtClean="0"/>
              <a:t>It is possible to execute Native SQL Queries with Hibernate.</a:t>
            </a:r>
          </a:p>
          <a:p>
            <a:endParaRPr lang="en-US" sz="2000" dirty="0" smtClean="0"/>
          </a:p>
          <a:p>
            <a:r>
              <a:rPr lang="en-US" sz="2000" dirty="0" smtClean="0"/>
              <a:t>Application will create a native SQL query from the session with the </a:t>
            </a:r>
            <a:r>
              <a:rPr lang="en-US" sz="2000" b="1" dirty="0" err="1" smtClean="0"/>
              <a:t>createSQLQuery</a:t>
            </a:r>
            <a:r>
              <a:rPr lang="en-US" sz="2000" b="1" dirty="0" smtClean="0"/>
              <a:t>()</a:t>
            </a:r>
            <a:r>
              <a:rPr lang="en-US" sz="2000" dirty="0" smtClean="0"/>
              <a:t> method on the Session interface. [</a:t>
            </a:r>
            <a:r>
              <a:rPr lang="en-US" sz="2000" dirty="0" err="1" smtClean="0"/>
              <a:t>createQuery</a:t>
            </a:r>
            <a:r>
              <a:rPr lang="en-US" sz="2000" dirty="0" smtClean="0"/>
              <a:t>() is invoked for HQL]</a:t>
            </a:r>
          </a:p>
          <a:p>
            <a:endParaRPr lang="en-US" sz="2000" dirty="0" smtClean="0">
              <a:solidFill>
                <a:srgbClr val="FF0000"/>
              </a:solidFill>
            </a:endParaRPr>
          </a:p>
          <a:p>
            <a:r>
              <a:rPr lang="en-US" sz="2000" dirty="0" smtClean="0">
                <a:solidFill>
                  <a:srgbClr val="FF0000"/>
                </a:solidFill>
              </a:rPr>
              <a:t>public </a:t>
            </a:r>
            <a:r>
              <a:rPr lang="en-US" sz="2000" dirty="0" err="1" smtClean="0">
                <a:solidFill>
                  <a:srgbClr val="FF0000"/>
                </a:solidFill>
              </a:rPr>
              <a:t>SQLQuery</a:t>
            </a:r>
            <a:r>
              <a:rPr lang="en-US" sz="2000" dirty="0" smtClean="0">
                <a:solidFill>
                  <a:srgbClr val="FF0000"/>
                </a:solidFill>
              </a:rPr>
              <a:t> </a:t>
            </a:r>
            <a:r>
              <a:rPr lang="en-US" sz="2000" dirty="0" err="1" smtClean="0">
                <a:solidFill>
                  <a:srgbClr val="FF0000"/>
                </a:solidFill>
              </a:rPr>
              <a:t>createSQLQuery</a:t>
            </a:r>
            <a:r>
              <a:rPr lang="en-US" sz="2000" dirty="0" smtClean="0">
                <a:solidFill>
                  <a:srgbClr val="FF0000"/>
                </a:solidFill>
              </a:rPr>
              <a:t>(String </a:t>
            </a:r>
            <a:r>
              <a:rPr lang="en-US" sz="2000" dirty="0" err="1" smtClean="0">
                <a:solidFill>
                  <a:srgbClr val="FF0000"/>
                </a:solidFill>
              </a:rPr>
              <a:t>sqlString</a:t>
            </a:r>
            <a:r>
              <a:rPr lang="en-US" sz="2000" dirty="0" smtClean="0">
                <a:solidFill>
                  <a:srgbClr val="FF0000"/>
                </a:solidFill>
              </a:rPr>
              <a:t>) throws </a:t>
            </a:r>
            <a:r>
              <a:rPr lang="en-US" sz="2000" dirty="0" err="1" smtClean="0">
                <a:solidFill>
                  <a:srgbClr val="FF0000"/>
                </a:solidFill>
              </a:rPr>
              <a:t>HibernateException</a:t>
            </a:r>
            <a:endParaRPr lang="en-US" sz="2000" dirty="0" smtClean="0">
              <a:solidFill>
                <a:srgbClr val="FF0000"/>
              </a:solidFill>
            </a:endParaRPr>
          </a:p>
          <a:p>
            <a:endParaRPr lang="en-US" sz="2000" dirty="0" smtClean="0">
              <a:solidFill>
                <a:srgbClr val="FF0000"/>
              </a:solidFill>
            </a:endParaRPr>
          </a:p>
          <a:p>
            <a:r>
              <a:rPr lang="en-US" sz="2000" b="1" u="sng" dirty="0" smtClean="0">
                <a:solidFill>
                  <a:srgbClr val="FF0000"/>
                </a:solidFill>
              </a:rPr>
              <a:t>Scalar Queries:</a:t>
            </a:r>
          </a:p>
          <a:p>
            <a:r>
              <a:rPr lang="en-US" sz="2000" dirty="0" smtClean="0"/>
              <a:t>Below query returns scalar values, basically returning the "raw" values from the </a:t>
            </a:r>
            <a:r>
              <a:rPr lang="en-US" sz="2000" dirty="0" err="1" smtClean="0"/>
              <a:t>resultset</a:t>
            </a:r>
            <a:r>
              <a:rPr lang="en-US" sz="2000" dirty="0" smtClean="0"/>
              <a:t>. Below is example to get a list of scalars (values) from one or more tables. Following is the syntax for using native SQL for scalar values:</a:t>
            </a:r>
          </a:p>
          <a:p>
            <a:endParaRPr lang="en-US" sz="2000" dirty="0" smtClean="0">
              <a:solidFill>
                <a:srgbClr val="FF0000"/>
              </a:solidFill>
            </a:endParaRPr>
          </a:p>
          <a:p>
            <a:r>
              <a:rPr lang="en-US" sz="2000" dirty="0" smtClean="0">
                <a:solidFill>
                  <a:srgbClr val="FF0000"/>
                </a:solidFill>
              </a:rPr>
              <a:t>String </a:t>
            </a:r>
            <a:r>
              <a:rPr lang="en-US" sz="2000" dirty="0" err="1" smtClean="0">
                <a:solidFill>
                  <a:srgbClr val="FF0000"/>
                </a:solidFill>
              </a:rPr>
              <a:t>sql</a:t>
            </a:r>
            <a:r>
              <a:rPr lang="en-US" sz="2000" dirty="0" smtClean="0">
                <a:solidFill>
                  <a:srgbClr val="FF0000"/>
                </a:solidFill>
              </a:rPr>
              <a:t> = "SELECT </a:t>
            </a:r>
            <a:r>
              <a:rPr lang="en-US" sz="2000" dirty="0" err="1" smtClean="0">
                <a:solidFill>
                  <a:srgbClr val="FF0000"/>
                </a:solidFill>
              </a:rPr>
              <a:t>first_name</a:t>
            </a:r>
            <a:r>
              <a:rPr lang="en-US" sz="2000" dirty="0" smtClean="0">
                <a:solidFill>
                  <a:srgbClr val="FF0000"/>
                </a:solidFill>
              </a:rPr>
              <a:t>, salary FROM EMPLOYEE"; </a:t>
            </a:r>
          </a:p>
          <a:p>
            <a:r>
              <a:rPr lang="en-US" sz="2000" dirty="0" err="1" smtClean="0">
                <a:solidFill>
                  <a:srgbClr val="FF0000"/>
                </a:solidFill>
              </a:rPr>
              <a:t>SQLQuery</a:t>
            </a:r>
            <a:r>
              <a:rPr lang="en-US" sz="2000" dirty="0" smtClean="0">
                <a:solidFill>
                  <a:srgbClr val="FF0000"/>
                </a:solidFill>
              </a:rPr>
              <a:t> query = </a:t>
            </a:r>
            <a:r>
              <a:rPr lang="en-US" sz="2000" dirty="0" err="1" smtClean="0">
                <a:solidFill>
                  <a:srgbClr val="FF0000"/>
                </a:solidFill>
              </a:rPr>
              <a:t>session.createSQLQuery</a:t>
            </a:r>
            <a:r>
              <a:rPr lang="en-US" sz="2000" dirty="0" smtClean="0">
                <a:solidFill>
                  <a:srgbClr val="FF0000"/>
                </a:solidFill>
              </a:rPr>
              <a:t>(</a:t>
            </a:r>
            <a:r>
              <a:rPr lang="en-US" sz="2000" dirty="0" err="1" smtClean="0">
                <a:solidFill>
                  <a:srgbClr val="FF0000"/>
                </a:solidFill>
              </a:rPr>
              <a:t>sql</a:t>
            </a:r>
            <a:r>
              <a:rPr lang="en-US" sz="2000" dirty="0" smtClean="0">
                <a:solidFill>
                  <a:srgbClr val="FF0000"/>
                </a:solidFill>
              </a:rPr>
              <a:t>); </a:t>
            </a:r>
            <a:r>
              <a:rPr lang="en-US" sz="2000" dirty="0" err="1" smtClean="0">
                <a:solidFill>
                  <a:srgbClr val="FF0000"/>
                </a:solidFill>
              </a:rPr>
              <a:t>query.setResultTransformer</a:t>
            </a:r>
            <a:r>
              <a:rPr lang="en-US" sz="2000" dirty="0" smtClean="0">
                <a:solidFill>
                  <a:srgbClr val="FF0000"/>
                </a:solidFill>
              </a:rPr>
              <a:t>(</a:t>
            </a:r>
            <a:r>
              <a:rPr lang="en-US" sz="2000" dirty="0" err="1" smtClean="0">
                <a:solidFill>
                  <a:srgbClr val="FF0000"/>
                </a:solidFill>
              </a:rPr>
              <a:t>Criteria.ALIAS_TO_ENTITY_MAP</a:t>
            </a:r>
            <a:r>
              <a:rPr lang="en-US" sz="2000" dirty="0" smtClean="0">
                <a:solidFill>
                  <a:srgbClr val="FF0000"/>
                </a:solidFill>
              </a:rPr>
              <a:t>); </a:t>
            </a:r>
          </a:p>
          <a:p>
            <a:r>
              <a:rPr lang="en-US" sz="2000" dirty="0" smtClean="0">
                <a:solidFill>
                  <a:srgbClr val="FF0000"/>
                </a:solidFill>
              </a:rPr>
              <a:t>List results = </a:t>
            </a:r>
            <a:r>
              <a:rPr lang="en-US" sz="2000" dirty="0" err="1" smtClean="0">
                <a:solidFill>
                  <a:srgbClr val="FF0000"/>
                </a:solidFill>
              </a:rPr>
              <a:t>query.list</a:t>
            </a:r>
            <a:r>
              <a:rPr lang="en-US" sz="2000" dirty="0" smtClean="0">
                <a:solidFill>
                  <a:srgbClr val="FF0000"/>
                </a:solidFill>
              </a:rPr>
              <a:t>();</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2" y="1"/>
            <a:ext cx="32115" cy="464209"/>
          </a:xfrm>
          <a:prstGeom prst="rect">
            <a:avLst/>
          </a:prstGeom>
          <a:noFill/>
          <a:ln w="9525">
            <a:noFill/>
            <a:miter lim="800000"/>
            <a:headEnd/>
            <a:tailEnd/>
          </a:ln>
          <a:effec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a:r>
            <a:br>
              <a:rPr kumimoji="0" lang="en-US" sz="800" b="0" i="0" u="none" strike="noStrike" cap="none" normalizeH="0" baseline="0" dirty="0" smtClean="0">
                <a:ln>
                  <a:noFill/>
                </a:ln>
                <a:solidFill>
                  <a:schemeClr val="tx1"/>
                </a:solidFill>
                <a:effectLst/>
                <a:latin typeface="Arial" pitchFamily="34" charset="0"/>
              </a:rPr>
            </a:br>
            <a:endParaRPr kumimoji="0" lang="en-US" sz="1800" b="0" i="0" u="none" strike="noStrike" cap="none" normalizeH="0" baseline="0" dirty="0" smtClean="0">
              <a:ln>
                <a:noFill/>
              </a:ln>
              <a:solidFill>
                <a:schemeClr val="tx1"/>
              </a:solidFill>
              <a:effectLst/>
              <a:latin typeface="Arial" pitchFamily="34" charset="0"/>
            </a:endParaRPr>
          </a:p>
        </p:txBody>
      </p:sp>
      <p:sp>
        <p:nvSpPr>
          <p:cNvPr id="4" name="TextBox 3"/>
          <p:cNvSpPr txBox="1"/>
          <p:nvPr/>
        </p:nvSpPr>
        <p:spPr>
          <a:xfrm>
            <a:off x="1295400" y="1066800"/>
            <a:ext cx="7162800" cy="369332"/>
          </a:xfrm>
          <a:prstGeom prst="rect">
            <a:avLst/>
          </a:prstGeom>
          <a:noFill/>
        </p:spPr>
        <p:txBody>
          <a:bodyPr wrap="square" rtlCol="0">
            <a:spAutoFit/>
          </a:bodyPr>
          <a:lstStyle/>
          <a:p>
            <a:endParaRPr lang="en-US" dirty="0"/>
          </a:p>
        </p:txBody>
      </p:sp>
      <p:sp>
        <p:nvSpPr>
          <p:cNvPr id="6" name="TextBox 5"/>
          <p:cNvSpPr txBox="1"/>
          <p:nvPr/>
        </p:nvSpPr>
        <p:spPr>
          <a:xfrm>
            <a:off x="0" y="0"/>
            <a:ext cx="9144000" cy="4985980"/>
          </a:xfrm>
          <a:prstGeom prst="rect">
            <a:avLst/>
          </a:prstGeom>
          <a:noFill/>
        </p:spPr>
        <p:txBody>
          <a:bodyPr wrap="square" rtlCol="0">
            <a:spAutoFit/>
          </a:bodyPr>
          <a:lstStyle/>
          <a:p>
            <a:r>
              <a:rPr lang="en-US" sz="2800" dirty="0" smtClean="0"/>
              <a:t>Entity queries</a:t>
            </a:r>
          </a:p>
          <a:p>
            <a:r>
              <a:rPr lang="en-US" dirty="0" smtClean="0"/>
              <a:t> Below is the syntax to get entity objects as a whole from a native </a:t>
            </a:r>
            <a:r>
              <a:rPr lang="en-US" dirty="0" err="1" smtClean="0"/>
              <a:t>sql</a:t>
            </a:r>
            <a:r>
              <a:rPr lang="en-US" dirty="0" smtClean="0"/>
              <a:t> query using </a:t>
            </a:r>
            <a:r>
              <a:rPr lang="en-US" dirty="0" err="1" smtClean="0"/>
              <a:t>addEntity</a:t>
            </a:r>
            <a:r>
              <a:rPr lang="en-US" dirty="0" smtClean="0"/>
              <a:t>() method.</a:t>
            </a:r>
            <a:endParaRPr lang="en-US" sz="1600" dirty="0" smtClean="0">
              <a:solidFill>
                <a:srgbClr val="FF0000"/>
              </a:solidFill>
            </a:endParaRPr>
          </a:p>
          <a:p>
            <a:endParaRPr lang="en-US" sz="1600" dirty="0" smtClean="0">
              <a:solidFill>
                <a:srgbClr val="FF0000"/>
              </a:solidFill>
            </a:endParaRPr>
          </a:p>
          <a:p>
            <a:r>
              <a:rPr lang="en-US" sz="1600" dirty="0" smtClean="0">
                <a:solidFill>
                  <a:srgbClr val="FF0000"/>
                </a:solidFill>
              </a:rPr>
              <a:t>String </a:t>
            </a:r>
            <a:r>
              <a:rPr lang="en-US" sz="1600" dirty="0" err="1" smtClean="0">
                <a:solidFill>
                  <a:srgbClr val="FF0000"/>
                </a:solidFill>
              </a:rPr>
              <a:t>sql</a:t>
            </a:r>
            <a:r>
              <a:rPr lang="en-US" sz="1600" dirty="0" smtClean="0">
                <a:solidFill>
                  <a:srgbClr val="FF0000"/>
                </a:solidFill>
              </a:rPr>
              <a:t> = "SELECT * FROM EMPLOYEE"; </a:t>
            </a:r>
          </a:p>
          <a:p>
            <a:r>
              <a:rPr lang="en-US" sz="1600" dirty="0" err="1" smtClean="0">
                <a:solidFill>
                  <a:srgbClr val="FF0000"/>
                </a:solidFill>
              </a:rPr>
              <a:t>SQLQuery</a:t>
            </a:r>
            <a:r>
              <a:rPr lang="en-US" sz="1600" dirty="0" smtClean="0">
                <a:solidFill>
                  <a:srgbClr val="FF0000"/>
                </a:solidFill>
              </a:rPr>
              <a:t> query = </a:t>
            </a:r>
            <a:r>
              <a:rPr lang="en-US" sz="1600" dirty="0" err="1" smtClean="0">
                <a:solidFill>
                  <a:srgbClr val="FF0000"/>
                </a:solidFill>
              </a:rPr>
              <a:t>session.createSQLQuery</a:t>
            </a:r>
            <a:r>
              <a:rPr lang="en-US" sz="1600" dirty="0" smtClean="0">
                <a:solidFill>
                  <a:srgbClr val="FF0000"/>
                </a:solidFill>
              </a:rPr>
              <a:t>(</a:t>
            </a:r>
            <a:r>
              <a:rPr lang="en-US" sz="1600" dirty="0" err="1" smtClean="0">
                <a:solidFill>
                  <a:srgbClr val="FF0000"/>
                </a:solidFill>
              </a:rPr>
              <a:t>sql</a:t>
            </a:r>
            <a:r>
              <a:rPr lang="en-US" sz="1600" dirty="0" smtClean="0">
                <a:solidFill>
                  <a:srgbClr val="FF0000"/>
                </a:solidFill>
              </a:rPr>
              <a:t>); </a:t>
            </a:r>
          </a:p>
          <a:p>
            <a:r>
              <a:rPr lang="en-US" sz="1600" dirty="0" err="1" smtClean="0">
                <a:solidFill>
                  <a:srgbClr val="FF0000"/>
                </a:solidFill>
              </a:rPr>
              <a:t>query.addEntity</a:t>
            </a:r>
            <a:r>
              <a:rPr lang="en-US" sz="1600" dirty="0" smtClean="0">
                <a:solidFill>
                  <a:srgbClr val="FF0000"/>
                </a:solidFill>
              </a:rPr>
              <a:t>(</a:t>
            </a:r>
            <a:r>
              <a:rPr lang="en-US" sz="1600" dirty="0" err="1" smtClean="0">
                <a:solidFill>
                  <a:srgbClr val="FF0000"/>
                </a:solidFill>
              </a:rPr>
              <a:t>Employee.class</a:t>
            </a:r>
            <a:r>
              <a:rPr lang="en-US" sz="1600" dirty="0" smtClean="0">
                <a:solidFill>
                  <a:srgbClr val="FF0000"/>
                </a:solidFill>
              </a:rPr>
              <a:t>); </a:t>
            </a:r>
          </a:p>
          <a:p>
            <a:r>
              <a:rPr lang="en-US" sz="1600" dirty="0" smtClean="0">
                <a:solidFill>
                  <a:srgbClr val="FF0000"/>
                </a:solidFill>
              </a:rPr>
              <a:t>List results = </a:t>
            </a:r>
            <a:r>
              <a:rPr lang="en-US" sz="1600" dirty="0" err="1" smtClean="0">
                <a:solidFill>
                  <a:srgbClr val="FF0000"/>
                </a:solidFill>
              </a:rPr>
              <a:t>query.list</a:t>
            </a:r>
            <a:r>
              <a:rPr lang="en-US" sz="1600" dirty="0" smtClean="0">
                <a:solidFill>
                  <a:srgbClr val="FF0000"/>
                </a:solidFill>
              </a:rPr>
              <a:t>();</a:t>
            </a:r>
          </a:p>
          <a:p>
            <a:endParaRPr lang="en-US" sz="1600" dirty="0" smtClean="0">
              <a:solidFill>
                <a:srgbClr val="FF0000"/>
              </a:solidFill>
            </a:endParaRPr>
          </a:p>
          <a:p>
            <a:r>
              <a:rPr lang="en-US" sz="3200" dirty="0" smtClean="0"/>
              <a:t>Named SQL Queries</a:t>
            </a:r>
          </a:p>
          <a:p>
            <a:r>
              <a:rPr lang="en-US" dirty="0" smtClean="0"/>
              <a:t> Below is example of Named SQL query using </a:t>
            </a:r>
            <a:r>
              <a:rPr lang="en-US" dirty="0" err="1" smtClean="0"/>
              <a:t>addEntity</a:t>
            </a:r>
            <a:r>
              <a:rPr lang="en-US" dirty="0" smtClean="0"/>
              <a:t>() method.</a:t>
            </a:r>
            <a:endParaRPr lang="en-US" dirty="0" smtClean="0">
              <a:solidFill>
                <a:srgbClr val="FF0000"/>
              </a:solidFill>
            </a:endParaRPr>
          </a:p>
          <a:p>
            <a:endParaRPr lang="en-US" dirty="0" smtClean="0">
              <a:solidFill>
                <a:srgbClr val="FF0000"/>
              </a:solidFill>
            </a:endParaRPr>
          </a:p>
          <a:p>
            <a:r>
              <a:rPr lang="en-US" dirty="0" smtClean="0">
                <a:solidFill>
                  <a:srgbClr val="FF0000"/>
                </a:solidFill>
              </a:rPr>
              <a:t>String </a:t>
            </a:r>
            <a:r>
              <a:rPr lang="en-US" dirty="0" err="1" smtClean="0">
                <a:solidFill>
                  <a:srgbClr val="FF0000"/>
                </a:solidFill>
              </a:rPr>
              <a:t>sql</a:t>
            </a:r>
            <a:r>
              <a:rPr lang="en-US" dirty="0" smtClean="0">
                <a:solidFill>
                  <a:srgbClr val="FF0000"/>
                </a:solidFill>
              </a:rPr>
              <a:t> = "SELECT * FROM EMPLOYEE WHERE id = :</a:t>
            </a:r>
            <a:r>
              <a:rPr lang="en-US" dirty="0" err="1" smtClean="0">
                <a:solidFill>
                  <a:srgbClr val="FF0000"/>
                </a:solidFill>
              </a:rPr>
              <a:t>employee_id</a:t>
            </a:r>
            <a:r>
              <a:rPr lang="en-US" dirty="0" smtClean="0">
                <a:solidFill>
                  <a:srgbClr val="FF0000"/>
                </a:solidFill>
              </a:rPr>
              <a:t>"; </a:t>
            </a:r>
          </a:p>
          <a:p>
            <a:r>
              <a:rPr lang="en-US" dirty="0" err="1" smtClean="0">
                <a:solidFill>
                  <a:srgbClr val="FF0000"/>
                </a:solidFill>
              </a:rPr>
              <a:t>SQLQuery</a:t>
            </a:r>
            <a:r>
              <a:rPr lang="en-US" dirty="0" smtClean="0">
                <a:solidFill>
                  <a:srgbClr val="FF0000"/>
                </a:solidFill>
              </a:rPr>
              <a:t> query = </a:t>
            </a:r>
            <a:r>
              <a:rPr lang="en-US" dirty="0" err="1" smtClean="0">
                <a:solidFill>
                  <a:srgbClr val="FF0000"/>
                </a:solidFill>
              </a:rPr>
              <a:t>session.createSQLQuery</a:t>
            </a:r>
            <a:r>
              <a:rPr lang="en-US" dirty="0" smtClean="0">
                <a:solidFill>
                  <a:srgbClr val="FF0000"/>
                </a:solidFill>
              </a:rPr>
              <a:t>(</a:t>
            </a:r>
            <a:r>
              <a:rPr lang="en-US" dirty="0" err="1" smtClean="0">
                <a:solidFill>
                  <a:srgbClr val="FF0000"/>
                </a:solidFill>
              </a:rPr>
              <a:t>sql</a:t>
            </a:r>
            <a:r>
              <a:rPr lang="en-US" dirty="0" smtClean="0">
                <a:solidFill>
                  <a:srgbClr val="FF0000"/>
                </a:solidFill>
              </a:rPr>
              <a:t>); </a:t>
            </a:r>
          </a:p>
          <a:p>
            <a:r>
              <a:rPr lang="en-US" dirty="0" err="1" smtClean="0">
                <a:solidFill>
                  <a:srgbClr val="FF0000"/>
                </a:solidFill>
              </a:rPr>
              <a:t>query.addEntity</a:t>
            </a:r>
            <a:r>
              <a:rPr lang="en-US" dirty="0" smtClean="0">
                <a:solidFill>
                  <a:srgbClr val="FF0000"/>
                </a:solidFill>
              </a:rPr>
              <a:t>(</a:t>
            </a:r>
            <a:r>
              <a:rPr lang="en-US" dirty="0" err="1" smtClean="0">
                <a:solidFill>
                  <a:srgbClr val="FF0000"/>
                </a:solidFill>
              </a:rPr>
              <a:t>Employee.class</a:t>
            </a:r>
            <a:r>
              <a:rPr lang="en-US" dirty="0" smtClean="0">
                <a:solidFill>
                  <a:srgbClr val="FF0000"/>
                </a:solidFill>
              </a:rPr>
              <a:t>); </a:t>
            </a:r>
          </a:p>
          <a:p>
            <a:r>
              <a:rPr lang="en-US" dirty="0" err="1" smtClean="0">
                <a:solidFill>
                  <a:srgbClr val="FF0000"/>
                </a:solidFill>
              </a:rPr>
              <a:t>query.setParameter</a:t>
            </a:r>
            <a:r>
              <a:rPr lang="en-US" dirty="0" smtClean="0">
                <a:solidFill>
                  <a:srgbClr val="FF0000"/>
                </a:solidFill>
              </a:rPr>
              <a:t>("</a:t>
            </a:r>
            <a:r>
              <a:rPr lang="en-US" dirty="0" err="1" smtClean="0">
                <a:solidFill>
                  <a:srgbClr val="FF0000"/>
                </a:solidFill>
              </a:rPr>
              <a:t>employee_id</a:t>
            </a:r>
            <a:r>
              <a:rPr lang="en-US" dirty="0" smtClean="0">
                <a:solidFill>
                  <a:srgbClr val="FF0000"/>
                </a:solidFill>
              </a:rPr>
              <a:t>", 21); </a:t>
            </a:r>
          </a:p>
          <a:p>
            <a:r>
              <a:rPr lang="en-US" dirty="0" smtClean="0">
                <a:solidFill>
                  <a:srgbClr val="FF0000"/>
                </a:solidFill>
              </a:rPr>
              <a:t>List results = </a:t>
            </a:r>
            <a:r>
              <a:rPr lang="en-US" dirty="0" err="1" smtClean="0">
                <a:solidFill>
                  <a:srgbClr val="FF0000"/>
                </a:solidFill>
              </a:rPr>
              <a:t>query.list</a:t>
            </a:r>
            <a:r>
              <a:rPr lang="en-US"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2" y="1"/>
            <a:ext cx="32115" cy="464209"/>
          </a:xfrm>
          <a:prstGeom prst="rect">
            <a:avLst/>
          </a:prstGeom>
          <a:noFill/>
          <a:ln w="9525">
            <a:noFill/>
            <a:miter lim="800000"/>
            <a:headEnd/>
            <a:tailEnd/>
          </a:ln>
          <a:effec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a:r>
            <a:br>
              <a:rPr kumimoji="0" lang="en-US" sz="800" b="0" i="0" u="none" strike="noStrike" cap="none" normalizeH="0" baseline="0" dirty="0" smtClean="0">
                <a:ln>
                  <a:noFill/>
                </a:ln>
                <a:solidFill>
                  <a:schemeClr val="tx1"/>
                </a:solidFill>
                <a:effectLst/>
                <a:latin typeface="Arial" pitchFamily="34" charset="0"/>
              </a:rPr>
            </a:br>
            <a:endParaRPr kumimoji="0" lang="en-US" sz="1800" b="0" i="0" u="none" strike="noStrike" cap="none" normalizeH="0" baseline="0" dirty="0" smtClean="0">
              <a:ln>
                <a:noFill/>
              </a:ln>
              <a:solidFill>
                <a:schemeClr val="tx1"/>
              </a:solidFill>
              <a:effectLst/>
              <a:latin typeface="Arial" pitchFamily="34" charset="0"/>
            </a:endParaRPr>
          </a:p>
        </p:txBody>
      </p:sp>
      <p:sp>
        <p:nvSpPr>
          <p:cNvPr id="4" name="TextBox 3"/>
          <p:cNvSpPr txBox="1"/>
          <p:nvPr/>
        </p:nvSpPr>
        <p:spPr>
          <a:xfrm>
            <a:off x="1295400" y="1066800"/>
            <a:ext cx="7162800" cy="369332"/>
          </a:xfrm>
          <a:prstGeom prst="rect">
            <a:avLst/>
          </a:prstGeom>
          <a:noFill/>
        </p:spPr>
        <p:txBody>
          <a:bodyPr wrap="square" rtlCol="0">
            <a:spAutoFit/>
          </a:bodyPr>
          <a:lstStyle/>
          <a:p>
            <a:endParaRPr lang="en-US" dirty="0"/>
          </a:p>
        </p:txBody>
      </p:sp>
      <p:sp>
        <p:nvSpPr>
          <p:cNvPr id="6" name="TextBox 5"/>
          <p:cNvSpPr txBox="1"/>
          <p:nvPr/>
        </p:nvSpPr>
        <p:spPr>
          <a:xfrm>
            <a:off x="914400" y="2819400"/>
            <a:ext cx="7086600" cy="1231106"/>
          </a:xfrm>
          <a:prstGeom prst="rect">
            <a:avLst/>
          </a:prstGeom>
          <a:noFill/>
        </p:spPr>
        <p:txBody>
          <a:bodyPr wrap="square" rtlCol="0">
            <a:spAutoFit/>
          </a:bodyPr>
          <a:lstStyle/>
          <a:p>
            <a:r>
              <a:rPr lang="en-US" sz="2800" dirty="0" smtClean="0"/>
              <a:t>To Automatically create Tables use below line in </a:t>
            </a:r>
            <a:r>
              <a:rPr lang="en-US" sz="2800" dirty="0" err="1" smtClean="0"/>
              <a:t>hibernate.cfg.xml</a:t>
            </a:r>
            <a:r>
              <a:rPr lang="en-US" sz="2800" dirty="0" smtClean="0"/>
              <a:t> file</a:t>
            </a:r>
            <a:endParaRPr lang="en-US" dirty="0" smtClean="0"/>
          </a:p>
          <a:p>
            <a:pPr fontAlgn="base"/>
            <a:r>
              <a:rPr lang="en-US" dirty="0" smtClean="0"/>
              <a:t>&lt;property name=</a:t>
            </a:r>
            <a:r>
              <a:rPr lang="en-US" i="1" dirty="0" smtClean="0"/>
              <a:t>"hbm2ddl.auto"&gt;update&lt;/property&gt;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762000"/>
            <a:ext cx="7239000" cy="1828800"/>
          </a:xfrm>
        </p:spPr>
        <p:txBody>
          <a:bodyPr>
            <a:normAutofit fontScale="85000" lnSpcReduction="20000"/>
          </a:bodyPr>
          <a:lstStyle/>
          <a:p>
            <a:pPr algn="just"/>
            <a:r>
              <a:rPr lang="en-US" dirty="0" smtClean="0"/>
              <a:t>ORM stands for </a:t>
            </a:r>
            <a:r>
              <a:rPr lang="en-US" b="1" dirty="0" smtClean="0"/>
              <a:t>O</a:t>
            </a:r>
            <a:r>
              <a:rPr lang="en-US" dirty="0" smtClean="0"/>
              <a:t>bject-</a:t>
            </a:r>
            <a:r>
              <a:rPr lang="en-US" b="1" dirty="0" smtClean="0"/>
              <a:t>R</a:t>
            </a:r>
            <a:r>
              <a:rPr lang="en-US" dirty="0" smtClean="0"/>
              <a:t>elational </a:t>
            </a:r>
            <a:r>
              <a:rPr lang="en-US" b="1" dirty="0" smtClean="0"/>
              <a:t>M</a:t>
            </a:r>
            <a:r>
              <a:rPr lang="en-US" dirty="0" smtClean="0"/>
              <a:t>apping (ORM) is a programming technique for converting data between relational databases and object oriented programming languages such as Java.</a:t>
            </a:r>
          </a:p>
          <a:p>
            <a:pPr algn="just"/>
            <a:r>
              <a:rPr lang="en-US" dirty="0" smtClean="0"/>
              <a:t>.</a:t>
            </a:r>
            <a:endParaRPr lang="en-US" dirty="0">
              <a:solidFill>
                <a:schemeClr val="tx1"/>
              </a:solidFill>
            </a:endParaRPr>
          </a:p>
        </p:txBody>
      </p:sp>
      <p:graphicFrame>
        <p:nvGraphicFramePr>
          <p:cNvPr id="4" name="Table 3"/>
          <p:cNvGraphicFramePr>
            <a:graphicFrameLocks noGrp="1"/>
          </p:cNvGraphicFramePr>
          <p:nvPr/>
        </p:nvGraphicFramePr>
        <p:xfrm>
          <a:off x="914401" y="2133600"/>
          <a:ext cx="7086600" cy="5228700"/>
        </p:xfrm>
        <a:graphic>
          <a:graphicData uri="http://schemas.openxmlformats.org/drawingml/2006/table">
            <a:tbl>
              <a:tblPr/>
              <a:tblGrid>
                <a:gridCol w="563175"/>
                <a:gridCol w="6523425"/>
              </a:tblGrid>
              <a:tr h="617358">
                <a:tc>
                  <a:txBody>
                    <a:bodyPr/>
                    <a:lstStyle/>
                    <a:p>
                      <a:pPr algn="l" fontAlgn="t"/>
                      <a:r>
                        <a:rPr lang="en-US" sz="1600" dirty="0"/>
                        <a:t>S.N.</a:t>
                      </a:r>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dirty="0" smtClean="0"/>
                        <a:t>Hibernate Advantages</a:t>
                      </a:r>
                      <a:endParaRPr lang="en-US" sz="1600" dirty="0"/>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17358">
                <a:tc>
                  <a:txBody>
                    <a:bodyPr/>
                    <a:lstStyle/>
                    <a:p>
                      <a:pPr fontAlgn="t"/>
                      <a:r>
                        <a:rPr lang="en-US" sz="1600"/>
                        <a:t>1</a:t>
                      </a:r>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Lets business code access objects rather than DB tables.</a:t>
                      </a:r>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1138">
                <a:tc>
                  <a:txBody>
                    <a:bodyPr/>
                    <a:lstStyle/>
                    <a:p>
                      <a:pPr fontAlgn="t"/>
                      <a:r>
                        <a:rPr lang="en-US" sz="1600"/>
                        <a:t>2</a:t>
                      </a:r>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Hides details of SQL queries from OO logic.</a:t>
                      </a:r>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1138">
                <a:tc>
                  <a:txBody>
                    <a:bodyPr/>
                    <a:lstStyle/>
                    <a:p>
                      <a:pPr fontAlgn="t"/>
                      <a:r>
                        <a:rPr lang="en-US" sz="1600"/>
                        <a:t>3</a:t>
                      </a:r>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Based on JDBC 'under the hood'</a:t>
                      </a:r>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7358">
                <a:tc>
                  <a:txBody>
                    <a:bodyPr/>
                    <a:lstStyle/>
                    <a:p>
                      <a:pPr fontAlgn="t"/>
                      <a:r>
                        <a:rPr lang="en-US" sz="1600"/>
                        <a:t>4</a:t>
                      </a:r>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No need to deal with the database implementation.</a:t>
                      </a:r>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7358">
                <a:tc>
                  <a:txBody>
                    <a:bodyPr/>
                    <a:lstStyle/>
                    <a:p>
                      <a:pPr fontAlgn="t"/>
                      <a:r>
                        <a:rPr lang="en-US" sz="1600"/>
                        <a:t>5</a:t>
                      </a:r>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Entities based on business concepts rather than database structure.</a:t>
                      </a:r>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7358">
                <a:tc>
                  <a:txBody>
                    <a:bodyPr/>
                    <a:lstStyle/>
                    <a:p>
                      <a:pPr fontAlgn="t"/>
                      <a:r>
                        <a:rPr lang="en-US" sz="1600"/>
                        <a:t>6</a:t>
                      </a:r>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Transaction management and automatic key generation.</a:t>
                      </a:r>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1138">
                <a:tc>
                  <a:txBody>
                    <a:bodyPr/>
                    <a:lstStyle/>
                    <a:p>
                      <a:pPr fontAlgn="t"/>
                      <a:r>
                        <a:rPr lang="en-US" sz="1600"/>
                        <a:t>7</a:t>
                      </a:r>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Fast development of application</a:t>
                      </a:r>
                      <a:r>
                        <a:rPr lang="en-US" sz="1600" dirty="0" smtClean="0"/>
                        <a:t>.</a:t>
                      </a:r>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1138">
                <a:tc>
                  <a:txBody>
                    <a:bodyPr/>
                    <a:lstStyle/>
                    <a:p>
                      <a:pPr fontAlgn="t"/>
                      <a:r>
                        <a:rPr lang="en-US" sz="1600" dirty="0" smtClean="0"/>
                        <a:t>8</a:t>
                      </a:r>
                      <a:endParaRPr lang="en-US" sz="1600" dirty="0"/>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smtClean="0"/>
                        <a:t>Cache Management</a:t>
                      </a:r>
                      <a:endParaRPr lang="en-US" sz="1600" dirty="0"/>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7358">
                <a:tc>
                  <a:txBody>
                    <a:bodyPr/>
                    <a:lstStyle/>
                    <a:p>
                      <a:pPr fontAlgn="t"/>
                      <a:r>
                        <a:rPr lang="en-US" sz="1600" dirty="0" smtClean="0"/>
                        <a:t>9</a:t>
                      </a:r>
                      <a:endParaRPr lang="en-US" sz="1600" dirty="0"/>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smtClean="0"/>
                        <a:t>Automatic creation of required tables in database</a:t>
                      </a:r>
                      <a:endParaRPr lang="en-US" sz="1600" dirty="0"/>
                    </a:p>
                  </a:txBody>
                  <a:tcPr marL="68649" marR="68649" marT="68649" marB="686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2" y="1"/>
            <a:ext cx="32115" cy="464209"/>
          </a:xfrm>
          <a:prstGeom prst="rect">
            <a:avLst/>
          </a:prstGeom>
          <a:noFill/>
          <a:ln w="9525">
            <a:noFill/>
            <a:miter lim="800000"/>
            <a:headEnd/>
            <a:tailEnd/>
          </a:ln>
          <a:effec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a:r>
            <a:br>
              <a:rPr kumimoji="0" lang="en-US" sz="800" b="0" i="0" u="none" strike="noStrike" cap="none" normalizeH="0" baseline="0" dirty="0" smtClean="0">
                <a:ln>
                  <a:noFill/>
                </a:ln>
                <a:solidFill>
                  <a:schemeClr val="tx1"/>
                </a:solidFill>
                <a:effectLst/>
                <a:latin typeface="Arial" pitchFamily="34" charset="0"/>
              </a:rPr>
            </a:br>
            <a:endParaRPr kumimoji="0" lang="en-US" sz="1800" b="0" i="0" u="none" strike="noStrike" cap="none" normalizeH="0" baseline="0" dirty="0" smtClean="0">
              <a:ln>
                <a:noFill/>
              </a:ln>
              <a:solidFill>
                <a:schemeClr val="tx1"/>
              </a:solidFill>
              <a:effectLst/>
              <a:latin typeface="Arial" pitchFamily="34" charset="0"/>
            </a:endParaRPr>
          </a:p>
        </p:txBody>
      </p:sp>
      <p:sp>
        <p:nvSpPr>
          <p:cNvPr id="4" name="TextBox 3"/>
          <p:cNvSpPr txBox="1"/>
          <p:nvPr/>
        </p:nvSpPr>
        <p:spPr>
          <a:xfrm>
            <a:off x="1295400" y="1066800"/>
            <a:ext cx="7162800" cy="369332"/>
          </a:xfrm>
          <a:prstGeom prst="rect">
            <a:avLst/>
          </a:prstGeom>
          <a:noFill/>
        </p:spPr>
        <p:txBody>
          <a:bodyPr wrap="square" rtlCol="0">
            <a:spAutoFit/>
          </a:bodyPr>
          <a:lstStyle/>
          <a:p>
            <a:endParaRPr lang="en-US" dirty="0"/>
          </a:p>
        </p:txBody>
      </p:sp>
      <p:sp>
        <p:nvSpPr>
          <p:cNvPr id="6" name="TextBox 5"/>
          <p:cNvSpPr txBox="1"/>
          <p:nvPr/>
        </p:nvSpPr>
        <p:spPr>
          <a:xfrm>
            <a:off x="0" y="1"/>
            <a:ext cx="9144000" cy="6401753"/>
          </a:xfrm>
          <a:prstGeom prst="rect">
            <a:avLst/>
          </a:prstGeom>
          <a:noFill/>
        </p:spPr>
        <p:txBody>
          <a:bodyPr wrap="square" rtlCol="0">
            <a:spAutoFit/>
          </a:bodyPr>
          <a:lstStyle/>
          <a:p>
            <a:r>
              <a:rPr lang="en-US" sz="2800" dirty="0" smtClean="0">
                <a:solidFill>
                  <a:srgbClr val="FF0000"/>
                </a:solidFill>
              </a:rPr>
              <a:t>Hibernate Caching</a:t>
            </a:r>
          </a:p>
          <a:p>
            <a:pPr fontAlgn="base"/>
            <a:r>
              <a:rPr lang="en-US" sz="2000" dirty="0" smtClean="0"/>
              <a:t>cache is a local buffer. It improves the performance of application by reducing the number of hit(from Java application) to database. </a:t>
            </a:r>
          </a:p>
          <a:p>
            <a:pPr fontAlgn="base"/>
            <a:r>
              <a:rPr lang="en-US" sz="2000" dirty="0" smtClean="0"/>
              <a:t>Caching In hibernate are of 2 types :</a:t>
            </a:r>
          </a:p>
          <a:p>
            <a:pPr fontAlgn="base"/>
            <a:r>
              <a:rPr lang="en-US" sz="2000" dirty="0" smtClean="0"/>
              <a:t>First Level Cache</a:t>
            </a:r>
          </a:p>
          <a:p>
            <a:pPr fontAlgn="base"/>
            <a:r>
              <a:rPr lang="en-US" sz="2000" dirty="0" smtClean="0"/>
              <a:t>Second Level Cache</a:t>
            </a:r>
          </a:p>
          <a:p>
            <a:pPr fontAlgn="base"/>
            <a:endParaRPr lang="en-US" dirty="0" smtClean="0"/>
          </a:p>
          <a:p>
            <a:pPr fontAlgn="base"/>
            <a:r>
              <a:rPr lang="en-US" sz="2800" dirty="0" smtClean="0">
                <a:solidFill>
                  <a:srgbClr val="FF0000"/>
                </a:solidFill>
              </a:rPr>
              <a:t>First Level Cache</a:t>
            </a:r>
          </a:p>
          <a:p>
            <a:pPr fontAlgn="base"/>
            <a:endParaRPr lang="en-US" dirty="0" smtClean="0"/>
          </a:p>
          <a:p>
            <a:pPr fontAlgn="base"/>
            <a:r>
              <a:rPr lang="en-US" sz="2000" dirty="0" smtClean="0"/>
              <a:t>In Hibernate, when a session is opened then hibernate automatically opens a cache along with that session. When a session is closed then automatically cache also closed.</a:t>
            </a:r>
          </a:p>
          <a:p>
            <a:pPr fontAlgn="base"/>
            <a:endParaRPr lang="en-US" sz="2000" dirty="0" smtClean="0"/>
          </a:p>
          <a:p>
            <a:pPr fontAlgn="base"/>
            <a:r>
              <a:rPr lang="en-US" sz="2000" dirty="0" smtClean="0"/>
              <a:t>Every session is associated with a corresponding cache. we no need of doing any settings (configurations) either to enable or disable the first level cache.</a:t>
            </a:r>
          </a:p>
          <a:p>
            <a:pPr fontAlgn="base"/>
            <a:endParaRPr lang="en-US" sz="2000" dirty="0" smtClean="0"/>
          </a:p>
          <a:p>
            <a:pPr fontAlgn="base"/>
            <a:r>
              <a:rPr lang="en-US" sz="2000" dirty="0" smtClean="0"/>
              <a:t>When a program want an object from data base then hibernate first checks for that object in level1 cache. If that object is not existed in level1 cache then it checks in second level cache. If not existed in second level cache, then only hibernate goes to database.</a:t>
            </a:r>
          </a:p>
          <a:p>
            <a:pPr fontAlgn="base"/>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2" y="1"/>
            <a:ext cx="32115" cy="464209"/>
          </a:xfrm>
          <a:prstGeom prst="rect">
            <a:avLst/>
          </a:prstGeom>
          <a:noFill/>
          <a:ln w="9525">
            <a:noFill/>
            <a:miter lim="800000"/>
            <a:headEnd/>
            <a:tailEnd/>
          </a:ln>
          <a:effec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a:r>
            <a:br>
              <a:rPr kumimoji="0" lang="en-US" sz="800" b="0" i="0" u="none" strike="noStrike" cap="none" normalizeH="0" baseline="0" dirty="0" smtClean="0">
                <a:ln>
                  <a:noFill/>
                </a:ln>
                <a:solidFill>
                  <a:schemeClr val="tx1"/>
                </a:solidFill>
                <a:effectLst/>
                <a:latin typeface="Arial" pitchFamily="34" charset="0"/>
              </a:rPr>
            </a:br>
            <a:endParaRPr kumimoji="0" lang="en-US" sz="1800" b="0" i="0" u="none" strike="noStrike" cap="none" normalizeH="0" baseline="0" dirty="0" smtClean="0">
              <a:ln>
                <a:noFill/>
              </a:ln>
              <a:solidFill>
                <a:schemeClr val="tx1"/>
              </a:solidFill>
              <a:effectLst/>
              <a:latin typeface="Arial" pitchFamily="34" charset="0"/>
            </a:endParaRPr>
          </a:p>
        </p:txBody>
      </p:sp>
      <p:sp>
        <p:nvSpPr>
          <p:cNvPr id="4" name="TextBox 3"/>
          <p:cNvSpPr txBox="1"/>
          <p:nvPr/>
        </p:nvSpPr>
        <p:spPr>
          <a:xfrm>
            <a:off x="1295400" y="1066800"/>
            <a:ext cx="7162800" cy="369332"/>
          </a:xfrm>
          <a:prstGeom prst="rect">
            <a:avLst/>
          </a:prstGeom>
          <a:noFill/>
        </p:spPr>
        <p:txBody>
          <a:bodyPr wrap="square" rtlCol="0">
            <a:spAutoFit/>
          </a:bodyPr>
          <a:lstStyle/>
          <a:p>
            <a:endParaRPr lang="en-US" dirty="0"/>
          </a:p>
        </p:txBody>
      </p:sp>
      <p:pic>
        <p:nvPicPr>
          <p:cNvPr id="5" name="Picture 4" descr="hibernate_cache.JPG"/>
          <p:cNvPicPr>
            <a:picLocks noChangeAspect="1"/>
          </p:cNvPicPr>
          <p:nvPr/>
        </p:nvPicPr>
        <p:blipFill>
          <a:blip r:embed="rId2"/>
          <a:stretch>
            <a:fillRect/>
          </a:stretch>
        </p:blipFill>
        <p:spPr>
          <a:xfrm>
            <a:off x="1066800" y="609601"/>
            <a:ext cx="7239000" cy="5872538"/>
          </a:xfrm>
          <a:prstGeom prst="rect">
            <a:avLst/>
          </a:prstGeom>
        </p:spPr>
      </p:pic>
      <p:sp>
        <p:nvSpPr>
          <p:cNvPr id="6" name="TextBox 5"/>
          <p:cNvSpPr txBox="1"/>
          <p:nvPr/>
        </p:nvSpPr>
        <p:spPr>
          <a:xfrm>
            <a:off x="5638800" y="4343400"/>
            <a:ext cx="381000" cy="369332"/>
          </a:xfrm>
          <a:prstGeom prst="rect">
            <a:avLst/>
          </a:prstGeom>
          <a:noFill/>
        </p:spPr>
        <p:txBody>
          <a:bodyPr wrap="square" rtlCol="0">
            <a:spAutoFit/>
          </a:bodyPr>
          <a:lstStyle/>
          <a:p>
            <a:r>
              <a:rPr lang="en-US" dirty="0" smtClean="0"/>
              <a:t>1</a:t>
            </a:r>
            <a:endParaRPr lang="en-US" dirty="0"/>
          </a:p>
        </p:txBody>
      </p:sp>
      <p:sp>
        <p:nvSpPr>
          <p:cNvPr id="7" name="TextBox 6"/>
          <p:cNvSpPr txBox="1"/>
          <p:nvPr/>
        </p:nvSpPr>
        <p:spPr>
          <a:xfrm>
            <a:off x="3429000" y="3505200"/>
            <a:ext cx="381000" cy="369332"/>
          </a:xfrm>
          <a:prstGeom prst="rect">
            <a:avLst/>
          </a:prstGeom>
          <a:noFill/>
        </p:spPr>
        <p:txBody>
          <a:bodyPr wrap="square" rtlCol="0">
            <a:spAutoFit/>
          </a:bodyPr>
          <a:lstStyle/>
          <a:p>
            <a:r>
              <a:rPr lang="en-US" dirty="0" smtClean="0"/>
              <a:t>2</a:t>
            </a:r>
            <a:endParaRPr lang="en-US" dirty="0"/>
          </a:p>
        </p:txBody>
      </p:sp>
      <p:sp>
        <p:nvSpPr>
          <p:cNvPr id="8" name="TextBox 7"/>
          <p:cNvSpPr txBox="1"/>
          <p:nvPr/>
        </p:nvSpPr>
        <p:spPr>
          <a:xfrm>
            <a:off x="4267200" y="4572000"/>
            <a:ext cx="381000" cy="369332"/>
          </a:xfrm>
          <a:prstGeom prst="rect">
            <a:avLst/>
          </a:prstGeom>
          <a:noFill/>
        </p:spPr>
        <p:txBody>
          <a:bodyPr wrap="square" rtlCol="0">
            <a:spAutoFit/>
          </a:bodyPr>
          <a:lstStyle/>
          <a:p>
            <a:r>
              <a:rPr lang="en-US" dirty="0" smtClean="0"/>
              <a:t>3</a:t>
            </a:r>
            <a:endParaRPr lang="en-US" dirty="0"/>
          </a:p>
        </p:txBody>
      </p:sp>
      <p:sp>
        <p:nvSpPr>
          <p:cNvPr id="9" name="TextBox 8"/>
          <p:cNvSpPr txBox="1"/>
          <p:nvPr/>
        </p:nvSpPr>
        <p:spPr>
          <a:xfrm>
            <a:off x="3505200" y="2209800"/>
            <a:ext cx="381000" cy="369332"/>
          </a:xfrm>
          <a:prstGeom prst="rect">
            <a:avLst/>
          </a:prstGeom>
          <a:noFill/>
        </p:spPr>
        <p:txBody>
          <a:bodyPr wrap="square" rtlCol="0">
            <a:spAutoFit/>
          </a:bodyPr>
          <a:lstStyle/>
          <a:p>
            <a:r>
              <a:rPr lang="en-US" dirty="0" smtClean="0"/>
              <a:t>4</a:t>
            </a:r>
            <a:endParaRPr lang="en-US" dirty="0"/>
          </a:p>
        </p:txBody>
      </p:sp>
      <p:sp>
        <p:nvSpPr>
          <p:cNvPr id="10" name="TextBox 9"/>
          <p:cNvSpPr txBox="1"/>
          <p:nvPr/>
        </p:nvSpPr>
        <p:spPr>
          <a:xfrm>
            <a:off x="4343400" y="2133600"/>
            <a:ext cx="381000" cy="369332"/>
          </a:xfrm>
          <a:prstGeom prst="rect">
            <a:avLst/>
          </a:prstGeom>
          <a:noFill/>
        </p:spPr>
        <p:txBody>
          <a:bodyPr wrap="square" rtlCol="0">
            <a:spAutoFit/>
          </a:bodyPr>
          <a:lstStyle/>
          <a:p>
            <a:r>
              <a:rPr lang="en-US" dirty="0" smtClean="0"/>
              <a:t>5</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2" y="1"/>
            <a:ext cx="32115" cy="464209"/>
          </a:xfrm>
          <a:prstGeom prst="rect">
            <a:avLst/>
          </a:prstGeom>
          <a:noFill/>
          <a:ln w="9525">
            <a:noFill/>
            <a:miter lim="800000"/>
            <a:headEnd/>
            <a:tailEnd/>
          </a:ln>
          <a:effec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a:r>
            <a:br>
              <a:rPr kumimoji="0" lang="en-US" sz="800" b="0" i="0" u="none" strike="noStrike" cap="none" normalizeH="0" baseline="0" dirty="0" smtClean="0">
                <a:ln>
                  <a:noFill/>
                </a:ln>
                <a:solidFill>
                  <a:schemeClr val="tx1"/>
                </a:solidFill>
                <a:effectLst/>
                <a:latin typeface="Arial" pitchFamily="34" charset="0"/>
              </a:rPr>
            </a:br>
            <a:endParaRPr kumimoji="0" lang="en-US" sz="1800" b="0" i="0" u="none" strike="noStrike" cap="none" normalizeH="0" baseline="0" dirty="0" smtClean="0">
              <a:ln>
                <a:noFill/>
              </a:ln>
              <a:solidFill>
                <a:schemeClr val="tx1"/>
              </a:solidFill>
              <a:effectLst/>
              <a:latin typeface="Arial" pitchFamily="34" charset="0"/>
            </a:endParaRPr>
          </a:p>
        </p:txBody>
      </p:sp>
      <p:sp>
        <p:nvSpPr>
          <p:cNvPr id="4" name="TextBox 3"/>
          <p:cNvSpPr txBox="1"/>
          <p:nvPr/>
        </p:nvSpPr>
        <p:spPr>
          <a:xfrm>
            <a:off x="1295400" y="1066800"/>
            <a:ext cx="7162800" cy="369332"/>
          </a:xfrm>
          <a:prstGeom prst="rect">
            <a:avLst/>
          </a:prstGeom>
          <a:noFill/>
        </p:spPr>
        <p:txBody>
          <a:bodyPr wrap="square" rtlCol="0">
            <a:spAutoFit/>
          </a:bodyPr>
          <a:lstStyle/>
          <a:p>
            <a:endParaRPr lang="en-US" dirty="0"/>
          </a:p>
        </p:txBody>
      </p:sp>
      <p:sp>
        <p:nvSpPr>
          <p:cNvPr id="6" name="TextBox 5"/>
          <p:cNvSpPr txBox="1"/>
          <p:nvPr/>
        </p:nvSpPr>
        <p:spPr>
          <a:xfrm>
            <a:off x="0" y="1"/>
            <a:ext cx="9144000" cy="6740307"/>
          </a:xfrm>
          <a:prstGeom prst="rect">
            <a:avLst/>
          </a:prstGeom>
          <a:noFill/>
        </p:spPr>
        <p:txBody>
          <a:bodyPr wrap="square" rtlCol="0">
            <a:spAutoFit/>
          </a:bodyPr>
          <a:lstStyle/>
          <a:p>
            <a:r>
              <a:rPr lang="en-US" sz="2400" dirty="0" smtClean="0"/>
              <a:t>Hibernate second level cache uses a common cache for all the session object of a session factory. It is useful if you have multiple session objects from a session factory.</a:t>
            </a:r>
          </a:p>
          <a:p>
            <a:r>
              <a:rPr lang="en-US" sz="2400" dirty="0" smtClean="0"/>
              <a:t>Different vendors have provided the implementation of Second Level Cache.</a:t>
            </a:r>
          </a:p>
          <a:p>
            <a:pPr marL="342900" indent="-342900">
              <a:buFont typeface="+mj-lt"/>
              <a:buAutoNum type="arabicPeriod"/>
            </a:pPr>
            <a:r>
              <a:rPr lang="en-US" sz="2400" dirty="0" smtClean="0"/>
              <a:t>EH Cache</a:t>
            </a:r>
          </a:p>
          <a:p>
            <a:pPr marL="342900" indent="-342900">
              <a:buFont typeface="+mj-lt"/>
              <a:buAutoNum type="arabicPeriod"/>
            </a:pPr>
            <a:r>
              <a:rPr lang="en-US" sz="2400" dirty="0" smtClean="0"/>
              <a:t>Swarm Cache</a:t>
            </a:r>
          </a:p>
          <a:p>
            <a:pPr marL="342900" indent="-342900">
              <a:buFont typeface="+mj-lt"/>
              <a:buAutoNum type="arabicPeriod"/>
            </a:pPr>
            <a:r>
              <a:rPr lang="en-US" sz="2400" dirty="0" smtClean="0"/>
              <a:t>OS Cache</a:t>
            </a:r>
          </a:p>
          <a:p>
            <a:pPr marL="342900" indent="-342900">
              <a:buFont typeface="+mj-lt"/>
              <a:buAutoNum type="arabicPeriod"/>
            </a:pPr>
            <a:r>
              <a:rPr lang="en-US" sz="2400" dirty="0" err="1" smtClean="0"/>
              <a:t>JBoss</a:t>
            </a:r>
            <a:r>
              <a:rPr lang="en-US" sz="2400" dirty="0" smtClean="0"/>
              <a:t> Cache</a:t>
            </a:r>
          </a:p>
          <a:p>
            <a:r>
              <a:rPr lang="en-US" sz="2400" dirty="0" smtClean="0"/>
              <a:t>Each implementation provides different cache usage functionality. There are four ways to use second level cache.</a:t>
            </a:r>
          </a:p>
          <a:p>
            <a:r>
              <a:rPr lang="en-US" sz="2400" b="1" dirty="0" smtClean="0"/>
              <a:t>read-only:</a:t>
            </a:r>
            <a:r>
              <a:rPr lang="en-US" sz="2400" dirty="0" smtClean="0"/>
              <a:t> caching will work for read only operation.</a:t>
            </a:r>
          </a:p>
          <a:p>
            <a:r>
              <a:rPr lang="en-US" sz="2400" b="1" dirty="0" err="1" smtClean="0"/>
              <a:t>nonstrict</a:t>
            </a:r>
            <a:r>
              <a:rPr lang="en-US" sz="2400" b="1" dirty="0" smtClean="0"/>
              <a:t>-read-write:</a:t>
            </a:r>
            <a:r>
              <a:rPr lang="en-US" sz="2400" dirty="0" smtClean="0"/>
              <a:t> caching will work for read and write but one at a time.</a:t>
            </a:r>
          </a:p>
          <a:p>
            <a:r>
              <a:rPr lang="en-US" sz="2400" b="1" dirty="0" smtClean="0"/>
              <a:t>read-write:</a:t>
            </a:r>
            <a:r>
              <a:rPr lang="en-US" sz="2400" dirty="0" smtClean="0"/>
              <a:t> caching will work for read and write, can be used simultaneously.</a:t>
            </a:r>
          </a:p>
          <a:p>
            <a:r>
              <a:rPr lang="en-US" sz="2400" b="1" dirty="0" smtClean="0"/>
              <a:t>transactional:</a:t>
            </a:r>
            <a:r>
              <a:rPr lang="en-US" sz="2400" dirty="0" smtClean="0"/>
              <a:t> caching will work for transaction.</a:t>
            </a:r>
          </a:p>
          <a:p>
            <a:endParaRPr lang="en-US"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2" y="1"/>
            <a:ext cx="32115" cy="464209"/>
          </a:xfrm>
          <a:prstGeom prst="rect">
            <a:avLst/>
          </a:prstGeom>
          <a:noFill/>
          <a:ln w="9525">
            <a:noFill/>
            <a:miter lim="800000"/>
            <a:headEnd/>
            <a:tailEnd/>
          </a:ln>
          <a:effec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a:r>
            <a:br>
              <a:rPr kumimoji="0" lang="en-US" sz="800" b="0" i="0" u="none" strike="noStrike" cap="none" normalizeH="0" baseline="0" dirty="0" smtClean="0">
                <a:ln>
                  <a:noFill/>
                </a:ln>
                <a:solidFill>
                  <a:schemeClr val="tx1"/>
                </a:solidFill>
                <a:effectLst/>
                <a:latin typeface="Arial" pitchFamily="34" charset="0"/>
              </a:rPr>
            </a:br>
            <a:endParaRPr kumimoji="0" lang="en-US" sz="1800" b="0" i="0" u="none" strike="noStrike" cap="none" normalizeH="0" baseline="0" dirty="0" smtClean="0">
              <a:ln>
                <a:noFill/>
              </a:ln>
              <a:solidFill>
                <a:schemeClr val="tx1"/>
              </a:solidFill>
              <a:effectLst/>
              <a:latin typeface="Arial" pitchFamily="34" charset="0"/>
            </a:endParaRPr>
          </a:p>
        </p:txBody>
      </p:sp>
      <p:sp>
        <p:nvSpPr>
          <p:cNvPr id="4" name="TextBox 3"/>
          <p:cNvSpPr txBox="1"/>
          <p:nvPr/>
        </p:nvSpPr>
        <p:spPr>
          <a:xfrm>
            <a:off x="1295400" y="1066800"/>
            <a:ext cx="7162800" cy="369332"/>
          </a:xfrm>
          <a:prstGeom prst="rect">
            <a:avLst/>
          </a:prstGeom>
          <a:noFill/>
        </p:spPr>
        <p:txBody>
          <a:bodyPr wrap="square" rtlCol="0">
            <a:spAutoFit/>
          </a:bodyPr>
          <a:lstStyle/>
          <a:p>
            <a:endParaRPr lang="en-US" dirty="0"/>
          </a:p>
        </p:txBody>
      </p:sp>
      <p:sp>
        <p:nvSpPr>
          <p:cNvPr id="6" name="TextBox 5"/>
          <p:cNvSpPr txBox="1"/>
          <p:nvPr/>
        </p:nvSpPr>
        <p:spPr>
          <a:xfrm>
            <a:off x="0" y="0"/>
            <a:ext cx="9144000" cy="6924973"/>
          </a:xfrm>
          <a:prstGeom prst="rect">
            <a:avLst/>
          </a:prstGeom>
          <a:noFill/>
        </p:spPr>
        <p:txBody>
          <a:bodyPr wrap="square" rtlCol="0">
            <a:spAutoFit/>
          </a:bodyPr>
          <a:lstStyle/>
          <a:p>
            <a:r>
              <a:rPr lang="en-US" sz="2400" dirty="0" smtClean="0"/>
              <a:t>Query Cache</a:t>
            </a:r>
          </a:p>
          <a:p>
            <a:r>
              <a:rPr lang="en-US" dirty="0" smtClean="0"/>
              <a:t>The query cache is responsible for caching the results of queries. We need to change the hibernate configuration to enable the query cache. This is done by adding the following line to the Hibernate configuration.</a:t>
            </a:r>
          </a:p>
          <a:p>
            <a:r>
              <a:rPr lang="en-US" sz="2400" dirty="0" smtClean="0"/>
              <a:t> </a:t>
            </a:r>
            <a:r>
              <a:rPr lang="en-US" sz="2400" dirty="0" smtClean="0">
                <a:solidFill>
                  <a:srgbClr val="FF0000"/>
                </a:solidFill>
              </a:rPr>
              <a:t>&lt;property name="</a:t>
            </a:r>
            <a:r>
              <a:rPr lang="en-US" sz="2400" dirty="0" err="1" smtClean="0">
                <a:solidFill>
                  <a:srgbClr val="FF0000"/>
                </a:solidFill>
              </a:rPr>
              <a:t>hibernate.cache.use_query_cache</a:t>
            </a:r>
            <a:r>
              <a:rPr lang="en-US" sz="2400" dirty="0" smtClean="0">
                <a:solidFill>
                  <a:srgbClr val="FF0000"/>
                </a:solidFill>
              </a:rPr>
              <a:t>"&gt;true&lt;/property&gt;</a:t>
            </a:r>
          </a:p>
          <a:p>
            <a:endParaRPr lang="en-US" dirty="0" smtClean="0"/>
          </a:p>
          <a:p>
            <a:r>
              <a:rPr lang="en-US" i="1" dirty="0" smtClean="0"/>
              <a:t>Session </a:t>
            </a:r>
            <a:r>
              <a:rPr lang="en-US" i="1" dirty="0" err="1" smtClean="0"/>
              <a:t>session</a:t>
            </a:r>
            <a:r>
              <a:rPr lang="en-US" i="1" dirty="0" smtClean="0"/>
              <a:t> = </a:t>
            </a:r>
            <a:r>
              <a:rPr lang="en-US" i="1" dirty="0" err="1" smtClean="0"/>
              <a:t>getSessionFactory</a:t>
            </a:r>
            <a:r>
              <a:rPr lang="en-US" i="1" dirty="0" smtClean="0"/>
              <a:t>().</a:t>
            </a:r>
            <a:r>
              <a:rPr lang="en-US" i="1" dirty="0" err="1" smtClean="0"/>
              <a:t>openSession</a:t>
            </a:r>
            <a:r>
              <a:rPr lang="en-US" i="1" dirty="0" smtClean="0"/>
              <a:t>();  </a:t>
            </a:r>
          </a:p>
          <a:p>
            <a:r>
              <a:rPr lang="en-US" i="1" dirty="0" smtClean="0"/>
              <a:t>Transaction </a:t>
            </a:r>
            <a:r>
              <a:rPr lang="en-US" i="1" dirty="0" err="1" smtClean="0"/>
              <a:t>tx</a:t>
            </a:r>
            <a:r>
              <a:rPr lang="en-US" i="1" dirty="0" smtClean="0"/>
              <a:t> = </a:t>
            </a:r>
            <a:r>
              <a:rPr lang="en-US" i="1" dirty="0" err="1" smtClean="0"/>
              <a:t>session.beginTransaction</a:t>
            </a:r>
            <a:r>
              <a:rPr lang="en-US" i="1" dirty="0" smtClean="0"/>
              <a:t>();  </a:t>
            </a:r>
          </a:p>
          <a:p>
            <a:r>
              <a:rPr lang="en-US" i="1" dirty="0" smtClean="0"/>
              <a:t>Query </a:t>
            </a:r>
            <a:r>
              <a:rPr lang="en-US" i="1" dirty="0" err="1" smtClean="0"/>
              <a:t>query</a:t>
            </a:r>
            <a:r>
              <a:rPr lang="en-US" i="1" dirty="0" smtClean="0"/>
              <a:t> = </a:t>
            </a:r>
            <a:r>
              <a:rPr lang="en-US" i="1" dirty="0" err="1" smtClean="0"/>
              <a:t>session.createQuery</a:t>
            </a:r>
            <a:r>
              <a:rPr lang="en-US" i="1" dirty="0" smtClean="0"/>
              <a:t>("from Person p where p.id=1");  </a:t>
            </a:r>
          </a:p>
          <a:p>
            <a:r>
              <a:rPr lang="en-US" b="1" i="1" dirty="0" err="1" smtClean="0">
                <a:solidFill>
                  <a:srgbClr val="FF0000"/>
                </a:solidFill>
              </a:rPr>
              <a:t>query.setCacheable</a:t>
            </a:r>
            <a:r>
              <a:rPr lang="en-US" b="1" i="1" dirty="0" smtClean="0">
                <a:solidFill>
                  <a:srgbClr val="FF0000"/>
                </a:solidFill>
              </a:rPr>
              <a:t>(true);</a:t>
            </a:r>
            <a:r>
              <a:rPr lang="en-US" i="1" dirty="0" smtClean="0">
                <a:solidFill>
                  <a:srgbClr val="FF0000"/>
                </a:solidFill>
              </a:rPr>
              <a:t>  </a:t>
            </a:r>
          </a:p>
          <a:p>
            <a:r>
              <a:rPr lang="en-US" i="1" dirty="0" err="1" smtClean="0"/>
              <a:t>Iterator</a:t>
            </a:r>
            <a:r>
              <a:rPr lang="en-US" i="1" dirty="0" smtClean="0"/>
              <a:t> it = </a:t>
            </a:r>
            <a:r>
              <a:rPr lang="en-US" i="1" dirty="0" err="1" smtClean="0"/>
              <a:t>query.list</a:t>
            </a:r>
            <a:r>
              <a:rPr lang="en-US" i="1" dirty="0" smtClean="0"/>
              <a:t>().</a:t>
            </a:r>
            <a:r>
              <a:rPr lang="en-US" i="1" dirty="0" err="1" smtClean="0"/>
              <a:t>iterator</a:t>
            </a:r>
            <a:r>
              <a:rPr lang="en-US" i="1" dirty="0" smtClean="0"/>
              <a:t>();  </a:t>
            </a:r>
          </a:p>
          <a:p>
            <a:r>
              <a:rPr lang="en-US" i="1" dirty="0" smtClean="0"/>
              <a:t>while (</a:t>
            </a:r>
            <a:r>
              <a:rPr lang="en-US" i="1" dirty="0" err="1" smtClean="0"/>
              <a:t>it.hasNext</a:t>
            </a:r>
            <a:r>
              <a:rPr lang="en-US" i="1" dirty="0" smtClean="0"/>
              <a:t> ()){     </a:t>
            </a:r>
          </a:p>
          <a:p>
            <a:r>
              <a:rPr lang="en-US" i="1" dirty="0" smtClean="0"/>
              <a:t>Person p = (Person) </a:t>
            </a:r>
            <a:r>
              <a:rPr lang="en-US" i="1" dirty="0" err="1" smtClean="0"/>
              <a:t>it.next</a:t>
            </a:r>
            <a:r>
              <a:rPr lang="en-US" i="1" dirty="0" smtClean="0"/>
              <a:t>();     </a:t>
            </a:r>
          </a:p>
          <a:p>
            <a:r>
              <a:rPr lang="en-US" i="1" dirty="0" err="1" smtClean="0"/>
              <a:t>System.out.println</a:t>
            </a:r>
            <a:r>
              <a:rPr lang="en-US" i="1" dirty="0" smtClean="0"/>
              <a:t>(</a:t>
            </a:r>
            <a:r>
              <a:rPr lang="en-US" i="1" dirty="0" err="1" smtClean="0"/>
              <a:t>p.getFirstName</a:t>
            </a:r>
            <a:r>
              <a:rPr lang="en-US" i="1" dirty="0" smtClean="0"/>
              <a:t>());  </a:t>
            </a:r>
          </a:p>
          <a:p>
            <a:r>
              <a:rPr lang="en-US" i="1" dirty="0" smtClean="0"/>
              <a:t>}  </a:t>
            </a:r>
          </a:p>
          <a:p>
            <a:r>
              <a:rPr lang="en-US" i="1" dirty="0" smtClean="0"/>
              <a:t>query = </a:t>
            </a:r>
            <a:r>
              <a:rPr lang="en-US" i="1" dirty="0" err="1" smtClean="0"/>
              <a:t>session.createQuery</a:t>
            </a:r>
            <a:r>
              <a:rPr lang="en-US" i="1" dirty="0" smtClean="0"/>
              <a:t>("from Person p where p.id=1");  </a:t>
            </a:r>
          </a:p>
          <a:p>
            <a:r>
              <a:rPr lang="en-US" b="1" i="1" dirty="0" err="1" smtClean="0">
                <a:solidFill>
                  <a:srgbClr val="FF0000"/>
                </a:solidFill>
              </a:rPr>
              <a:t>query.setCacheable</a:t>
            </a:r>
            <a:r>
              <a:rPr lang="en-US" b="1" i="1" dirty="0" smtClean="0">
                <a:solidFill>
                  <a:srgbClr val="FF0000"/>
                </a:solidFill>
              </a:rPr>
              <a:t>(true);</a:t>
            </a:r>
            <a:r>
              <a:rPr lang="en-US" i="1" dirty="0" smtClean="0">
                <a:solidFill>
                  <a:srgbClr val="FF0000"/>
                </a:solidFill>
              </a:rPr>
              <a:t>  </a:t>
            </a:r>
          </a:p>
          <a:p>
            <a:r>
              <a:rPr lang="en-US" i="1" dirty="0" smtClean="0"/>
              <a:t>it = </a:t>
            </a:r>
            <a:r>
              <a:rPr lang="en-US" i="1" dirty="0" err="1" smtClean="0"/>
              <a:t>query.list</a:t>
            </a:r>
            <a:r>
              <a:rPr lang="en-US" i="1" dirty="0" smtClean="0"/>
              <a:t>().</a:t>
            </a:r>
            <a:r>
              <a:rPr lang="en-US" i="1" dirty="0" err="1" smtClean="0"/>
              <a:t>iterator</a:t>
            </a:r>
            <a:r>
              <a:rPr lang="en-US" i="1" dirty="0" smtClean="0"/>
              <a:t>();  </a:t>
            </a:r>
          </a:p>
          <a:p>
            <a:r>
              <a:rPr lang="en-US" i="1" dirty="0" smtClean="0"/>
              <a:t>while (</a:t>
            </a:r>
            <a:r>
              <a:rPr lang="en-US" i="1" dirty="0" err="1" smtClean="0"/>
              <a:t>it.hasNext</a:t>
            </a:r>
            <a:r>
              <a:rPr lang="en-US" i="1" dirty="0" smtClean="0"/>
              <a:t> ()){     Person p = (Person) </a:t>
            </a:r>
            <a:r>
              <a:rPr lang="en-US" i="1" dirty="0" err="1" smtClean="0"/>
              <a:t>it.next</a:t>
            </a:r>
            <a:r>
              <a:rPr lang="en-US" i="1" dirty="0" smtClean="0"/>
              <a:t>();     </a:t>
            </a:r>
          </a:p>
          <a:p>
            <a:r>
              <a:rPr lang="en-US" i="1" dirty="0" err="1" smtClean="0"/>
              <a:t>System.out.println</a:t>
            </a:r>
            <a:r>
              <a:rPr lang="en-US" i="1" dirty="0" smtClean="0"/>
              <a:t>(</a:t>
            </a:r>
            <a:r>
              <a:rPr lang="en-US" i="1" dirty="0" err="1" smtClean="0"/>
              <a:t>p.getFirstName</a:t>
            </a:r>
            <a:r>
              <a:rPr lang="en-US" i="1" dirty="0" smtClean="0"/>
              <a:t>());  </a:t>
            </a:r>
          </a:p>
          <a:p>
            <a:r>
              <a:rPr lang="en-US" i="1" dirty="0" smtClean="0"/>
              <a:t>}  </a:t>
            </a:r>
          </a:p>
          <a:p>
            <a:r>
              <a:rPr lang="en-US" i="1" dirty="0" err="1" smtClean="0"/>
              <a:t>tx.commit</a:t>
            </a:r>
            <a:r>
              <a:rPr lang="en-US" i="1" dirty="0" smtClean="0"/>
              <a:t>();  </a:t>
            </a:r>
          </a:p>
          <a:p>
            <a:r>
              <a:rPr lang="en-US" i="1" dirty="0" err="1" smtClean="0"/>
              <a:t>session.close</a:t>
            </a:r>
            <a:r>
              <a:rPr lang="en-US" i="1"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2" y="1"/>
            <a:ext cx="32115" cy="464209"/>
          </a:xfrm>
          <a:prstGeom prst="rect">
            <a:avLst/>
          </a:prstGeom>
          <a:noFill/>
          <a:ln w="9525">
            <a:noFill/>
            <a:miter lim="800000"/>
            <a:headEnd/>
            <a:tailEnd/>
          </a:ln>
          <a:effec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a:r>
            <a:br>
              <a:rPr kumimoji="0" lang="en-US" sz="800" b="0" i="0" u="none" strike="noStrike" cap="none" normalizeH="0" baseline="0" dirty="0" smtClean="0">
                <a:ln>
                  <a:noFill/>
                </a:ln>
                <a:solidFill>
                  <a:schemeClr val="tx1"/>
                </a:solidFill>
                <a:effectLst/>
                <a:latin typeface="Arial" pitchFamily="34" charset="0"/>
              </a:rPr>
            </a:br>
            <a:endParaRPr kumimoji="0" lang="en-US" sz="1800" b="0" i="0" u="none" strike="noStrike" cap="none" normalizeH="0" baseline="0" dirty="0" smtClean="0">
              <a:ln>
                <a:noFill/>
              </a:ln>
              <a:solidFill>
                <a:schemeClr val="tx1"/>
              </a:solidFill>
              <a:effectLst/>
              <a:latin typeface="Arial" pitchFamily="34" charset="0"/>
            </a:endParaRPr>
          </a:p>
        </p:txBody>
      </p:sp>
      <p:sp>
        <p:nvSpPr>
          <p:cNvPr id="4" name="TextBox 3"/>
          <p:cNvSpPr txBox="1"/>
          <p:nvPr/>
        </p:nvSpPr>
        <p:spPr>
          <a:xfrm>
            <a:off x="1295400" y="1066800"/>
            <a:ext cx="7162800" cy="369332"/>
          </a:xfrm>
          <a:prstGeom prst="rect">
            <a:avLst/>
          </a:prstGeom>
          <a:noFill/>
        </p:spPr>
        <p:txBody>
          <a:bodyPr wrap="square" rtlCol="0">
            <a:spAutoFit/>
          </a:bodyPr>
          <a:lstStyle/>
          <a:p>
            <a:endParaRPr lang="en-US" dirty="0"/>
          </a:p>
        </p:txBody>
      </p:sp>
      <p:sp>
        <p:nvSpPr>
          <p:cNvPr id="6" name="TextBox 5"/>
          <p:cNvSpPr txBox="1"/>
          <p:nvPr/>
        </p:nvSpPr>
        <p:spPr>
          <a:xfrm>
            <a:off x="0" y="0"/>
            <a:ext cx="9144000" cy="5539978"/>
          </a:xfrm>
          <a:prstGeom prst="rect">
            <a:avLst/>
          </a:prstGeom>
          <a:noFill/>
        </p:spPr>
        <p:txBody>
          <a:bodyPr wrap="square" rtlCol="0">
            <a:spAutoFit/>
          </a:bodyPr>
          <a:lstStyle/>
          <a:p>
            <a:r>
              <a:rPr lang="en-US" sz="2400" dirty="0" smtClean="0"/>
              <a:t>The cache-usage property can be applied in hbm.xml file. The example to define cache usage is given below:</a:t>
            </a:r>
          </a:p>
          <a:p>
            <a:r>
              <a:rPr lang="en-US" sz="2400" b="1" dirty="0" smtClean="0"/>
              <a:t>&lt;cache</a:t>
            </a:r>
            <a:r>
              <a:rPr lang="en-US" sz="2400" dirty="0" smtClean="0"/>
              <a:t> usage="read-only" </a:t>
            </a:r>
            <a:r>
              <a:rPr lang="en-US" sz="2400" b="1" dirty="0" smtClean="0"/>
              <a:t>/&gt;</a:t>
            </a:r>
            <a:r>
              <a:rPr lang="en-US" sz="2400" dirty="0" smtClean="0"/>
              <a:t>  </a:t>
            </a:r>
          </a:p>
          <a:p>
            <a:endParaRPr lang="en-US" sz="2400" dirty="0" smtClean="0"/>
          </a:p>
          <a:p>
            <a:r>
              <a:rPr lang="en-US" sz="2400" b="1" dirty="0" err="1" smtClean="0"/>
              <a:t>CacheEventListenerAdapter</a:t>
            </a:r>
            <a:endParaRPr lang="en-US" sz="2400" b="1" dirty="0" smtClean="0"/>
          </a:p>
          <a:p>
            <a:endParaRPr lang="en-US" sz="2400" b="1" dirty="0" smtClean="0"/>
          </a:p>
          <a:p>
            <a:r>
              <a:rPr lang="en-US" sz="2400" b="1" dirty="0" err="1" smtClean="0"/>
              <a:t>notifyElementUpdated</a:t>
            </a:r>
            <a:endParaRPr lang="en-US" sz="2400" b="1" dirty="0" smtClean="0"/>
          </a:p>
          <a:p>
            <a:r>
              <a:rPr lang="en-US" sz="2400" dirty="0" smtClean="0"/>
              <a:t>public void </a:t>
            </a:r>
            <a:r>
              <a:rPr lang="en-US" sz="2400" b="1" dirty="0" err="1" smtClean="0"/>
              <a:t>notifyElementUpdated</a:t>
            </a:r>
            <a:r>
              <a:rPr lang="en-US" sz="2400" dirty="0" smtClean="0"/>
              <a:t>(</a:t>
            </a:r>
            <a:r>
              <a:rPr lang="en-US" sz="2400" dirty="0" err="1" smtClean="0">
                <a:hlinkClick r:id="rId2" tooltip="interface in net.sf.ehcache"/>
              </a:rPr>
              <a:t>Ehcache</a:t>
            </a:r>
            <a:r>
              <a:rPr lang="en-US" sz="2400" dirty="0" smtClean="0"/>
              <a:t> cache, </a:t>
            </a:r>
            <a:r>
              <a:rPr lang="en-US" sz="2400" dirty="0" smtClean="0">
                <a:hlinkClick r:id="rId3" tooltip="class in net.sf.ehcache"/>
              </a:rPr>
              <a:t>Element</a:t>
            </a:r>
            <a:r>
              <a:rPr lang="en-US" sz="2400" dirty="0" smtClean="0"/>
              <a:t> </a:t>
            </a:r>
            <a:r>
              <a:rPr lang="en-US" sz="2400" dirty="0" err="1" smtClean="0"/>
              <a:t>element</a:t>
            </a:r>
            <a:r>
              <a:rPr lang="en-US" sz="2400" dirty="0" smtClean="0"/>
              <a:t>) throws </a:t>
            </a:r>
            <a:r>
              <a:rPr lang="en-US" sz="2400" dirty="0" err="1" smtClean="0">
                <a:hlinkClick r:id="rId4" tooltip="class in net.sf.ehcache"/>
              </a:rPr>
              <a:t>CacheException</a:t>
            </a:r>
            <a:r>
              <a:rPr lang="en-US" sz="2400" dirty="0" err="1" smtClean="0"/>
              <a:t>Called</a:t>
            </a:r>
            <a:r>
              <a:rPr lang="en-US" sz="2400" dirty="0" smtClean="0"/>
              <a:t> immediately after an element has been put into the cache and the element already existed in the cache. This is thus an update.</a:t>
            </a:r>
          </a:p>
          <a:p>
            <a:r>
              <a:rPr lang="en-US" sz="2400" dirty="0" smtClean="0"/>
              <a:t>public void </a:t>
            </a:r>
            <a:r>
              <a:rPr lang="en-US" sz="2400" b="1" dirty="0" err="1" smtClean="0"/>
              <a:t>notifyElementPut</a:t>
            </a:r>
            <a:r>
              <a:rPr lang="en-US" sz="2400" dirty="0" smtClean="0"/>
              <a:t>(</a:t>
            </a:r>
            <a:r>
              <a:rPr lang="en-US" sz="2400" dirty="0" err="1" smtClean="0">
                <a:hlinkClick r:id="rId2" tooltip="interface in net.sf.ehcache"/>
              </a:rPr>
              <a:t>Ehcache</a:t>
            </a:r>
            <a:r>
              <a:rPr lang="en-US" sz="2400" dirty="0" smtClean="0"/>
              <a:t> cache, </a:t>
            </a:r>
            <a:r>
              <a:rPr lang="en-US" sz="2400" dirty="0" smtClean="0">
                <a:hlinkClick r:id="rId3" tooltip="class in net.sf.ehcache"/>
              </a:rPr>
              <a:t>Element</a:t>
            </a:r>
            <a:r>
              <a:rPr lang="en-US" sz="2400" dirty="0" smtClean="0"/>
              <a:t> </a:t>
            </a:r>
            <a:r>
              <a:rPr lang="en-US" sz="2400" dirty="0" err="1" smtClean="0"/>
              <a:t>element</a:t>
            </a:r>
            <a:r>
              <a:rPr lang="en-US" sz="2400" dirty="0" smtClean="0"/>
              <a:t>)</a:t>
            </a:r>
          </a:p>
          <a:p>
            <a:r>
              <a:rPr lang="en-US" sz="2400" dirty="0" smtClean="0"/>
              <a:t>public void </a:t>
            </a:r>
            <a:r>
              <a:rPr lang="en-US" sz="2400" b="1" dirty="0" err="1" smtClean="0"/>
              <a:t>notifyElementRemoved</a:t>
            </a:r>
            <a:r>
              <a:rPr lang="en-US" sz="2400" dirty="0" smtClean="0"/>
              <a:t>(</a:t>
            </a:r>
            <a:r>
              <a:rPr lang="en-US" sz="2400" dirty="0" err="1" smtClean="0">
                <a:hlinkClick r:id="rId2" tooltip="interface in net.sf.ehcache"/>
              </a:rPr>
              <a:t>Ehcache</a:t>
            </a:r>
            <a:r>
              <a:rPr lang="en-US" sz="2400" dirty="0" smtClean="0"/>
              <a:t> cache, </a:t>
            </a:r>
            <a:r>
              <a:rPr lang="en-US" sz="2400" dirty="0" smtClean="0">
                <a:hlinkClick r:id="rId3" tooltip="class in net.sf.ehcache"/>
              </a:rPr>
              <a:t>Element</a:t>
            </a:r>
            <a:r>
              <a:rPr lang="en-US" sz="2400" dirty="0" smtClean="0"/>
              <a:t> </a:t>
            </a:r>
            <a:r>
              <a:rPr lang="en-US" sz="2400" dirty="0" err="1" smtClean="0"/>
              <a:t>element</a:t>
            </a:r>
            <a:r>
              <a:rPr lang="en-US" sz="2400" dirty="0" smtClean="0"/>
              <a:t>) throws </a:t>
            </a:r>
            <a:r>
              <a:rPr lang="en-US" sz="2400" dirty="0" err="1" smtClean="0">
                <a:hlinkClick r:id="rId4" tooltip="class in net.sf.ehcache"/>
              </a:rPr>
              <a:t>CacheException</a:t>
            </a:r>
            <a:endParaRPr lang="en-US" sz="2400" dirty="0" smtClean="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2" y="1"/>
            <a:ext cx="32115" cy="464209"/>
          </a:xfrm>
          <a:prstGeom prst="rect">
            <a:avLst/>
          </a:prstGeom>
          <a:noFill/>
          <a:ln w="9525">
            <a:noFill/>
            <a:miter lim="800000"/>
            <a:headEnd/>
            <a:tailEnd/>
          </a:ln>
          <a:effec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a:r>
            <a:br>
              <a:rPr kumimoji="0" lang="en-US" sz="800" b="0" i="0" u="none" strike="noStrike" cap="none" normalizeH="0" baseline="0" dirty="0" smtClean="0">
                <a:ln>
                  <a:noFill/>
                </a:ln>
                <a:solidFill>
                  <a:schemeClr val="tx1"/>
                </a:solidFill>
                <a:effectLst/>
                <a:latin typeface="Arial" pitchFamily="34" charset="0"/>
              </a:rPr>
            </a:br>
            <a:endParaRPr kumimoji="0" lang="en-US" sz="1800" b="0" i="0" u="none" strike="noStrike" cap="none" normalizeH="0" baseline="0" dirty="0" smtClean="0">
              <a:ln>
                <a:noFill/>
              </a:ln>
              <a:solidFill>
                <a:schemeClr val="tx1"/>
              </a:solidFill>
              <a:effectLst/>
              <a:latin typeface="Arial" pitchFamily="34" charset="0"/>
            </a:endParaRPr>
          </a:p>
        </p:txBody>
      </p:sp>
      <p:sp>
        <p:nvSpPr>
          <p:cNvPr id="4" name="TextBox 3"/>
          <p:cNvSpPr txBox="1"/>
          <p:nvPr/>
        </p:nvSpPr>
        <p:spPr>
          <a:xfrm>
            <a:off x="1295400" y="1066800"/>
            <a:ext cx="7162800" cy="369332"/>
          </a:xfrm>
          <a:prstGeom prst="rect">
            <a:avLst/>
          </a:prstGeom>
          <a:noFill/>
        </p:spPr>
        <p:txBody>
          <a:bodyPr wrap="square" rtlCol="0">
            <a:spAutoFit/>
          </a:bodyPr>
          <a:lstStyle/>
          <a:p>
            <a:endParaRPr lang="en-US" dirty="0"/>
          </a:p>
        </p:txBody>
      </p:sp>
      <p:sp>
        <p:nvSpPr>
          <p:cNvPr id="6" name="TextBox 5"/>
          <p:cNvSpPr txBox="1"/>
          <p:nvPr/>
        </p:nvSpPr>
        <p:spPr>
          <a:xfrm>
            <a:off x="0" y="1"/>
            <a:ext cx="9144000" cy="6217087"/>
          </a:xfrm>
          <a:prstGeom prst="rect">
            <a:avLst/>
          </a:prstGeom>
          <a:noFill/>
        </p:spPr>
        <p:txBody>
          <a:bodyPr wrap="square" rtlCol="0">
            <a:spAutoFit/>
          </a:bodyPr>
          <a:lstStyle/>
          <a:p>
            <a:r>
              <a:rPr lang="en-US" sz="4400" dirty="0" smtClean="0">
                <a:solidFill>
                  <a:srgbClr val="FF0000"/>
                </a:solidFill>
              </a:rPr>
              <a:t>Hibernate Annotations</a:t>
            </a:r>
          </a:p>
          <a:p>
            <a:pPr>
              <a:buFont typeface="Arial" pitchFamily="34" charset="0"/>
              <a:buChar char="•"/>
            </a:pPr>
            <a:r>
              <a:rPr lang="en-US" sz="2400" dirty="0" smtClean="0"/>
              <a:t>Hibernate uses XML mapping file for the transformation of data from POJO to database tables and vice versa. </a:t>
            </a:r>
          </a:p>
          <a:p>
            <a:pPr>
              <a:buFont typeface="Arial" pitchFamily="34" charset="0"/>
              <a:buChar char="•"/>
            </a:pPr>
            <a:r>
              <a:rPr lang="en-US" sz="2400" dirty="0" smtClean="0"/>
              <a:t>Hibernate annotations is the newest way to define mappings without a use of XML file. </a:t>
            </a:r>
          </a:p>
          <a:p>
            <a:pPr>
              <a:buFont typeface="Arial" pitchFamily="34" charset="0"/>
              <a:buChar char="•"/>
            </a:pPr>
            <a:r>
              <a:rPr lang="en-US" sz="2400" dirty="0" smtClean="0"/>
              <a:t>You can use annotations in addition to or as a replacement of XML mapping metadata.  </a:t>
            </a:r>
          </a:p>
          <a:p>
            <a:pPr>
              <a:buFont typeface="Arial" pitchFamily="34" charset="0"/>
              <a:buChar char="•"/>
            </a:pPr>
            <a:r>
              <a:rPr lang="en-US" sz="2400" dirty="0" smtClean="0"/>
              <a:t>Hibernate Annotations is  other way to provide the metadata for the Object and Relational Table mapping.</a:t>
            </a:r>
          </a:p>
          <a:p>
            <a:pPr>
              <a:buFont typeface="Arial" pitchFamily="34" charset="0"/>
              <a:buChar char="•"/>
            </a:pPr>
            <a:r>
              <a:rPr lang="en-US" sz="2400" dirty="0" smtClean="0"/>
              <a:t>All the metadata is clubbed into the POJO java file along with the code this helps the user to understand the table structure and POJO simultaneously during the development.</a:t>
            </a:r>
          </a:p>
          <a:p>
            <a:pPr>
              <a:buFont typeface="Arial" pitchFamily="34" charset="0"/>
              <a:buChar char="•"/>
            </a:pPr>
            <a:endParaRPr lang="en-US" sz="2400" dirty="0" smtClean="0"/>
          </a:p>
          <a:p>
            <a:pPr>
              <a:buFont typeface="Arial" pitchFamily="34" charset="0"/>
              <a:buChar char="•"/>
            </a:pPr>
            <a:r>
              <a:rPr lang="en-US" sz="2400" dirty="0" smtClean="0"/>
              <a:t>Also note that it is possible to use combination of both XML Mapping and Annotation Mapping for a single POJO class</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2" y="1"/>
            <a:ext cx="32115" cy="464209"/>
          </a:xfrm>
          <a:prstGeom prst="rect">
            <a:avLst/>
          </a:prstGeom>
          <a:noFill/>
          <a:ln w="9525">
            <a:noFill/>
            <a:miter lim="800000"/>
            <a:headEnd/>
            <a:tailEnd/>
          </a:ln>
          <a:effectLst/>
        </p:spPr>
        <p:txBody>
          <a:bodyPr vert="horz" wrap="none" lIns="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
            </a:r>
            <a:br>
              <a:rPr kumimoji="0" lang="en-US" sz="800" b="0" i="0" u="none" strike="noStrike" cap="none" normalizeH="0" baseline="0" dirty="0" smtClean="0">
                <a:ln>
                  <a:noFill/>
                </a:ln>
                <a:solidFill>
                  <a:schemeClr val="tx1"/>
                </a:solidFill>
                <a:effectLst/>
                <a:latin typeface="Arial" pitchFamily="34" charset="0"/>
              </a:rPr>
            </a:br>
            <a:endParaRPr kumimoji="0" lang="en-US" sz="1800" b="0" i="0" u="none" strike="noStrike" cap="none" normalizeH="0" baseline="0" dirty="0" smtClean="0">
              <a:ln>
                <a:noFill/>
              </a:ln>
              <a:solidFill>
                <a:schemeClr val="tx1"/>
              </a:solidFill>
              <a:effectLst/>
              <a:latin typeface="Arial" pitchFamily="34" charset="0"/>
            </a:endParaRPr>
          </a:p>
        </p:txBody>
      </p:sp>
      <p:sp>
        <p:nvSpPr>
          <p:cNvPr id="4" name="TextBox 3"/>
          <p:cNvSpPr txBox="1"/>
          <p:nvPr/>
        </p:nvSpPr>
        <p:spPr>
          <a:xfrm>
            <a:off x="1295400" y="1066800"/>
            <a:ext cx="7162800" cy="369332"/>
          </a:xfrm>
          <a:prstGeom prst="rect">
            <a:avLst/>
          </a:prstGeom>
          <a:noFill/>
        </p:spPr>
        <p:txBody>
          <a:bodyPr wrap="square" rtlCol="0">
            <a:spAutoFit/>
          </a:bodyPr>
          <a:lstStyle/>
          <a:p>
            <a:endParaRPr lang="en-US" dirty="0"/>
          </a:p>
        </p:txBody>
      </p:sp>
      <p:sp>
        <p:nvSpPr>
          <p:cNvPr id="6" name="TextBox 5"/>
          <p:cNvSpPr txBox="1"/>
          <p:nvPr/>
        </p:nvSpPr>
        <p:spPr>
          <a:xfrm>
            <a:off x="0" y="2"/>
            <a:ext cx="8991600" cy="7263527"/>
          </a:xfrm>
          <a:prstGeom prst="rect">
            <a:avLst/>
          </a:prstGeom>
          <a:noFill/>
        </p:spPr>
        <p:txBody>
          <a:bodyPr wrap="square" rtlCol="0">
            <a:spAutoFit/>
          </a:bodyPr>
          <a:lstStyle/>
          <a:p>
            <a:r>
              <a:rPr lang="en-US" sz="4400" dirty="0" smtClean="0">
                <a:solidFill>
                  <a:srgbClr val="FF0000"/>
                </a:solidFill>
              </a:rPr>
              <a:t>Hibernate Interceptors</a:t>
            </a:r>
          </a:p>
          <a:p>
            <a:r>
              <a:rPr lang="en-US" sz="2400" dirty="0" smtClean="0"/>
              <a:t>In Hibernate, an object passes through different stages in its life cycle and </a:t>
            </a:r>
            <a:r>
              <a:rPr lang="en-US" sz="2400" b="1" dirty="0" smtClean="0"/>
              <a:t>Interceptor Interface</a:t>
            </a:r>
            <a:r>
              <a:rPr lang="en-US" sz="2400" dirty="0" smtClean="0"/>
              <a:t> provides methods which can be called at different stages to perform some required tasks. </a:t>
            </a:r>
            <a:r>
              <a:rPr lang="en-US" sz="2400" dirty="0" smtClean="0">
                <a:solidFill>
                  <a:srgbClr val="FF0000"/>
                </a:solidFill>
              </a:rPr>
              <a:t>These methods are callbacks from the session to the application, allowing the application to inspect and/or manipulate properties of a persistent object before it is saved, updated, deleted or loaded. </a:t>
            </a:r>
          </a:p>
          <a:p>
            <a:pPr fontAlgn="t"/>
            <a:r>
              <a:rPr lang="en-US" sz="2000" dirty="0" smtClean="0"/>
              <a:t>1 </a:t>
            </a:r>
            <a:r>
              <a:rPr lang="en-US" sz="2000" b="1" dirty="0" err="1" smtClean="0"/>
              <a:t>findDirty</a:t>
            </a:r>
            <a:r>
              <a:rPr lang="en-US" sz="2000" b="1" dirty="0" smtClean="0"/>
              <a:t>()  </a:t>
            </a:r>
            <a:r>
              <a:rPr lang="en-US" sz="2000" dirty="0" smtClean="0"/>
              <a:t>This method is called when the </a:t>
            </a:r>
            <a:r>
              <a:rPr lang="en-US" sz="2000" b="1" dirty="0" smtClean="0"/>
              <a:t>flush()</a:t>
            </a:r>
            <a:r>
              <a:rPr lang="en-US" sz="2000" dirty="0" smtClean="0"/>
              <a:t> method is called on a Session object.</a:t>
            </a:r>
          </a:p>
          <a:p>
            <a:pPr fontAlgn="t"/>
            <a:r>
              <a:rPr lang="en-US" sz="2000" dirty="0" smtClean="0"/>
              <a:t>2 </a:t>
            </a:r>
            <a:r>
              <a:rPr lang="en-US" sz="2000" b="1" dirty="0" smtClean="0"/>
              <a:t>instantiate()  </a:t>
            </a:r>
            <a:r>
              <a:rPr lang="en-US" sz="2000" dirty="0" smtClean="0"/>
              <a:t>This method is called when a persisted class is instantiated.</a:t>
            </a:r>
          </a:p>
          <a:p>
            <a:pPr fontAlgn="t"/>
            <a:r>
              <a:rPr lang="en-US" sz="2000" dirty="0" smtClean="0"/>
              <a:t>3 </a:t>
            </a:r>
            <a:r>
              <a:rPr lang="en-US" sz="2000" b="1" dirty="0" err="1" smtClean="0"/>
              <a:t>isUnsaved</a:t>
            </a:r>
            <a:r>
              <a:rPr lang="en-US" sz="2000" b="1" dirty="0" smtClean="0"/>
              <a:t>()  </a:t>
            </a:r>
            <a:r>
              <a:rPr lang="en-US" sz="2000" dirty="0" smtClean="0"/>
              <a:t>This method is called when an object is passed to </a:t>
            </a:r>
            <a:r>
              <a:rPr lang="en-US" sz="2000" dirty="0" err="1" smtClean="0"/>
              <a:t>the</a:t>
            </a:r>
            <a:r>
              <a:rPr lang="en-US" sz="2000" b="1" dirty="0" err="1" smtClean="0"/>
              <a:t>saveOrUpdate</a:t>
            </a:r>
            <a:r>
              <a:rPr lang="en-US" sz="2000" b="1" dirty="0" smtClean="0"/>
              <a:t>()</a:t>
            </a:r>
            <a:r>
              <a:rPr lang="en-US" sz="2000" dirty="0" smtClean="0"/>
              <a:t> method/</a:t>
            </a:r>
          </a:p>
          <a:p>
            <a:pPr fontAlgn="t"/>
            <a:r>
              <a:rPr lang="en-US" sz="2000" dirty="0" smtClean="0"/>
              <a:t>4 </a:t>
            </a:r>
            <a:r>
              <a:rPr lang="en-US" sz="2000" b="1" dirty="0" err="1" smtClean="0"/>
              <a:t>onDelete</a:t>
            </a:r>
            <a:r>
              <a:rPr lang="en-US" sz="2000" b="1" dirty="0" smtClean="0"/>
              <a:t>() </a:t>
            </a:r>
            <a:r>
              <a:rPr lang="en-US" sz="2000" dirty="0" smtClean="0"/>
              <a:t>This method is called before an object is deleted.</a:t>
            </a:r>
          </a:p>
          <a:p>
            <a:pPr fontAlgn="t"/>
            <a:r>
              <a:rPr lang="en-US" sz="2000" dirty="0" smtClean="0"/>
              <a:t>5 </a:t>
            </a:r>
            <a:r>
              <a:rPr lang="en-US" sz="2000" b="1" dirty="0" err="1" smtClean="0"/>
              <a:t>onFlushDirty</a:t>
            </a:r>
            <a:r>
              <a:rPr lang="en-US" sz="2000" b="1" dirty="0" smtClean="0"/>
              <a:t>()  </a:t>
            </a:r>
            <a:r>
              <a:rPr lang="en-US" sz="2000" dirty="0" smtClean="0"/>
              <a:t>This method is called when Hibernate detects that an object is dirty (</a:t>
            </a:r>
            <a:r>
              <a:rPr lang="en-US" sz="2000" dirty="0" err="1" smtClean="0"/>
              <a:t>ie</a:t>
            </a:r>
            <a:r>
              <a:rPr lang="en-US" sz="2000" dirty="0" smtClean="0"/>
              <a:t>. have been changed) during a flush i.e. update operation.</a:t>
            </a:r>
          </a:p>
          <a:p>
            <a:pPr fontAlgn="t"/>
            <a:r>
              <a:rPr lang="en-US" sz="2000" dirty="0" smtClean="0"/>
              <a:t>6 </a:t>
            </a:r>
            <a:r>
              <a:rPr lang="en-US" sz="2000" b="1" dirty="0" err="1" smtClean="0"/>
              <a:t>onLoad</a:t>
            </a:r>
            <a:r>
              <a:rPr lang="en-US" sz="2000" b="1" dirty="0" smtClean="0"/>
              <a:t>()  </a:t>
            </a:r>
            <a:r>
              <a:rPr lang="en-US" sz="2000" dirty="0" smtClean="0"/>
              <a:t>This method is called before an object is initialized.</a:t>
            </a:r>
          </a:p>
          <a:p>
            <a:pPr fontAlgn="t"/>
            <a:r>
              <a:rPr lang="en-US" sz="2000" dirty="0" smtClean="0"/>
              <a:t>7 </a:t>
            </a:r>
            <a:r>
              <a:rPr lang="en-US" sz="2000" b="1" dirty="0" err="1" smtClean="0"/>
              <a:t>onSave</a:t>
            </a:r>
            <a:r>
              <a:rPr lang="en-US" sz="2000" b="1" dirty="0" smtClean="0"/>
              <a:t>()  </a:t>
            </a:r>
            <a:r>
              <a:rPr lang="en-US" sz="2000" dirty="0" smtClean="0"/>
              <a:t>This method is called before an object is saved.</a:t>
            </a:r>
          </a:p>
          <a:p>
            <a:pPr fontAlgn="t"/>
            <a:r>
              <a:rPr lang="en-US" sz="2000" dirty="0" smtClean="0"/>
              <a:t>8 </a:t>
            </a:r>
            <a:r>
              <a:rPr lang="en-US" sz="2000" b="1" dirty="0" err="1" smtClean="0"/>
              <a:t>postFlush</a:t>
            </a:r>
            <a:r>
              <a:rPr lang="en-US" sz="2000" b="1" dirty="0" smtClean="0"/>
              <a:t>()  </a:t>
            </a:r>
            <a:r>
              <a:rPr lang="en-US" sz="2000" dirty="0" smtClean="0"/>
              <a:t>This method is called after a flush has occurred and an object has been updated in memory.</a:t>
            </a:r>
          </a:p>
          <a:p>
            <a:pPr fontAlgn="t"/>
            <a:r>
              <a:rPr lang="en-US" sz="2000" dirty="0" smtClean="0"/>
              <a:t>9 </a:t>
            </a:r>
            <a:r>
              <a:rPr lang="en-US" sz="2000" b="1" dirty="0" err="1" smtClean="0"/>
              <a:t>preFlush</a:t>
            </a:r>
            <a:r>
              <a:rPr lang="en-US" sz="2000" b="1" dirty="0" smtClean="0"/>
              <a:t>()  </a:t>
            </a:r>
            <a:r>
              <a:rPr lang="en-US" sz="2000" dirty="0" smtClean="0"/>
              <a:t>This method is called before a flush.</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762000"/>
            <a:ext cx="7315200" cy="4800600"/>
          </a:xfrm>
        </p:spPr>
        <p:txBody>
          <a:bodyPr>
            <a:normAutofit/>
          </a:bodyPr>
          <a:lstStyle/>
          <a:p>
            <a:pPr algn="just"/>
            <a:r>
              <a:rPr lang="en-US" dirty="0" smtClean="0">
                <a:solidFill>
                  <a:schemeClr val="tx1"/>
                </a:solidFill>
              </a:rPr>
              <a:t>Hibernate creates a table for every class, and </a:t>
            </a:r>
            <a:r>
              <a:rPr lang="en-US" smtClean="0">
                <a:solidFill>
                  <a:schemeClr val="tx1"/>
                </a:solidFill>
              </a:rPr>
              <a:t>a record/row </a:t>
            </a:r>
            <a:r>
              <a:rPr lang="en-US" dirty="0" smtClean="0">
                <a:solidFill>
                  <a:schemeClr val="tx1"/>
                </a:solidFill>
              </a:rPr>
              <a:t>in the table represents one object.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915400" cy="6553200"/>
          </a:xfrm>
        </p:spPr>
        <p:txBody>
          <a:bodyPr>
            <a:normAutofit/>
          </a:bodyPr>
          <a:lstStyle/>
          <a:p>
            <a:pPr algn="just"/>
            <a:r>
              <a:rPr lang="en-US" dirty="0">
                <a:solidFill>
                  <a:srgbClr val="FF0000"/>
                </a:solidFill>
              </a:rPr>
              <a:t>Hibernate </a:t>
            </a:r>
            <a:r>
              <a:rPr lang="en-US" dirty="0" smtClean="0">
                <a:solidFill>
                  <a:srgbClr val="FF0000"/>
                </a:solidFill>
              </a:rPr>
              <a:t>Mappings: </a:t>
            </a:r>
          </a:p>
          <a:p>
            <a:pPr algn="just"/>
            <a:r>
              <a:rPr lang="en-US" dirty="0" smtClean="0">
                <a:solidFill>
                  <a:schemeClr val="tx1"/>
                </a:solidFill>
              </a:rPr>
              <a:t>Below are different mappings which can exist between objects that can be persisted. It is based on composition relation between objects.</a:t>
            </a:r>
          </a:p>
          <a:p>
            <a:pPr algn="just"/>
            <a:r>
              <a:rPr lang="en-US" dirty="0" smtClean="0">
                <a:solidFill>
                  <a:schemeClr val="tx1"/>
                </a:solidFill>
              </a:rPr>
              <a:t>1.One to One Mapping</a:t>
            </a:r>
          </a:p>
          <a:p>
            <a:pPr algn="just"/>
            <a:r>
              <a:rPr lang="en-US" dirty="0" smtClean="0">
                <a:solidFill>
                  <a:schemeClr val="tx1"/>
                </a:solidFill>
              </a:rPr>
              <a:t>2.One to Many</a:t>
            </a:r>
          </a:p>
          <a:p>
            <a:pPr algn="just"/>
            <a:r>
              <a:rPr lang="en-US" dirty="0" smtClean="0">
                <a:solidFill>
                  <a:schemeClr val="tx1"/>
                </a:solidFill>
              </a:rPr>
              <a:t>3.Many to One</a:t>
            </a:r>
          </a:p>
          <a:p>
            <a:pPr algn="just"/>
            <a:r>
              <a:rPr lang="en-US" dirty="0" smtClean="0">
                <a:solidFill>
                  <a:schemeClr val="tx1"/>
                </a:solidFill>
              </a:rPr>
              <a:t>4.Many to many</a:t>
            </a:r>
            <a:endParaRPr lang="en-US"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a:bodyPr>
          <a:lstStyle/>
          <a:p>
            <a:pPr algn="just"/>
            <a:r>
              <a:rPr lang="en-US" dirty="0" smtClean="0">
                <a:solidFill>
                  <a:schemeClr val="tx1"/>
                </a:solidFill>
              </a:rPr>
              <a:t>To use Hibernate with your Java Application, you need below files</a:t>
            </a:r>
          </a:p>
          <a:p>
            <a:pPr algn="just"/>
            <a:r>
              <a:rPr lang="en-US" dirty="0" smtClean="0">
                <a:solidFill>
                  <a:schemeClr val="tx1"/>
                </a:solidFill>
              </a:rPr>
              <a:t> </a:t>
            </a:r>
            <a:r>
              <a:rPr lang="en-US" dirty="0" smtClean="0">
                <a:solidFill>
                  <a:srgbClr val="FF0000"/>
                </a:solidFill>
              </a:rPr>
              <a:t>1.</a:t>
            </a:r>
            <a:r>
              <a:rPr lang="en-US" dirty="0" smtClean="0">
                <a:solidFill>
                  <a:schemeClr val="tx1"/>
                </a:solidFill>
              </a:rPr>
              <a:t>Below XML files need to be provided</a:t>
            </a:r>
          </a:p>
          <a:p>
            <a:pPr algn="just"/>
            <a:r>
              <a:rPr lang="en-US" dirty="0" err="1" smtClean="0">
                <a:solidFill>
                  <a:schemeClr val="tx1"/>
                </a:solidFill>
              </a:rPr>
              <a:t>a.hibernate.cfg.xml</a:t>
            </a:r>
            <a:r>
              <a:rPr lang="en-US" dirty="0" smtClean="0">
                <a:solidFill>
                  <a:schemeClr val="tx1"/>
                </a:solidFill>
              </a:rPr>
              <a:t> has Database Configuration details</a:t>
            </a:r>
          </a:p>
          <a:p>
            <a:pPr algn="just"/>
            <a:r>
              <a:rPr lang="en-US" dirty="0" err="1" smtClean="0">
                <a:solidFill>
                  <a:schemeClr val="tx1"/>
                </a:solidFill>
              </a:rPr>
              <a:t>b.abc.hbm.xml</a:t>
            </a:r>
            <a:endParaRPr lang="en-US" dirty="0" smtClean="0">
              <a:solidFill>
                <a:schemeClr val="tx1"/>
              </a:solidFill>
            </a:endParaRPr>
          </a:p>
          <a:p>
            <a:pPr algn="just"/>
            <a:r>
              <a:rPr lang="en-US" dirty="0" err="1" smtClean="0">
                <a:solidFill>
                  <a:schemeClr val="tx1"/>
                </a:solidFill>
              </a:rPr>
              <a:t>Hbm</a:t>
            </a:r>
            <a:r>
              <a:rPr lang="en-US" dirty="0" smtClean="0">
                <a:solidFill>
                  <a:schemeClr val="tx1"/>
                </a:solidFill>
              </a:rPr>
              <a:t> means hibernate mapping. This file provides mapping b/n Class and db table, and b/n fields and db columns (</a:t>
            </a:r>
            <a:r>
              <a:rPr lang="en-US" dirty="0" err="1" smtClean="0">
                <a:solidFill>
                  <a:schemeClr val="tx1"/>
                </a:solidFill>
              </a:rPr>
              <a:t>hbm</a:t>
            </a:r>
            <a:r>
              <a:rPr lang="en-US" dirty="0" smtClean="0">
                <a:solidFill>
                  <a:schemeClr val="tx1"/>
                </a:solidFill>
              </a:rPr>
              <a:t> xml file can also be replaced with corresponding annotations)</a:t>
            </a:r>
          </a:p>
          <a:p>
            <a:pPr algn="just"/>
            <a:r>
              <a:rPr lang="en-US" dirty="0" smtClean="0">
                <a:solidFill>
                  <a:srgbClr val="FF0000"/>
                </a:solidFill>
              </a:rPr>
              <a:t>2.</a:t>
            </a:r>
            <a:r>
              <a:rPr lang="en-US" dirty="0" smtClean="0">
                <a:solidFill>
                  <a:schemeClr val="tx1"/>
                </a:solidFill>
              </a:rPr>
              <a:t>Persistent Class(</a:t>
            </a:r>
            <a:r>
              <a:rPr lang="en-US" dirty="0" err="1" smtClean="0">
                <a:solidFill>
                  <a:schemeClr val="tx1"/>
                </a:solidFill>
              </a:rPr>
              <a:t>es</a:t>
            </a:r>
            <a:r>
              <a:rPr lang="en-US" dirty="0" smtClean="0">
                <a:solidFill>
                  <a:schemeClr val="tx1"/>
                </a:solidFill>
              </a:rPr>
              <a:t>) or POJO(Plain Old Java Objects)</a:t>
            </a:r>
          </a:p>
          <a:p>
            <a:pPr algn="just"/>
            <a:r>
              <a:rPr lang="en-US" dirty="0" smtClean="0">
                <a:solidFill>
                  <a:srgbClr val="FF0000"/>
                </a:solidFill>
              </a:rPr>
              <a:t>3.</a:t>
            </a:r>
            <a:r>
              <a:rPr lang="en-US" dirty="0" smtClean="0">
                <a:solidFill>
                  <a:schemeClr val="tx1"/>
                </a:solidFill>
              </a:rPr>
              <a:t>Hibernate Jar files</a:t>
            </a:r>
          </a:p>
          <a:p>
            <a:pPr algn="just"/>
            <a:r>
              <a:rPr lang="en-US" dirty="0" smtClean="0">
                <a:solidFill>
                  <a:srgbClr val="FF0000"/>
                </a:solidFill>
              </a:rPr>
              <a:t>4.</a:t>
            </a:r>
            <a:r>
              <a:rPr lang="en-US" dirty="0" smtClean="0">
                <a:solidFill>
                  <a:schemeClr val="tx1"/>
                </a:solidFill>
              </a:rPr>
              <a:t>JDBC jar file, based on underlying database</a:t>
            </a:r>
          </a:p>
          <a:p>
            <a:pPr algn="just"/>
            <a:r>
              <a:rPr lang="en-US" dirty="0" smtClean="0">
                <a:solidFill>
                  <a:schemeClr val="tx1"/>
                </a:solidFill>
              </a:rPr>
              <a:t>5.Java Application, which invokes Hibernate methods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0" y="1"/>
          <a:ext cx="9144000" cy="8564879"/>
        </p:xfrm>
        <a:graphic>
          <a:graphicData uri="http://schemas.openxmlformats.org/drawingml/2006/table">
            <a:tbl>
              <a:tblPr firstRow="1" bandRow="1">
                <a:tableStyleId>{5C22544A-7EE6-4342-B048-85BDC9FD1C3A}</a:tableStyleId>
              </a:tblPr>
              <a:tblGrid>
                <a:gridCol w="3048000"/>
                <a:gridCol w="2362200"/>
                <a:gridCol w="3733800"/>
              </a:tblGrid>
              <a:tr h="914400">
                <a:tc>
                  <a:txBody>
                    <a:bodyPr/>
                    <a:lstStyle/>
                    <a:p>
                      <a:r>
                        <a:rPr lang="en-US" sz="1800" dirty="0" smtClean="0"/>
                        <a:t>Hibernate Relationship</a:t>
                      </a:r>
                      <a:endParaRPr lang="en-US" sz="1800" dirty="0"/>
                    </a:p>
                  </a:txBody>
                  <a:tcPr/>
                </a:tc>
                <a:tc>
                  <a:txBody>
                    <a:bodyPr/>
                    <a:lstStyle/>
                    <a:p>
                      <a:r>
                        <a:rPr lang="en-US" sz="1800" dirty="0" smtClean="0"/>
                        <a:t>XML Element in </a:t>
                      </a:r>
                      <a:r>
                        <a:rPr lang="en-US" sz="1800" dirty="0" err="1" smtClean="0"/>
                        <a:t>hbm</a:t>
                      </a:r>
                      <a:r>
                        <a:rPr lang="en-US" sz="1800" dirty="0" smtClean="0"/>
                        <a:t> file</a:t>
                      </a:r>
                      <a:endParaRPr lang="en-US" sz="1800" dirty="0"/>
                    </a:p>
                  </a:txBody>
                  <a:tcPr/>
                </a:tc>
                <a:tc>
                  <a:txBody>
                    <a:bodyPr/>
                    <a:lstStyle/>
                    <a:p>
                      <a:r>
                        <a:rPr lang="en-US" sz="1800" dirty="0" smtClean="0"/>
                        <a:t>Mapping  details stored in db column/ table</a:t>
                      </a:r>
                      <a:endParaRPr lang="en-US" sz="1800" dirty="0"/>
                    </a:p>
                  </a:txBody>
                  <a:tcPr/>
                </a:tc>
              </a:tr>
              <a:tr h="1295399">
                <a:tc>
                  <a:txBody>
                    <a:bodyPr/>
                    <a:lstStyle/>
                    <a:p>
                      <a:r>
                        <a:rPr lang="en-US" sz="1800" dirty="0" smtClean="0"/>
                        <a:t>One to one(Source class has a Destination object)</a:t>
                      </a:r>
                      <a:endParaRPr lang="en-US" sz="1800" dirty="0"/>
                    </a:p>
                  </a:txBody>
                  <a:tcPr/>
                </a:tc>
                <a:tc>
                  <a:txBody>
                    <a:bodyPr/>
                    <a:lstStyle/>
                    <a:p>
                      <a:r>
                        <a:rPr lang="en-US" sz="1800" dirty="0" smtClean="0">
                          <a:solidFill>
                            <a:srgbClr val="FF0000"/>
                          </a:solidFill>
                        </a:rPr>
                        <a:t>many-to-one </a:t>
                      </a:r>
                      <a:r>
                        <a:rPr lang="en-US" sz="1800" dirty="0" smtClean="0"/>
                        <a:t> element with </a:t>
                      </a:r>
                      <a:r>
                        <a:rPr lang="en-US" sz="1800" dirty="0" smtClean="0">
                          <a:solidFill>
                            <a:srgbClr val="FF0000"/>
                          </a:solidFill>
                        </a:rPr>
                        <a:t>unique=“true” </a:t>
                      </a:r>
                      <a:r>
                        <a:rPr lang="en-US" sz="1800" dirty="0" smtClean="0">
                          <a:solidFill>
                            <a:schemeClr val="tx1"/>
                          </a:solidFill>
                        </a:rPr>
                        <a:t>in</a:t>
                      </a:r>
                      <a:r>
                        <a:rPr lang="en-US" sz="1800" baseline="0" dirty="0" smtClean="0">
                          <a:solidFill>
                            <a:srgbClr val="FF0000"/>
                          </a:solidFill>
                        </a:rPr>
                        <a:t> </a:t>
                      </a:r>
                      <a:r>
                        <a:rPr lang="en-US" sz="1800" dirty="0" smtClean="0"/>
                        <a:t>source </a:t>
                      </a:r>
                      <a:r>
                        <a:rPr lang="en-US" sz="1800" dirty="0" smtClean="0">
                          <a:solidFill>
                            <a:srgbClr val="FF0000"/>
                          </a:solidFill>
                        </a:rPr>
                        <a:t>class</a:t>
                      </a:r>
                      <a:r>
                        <a:rPr lang="en-US" sz="1800" dirty="0" smtClean="0"/>
                        <a:t> element</a:t>
                      </a:r>
                      <a:endParaRPr lang="en-US" sz="1800" dirty="0"/>
                    </a:p>
                  </a:txBody>
                  <a:tcPr/>
                </a:tc>
                <a:tc>
                  <a:txBody>
                    <a:bodyPr/>
                    <a:lstStyle/>
                    <a:p>
                      <a:pPr marL="342900" indent="-342900">
                        <a:buAutoNum type="arabicPeriod"/>
                      </a:pPr>
                      <a:r>
                        <a:rPr lang="en-US" sz="1800" dirty="0" smtClean="0"/>
                        <a:t>Separate tables are created for source and destination classes.  </a:t>
                      </a:r>
                    </a:p>
                    <a:p>
                      <a:pPr marL="342900" indent="-342900">
                        <a:buAutoNum type="arabicPeriod"/>
                      </a:pPr>
                      <a:r>
                        <a:rPr lang="en-US" sz="1800" dirty="0" smtClean="0"/>
                        <a:t>Extra Mapping Column is created in Source table</a:t>
                      </a:r>
                      <a:endParaRPr lang="en-US" sz="1800" dirty="0"/>
                    </a:p>
                  </a:txBody>
                  <a:tcPr/>
                </a:tc>
              </a:tr>
              <a:tr h="1371600">
                <a:tc>
                  <a:txBody>
                    <a:bodyPr/>
                    <a:lstStyle/>
                    <a:p>
                      <a:r>
                        <a:rPr lang="en-US" sz="1800" dirty="0" smtClean="0"/>
                        <a:t>Many to One(Source class has a Destination object)</a:t>
                      </a:r>
                      <a:endParaRPr lang="en-US" sz="1800" dirty="0"/>
                    </a:p>
                  </a:txBody>
                  <a:tcPr/>
                </a:tc>
                <a:tc>
                  <a:txBody>
                    <a:bodyPr/>
                    <a:lstStyle/>
                    <a:p>
                      <a:r>
                        <a:rPr lang="en-US" sz="1800" dirty="0" smtClean="0">
                          <a:solidFill>
                            <a:srgbClr val="FF0000"/>
                          </a:solidFill>
                        </a:rPr>
                        <a:t>many-to-one </a:t>
                      </a:r>
                      <a:r>
                        <a:rPr lang="en-US" sz="1800" dirty="0" smtClean="0">
                          <a:solidFill>
                            <a:schemeClr val="tx1"/>
                          </a:solidFill>
                        </a:rPr>
                        <a:t>element in</a:t>
                      </a:r>
                      <a:r>
                        <a:rPr lang="en-US" sz="1800" baseline="0" dirty="0" smtClean="0">
                          <a:solidFill>
                            <a:schemeClr val="tx1"/>
                          </a:solidFill>
                        </a:rPr>
                        <a:t> </a:t>
                      </a:r>
                      <a:r>
                        <a:rPr lang="en-US" sz="1800" dirty="0" smtClean="0">
                          <a:solidFill>
                            <a:schemeClr val="tx1"/>
                          </a:solidFill>
                        </a:rPr>
                        <a:t>source </a:t>
                      </a:r>
                      <a:r>
                        <a:rPr lang="en-US" sz="1800" dirty="0" smtClean="0">
                          <a:solidFill>
                            <a:srgbClr val="FF0000"/>
                          </a:solidFill>
                        </a:rPr>
                        <a:t>class</a:t>
                      </a:r>
                      <a:r>
                        <a:rPr lang="en-US" sz="1800" dirty="0" smtClean="0">
                          <a:solidFill>
                            <a:schemeClr val="tx1"/>
                          </a:solidFill>
                        </a:rPr>
                        <a:t> element</a:t>
                      </a:r>
                      <a:endParaRPr lang="en-US" sz="1800" dirty="0">
                        <a:solidFill>
                          <a:schemeClr val="tx1"/>
                        </a:solidFill>
                      </a:endParaRPr>
                    </a:p>
                  </a:txBody>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smtClean="0"/>
                        <a:t>Separate tables are created for source and destination classes.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smtClean="0"/>
                        <a:t>Extra mapping Column is created in Source table</a:t>
                      </a:r>
                      <a:endParaRPr lang="en-US" sz="1800" dirty="0"/>
                    </a:p>
                  </a:txBody>
                  <a:tcPr/>
                </a:tc>
              </a:tr>
              <a:tr h="1600200">
                <a:tc>
                  <a:txBody>
                    <a:bodyPr/>
                    <a:lstStyle/>
                    <a:p>
                      <a:r>
                        <a:rPr lang="en-US" sz="1800" dirty="0" smtClean="0"/>
                        <a:t>One to Many(source</a:t>
                      </a:r>
                      <a:r>
                        <a:rPr lang="en-US" sz="1800" baseline="0" dirty="0" smtClean="0"/>
                        <a:t> class has Set of Destination objects)</a:t>
                      </a:r>
                    </a:p>
                    <a:p>
                      <a:r>
                        <a:rPr lang="en-US" sz="1800" baseline="0" dirty="0" smtClean="0">
                          <a:solidFill>
                            <a:srgbClr val="FF0000"/>
                          </a:solidFill>
                        </a:rPr>
                        <a:t>NOTE: </a:t>
                      </a:r>
                      <a:r>
                        <a:rPr lang="en-US" sz="1800" baseline="0" dirty="0" smtClean="0"/>
                        <a:t>Set can replaced with List</a:t>
                      </a:r>
                      <a:endParaRPr lang="en-US" sz="1800" dirty="0"/>
                    </a:p>
                  </a:txBody>
                  <a:tcPr/>
                </a:tc>
                <a:tc>
                  <a:txBody>
                    <a:bodyPr/>
                    <a:lstStyle/>
                    <a:p>
                      <a:r>
                        <a:rPr lang="en-US" sz="1800" dirty="0" smtClean="0">
                          <a:solidFill>
                            <a:srgbClr val="FF0000"/>
                          </a:solidFill>
                        </a:rPr>
                        <a:t>one-to-many</a:t>
                      </a:r>
                      <a:r>
                        <a:rPr lang="en-US" sz="1800" dirty="0" smtClean="0"/>
                        <a:t> element  within </a:t>
                      </a:r>
                      <a:r>
                        <a:rPr lang="en-US" sz="1800" dirty="0" smtClean="0">
                          <a:solidFill>
                            <a:srgbClr val="FF0000"/>
                          </a:solidFill>
                        </a:rPr>
                        <a:t>set</a:t>
                      </a:r>
                      <a:r>
                        <a:rPr lang="en-US" sz="1800" dirty="0" smtClean="0"/>
                        <a:t> element of</a:t>
                      </a:r>
                      <a:r>
                        <a:rPr lang="en-US" sz="1800" baseline="0" dirty="0" smtClean="0"/>
                        <a:t> </a:t>
                      </a:r>
                      <a:r>
                        <a:rPr lang="en-US" sz="1800" dirty="0" smtClean="0"/>
                        <a:t>source </a:t>
                      </a:r>
                      <a:r>
                        <a:rPr lang="en-US" sz="1800" dirty="0" smtClean="0">
                          <a:solidFill>
                            <a:srgbClr val="FF0000"/>
                          </a:solidFill>
                        </a:rPr>
                        <a:t>class</a:t>
                      </a:r>
                      <a:r>
                        <a:rPr lang="en-US" sz="1800" dirty="0" smtClean="0"/>
                        <a:t> element</a:t>
                      </a:r>
                      <a:endParaRPr lang="en-US" sz="1800"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smtClean="0"/>
                        <a:t>Separate tables are created for source and destination classes.  </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smtClean="0"/>
                        <a:t>Extra Mapping Column in Destination table</a:t>
                      </a:r>
                      <a:endParaRPr lang="en-US" sz="1800" dirty="0"/>
                    </a:p>
                  </a:txBody>
                  <a:tcPr/>
                </a:tc>
              </a:tr>
              <a:tr h="3383280">
                <a:tc>
                  <a:txBody>
                    <a:bodyPr/>
                    <a:lstStyle/>
                    <a:p>
                      <a:r>
                        <a:rPr lang="en-US" sz="1800" dirty="0" smtClean="0"/>
                        <a:t>Many to Many(source class has Set of Destination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solidFill>
                            <a:srgbClr val="FF0000"/>
                          </a:solidFill>
                        </a:rPr>
                        <a:t>NOTE</a:t>
                      </a:r>
                      <a:r>
                        <a:rPr lang="en-US" sz="1800" baseline="0" dirty="0" smtClean="0"/>
                        <a:t>: Set can replaced with List</a:t>
                      </a:r>
                      <a:endParaRPr lang="en-US" sz="1800" dirty="0" smtClean="0"/>
                    </a:p>
                    <a:p>
                      <a:endParaRPr lang="en-US" sz="1800" dirty="0"/>
                    </a:p>
                  </a:txBody>
                  <a:tcPr/>
                </a:tc>
                <a:tc>
                  <a:txBody>
                    <a:bodyPr/>
                    <a:lstStyle/>
                    <a:p>
                      <a:r>
                        <a:rPr lang="en-US" sz="1800" dirty="0" smtClean="0">
                          <a:solidFill>
                            <a:srgbClr val="FF0000"/>
                          </a:solidFill>
                        </a:rPr>
                        <a:t>many-to-many </a:t>
                      </a:r>
                      <a:r>
                        <a:rPr lang="en-US" sz="1800" dirty="0" smtClean="0"/>
                        <a:t>element within </a:t>
                      </a:r>
                      <a:r>
                        <a:rPr lang="en-US" sz="1800" dirty="0" smtClean="0">
                          <a:solidFill>
                            <a:srgbClr val="FF0000"/>
                          </a:solidFill>
                        </a:rPr>
                        <a:t>set</a:t>
                      </a:r>
                      <a:r>
                        <a:rPr lang="en-US" sz="1800" dirty="0" smtClean="0"/>
                        <a:t> element</a:t>
                      </a:r>
                      <a:r>
                        <a:rPr lang="en-US" sz="1800" baseline="0" dirty="0" smtClean="0"/>
                        <a:t> </a:t>
                      </a:r>
                      <a:r>
                        <a:rPr lang="en-US" sz="1800" dirty="0" smtClean="0"/>
                        <a:t>of source </a:t>
                      </a:r>
                      <a:r>
                        <a:rPr lang="en-US" sz="1800" dirty="0" smtClean="0">
                          <a:solidFill>
                            <a:srgbClr val="FF0000"/>
                          </a:solidFill>
                        </a:rPr>
                        <a:t>class</a:t>
                      </a:r>
                      <a:r>
                        <a:rPr lang="en-US" sz="1800" dirty="0" smtClean="0"/>
                        <a:t> element</a:t>
                      </a:r>
                      <a:endParaRPr lang="en-US" sz="1800"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smtClean="0"/>
                        <a:t>Separate tables are created for source and destination classes.</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800" dirty="0" smtClean="0"/>
                        <a:t>Separate db  table with two columns. One column with id of</a:t>
                      </a:r>
                      <a:r>
                        <a:rPr lang="en-US" sz="1800" baseline="0" dirty="0" smtClean="0"/>
                        <a:t> </a:t>
                      </a:r>
                      <a:r>
                        <a:rPr lang="en-US" sz="1800" dirty="0" smtClean="0"/>
                        <a:t>source table, second column with id</a:t>
                      </a:r>
                      <a:r>
                        <a:rPr lang="en-US" sz="1800" baseline="0" dirty="0" smtClean="0"/>
                        <a:t> of destination table</a:t>
                      </a:r>
                      <a:endParaRPr lang="en-US" sz="180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3047</TotalTime>
  <Words>2913</Words>
  <Application>Microsoft Office PowerPoint</Application>
  <PresentationFormat>On-screen Show (4:3)</PresentationFormat>
  <Paragraphs>574</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Hibernate 4.3</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4.3</dc:title>
  <dc:creator>admin</dc:creator>
  <cp:lastModifiedBy>admin</cp:lastModifiedBy>
  <cp:revision>317</cp:revision>
  <dcterms:created xsi:type="dcterms:W3CDTF">2015-10-29T16:50:37Z</dcterms:created>
  <dcterms:modified xsi:type="dcterms:W3CDTF">2016-09-14T10:46:46Z</dcterms:modified>
</cp:coreProperties>
</file>