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9" r:id="rId7"/>
    <p:sldId id="295" r:id="rId8"/>
    <p:sldId id="296" r:id="rId9"/>
    <p:sldId id="291" r:id="rId10"/>
    <p:sldId id="293" r:id="rId11"/>
    <p:sldId id="290" r:id="rId12"/>
    <p:sldId id="261" r:id="rId13"/>
    <p:sldId id="281" r:id="rId14"/>
    <p:sldId id="282" r:id="rId15"/>
    <p:sldId id="283" r:id="rId16"/>
    <p:sldId id="284" r:id="rId17"/>
    <p:sldId id="292" r:id="rId18"/>
    <p:sldId id="294" r:id="rId19"/>
    <p:sldId id="262" r:id="rId20"/>
    <p:sldId id="263" r:id="rId21"/>
    <p:sldId id="265" r:id="rId22"/>
    <p:sldId id="299" r:id="rId23"/>
    <p:sldId id="269" r:id="rId24"/>
    <p:sldId id="266" r:id="rId25"/>
    <p:sldId id="279" r:id="rId26"/>
    <p:sldId id="304" r:id="rId27"/>
    <p:sldId id="305" r:id="rId28"/>
    <p:sldId id="301" r:id="rId29"/>
    <p:sldId id="302" r:id="rId30"/>
    <p:sldId id="280" r:id="rId31"/>
    <p:sldId id="297" r:id="rId32"/>
    <p:sldId id="285" r:id="rId33"/>
    <p:sldId id="287" r:id="rId34"/>
    <p:sldId id="303" r:id="rId35"/>
    <p:sldId id="298" r:id="rId36"/>
    <p:sldId id="300" r:id="rId37"/>
    <p:sldId id="288" r:id="rId38"/>
    <p:sldId id="306" r:id="rId39"/>
    <p:sldId id="307" r:id="rId40"/>
    <p:sldId id="308" r:id="rId41"/>
    <p:sldId id="310" r:id="rId42"/>
    <p:sldId id="309" r:id="rId43"/>
    <p:sldId id="311" r:id="rId44"/>
    <p:sldId id="312" r:id="rId45"/>
    <p:sldId id="313" r:id="rId46"/>
    <p:sldId id="318" r:id="rId47"/>
    <p:sldId id="319" r:id="rId48"/>
    <p:sldId id="320" r:id="rId49"/>
    <p:sldId id="314" r:id="rId50"/>
    <p:sldId id="315" r:id="rId51"/>
    <p:sldId id="316" r:id="rId52"/>
    <p:sldId id="317" r:id="rId53"/>
    <p:sldId id="267" r:id="rId54"/>
    <p:sldId id="268" r:id="rId55"/>
    <p:sldId id="270" r:id="rId56"/>
    <p:sldId id="271" r:id="rId57"/>
    <p:sldId id="272" r:id="rId58"/>
    <p:sldId id="273" r:id="rId59"/>
    <p:sldId id="274" r:id="rId60"/>
    <p:sldId id="275" r:id="rId61"/>
    <p:sldId id="276" r:id="rId62"/>
    <p:sldId id="27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830B7D-8A59-43E4-BE94-11AF5D6AF5F3}"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830B7D-8A59-43E4-BE94-11AF5D6AF5F3}"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830B7D-8A59-43E4-BE94-11AF5D6AF5F3}"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830B7D-8A59-43E4-BE94-11AF5D6AF5F3}"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830B7D-8A59-43E4-BE94-11AF5D6AF5F3}" type="datetimeFigureOut">
              <a:rPr lang="en-US" smtClean="0"/>
              <a:pPr/>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830B7D-8A59-43E4-BE94-11AF5D6AF5F3}"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830B7D-8A59-43E4-BE94-11AF5D6AF5F3}" type="datetimeFigureOut">
              <a:rPr lang="en-US" smtClean="0"/>
              <a:pPr/>
              <a:t>7/31/2017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830B7D-8A59-43E4-BE94-11AF5D6AF5F3}" type="datetimeFigureOut">
              <a:rPr lang="en-US" smtClean="0"/>
              <a:pPr/>
              <a:t>7/31/2017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30B7D-8A59-43E4-BE94-11AF5D6AF5F3}" type="datetimeFigureOut">
              <a:rPr lang="en-US" smtClean="0"/>
              <a:pPr/>
              <a:t>7/31/2017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830B7D-8A59-43E4-BE94-11AF5D6AF5F3}"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830B7D-8A59-43E4-BE94-11AF5D6AF5F3}" type="datetimeFigureOut">
              <a:rPr lang="en-US" smtClean="0"/>
              <a:pPr/>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F9BDF6-AF18-4FF2-8FA3-5D8C634645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30B7D-8A59-43E4-BE94-11AF5D6AF5F3}" type="datetimeFigureOut">
              <a:rPr lang="en-US" smtClean="0"/>
              <a:pPr/>
              <a:t>7/31/2017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9BDF6-AF18-4FF2-8FA3-5D8C634645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example.com/res/categories;name=foo/objects;name=green/?page=1" TargetMode="External"/><Relationship Id="rId2" Type="http://schemas.openxmlformats.org/officeDocument/2006/relationships/hyperlink" Target="http://www.xyz.com/thing;paramA=1;paramB=654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stackoverflow.com/a/12701105/1697099" TargetMode="External"/><Relationship Id="rId2" Type="http://schemas.openxmlformats.org/officeDocument/2006/relationships/hyperlink" Target="https://stackoverflow.com/questions/tagged/nonce"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xfire.codehaus.org/" TargetMode="External"/><Relationship Id="rId7" Type="http://schemas.openxmlformats.org/officeDocument/2006/relationships/hyperlink" Target="http://www.restlet.org/" TargetMode="External"/><Relationship Id="rId2" Type="http://schemas.openxmlformats.org/officeDocument/2006/relationships/hyperlink" Target="http://cxf.apache.org/" TargetMode="External"/><Relationship Id="rId1" Type="http://schemas.openxmlformats.org/officeDocument/2006/relationships/slideLayout" Target="../slideLayouts/slideLayout1.xml"/><Relationship Id="rId6" Type="http://schemas.openxmlformats.org/officeDocument/2006/relationships/hyperlink" Target="http://www.jboss.org/resteasy/" TargetMode="External"/><Relationship Id="rId5" Type="http://schemas.openxmlformats.org/officeDocument/2006/relationships/hyperlink" Target="https://jersey.dev.java.net/" TargetMode="External"/><Relationship Id="rId4" Type="http://schemas.openxmlformats.org/officeDocument/2006/relationships/hyperlink" Target="http://celtix.objectweb.or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8080/spring-security-rest/api/customers/10A/orders" TargetMode="External"/><Relationship Id="rId2" Type="http://schemas.openxmlformats.org/officeDocument/2006/relationships/hyperlink" Target="http://localhost:8080/spring-security-rest/api/customers/10A" TargetMode="External"/><Relationship Id="rId1" Type="http://schemas.openxmlformats.org/officeDocument/2006/relationships/slideLayout" Target="../slideLayouts/slideLayout1.xml"/><Relationship Id="rId6" Type="http://schemas.openxmlformats.org/officeDocument/2006/relationships/hyperlink" Target="http://localhost:8080/spring-security-rest/api/customers/30C" TargetMode="External"/><Relationship Id="rId5" Type="http://schemas.openxmlformats.org/officeDocument/2006/relationships/hyperlink" Target="http://localhost:8080/spring-security-rest/api/customers/20B/orders" TargetMode="External"/><Relationship Id="rId4" Type="http://schemas.openxmlformats.org/officeDocument/2006/relationships/hyperlink" Target="http://localhost:8080/spring-security-rest/api/customers/20B"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Uniform_Resource_Identifier" TargetMode="External"/><Relationship Id="rId2" Type="http://schemas.openxmlformats.org/officeDocument/2006/relationships/hyperlink" Target="https://en.wikipedia.org/wiki/HTTP" TargetMode="External"/><Relationship Id="rId1" Type="http://schemas.openxmlformats.org/officeDocument/2006/relationships/slideLayout" Target="../slideLayouts/slideLayout1.xml"/><Relationship Id="rId4" Type="http://schemas.openxmlformats.org/officeDocument/2006/relationships/hyperlink" Target="https://en.wikipedia.org/wiki/User_ag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docs.spring.io/spring/docs/current/javadoc-api/org/springframework/http/converter/HttpMessageConverter.html" TargetMode="External"/><Relationship Id="rId2" Type="http://schemas.openxmlformats.org/officeDocument/2006/relationships/hyperlink" Target="http://docs.spring.io/spring/docs/current/spring-framework-reference/html/remoting.html"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Web Services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a:bodyPr>
          <a:lstStyle/>
          <a:p>
            <a:r>
              <a:rPr lang="en-US" sz="5000" b="1" dirty="0" smtClean="0"/>
              <a:t>Brief on XML</a:t>
            </a:r>
          </a:p>
          <a:p>
            <a:r>
              <a:rPr lang="en-US" sz="5000" b="1" dirty="0" smtClean="0"/>
              <a:t>Brief on JSON</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762000"/>
          </a:xfrm>
        </p:spPr>
        <p:txBody>
          <a:bodyPr>
            <a:normAutofit/>
          </a:bodyPr>
          <a:lstStyle/>
          <a:p>
            <a:r>
              <a:rPr lang="en-US" sz="3600" b="1" dirty="0" smtClean="0"/>
              <a:t>HTTP Methods</a:t>
            </a:r>
            <a:endParaRPr lang="en-US" sz="3600" dirty="0"/>
          </a:p>
        </p:txBody>
      </p:sp>
      <p:graphicFrame>
        <p:nvGraphicFramePr>
          <p:cNvPr id="4" name="Table 3"/>
          <p:cNvGraphicFramePr>
            <a:graphicFrameLocks noGrp="1"/>
          </p:cNvGraphicFramePr>
          <p:nvPr/>
        </p:nvGraphicFramePr>
        <p:xfrm>
          <a:off x="381000" y="2057400"/>
          <a:ext cx="8534400" cy="4419600"/>
        </p:xfrm>
        <a:graphic>
          <a:graphicData uri="http://schemas.openxmlformats.org/drawingml/2006/table">
            <a:tbl>
              <a:tblPr firstRow="1" bandRow="1">
                <a:tableStyleId>{5C22544A-7EE6-4342-B048-85BDC9FD1C3A}</a:tableStyleId>
              </a:tblPr>
              <a:tblGrid>
                <a:gridCol w="2113280"/>
                <a:gridCol w="6421120"/>
              </a:tblGrid>
              <a:tr h="593071">
                <a:tc>
                  <a:txBody>
                    <a:bodyPr/>
                    <a:lstStyle/>
                    <a:p>
                      <a:r>
                        <a:rPr lang="en-US" dirty="0" smtClean="0"/>
                        <a:t>Method name</a:t>
                      </a:r>
                      <a:endParaRPr lang="en-US" dirty="0"/>
                    </a:p>
                  </a:txBody>
                  <a:tcPr/>
                </a:tc>
                <a:tc>
                  <a:txBody>
                    <a:bodyPr/>
                    <a:lstStyle/>
                    <a:p>
                      <a:r>
                        <a:rPr lang="en-US" dirty="0" smtClean="0"/>
                        <a:t>Purpose</a:t>
                      </a:r>
                      <a:endParaRPr lang="en-US" dirty="0"/>
                    </a:p>
                  </a:txBody>
                  <a:tcPr/>
                </a:tc>
              </a:tr>
              <a:tr h="593071">
                <a:tc>
                  <a:txBody>
                    <a:bodyPr/>
                    <a:lstStyle/>
                    <a:p>
                      <a:r>
                        <a:rPr lang="en-US" sz="2400" dirty="0" smtClean="0"/>
                        <a:t>GET</a:t>
                      </a:r>
                      <a:endParaRPr lang="en-US" sz="2400" dirty="0"/>
                    </a:p>
                  </a:txBody>
                  <a:tcPr/>
                </a:tc>
                <a:tc>
                  <a:txBody>
                    <a:bodyPr/>
                    <a:lstStyle/>
                    <a:p>
                      <a:r>
                        <a:rPr lang="en-US" sz="2400" dirty="0" smtClean="0"/>
                        <a:t>Provides a read only access to a resource.</a:t>
                      </a:r>
                      <a:endParaRPr lang="en-US" sz="2400" dirty="0"/>
                    </a:p>
                  </a:txBody>
                  <a:tcPr/>
                </a:tc>
              </a:tr>
              <a:tr h="593071">
                <a:tc>
                  <a:txBody>
                    <a:bodyPr/>
                    <a:lstStyle/>
                    <a:p>
                      <a:r>
                        <a:rPr lang="en-US" sz="2400" dirty="0" smtClean="0"/>
                        <a:t>PUT</a:t>
                      </a:r>
                      <a:endParaRPr lang="en-US" sz="2400" dirty="0"/>
                    </a:p>
                  </a:txBody>
                  <a:tcPr/>
                </a:tc>
                <a:tc>
                  <a:txBody>
                    <a:bodyPr/>
                    <a:lstStyle/>
                    <a:p>
                      <a:r>
                        <a:rPr lang="en-US" sz="2400" dirty="0" smtClean="0"/>
                        <a:t>Used to create a new resource.</a:t>
                      </a:r>
                      <a:endParaRPr lang="en-US" sz="2400" dirty="0"/>
                    </a:p>
                  </a:txBody>
                  <a:tcPr/>
                </a:tc>
              </a:tr>
              <a:tr h="593071">
                <a:tc>
                  <a:txBody>
                    <a:bodyPr/>
                    <a:lstStyle/>
                    <a:p>
                      <a:r>
                        <a:rPr lang="en-US" sz="2400" dirty="0" smtClean="0"/>
                        <a:t>DELETE</a:t>
                      </a:r>
                      <a:endParaRPr lang="en-US" sz="2400" dirty="0"/>
                    </a:p>
                  </a:txBody>
                  <a:tcPr/>
                </a:tc>
                <a:tc>
                  <a:txBody>
                    <a:bodyPr/>
                    <a:lstStyle/>
                    <a:p>
                      <a:r>
                        <a:rPr lang="en-US" sz="2400" dirty="0" smtClean="0"/>
                        <a:t>Used to remove a resource.</a:t>
                      </a:r>
                      <a:endParaRPr lang="en-US" sz="2400" dirty="0"/>
                    </a:p>
                  </a:txBody>
                  <a:tcPr/>
                </a:tc>
              </a:tr>
              <a:tr h="1023658">
                <a:tc>
                  <a:txBody>
                    <a:bodyPr/>
                    <a:lstStyle/>
                    <a:p>
                      <a:r>
                        <a:rPr lang="en-US" sz="2400" dirty="0" smtClean="0"/>
                        <a:t>POST</a:t>
                      </a:r>
                      <a:endParaRPr lang="en-US" sz="2400" dirty="0"/>
                    </a:p>
                  </a:txBody>
                  <a:tcPr/>
                </a:tc>
                <a:tc>
                  <a:txBody>
                    <a:bodyPr/>
                    <a:lstStyle/>
                    <a:p>
                      <a:r>
                        <a:rPr lang="en-US" sz="2400" dirty="0" smtClean="0"/>
                        <a:t>Used to update an existing resource</a:t>
                      </a:r>
                      <a:endParaRPr lang="en-US" sz="2400" dirty="0"/>
                    </a:p>
                  </a:txBody>
                  <a:tcPr/>
                </a:tc>
              </a:tr>
              <a:tr h="1023658">
                <a:tc>
                  <a:txBody>
                    <a:bodyPr/>
                    <a:lstStyle/>
                    <a:p>
                      <a:r>
                        <a:rPr lang="en-US" sz="2400" dirty="0" smtClean="0"/>
                        <a:t>OPTIONS </a:t>
                      </a:r>
                      <a:endParaRPr lang="en-US" sz="2400" dirty="0"/>
                    </a:p>
                  </a:txBody>
                  <a:tcPr/>
                </a:tc>
                <a:tc>
                  <a:txBody>
                    <a:bodyPr/>
                    <a:lstStyle/>
                    <a:p>
                      <a:r>
                        <a:rPr lang="en-US" sz="2400" dirty="0" smtClean="0"/>
                        <a:t>Used to get the supported operations on a resource.</a:t>
                      </a:r>
                      <a:endParaRPr lang="en-US" sz="2400" dirty="0"/>
                    </a:p>
                  </a:txBody>
                  <a:tcPr/>
                </a:tc>
              </a:tr>
            </a:tbl>
          </a:graphicData>
        </a:graphic>
      </p:graphicFrame>
      <p:sp>
        <p:nvSpPr>
          <p:cNvPr id="5" name="Rectangle 4"/>
          <p:cNvSpPr/>
          <p:nvPr/>
        </p:nvSpPr>
        <p:spPr>
          <a:xfrm>
            <a:off x="304800" y="914400"/>
            <a:ext cx="8153400" cy="646331"/>
          </a:xfrm>
          <a:prstGeom prst="rect">
            <a:avLst/>
          </a:prstGeom>
        </p:spPr>
        <p:txBody>
          <a:bodyPr wrap="square">
            <a:spAutoFit/>
          </a:bodyPr>
          <a:lstStyle/>
          <a:p>
            <a:pPr algn="just"/>
            <a:r>
              <a:rPr lang="en-US" dirty="0" smtClean="0"/>
              <a:t>Based on the operations a client need to perform on resource, below different HTTP methods are used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fontScale="55000" lnSpcReduction="20000"/>
          </a:bodyPr>
          <a:lstStyle/>
          <a:p>
            <a:r>
              <a:rPr lang="en-US" sz="5000" b="1" dirty="0" smtClean="0"/>
              <a:t>HTTP Methods</a:t>
            </a:r>
          </a:p>
          <a:p>
            <a:pPr algn="just"/>
            <a:r>
              <a:rPr lang="en-US" sz="5000" dirty="0" smtClean="0"/>
              <a:t>The</a:t>
            </a:r>
            <a:r>
              <a:rPr lang="en-US" sz="5000" dirty="0"/>
              <a:t> </a:t>
            </a:r>
            <a:r>
              <a:rPr lang="en-US" sz="5000" i="1" dirty="0"/>
              <a:t>PUT</a:t>
            </a:r>
            <a:r>
              <a:rPr lang="en-US" sz="5000" dirty="0"/>
              <a:t>, </a:t>
            </a:r>
            <a:r>
              <a:rPr lang="en-US" sz="5000" i="1" dirty="0"/>
              <a:t>GET</a:t>
            </a:r>
            <a:r>
              <a:rPr lang="en-US" sz="5000" dirty="0"/>
              <a:t>, </a:t>
            </a:r>
            <a:r>
              <a:rPr lang="en-US" sz="5000" i="1" dirty="0"/>
              <a:t>POST</a:t>
            </a:r>
            <a:r>
              <a:rPr lang="en-US" sz="5000" dirty="0"/>
              <a:t> and </a:t>
            </a:r>
            <a:r>
              <a:rPr lang="en-US" sz="5000" i="1" dirty="0"/>
              <a:t>DELETE</a:t>
            </a:r>
            <a:r>
              <a:rPr lang="en-US" sz="5000" dirty="0"/>
              <a:t> methods are typical used in REST based architectures.</a:t>
            </a:r>
          </a:p>
          <a:p>
            <a:pPr algn="just"/>
            <a:r>
              <a:rPr lang="en-US" sz="5000" dirty="0"/>
              <a:t>The following table gives an explanation of these operations.</a:t>
            </a:r>
          </a:p>
          <a:p>
            <a:pPr marL="514350" indent="-514350" algn="just">
              <a:buFont typeface="+mj-lt"/>
              <a:buAutoNum type="arabicPeriod"/>
            </a:pPr>
            <a:r>
              <a:rPr lang="en-US" sz="5000" dirty="0"/>
              <a:t>GET defines a reading access of the resource without side-effects. The resource is never changed via a GET request, e.g., the request has no side effects (idempotent).</a:t>
            </a:r>
          </a:p>
          <a:p>
            <a:pPr marL="514350" indent="-514350" algn="just">
              <a:buFont typeface="+mj-lt"/>
              <a:buAutoNum type="arabicPeriod"/>
            </a:pPr>
            <a:r>
              <a:rPr lang="en-US" sz="5000" dirty="0"/>
              <a:t>PUT creates a new resource. </a:t>
            </a:r>
          </a:p>
          <a:p>
            <a:pPr marL="514350" indent="-514350" algn="just">
              <a:buFont typeface="+mj-lt"/>
              <a:buAutoNum type="arabicPeriod"/>
            </a:pPr>
            <a:r>
              <a:rPr lang="en-US" sz="5000" dirty="0"/>
              <a:t>DELETE removes the resources. The operations are idempotent. They can get repeated without leading to different results.</a:t>
            </a:r>
          </a:p>
          <a:p>
            <a:pPr marL="514350" indent="-514350" algn="just">
              <a:buFont typeface="+mj-lt"/>
              <a:buAutoNum type="arabicPeriod"/>
            </a:pPr>
            <a:r>
              <a:rPr lang="en-US" sz="5000" dirty="0"/>
              <a:t>POST updates an existing resource or creates a new resource.</a:t>
            </a:r>
          </a:p>
          <a:p>
            <a:r>
              <a:rPr lang="en-US" b="1" dirty="0"/>
              <a:t/>
            </a:r>
            <a:br>
              <a:rPr lang="en-US" b="1" dirty="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fontScale="92500" lnSpcReduction="20000"/>
          </a:bodyPr>
          <a:lstStyle/>
          <a:p>
            <a:r>
              <a:rPr lang="en-US" sz="5000" b="1" dirty="0" smtClean="0"/>
              <a:t>What is a Resource?</a:t>
            </a:r>
          </a:p>
          <a:p>
            <a:pPr algn="just">
              <a:buFont typeface="Wingdings" pitchFamily="2" charset="2"/>
              <a:buChar char="ü"/>
            </a:pPr>
            <a:r>
              <a:rPr lang="en-US" sz="3600" dirty="0" smtClean="0"/>
              <a:t>In REST architecture, everything is a resource. </a:t>
            </a:r>
          </a:p>
          <a:p>
            <a:pPr algn="just">
              <a:buFont typeface="Wingdings" pitchFamily="2" charset="2"/>
              <a:buChar char="ü"/>
            </a:pPr>
            <a:r>
              <a:rPr lang="en-US" sz="3600" dirty="0" smtClean="0"/>
              <a:t>A resource can be text files, html pages, images, videos or dynamic business data(which may be stored in database). </a:t>
            </a:r>
          </a:p>
          <a:p>
            <a:pPr algn="just">
              <a:buFont typeface="Wingdings" pitchFamily="2" charset="2"/>
              <a:buChar char="ü"/>
            </a:pPr>
            <a:r>
              <a:rPr lang="en-US" sz="3600" dirty="0" smtClean="0"/>
              <a:t>REST Server simply provides access to resources and REST client accesses and modifies the resources. </a:t>
            </a:r>
          </a:p>
          <a:p>
            <a:pPr algn="just">
              <a:buFont typeface="Wingdings" pitchFamily="2" charset="2"/>
              <a:buChar char="ü"/>
            </a:pPr>
            <a:r>
              <a:rPr lang="en-US" sz="3600" dirty="0" smtClean="0"/>
              <a:t>Each resource is identified by URIs/ global IDs. </a:t>
            </a:r>
          </a:p>
          <a:p>
            <a:pPr algn="just">
              <a:buFont typeface="Wingdings" pitchFamily="2" charset="2"/>
              <a:buChar char="ü"/>
            </a:pPr>
            <a:r>
              <a:rPr lang="en-US" sz="3600" dirty="0" smtClean="0"/>
              <a:t>REST uses various representations to represent a resource like text, JSON, XML. </a:t>
            </a:r>
          </a:p>
          <a:p>
            <a:pPr algn="just">
              <a:buFont typeface="Wingdings" pitchFamily="2" charset="2"/>
              <a:buChar char="ü"/>
            </a:pPr>
            <a:r>
              <a:rPr lang="en-US" sz="3600" dirty="0" smtClean="0"/>
              <a:t>XML and JSON are the most popular representations of resources.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fontScale="92500" lnSpcReduction="10000"/>
          </a:bodyPr>
          <a:lstStyle/>
          <a:p>
            <a:r>
              <a:rPr lang="en-US" sz="5000" b="1" dirty="0" smtClean="0"/>
              <a:t>How a URI Looks Like?</a:t>
            </a:r>
          </a:p>
          <a:p>
            <a:pPr algn="just">
              <a:buFont typeface="Wingdings" pitchFamily="2" charset="2"/>
              <a:buChar char="ü"/>
            </a:pPr>
            <a:r>
              <a:rPr lang="en-US" sz="3600" dirty="0" smtClean="0"/>
              <a:t>Each resource in REST architecture is identified by its URI, Uniform Resource Identifier. </a:t>
            </a:r>
          </a:p>
          <a:p>
            <a:pPr algn="just">
              <a:buFont typeface="Wingdings" pitchFamily="2" charset="2"/>
              <a:buChar char="ü"/>
            </a:pPr>
            <a:r>
              <a:rPr lang="en-US" sz="3600" dirty="0" smtClean="0"/>
              <a:t>A URI is of following format: :// Purpose of an URI is to locate a resources on the server hosting the web service. </a:t>
            </a:r>
          </a:p>
          <a:p>
            <a:pPr algn="just">
              <a:buFont typeface="Wingdings" pitchFamily="2" charset="2"/>
              <a:buChar char="ü"/>
            </a:pPr>
            <a:r>
              <a:rPr lang="en-US" sz="3600" dirty="0" smtClean="0"/>
              <a:t>Another important attribute of a request is VERB which identifies the operation to be performed on the resource. </a:t>
            </a:r>
          </a:p>
          <a:p>
            <a:pPr algn="just">
              <a:buFont typeface="Wingdings" pitchFamily="2" charset="2"/>
              <a:buChar char="ü"/>
            </a:pPr>
            <a:r>
              <a:rPr lang="en-US" sz="3600" dirty="0" smtClean="0"/>
              <a:t>For example, in </a:t>
            </a:r>
            <a:r>
              <a:rPr lang="en-US" sz="3600" dirty="0" err="1" smtClean="0"/>
              <a:t>RESTful</a:t>
            </a:r>
            <a:r>
              <a:rPr lang="en-US" sz="3600" dirty="0" smtClean="0"/>
              <a:t> Web Services is </a:t>
            </a:r>
            <a:r>
              <a:rPr lang="en-US" sz="3600" b="1" dirty="0" smtClean="0">
                <a:solidFill>
                  <a:srgbClr val="FF0000"/>
                </a:solidFill>
              </a:rPr>
              <a:t>http://</a:t>
            </a:r>
            <a:r>
              <a:rPr lang="en-US" sz="3600" b="1" dirty="0" smtClean="0">
                <a:solidFill>
                  <a:srgbClr val="FF0000"/>
                </a:solidFill>
              </a:rPr>
              <a:t>localhost:8080/UserManagement/rest/UserService/users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fontScale="55000" lnSpcReduction="20000"/>
          </a:bodyPr>
          <a:lstStyle/>
          <a:p>
            <a:r>
              <a:rPr lang="en-US" sz="5000" b="1" dirty="0" smtClean="0"/>
              <a:t>What are the rules in designing URI?</a:t>
            </a:r>
          </a:p>
          <a:p>
            <a:pPr algn="just"/>
            <a:r>
              <a:rPr lang="en-US" sz="3600" dirty="0" smtClean="0"/>
              <a:t>Constructing a standard URI Following are important points to be considered while designing a URI: </a:t>
            </a:r>
          </a:p>
          <a:p>
            <a:pPr algn="just"/>
            <a:endParaRPr lang="en-US" sz="3600" dirty="0" smtClean="0"/>
          </a:p>
          <a:p>
            <a:pPr algn="just"/>
            <a:r>
              <a:rPr lang="en-US" sz="3600" b="1" dirty="0" smtClean="0"/>
              <a:t>Use Plural Noun </a:t>
            </a:r>
            <a:r>
              <a:rPr lang="en-US" sz="3600" dirty="0" smtClean="0"/>
              <a:t>- Use plural noun to define resources. For example, we've used users to identify users as a resource. </a:t>
            </a:r>
          </a:p>
          <a:p>
            <a:pPr algn="just"/>
            <a:r>
              <a:rPr lang="en-US" sz="3600" b="1" dirty="0" smtClean="0"/>
              <a:t>Avoid using spaces </a:t>
            </a:r>
            <a:r>
              <a:rPr lang="en-US" sz="3600" dirty="0" smtClean="0"/>
              <a:t>- Use underscore _ or hyphen − when using a long resource name, for example, use </a:t>
            </a:r>
            <a:r>
              <a:rPr lang="en-US" sz="3600" dirty="0" err="1" smtClean="0"/>
              <a:t>authorized_users</a:t>
            </a:r>
            <a:r>
              <a:rPr lang="en-US" sz="3600" dirty="0" smtClean="0"/>
              <a:t> instead of authorized users. </a:t>
            </a:r>
          </a:p>
          <a:p>
            <a:pPr algn="just"/>
            <a:r>
              <a:rPr lang="en-US" sz="3600" b="1" dirty="0" smtClean="0"/>
              <a:t>Use lowercase letters </a:t>
            </a:r>
            <a:r>
              <a:rPr lang="en-US" sz="3600" dirty="0" smtClean="0"/>
              <a:t>- Although URI is case-insensitive, it is good practice to keep </a:t>
            </a:r>
            <a:r>
              <a:rPr lang="en-US" sz="3600" dirty="0" err="1" smtClean="0"/>
              <a:t>url</a:t>
            </a:r>
            <a:r>
              <a:rPr lang="en-US" sz="3600" dirty="0" smtClean="0"/>
              <a:t> in lower case letters only. </a:t>
            </a:r>
          </a:p>
          <a:p>
            <a:pPr algn="just"/>
            <a:r>
              <a:rPr lang="en-US" sz="3600" b="1" dirty="0" smtClean="0"/>
              <a:t>Maintain Backward Compatibility </a:t>
            </a:r>
            <a:r>
              <a:rPr lang="en-US" sz="3600" dirty="0" smtClean="0"/>
              <a:t>– </a:t>
            </a:r>
          </a:p>
          <a:p>
            <a:pPr algn="just"/>
            <a:r>
              <a:rPr lang="en-US" sz="3600" dirty="0" smtClean="0"/>
              <a:t>As Web Service is a public service, a URI once made public should always be available. In case, URI gets updated, redirect the older URI to new URI using HTTP Status code, 300. </a:t>
            </a:r>
          </a:p>
          <a:p>
            <a:pPr algn="just"/>
            <a:r>
              <a:rPr lang="en-US" sz="3600" b="1" dirty="0" smtClean="0"/>
              <a:t>Use HTTP Verb </a:t>
            </a:r>
            <a:r>
              <a:rPr lang="en-US" sz="3600" dirty="0" smtClean="0"/>
              <a:t>- Always use HTTP Verb like GET, PUT, and DELETE to do the operations on the resource. It is not good to use operations names in URI. For example, following is a poor URI to fetch a user. http://localhost:8080/UserManagement/rest/UserService/getUser/1 Following is an example of good URI to fetch a user. http://localhost:8080/UserManagement/rest/UserService/users/1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fontScale="85000" lnSpcReduction="20000"/>
          </a:bodyPr>
          <a:lstStyle/>
          <a:p>
            <a:r>
              <a:rPr lang="en-US" sz="5000" b="1" dirty="0" smtClean="0"/>
              <a:t>How to represent a Resource?</a:t>
            </a:r>
          </a:p>
          <a:p>
            <a:pPr algn="just"/>
            <a:r>
              <a:rPr lang="en-US" sz="2400" dirty="0" smtClean="0"/>
              <a:t>A resource in REST is similar Object in Object Oriented Programming or similar to Entity in a Database. </a:t>
            </a:r>
            <a:endParaRPr lang="en-US" sz="2400" dirty="0" smtClean="0"/>
          </a:p>
          <a:p>
            <a:pPr algn="just"/>
            <a:r>
              <a:rPr lang="en-US" sz="2400" dirty="0" smtClean="0"/>
              <a:t>Once </a:t>
            </a:r>
            <a:r>
              <a:rPr lang="en-US" sz="2400" dirty="0" smtClean="0"/>
              <a:t>a resource is identified then its representation is to be decided using a standard format so that server can send the resource in above said format and client can understand the same format. </a:t>
            </a:r>
          </a:p>
          <a:p>
            <a:pPr algn="just"/>
            <a:r>
              <a:rPr lang="en-US" sz="2400" dirty="0" smtClean="0"/>
              <a:t>For example, in </a:t>
            </a:r>
            <a:r>
              <a:rPr lang="en-US" sz="2400" dirty="0" err="1" smtClean="0"/>
              <a:t>RESTful</a:t>
            </a:r>
            <a:r>
              <a:rPr lang="en-US" sz="2400" dirty="0" smtClean="0"/>
              <a:t> Web </a:t>
            </a:r>
            <a:r>
              <a:rPr lang="en-US" sz="2400" dirty="0" smtClean="0"/>
              <a:t>Services, a User </a:t>
            </a:r>
            <a:r>
              <a:rPr lang="en-US" sz="2400" dirty="0" smtClean="0"/>
              <a:t>is a resource which is represented using following</a:t>
            </a:r>
            <a:r>
              <a:rPr lang="en-US" sz="2400" b="1" dirty="0" smtClean="0"/>
              <a:t> XML format</a:t>
            </a:r>
            <a:r>
              <a:rPr lang="en-US" sz="2400" dirty="0" smtClean="0"/>
              <a:t>: </a:t>
            </a:r>
          </a:p>
          <a:p>
            <a:pPr algn="just"/>
            <a:r>
              <a:rPr lang="en-US" sz="2400" b="1" dirty="0" smtClean="0"/>
              <a:t>&lt;user&gt;</a:t>
            </a:r>
          </a:p>
          <a:p>
            <a:pPr algn="just"/>
            <a:r>
              <a:rPr lang="en-US" sz="2400" b="1" dirty="0" smtClean="0"/>
              <a:t>&lt;id&gt;1&lt;/id&gt;</a:t>
            </a:r>
          </a:p>
          <a:p>
            <a:pPr algn="just"/>
            <a:r>
              <a:rPr lang="en-US" sz="2400" b="1" dirty="0" smtClean="0"/>
              <a:t>&lt;name&gt;</a:t>
            </a:r>
            <a:r>
              <a:rPr lang="en-US" sz="2400" b="1" dirty="0" err="1" smtClean="0"/>
              <a:t>Kiran</a:t>
            </a:r>
            <a:r>
              <a:rPr lang="en-US" sz="2400" b="1" dirty="0" smtClean="0"/>
              <a:t>&lt;/name&gt;</a:t>
            </a:r>
          </a:p>
          <a:p>
            <a:pPr algn="just"/>
            <a:r>
              <a:rPr lang="en-US" sz="2400" b="1" dirty="0" smtClean="0"/>
              <a:t>&lt;profession&gt;Manager&lt;/profession&gt;</a:t>
            </a:r>
          </a:p>
          <a:p>
            <a:pPr algn="just"/>
            <a:r>
              <a:rPr lang="en-US" sz="2400" b="1" dirty="0" smtClean="0"/>
              <a:t>&lt;/user&gt;</a:t>
            </a:r>
          </a:p>
          <a:p>
            <a:pPr algn="just"/>
            <a:endParaRPr lang="en-US" sz="2400" dirty="0" smtClean="0"/>
          </a:p>
          <a:p>
            <a:pPr algn="just"/>
            <a:r>
              <a:rPr lang="en-US" sz="2400" dirty="0" err="1" smtClean="0"/>
              <a:t>Kiran</a:t>
            </a:r>
            <a:r>
              <a:rPr lang="en-US" sz="2400" dirty="0" smtClean="0"/>
              <a:t>, Manager, Same resource can be represented in </a:t>
            </a:r>
            <a:r>
              <a:rPr lang="en-US" sz="2400" b="1" dirty="0" smtClean="0"/>
              <a:t>JSON format</a:t>
            </a:r>
            <a:r>
              <a:rPr lang="en-US" sz="2400" dirty="0" smtClean="0"/>
              <a:t>: </a:t>
            </a:r>
          </a:p>
          <a:p>
            <a:pPr algn="just"/>
            <a:r>
              <a:rPr lang="en-US" sz="2400" b="1" dirty="0" smtClean="0"/>
              <a:t>{ </a:t>
            </a:r>
          </a:p>
          <a:p>
            <a:pPr algn="just"/>
            <a:r>
              <a:rPr lang="en-US" sz="2400" b="1" dirty="0" smtClean="0"/>
              <a:t>"id":1, </a:t>
            </a:r>
          </a:p>
          <a:p>
            <a:pPr algn="just"/>
            <a:r>
              <a:rPr lang="en-US" sz="2400" b="1" dirty="0" smtClean="0"/>
              <a:t>"name":“</a:t>
            </a:r>
            <a:r>
              <a:rPr lang="en-US" sz="2400" b="1" dirty="0" err="1" smtClean="0"/>
              <a:t>Kiran</a:t>
            </a:r>
            <a:r>
              <a:rPr lang="en-US" sz="2400" b="1" dirty="0" smtClean="0"/>
              <a:t>", </a:t>
            </a:r>
          </a:p>
          <a:p>
            <a:pPr algn="just"/>
            <a:r>
              <a:rPr lang="en-US" sz="2400" b="1" dirty="0" smtClean="0"/>
              <a:t>"profession":“Manager" </a:t>
            </a:r>
          </a:p>
          <a:p>
            <a:pPr algn="just"/>
            <a:r>
              <a:rPr lang="en-US" sz="2400" b="1" dirty="0" smtClean="0"/>
              <a:t>}</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dirty="0" smtClean="0"/>
              <a:t>Environment Setup</a:t>
            </a:r>
            <a:endParaRPr lang="en-US" dirty="0" smtClean="0">
              <a:solidFill>
                <a:srgbClr val="FF0000"/>
              </a:solidFill>
            </a:endParaRPr>
          </a:p>
          <a:p>
            <a:pPr algn="l"/>
            <a:r>
              <a:rPr lang="en-US" b="1" dirty="0" smtClean="0"/>
              <a:t>JDK 1.7 or 1.8</a:t>
            </a:r>
          </a:p>
          <a:p>
            <a:pPr algn="l"/>
            <a:r>
              <a:rPr lang="en-US" b="1" dirty="0" smtClean="0"/>
              <a:t>Eclipse IDE</a:t>
            </a:r>
          </a:p>
          <a:p>
            <a:pPr algn="l"/>
            <a:r>
              <a:rPr lang="en-US" b="1" dirty="0" smtClean="0"/>
              <a:t>Jersey Implementation Jar files 2.x</a:t>
            </a:r>
          </a:p>
          <a:p>
            <a:pPr algn="l"/>
            <a:r>
              <a:rPr lang="en-US" b="1" dirty="0" smtClean="0"/>
              <a:t>Apache Tomcat Web Server 7.x or later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09600"/>
          </a:xfrm>
        </p:spPr>
        <p:txBody>
          <a:bodyPr>
            <a:normAutofit/>
          </a:bodyPr>
          <a:lstStyle/>
          <a:p>
            <a:r>
              <a:rPr lang="en-US" dirty="0" smtClean="0"/>
              <a:t>Web.xml</a:t>
            </a:r>
            <a:endParaRPr lang="en-US" dirty="0" smtClean="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228600" y="533400"/>
            <a:ext cx="8915400" cy="3643993"/>
          </a:xfrm>
          <a:prstGeom prst="rect">
            <a:avLst/>
          </a:prstGeom>
          <a:noFill/>
          <a:ln w="9525">
            <a:noFill/>
            <a:miter lim="800000"/>
            <a:headEnd/>
            <a:tailEnd/>
          </a:ln>
          <a:effectLst/>
        </p:spPr>
      </p:pic>
      <p:sp>
        <p:nvSpPr>
          <p:cNvPr id="4" name="TextBox 3"/>
          <p:cNvSpPr txBox="1"/>
          <p:nvPr/>
        </p:nvSpPr>
        <p:spPr>
          <a:xfrm>
            <a:off x="304800" y="4495800"/>
            <a:ext cx="5334000" cy="923330"/>
          </a:xfrm>
          <a:prstGeom prst="rect">
            <a:avLst/>
          </a:prstGeom>
          <a:noFill/>
        </p:spPr>
        <p:txBody>
          <a:bodyPr wrap="square" rtlCol="0">
            <a:spAutoFit/>
          </a:bodyPr>
          <a:lstStyle/>
          <a:p>
            <a:r>
              <a:rPr lang="en-US" dirty="0" smtClean="0"/>
              <a:t>Package name where Web Services are implemented</a:t>
            </a:r>
          </a:p>
          <a:p>
            <a:r>
              <a:rPr lang="en-US" dirty="0" smtClean="0"/>
              <a:t>NOTE: Separate by comma for multiple packages</a:t>
            </a:r>
          </a:p>
          <a:p>
            <a:r>
              <a:rPr lang="en-US" dirty="0" smtClean="0"/>
              <a:t>For </a:t>
            </a:r>
            <a:r>
              <a:rPr lang="en-US" dirty="0" err="1" smtClean="0"/>
              <a:t>eg</a:t>
            </a:r>
            <a:r>
              <a:rPr lang="en-US" dirty="0" smtClean="0"/>
              <a:t>: </a:t>
            </a:r>
            <a:r>
              <a:rPr lang="en-US" dirty="0" err="1" smtClean="0"/>
              <a:t>com.pkg.first,com.pkg.second</a:t>
            </a:r>
            <a:endParaRPr lang="en-US" dirty="0"/>
          </a:p>
        </p:txBody>
      </p:sp>
      <p:cxnSp>
        <p:nvCxnSpPr>
          <p:cNvPr id="6" name="Straight Arrow Connector 5"/>
          <p:cNvCxnSpPr/>
          <p:nvPr/>
        </p:nvCxnSpPr>
        <p:spPr>
          <a:xfrm rot="5400000">
            <a:off x="2133600" y="2743200"/>
            <a:ext cx="2057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00800" y="5105400"/>
            <a:ext cx="2514600" cy="646331"/>
          </a:xfrm>
          <a:prstGeom prst="rect">
            <a:avLst/>
          </a:prstGeom>
          <a:noFill/>
        </p:spPr>
        <p:txBody>
          <a:bodyPr wrap="square" rtlCol="0">
            <a:spAutoFit/>
          </a:bodyPr>
          <a:lstStyle/>
          <a:p>
            <a:r>
              <a:rPr lang="en-US" dirty="0" smtClean="0"/>
              <a:t>Jersey implementation </a:t>
            </a:r>
          </a:p>
          <a:p>
            <a:r>
              <a:rPr lang="en-US" dirty="0" smtClean="0"/>
              <a:t>of </a:t>
            </a:r>
            <a:r>
              <a:rPr lang="en-US" dirty="0" err="1" smtClean="0"/>
              <a:t>Servlet</a:t>
            </a:r>
            <a:r>
              <a:rPr lang="en-US" dirty="0" smtClean="0"/>
              <a:t> Container</a:t>
            </a:r>
            <a:endParaRPr lang="en-US" dirty="0"/>
          </a:p>
        </p:txBody>
      </p:sp>
      <p:cxnSp>
        <p:nvCxnSpPr>
          <p:cNvPr id="10" name="Straight Arrow Connector 9"/>
          <p:cNvCxnSpPr/>
          <p:nvPr/>
        </p:nvCxnSpPr>
        <p:spPr>
          <a:xfrm rot="16200000" flipH="1">
            <a:off x="5295900" y="2628900"/>
            <a:ext cx="3429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610600" cy="6553200"/>
          </a:xfrm>
        </p:spPr>
        <p:txBody>
          <a:bodyPr>
            <a:normAutofit fontScale="85000" lnSpcReduction="10000"/>
          </a:bodyPr>
          <a:lstStyle/>
          <a:p>
            <a:pPr algn="just"/>
            <a:r>
              <a:rPr lang="en-US" sz="3800" dirty="0"/>
              <a:t>A </a:t>
            </a:r>
            <a:r>
              <a:rPr lang="en-US" sz="3800" dirty="0" err="1"/>
              <a:t>RESTFul</a:t>
            </a:r>
            <a:r>
              <a:rPr lang="en-US" sz="3800" dirty="0"/>
              <a:t> web services are based on HTTP methods and the concept of REST. A </a:t>
            </a:r>
            <a:r>
              <a:rPr lang="en-US" sz="3800" dirty="0" err="1"/>
              <a:t>RESTFul</a:t>
            </a:r>
            <a:r>
              <a:rPr lang="en-US" sz="3800" dirty="0"/>
              <a:t> web service typically defines the base URI for the services, the supported MIME-types (XML, text, </a:t>
            </a:r>
            <a:r>
              <a:rPr lang="en-US" sz="3800" dirty="0" smtClean="0"/>
              <a:t>JSON, </a:t>
            </a:r>
            <a:r>
              <a:rPr lang="en-US" sz="3800" dirty="0"/>
              <a:t>...) and the set of operations (POST, GET, PUT, DELETE) which are supported.</a:t>
            </a:r>
          </a:p>
          <a:p>
            <a:pPr algn="just"/>
            <a:r>
              <a:rPr lang="en-US" sz="3800" b="1" dirty="0"/>
              <a:t/>
            </a:r>
            <a:br>
              <a:rPr lang="en-US" sz="3800" b="1" dirty="0"/>
            </a:br>
            <a:endParaRPr lang="en-US" sz="3800" b="1" dirty="0" smtClean="0"/>
          </a:p>
          <a:p>
            <a:pPr algn="just"/>
            <a:r>
              <a:rPr lang="en-US" sz="3800" dirty="0" smtClean="0"/>
              <a:t>Java </a:t>
            </a:r>
            <a:r>
              <a:rPr lang="en-US" sz="3800" dirty="0"/>
              <a:t>defines REST support via the </a:t>
            </a:r>
            <a:r>
              <a:rPr lang="en-US" sz="3800" b="1" i="1" dirty="0">
                <a:solidFill>
                  <a:srgbClr val="FF0000"/>
                </a:solidFill>
              </a:rPr>
              <a:t>Java Specification Request (JSR)</a:t>
            </a:r>
            <a:r>
              <a:rPr lang="en-US" sz="3800" b="1" dirty="0">
                <a:solidFill>
                  <a:srgbClr val="FF0000"/>
                </a:solidFill>
              </a:rPr>
              <a:t> 311</a:t>
            </a:r>
            <a:r>
              <a:rPr lang="en-US" sz="3800" dirty="0"/>
              <a:t>. This specification is called JAX-RS (The Java API for </a:t>
            </a:r>
            <a:r>
              <a:rPr lang="en-US" sz="3800" dirty="0" err="1"/>
              <a:t>RESTful</a:t>
            </a:r>
            <a:r>
              <a:rPr lang="en-US" sz="3800" dirty="0"/>
              <a:t> Web Services). JAX-RS uses annotations to define the REST relevance of Java classes</a:t>
            </a:r>
            <a:r>
              <a:rPr lang="en-US" sz="3800" dirty="0" smtClean="0"/>
              <a: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305800" cy="6248400"/>
          </a:xfrm>
        </p:spPr>
        <p:txBody>
          <a:bodyPr>
            <a:normAutofit/>
          </a:bodyPr>
          <a:lstStyle/>
          <a:p>
            <a:pPr algn="just"/>
            <a:r>
              <a:rPr lang="en-US" b="1" dirty="0" smtClean="0"/>
              <a:t>What is a Web Service?</a:t>
            </a:r>
          </a:p>
          <a:p>
            <a:pPr algn="just"/>
            <a:r>
              <a:rPr lang="en-US" dirty="0" smtClean="0"/>
              <a:t>Web Service </a:t>
            </a:r>
          </a:p>
          <a:p>
            <a:pPr marL="514350" indent="-514350" algn="just">
              <a:buFont typeface="+mj-lt"/>
              <a:buAutoNum type="arabicPeriod"/>
            </a:pPr>
            <a:r>
              <a:rPr lang="en-US" dirty="0" smtClean="0"/>
              <a:t>is </a:t>
            </a:r>
            <a:r>
              <a:rPr lang="en-US" dirty="0"/>
              <a:t>a client server application or application component for communication.</a:t>
            </a:r>
          </a:p>
          <a:p>
            <a:pPr marL="514350" indent="-514350" algn="just">
              <a:buFont typeface="+mj-lt"/>
              <a:buAutoNum type="arabicPeriod"/>
            </a:pPr>
            <a:r>
              <a:rPr lang="en-US" dirty="0"/>
              <a:t>method of communication between two devices over network.</a:t>
            </a:r>
          </a:p>
          <a:p>
            <a:pPr marL="514350" indent="-514350" algn="just">
              <a:buFont typeface="+mj-lt"/>
              <a:buAutoNum type="arabicPeriod"/>
            </a:pPr>
            <a:r>
              <a:rPr lang="en-US" dirty="0"/>
              <a:t>is a software system for interoperable machine to machine communication.</a:t>
            </a:r>
          </a:p>
          <a:p>
            <a:pPr marL="514350" indent="-514350" algn="just">
              <a:buFont typeface="+mj-lt"/>
              <a:buAutoNum type="arabicPeriod"/>
            </a:pPr>
            <a:r>
              <a:rPr lang="en-US" dirty="0"/>
              <a:t>is a collection of standards or protocols for exchanging information between two devices or application.</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6324600"/>
          </a:xfrm>
        </p:spPr>
        <p:txBody>
          <a:bodyPr>
            <a:normAutofit fontScale="92500" lnSpcReduction="10000"/>
          </a:bodyPr>
          <a:lstStyle/>
          <a:p>
            <a:pPr algn="just"/>
            <a:r>
              <a:rPr lang="en-US" b="1" i="1" dirty="0" smtClean="0"/>
              <a:t>Jersey</a:t>
            </a:r>
            <a:r>
              <a:rPr lang="en-US" dirty="0" smtClean="0"/>
              <a:t> is the reference implementation for the JSR 311 specification.</a:t>
            </a:r>
          </a:p>
          <a:p>
            <a:pPr algn="just"/>
            <a:r>
              <a:rPr lang="en-US" dirty="0" smtClean="0"/>
              <a:t>The Jersey implementation provides a library to implement Restful </a:t>
            </a:r>
            <a:r>
              <a:rPr lang="en-US" dirty="0" err="1" smtClean="0"/>
              <a:t>webservices</a:t>
            </a:r>
            <a:r>
              <a:rPr lang="en-US" dirty="0" smtClean="0"/>
              <a:t> in a Java </a:t>
            </a:r>
            <a:r>
              <a:rPr lang="en-US" dirty="0" err="1" smtClean="0"/>
              <a:t>servlet</a:t>
            </a:r>
            <a:r>
              <a:rPr lang="en-US" dirty="0" smtClean="0"/>
              <a:t> container.</a:t>
            </a:r>
          </a:p>
          <a:p>
            <a:pPr algn="just"/>
            <a:r>
              <a:rPr lang="en-US" dirty="0" smtClean="0"/>
              <a:t>On the server side Jersey provides a </a:t>
            </a:r>
            <a:r>
              <a:rPr lang="en-US" dirty="0" err="1" smtClean="0"/>
              <a:t>servlet</a:t>
            </a:r>
            <a:r>
              <a:rPr lang="en-US" dirty="0" smtClean="0"/>
              <a:t> implementation which scans predefined classes to identify </a:t>
            </a:r>
            <a:r>
              <a:rPr lang="en-US" dirty="0" err="1" smtClean="0"/>
              <a:t>RESTful</a:t>
            </a:r>
            <a:r>
              <a:rPr lang="en-US" dirty="0" smtClean="0"/>
              <a:t> resources. In your web.xml (Deployment Descriptor) configuration file you register this </a:t>
            </a:r>
            <a:r>
              <a:rPr lang="en-US" dirty="0" err="1" smtClean="0"/>
              <a:t>servlet</a:t>
            </a:r>
            <a:r>
              <a:rPr lang="en-US" dirty="0" smtClean="0"/>
              <a:t> for your web application.</a:t>
            </a:r>
          </a:p>
          <a:p>
            <a:pPr algn="just"/>
            <a:endParaRPr lang="en-US" dirty="0" smtClean="0"/>
          </a:p>
          <a:p>
            <a:pPr algn="just"/>
            <a:r>
              <a:rPr lang="en-US" dirty="0" smtClean="0"/>
              <a:t>From where to download Jersey implementation JAR files?</a:t>
            </a:r>
          </a:p>
          <a:p>
            <a:pPr algn="just"/>
            <a:r>
              <a:rPr lang="en-US" dirty="0" smtClean="0"/>
              <a:t>https://jersey.github.io/download.html</a:t>
            </a:r>
          </a:p>
          <a:p>
            <a:pPr algn="just"/>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47500" lnSpcReduction="20000"/>
          </a:bodyPr>
          <a:lstStyle/>
          <a:p>
            <a:pPr algn="l"/>
            <a:endParaRPr lang="en-US" b="1" dirty="0" smtClean="0"/>
          </a:p>
          <a:p>
            <a:pPr algn="l"/>
            <a:r>
              <a:rPr lang="en-US" sz="5800" b="1" dirty="0" smtClean="0"/>
              <a:t>Sample Server Component Code snippet</a:t>
            </a:r>
          </a:p>
          <a:p>
            <a:pPr algn="l"/>
            <a:r>
              <a:rPr lang="en-US" dirty="0" smtClean="0"/>
              <a:t>Package which need to be imported to implement REST web services is </a:t>
            </a:r>
            <a:r>
              <a:rPr lang="en-US" dirty="0" err="1" smtClean="0">
                <a:solidFill>
                  <a:srgbClr val="FF0000"/>
                </a:solidFill>
              </a:rPr>
              <a:t>javax.ws.rs</a:t>
            </a:r>
            <a:r>
              <a:rPr lang="en-US" dirty="0" smtClean="0">
                <a:solidFill>
                  <a:srgbClr val="FF0000"/>
                </a:solidFill>
              </a:rPr>
              <a:t>.*</a:t>
            </a:r>
          </a:p>
          <a:p>
            <a:pPr algn="l"/>
            <a:endParaRPr lang="en-US" dirty="0" smtClean="0">
              <a:solidFill>
                <a:srgbClr val="FF0000"/>
              </a:solidFill>
            </a:endParaRPr>
          </a:p>
          <a:p>
            <a:pPr algn="l"/>
            <a:r>
              <a:rPr lang="en-US" b="1" dirty="0" smtClean="0"/>
              <a:t>public</a:t>
            </a:r>
            <a:r>
              <a:rPr lang="en-US" dirty="0" smtClean="0"/>
              <a:t> </a:t>
            </a:r>
            <a:r>
              <a:rPr lang="en-US" b="1" dirty="0" smtClean="0"/>
              <a:t>class</a:t>
            </a:r>
            <a:r>
              <a:rPr lang="en-US" dirty="0" smtClean="0"/>
              <a:t> Hello </a:t>
            </a:r>
          </a:p>
          <a:p>
            <a:pPr algn="l"/>
            <a:r>
              <a:rPr lang="en-US" dirty="0" smtClean="0"/>
              <a:t>{</a:t>
            </a:r>
          </a:p>
          <a:p>
            <a:pPr algn="l"/>
            <a:r>
              <a:rPr lang="en-US" dirty="0" smtClean="0"/>
              <a:t> </a:t>
            </a:r>
            <a:r>
              <a:rPr lang="en-US" i="1" dirty="0" smtClean="0"/>
              <a:t>// This method is called if TEXT_PLAIN is request</a:t>
            </a:r>
            <a:r>
              <a:rPr lang="en-US" dirty="0" smtClean="0"/>
              <a:t> </a:t>
            </a:r>
          </a:p>
          <a:p>
            <a:pPr algn="l"/>
            <a:r>
              <a:rPr lang="en-US" i="1" dirty="0" smtClean="0">
                <a:solidFill>
                  <a:srgbClr val="FF0000"/>
                </a:solidFill>
              </a:rPr>
              <a:t>@GET</a:t>
            </a:r>
            <a:r>
              <a:rPr lang="en-US" dirty="0" smtClean="0">
                <a:solidFill>
                  <a:srgbClr val="FF0000"/>
                </a:solidFill>
              </a:rPr>
              <a:t> </a:t>
            </a:r>
          </a:p>
          <a:p>
            <a:pPr algn="l"/>
            <a:r>
              <a:rPr lang="en-US" i="1" dirty="0" smtClean="0">
                <a:solidFill>
                  <a:srgbClr val="FF0000"/>
                </a:solidFill>
              </a:rPr>
              <a:t>@Produces(</a:t>
            </a:r>
            <a:r>
              <a:rPr lang="en-US" i="1" dirty="0" err="1" smtClean="0">
                <a:solidFill>
                  <a:srgbClr val="FF0000"/>
                </a:solidFill>
              </a:rPr>
              <a:t>MediaType.TEXT_PLAIN</a:t>
            </a:r>
            <a:r>
              <a:rPr lang="en-US" i="1" dirty="0" smtClean="0">
                <a:solidFill>
                  <a:srgbClr val="FF0000"/>
                </a:solidFill>
              </a:rPr>
              <a:t>)</a:t>
            </a:r>
            <a:r>
              <a:rPr lang="en-US" dirty="0" smtClean="0">
                <a:solidFill>
                  <a:srgbClr val="FF0000"/>
                </a:solidFill>
              </a:rPr>
              <a:t> </a:t>
            </a:r>
          </a:p>
          <a:p>
            <a:pPr algn="l"/>
            <a:r>
              <a:rPr lang="en-US" b="1" dirty="0" smtClean="0"/>
              <a:t>public</a:t>
            </a:r>
            <a:r>
              <a:rPr lang="en-US" dirty="0" smtClean="0"/>
              <a:t> String </a:t>
            </a:r>
            <a:r>
              <a:rPr lang="en-US" dirty="0" err="1" smtClean="0"/>
              <a:t>sayPlainTextHello</a:t>
            </a:r>
            <a:r>
              <a:rPr lang="en-US" dirty="0" smtClean="0"/>
              <a:t>() </a:t>
            </a:r>
          </a:p>
          <a:p>
            <a:pPr algn="l"/>
            <a:r>
              <a:rPr lang="en-US" dirty="0" smtClean="0"/>
              <a:t>{ </a:t>
            </a:r>
            <a:r>
              <a:rPr lang="en-US" b="1" dirty="0" smtClean="0"/>
              <a:t>return</a:t>
            </a:r>
            <a:r>
              <a:rPr lang="en-US" dirty="0" smtClean="0"/>
              <a:t> "Hello How are you"; } </a:t>
            </a:r>
          </a:p>
          <a:p>
            <a:pPr algn="l"/>
            <a:endParaRPr lang="en-US" i="1" dirty="0" smtClean="0"/>
          </a:p>
          <a:p>
            <a:pPr algn="l"/>
            <a:r>
              <a:rPr lang="en-US" i="1" dirty="0" smtClean="0"/>
              <a:t>// This method is called if XML is request</a:t>
            </a:r>
            <a:r>
              <a:rPr lang="en-US" dirty="0" smtClean="0"/>
              <a:t> </a:t>
            </a:r>
          </a:p>
          <a:p>
            <a:pPr algn="l"/>
            <a:r>
              <a:rPr lang="en-US" i="1" dirty="0" smtClean="0">
                <a:solidFill>
                  <a:srgbClr val="FF0000"/>
                </a:solidFill>
              </a:rPr>
              <a:t>@GET</a:t>
            </a:r>
            <a:r>
              <a:rPr lang="en-US" dirty="0" smtClean="0">
                <a:solidFill>
                  <a:srgbClr val="FF0000"/>
                </a:solidFill>
              </a:rPr>
              <a:t> </a:t>
            </a:r>
          </a:p>
          <a:p>
            <a:pPr algn="l"/>
            <a:r>
              <a:rPr lang="en-US" i="1" dirty="0" smtClean="0">
                <a:solidFill>
                  <a:srgbClr val="FF0000"/>
                </a:solidFill>
              </a:rPr>
              <a:t>@Produces(</a:t>
            </a:r>
            <a:r>
              <a:rPr lang="en-US" i="1" dirty="0" err="1" smtClean="0">
                <a:solidFill>
                  <a:srgbClr val="FF0000"/>
                </a:solidFill>
              </a:rPr>
              <a:t>MediaType.TEXT_XML</a:t>
            </a:r>
            <a:r>
              <a:rPr lang="en-US" i="1" dirty="0" smtClean="0">
                <a:solidFill>
                  <a:srgbClr val="FF0000"/>
                </a:solidFill>
              </a:rPr>
              <a:t>)</a:t>
            </a:r>
            <a:r>
              <a:rPr lang="en-US" dirty="0" smtClean="0">
                <a:solidFill>
                  <a:srgbClr val="FF0000"/>
                </a:solidFill>
              </a:rPr>
              <a:t> </a:t>
            </a:r>
          </a:p>
          <a:p>
            <a:pPr algn="l"/>
            <a:r>
              <a:rPr lang="en-US" b="1" dirty="0" smtClean="0"/>
              <a:t>public</a:t>
            </a:r>
            <a:r>
              <a:rPr lang="en-US" dirty="0" smtClean="0"/>
              <a:t> String </a:t>
            </a:r>
            <a:r>
              <a:rPr lang="en-US" dirty="0" err="1" smtClean="0"/>
              <a:t>sayXMLHello</a:t>
            </a:r>
            <a:r>
              <a:rPr lang="en-US" dirty="0" smtClean="0"/>
              <a:t>() </a:t>
            </a:r>
          </a:p>
          <a:p>
            <a:pPr algn="l"/>
            <a:r>
              <a:rPr lang="en-US" dirty="0" smtClean="0"/>
              <a:t>{ </a:t>
            </a:r>
            <a:r>
              <a:rPr lang="en-US" b="1" dirty="0" smtClean="0"/>
              <a:t>return</a:t>
            </a:r>
            <a:r>
              <a:rPr lang="en-US" dirty="0" smtClean="0"/>
              <a:t> "&lt;?xml version=\"1.0\"?&gt;" + "&lt;hello&gt; This is XML reply" + "&lt;/hello&gt;"; } </a:t>
            </a:r>
          </a:p>
          <a:p>
            <a:pPr algn="l"/>
            <a:endParaRPr lang="en-US" i="1" dirty="0" smtClean="0"/>
          </a:p>
          <a:p>
            <a:pPr algn="l"/>
            <a:r>
              <a:rPr lang="en-US" i="1" dirty="0" smtClean="0"/>
              <a:t>// This method is called if HTML is request</a:t>
            </a:r>
            <a:r>
              <a:rPr lang="en-US" dirty="0" smtClean="0"/>
              <a:t> </a:t>
            </a:r>
          </a:p>
          <a:p>
            <a:pPr algn="l"/>
            <a:r>
              <a:rPr lang="en-US" i="1" dirty="0" smtClean="0">
                <a:solidFill>
                  <a:srgbClr val="FF0000"/>
                </a:solidFill>
              </a:rPr>
              <a:t>@GET</a:t>
            </a:r>
            <a:r>
              <a:rPr lang="en-US" dirty="0" smtClean="0">
                <a:solidFill>
                  <a:srgbClr val="FF0000"/>
                </a:solidFill>
              </a:rPr>
              <a:t> </a:t>
            </a:r>
          </a:p>
          <a:p>
            <a:pPr algn="l"/>
            <a:r>
              <a:rPr lang="en-US" i="1" dirty="0" smtClean="0">
                <a:solidFill>
                  <a:srgbClr val="FF0000"/>
                </a:solidFill>
              </a:rPr>
              <a:t>@Produces(</a:t>
            </a:r>
            <a:r>
              <a:rPr lang="en-US" i="1" dirty="0" err="1" smtClean="0">
                <a:solidFill>
                  <a:srgbClr val="FF0000"/>
                </a:solidFill>
              </a:rPr>
              <a:t>MediaType.TEXT_HTML</a:t>
            </a:r>
            <a:r>
              <a:rPr lang="en-US" i="1" dirty="0" smtClean="0">
                <a:solidFill>
                  <a:srgbClr val="FF0000"/>
                </a:solidFill>
              </a:rPr>
              <a:t>)</a:t>
            </a:r>
            <a:r>
              <a:rPr lang="en-US" dirty="0" smtClean="0">
                <a:solidFill>
                  <a:srgbClr val="FF0000"/>
                </a:solidFill>
              </a:rPr>
              <a:t> </a:t>
            </a:r>
          </a:p>
          <a:p>
            <a:pPr algn="l"/>
            <a:r>
              <a:rPr lang="en-US" b="1" dirty="0" smtClean="0"/>
              <a:t>public</a:t>
            </a:r>
            <a:r>
              <a:rPr lang="en-US" dirty="0" smtClean="0"/>
              <a:t> String </a:t>
            </a:r>
            <a:r>
              <a:rPr lang="en-US" dirty="0" err="1" smtClean="0"/>
              <a:t>sayHtmlHello</a:t>
            </a:r>
            <a:r>
              <a:rPr lang="en-US" dirty="0" smtClean="0"/>
              <a:t>() </a:t>
            </a:r>
          </a:p>
          <a:p>
            <a:pPr algn="l"/>
            <a:r>
              <a:rPr lang="en-US" dirty="0" smtClean="0"/>
              <a:t>{ </a:t>
            </a:r>
            <a:r>
              <a:rPr lang="en-US" b="1" dirty="0" smtClean="0"/>
              <a:t>return</a:t>
            </a:r>
            <a:r>
              <a:rPr lang="en-US" dirty="0" smtClean="0"/>
              <a:t> "&lt;html&gt; " + "&lt;title&gt;" + "Hello Jersey" + "&lt;/title&gt;" + "&lt;body&gt;&lt;h1&gt;" + "Hello Jersey" + "&lt;/body&gt;&lt;/h1&gt;" + "&lt;/html&gt; "; </a:t>
            </a:r>
          </a:p>
          <a:p>
            <a:pPr algn="l"/>
            <a:r>
              <a:rPr lang="en-US" dirty="0" smtClean="0"/>
              <a:t>} </a:t>
            </a:r>
          </a:p>
          <a:p>
            <a:pPr algn="l"/>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b="1" dirty="0" smtClean="0"/>
              <a:t>JAX-RS Content Handlers</a:t>
            </a:r>
          </a:p>
          <a:p>
            <a:pPr algn="l"/>
            <a:r>
              <a:rPr lang="en-US" dirty="0" smtClean="0"/>
              <a:t>Marshalling and Marshalling of an object which need to be passed in the HTTP Request and response, is taken care by </a:t>
            </a:r>
            <a:r>
              <a:rPr lang="en-US" dirty="0" err="1" smtClean="0"/>
              <a:t>Builtin</a:t>
            </a:r>
            <a:r>
              <a:rPr lang="en-US" dirty="0" smtClean="0"/>
              <a:t> Java Frameworks such as JAXB.</a:t>
            </a:r>
          </a:p>
          <a:p>
            <a:pPr algn="l"/>
            <a:endParaRPr lang="en-US" dirty="0" smtClean="0"/>
          </a:p>
          <a:p>
            <a:pPr algn="l"/>
            <a:r>
              <a:rPr lang="en-US" dirty="0" smtClean="0"/>
              <a:t>Only thing is we need to specify required Annotation or XML, to specify details on how each data member/property of a class, takes part in Marshalling.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l"/>
            <a:endParaRPr lang="en-US" dirty="0" smtClean="0"/>
          </a:p>
          <a:p>
            <a:pPr algn="l"/>
            <a:r>
              <a:rPr lang="en-US" b="1" dirty="0" smtClean="0"/>
              <a:t>Sample Server Component Code snippet</a:t>
            </a:r>
            <a:endParaRPr lang="en-US" dirty="0" smtClean="0"/>
          </a:p>
          <a:p>
            <a:pPr algn="l"/>
            <a:r>
              <a:rPr lang="en-US" dirty="0" smtClean="0"/>
              <a:t>@GET</a:t>
            </a:r>
          </a:p>
          <a:p>
            <a:pPr algn="l"/>
            <a:r>
              <a:rPr lang="en-US" dirty="0" smtClean="0"/>
              <a:t>@Path("/</a:t>
            </a:r>
            <a:r>
              <a:rPr lang="en-US" dirty="0" err="1" smtClean="0"/>
              <a:t>todo</a:t>
            </a:r>
            <a:r>
              <a:rPr lang="en-US" dirty="0" smtClean="0"/>
              <a:t>/{</a:t>
            </a:r>
            <a:r>
              <a:rPr lang="en-US" dirty="0" err="1" smtClean="0"/>
              <a:t>varX</a:t>
            </a:r>
            <a:r>
              <a:rPr lang="en-US" dirty="0" smtClean="0"/>
              <a:t>}/{</a:t>
            </a:r>
            <a:r>
              <a:rPr lang="en-US" dirty="0" err="1" smtClean="0"/>
              <a:t>varY</a:t>
            </a:r>
            <a:r>
              <a:rPr lang="en-US" dirty="0" smtClean="0"/>
              <a:t>}")</a:t>
            </a:r>
          </a:p>
          <a:p>
            <a:pPr algn="l"/>
            <a:r>
              <a:rPr lang="en-US" dirty="0" smtClean="0"/>
              <a:t>@Produces("text/plain")</a:t>
            </a:r>
          </a:p>
          <a:p>
            <a:pPr algn="l"/>
            <a:r>
              <a:rPr lang="en-US" dirty="0" smtClean="0"/>
              <a:t>public String </a:t>
            </a:r>
            <a:r>
              <a:rPr lang="en-US" dirty="0" err="1" smtClean="0"/>
              <a:t>whatEverNameYouLike</a:t>
            </a:r>
            <a:r>
              <a:rPr lang="en-US" dirty="0" smtClean="0"/>
              <a:t>(@</a:t>
            </a:r>
            <a:r>
              <a:rPr lang="en-US" dirty="0" err="1" smtClean="0"/>
              <a:t>PathParam</a:t>
            </a:r>
            <a:r>
              <a:rPr lang="en-US" dirty="0" smtClean="0"/>
              <a:t>("</a:t>
            </a:r>
            <a:r>
              <a:rPr lang="en-US" dirty="0" err="1" smtClean="0"/>
              <a:t>varX</a:t>
            </a:r>
            <a:r>
              <a:rPr lang="en-US" dirty="0" smtClean="0"/>
              <a:t>")   String </a:t>
            </a:r>
            <a:r>
              <a:rPr lang="en-US" dirty="0" err="1" smtClean="0"/>
              <a:t>varX</a:t>
            </a:r>
            <a:r>
              <a:rPr lang="en-US" dirty="0" smtClean="0"/>
              <a:t>, @</a:t>
            </a:r>
            <a:r>
              <a:rPr lang="en-US" dirty="0" err="1" smtClean="0"/>
              <a:t>PathParam</a:t>
            </a:r>
            <a:r>
              <a:rPr lang="en-US" dirty="0" smtClean="0"/>
              <a:t>("</a:t>
            </a:r>
            <a:r>
              <a:rPr lang="en-US" dirty="0" err="1" smtClean="0"/>
              <a:t>varY</a:t>
            </a:r>
            <a:r>
              <a:rPr lang="en-US" dirty="0" smtClean="0"/>
              <a:t>")  String </a:t>
            </a:r>
            <a:r>
              <a:rPr lang="en-US" dirty="0" err="1" smtClean="0"/>
              <a:t>varY</a:t>
            </a:r>
            <a:r>
              <a:rPr lang="en-US" dirty="0" smtClean="0"/>
              <a:t>)  {</a:t>
            </a:r>
          </a:p>
          <a:p>
            <a:pPr algn="l"/>
            <a:r>
              <a:rPr lang="en-US" dirty="0" smtClean="0"/>
              <a:t> </a:t>
            </a:r>
          </a:p>
          <a:p>
            <a:pPr algn="l"/>
            <a:r>
              <a:rPr lang="en-US" sz="2200" dirty="0" smtClean="0"/>
              <a:t>//Below is path with which this API can be accessed from Browser    //http://localhost:8080/RESTWithParams/webresources/MyPath/todo/dsfs/sdfsd</a:t>
            </a:r>
          </a:p>
          <a:p>
            <a:pPr algn="l"/>
            <a:r>
              <a:rPr lang="en-US" dirty="0" smtClean="0"/>
              <a:t>    </a:t>
            </a:r>
          </a:p>
          <a:p>
            <a:pPr algn="l"/>
            <a:r>
              <a:rPr lang="en-US" dirty="0" smtClean="0"/>
              <a:t>    </a:t>
            </a:r>
            <a:r>
              <a:rPr lang="en-US" dirty="0" err="1" smtClean="0"/>
              <a:t>StringBuffer</a:t>
            </a:r>
            <a:r>
              <a:rPr lang="en-US" dirty="0" smtClean="0"/>
              <a:t> </a:t>
            </a:r>
            <a:r>
              <a:rPr lang="en-US" dirty="0" err="1" smtClean="0"/>
              <a:t>sb</a:t>
            </a:r>
            <a:r>
              <a:rPr lang="en-US" dirty="0" smtClean="0"/>
              <a:t> = new </a:t>
            </a:r>
            <a:r>
              <a:rPr lang="en-US" dirty="0" err="1" smtClean="0"/>
              <a:t>StringBuffer</a:t>
            </a:r>
            <a:r>
              <a:rPr lang="en-US" dirty="0" smtClean="0"/>
              <a:t>(</a:t>
            </a:r>
            <a:r>
              <a:rPr lang="en-US" dirty="0" err="1" smtClean="0"/>
              <a:t>varX</a:t>
            </a:r>
            <a:r>
              <a:rPr lang="en-US" dirty="0" smtClean="0"/>
              <a:t>+" "+</a:t>
            </a:r>
            <a:r>
              <a:rPr lang="en-US" dirty="0" err="1" smtClean="0"/>
              <a:t>varY</a:t>
            </a:r>
            <a:r>
              <a:rPr lang="en-US" dirty="0" smtClean="0"/>
              <a:t>);</a:t>
            </a:r>
          </a:p>
          <a:p>
            <a:pPr algn="l"/>
            <a:r>
              <a:rPr lang="en-US" dirty="0" smtClean="0"/>
              <a:t>    String </a:t>
            </a:r>
            <a:r>
              <a:rPr lang="en-US" dirty="0" err="1" smtClean="0"/>
              <a:t>str</a:t>
            </a:r>
            <a:r>
              <a:rPr lang="en-US" dirty="0" smtClean="0"/>
              <a:t> = (</a:t>
            </a:r>
            <a:r>
              <a:rPr lang="en-US" dirty="0" err="1" smtClean="0"/>
              <a:t>sb.reverse</a:t>
            </a:r>
            <a:r>
              <a:rPr lang="en-US" dirty="0" smtClean="0"/>
              <a:t>()).</a:t>
            </a:r>
            <a:r>
              <a:rPr lang="en-US" dirty="0" err="1" smtClean="0"/>
              <a:t>toString</a:t>
            </a:r>
            <a:r>
              <a:rPr lang="en-US" dirty="0" smtClean="0"/>
              <a:t>();</a:t>
            </a:r>
          </a:p>
          <a:p>
            <a:pPr algn="l"/>
            <a:r>
              <a:rPr lang="en-US" dirty="0" smtClean="0"/>
              <a:t>return </a:t>
            </a:r>
            <a:r>
              <a:rPr lang="en-US" dirty="0" err="1" smtClean="0"/>
              <a:t>str</a:t>
            </a:r>
            <a:r>
              <a:rPr lang="en-US" dirty="0" smtClean="0"/>
              <a:t>;</a:t>
            </a:r>
          </a:p>
          <a:p>
            <a:pPr algn="l"/>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28600" y="761998"/>
          <a:ext cx="8763000" cy="5867405"/>
        </p:xfrm>
        <a:graphic>
          <a:graphicData uri="http://schemas.openxmlformats.org/drawingml/2006/table">
            <a:tbl>
              <a:tblPr/>
              <a:tblGrid>
                <a:gridCol w="3637472"/>
                <a:gridCol w="5125528"/>
              </a:tblGrid>
              <a:tr h="278674">
                <a:tc>
                  <a:txBody>
                    <a:bodyPr/>
                    <a:lstStyle/>
                    <a:p>
                      <a:pPr algn="l" fontAlgn="ctr"/>
                      <a:r>
                        <a:rPr lang="en-US" sz="1200" b="1" dirty="0"/>
                        <a:t>Annotation</a:t>
                      </a:r>
                    </a:p>
                  </a:txBody>
                  <a:tcPr marL="33676" marR="33676" marT="30308" marB="30308" anchor="ctr">
                    <a:lnL>
                      <a:noFill/>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ctr"/>
                      <a:r>
                        <a:rPr lang="en-US" sz="1200" b="1" dirty="0"/>
                        <a:t>Description</a:t>
                      </a:r>
                    </a:p>
                  </a:txBody>
                  <a:tcPr marL="33676" marR="33676" marT="30308" marB="30308" anchor="ctr">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F5F5F5"/>
                    </a:solidFill>
                  </a:tcPr>
                </a:tc>
              </a:tr>
              <a:tr h="842574">
                <a:tc>
                  <a:txBody>
                    <a:bodyPr/>
                    <a:lstStyle/>
                    <a:p>
                      <a:pPr algn="l" fontAlgn="t"/>
                      <a:r>
                        <a:rPr lang="en-US" sz="1400" dirty="0"/>
                        <a:t>@PATH(</a:t>
                      </a:r>
                      <a:r>
                        <a:rPr lang="en-US" sz="1400" dirty="0" err="1"/>
                        <a:t>your_path</a:t>
                      </a:r>
                      <a:r>
                        <a:rPr lang="en-US" sz="1400" dirty="0"/>
                        <a:t>)</a:t>
                      </a:r>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t>Sets the path to base URL + /</a:t>
                      </a:r>
                      <a:r>
                        <a:rPr lang="en-US" sz="1400" dirty="0" err="1"/>
                        <a:t>your_path</a:t>
                      </a:r>
                      <a:r>
                        <a:rPr lang="en-US" sz="1400" dirty="0" smtClean="0"/>
                        <a:t>.</a:t>
                      </a:r>
                      <a:r>
                        <a:rPr lang="en-US" sz="1400" baseline="0" dirty="0" smtClean="0"/>
                        <a:t> , which is used to access this </a:t>
                      </a:r>
                      <a:r>
                        <a:rPr lang="en-US" sz="1400" baseline="0" smtClean="0"/>
                        <a:t>Web Service</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1595">
                <a:tc>
                  <a:txBody>
                    <a:bodyPr/>
                    <a:lstStyle/>
                    <a:p>
                      <a:pPr algn="l" fontAlgn="t"/>
                      <a:r>
                        <a:rPr lang="en-US" sz="1400" dirty="0"/>
                        <a:t>@POST</a:t>
                      </a:r>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t>Indicates that the following method will answer to an HTTP POST request.</a:t>
                      </a:r>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1595">
                <a:tc>
                  <a:txBody>
                    <a:bodyPr/>
                    <a:lstStyle/>
                    <a:p>
                      <a:pPr algn="l" fontAlgn="t"/>
                      <a:r>
                        <a:rPr lang="en-US" sz="1400" dirty="0"/>
                        <a:t>@GET</a:t>
                      </a:r>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t>Indicates that the following method will answer to an HTTP GET request.</a:t>
                      </a:r>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1595">
                <a:tc>
                  <a:txBody>
                    <a:bodyPr/>
                    <a:lstStyle/>
                    <a:p>
                      <a:pPr algn="l" fontAlgn="t"/>
                      <a:r>
                        <a:rPr lang="en-US" sz="1400"/>
                        <a:t>@PUT</a:t>
                      </a:r>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a:t>Indicates that the following method will answer to an HTTP PUT request.</a:t>
                      </a:r>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1595">
                <a:tc>
                  <a:txBody>
                    <a:bodyPr/>
                    <a:lstStyle/>
                    <a:p>
                      <a:pPr algn="l" fontAlgn="t"/>
                      <a:r>
                        <a:rPr lang="en-US" sz="1400"/>
                        <a:t>@DELETE</a:t>
                      </a:r>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a:t>Indicates that the following method will answer to an HTTP DELETE request.</a:t>
                      </a:r>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95608">
                <a:tc>
                  <a:txBody>
                    <a:bodyPr/>
                    <a:lstStyle/>
                    <a:p>
                      <a:pPr algn="l" fontAlgn="t"/>
                      <a:r>
                        <a:rPr lang="en-US" sz="1400" dirty="0"/>
                        <a:t>@Produces(</a:t>
                      </a:r>
                      <a:r>
                        <a:rPr lang="en-US" sz="1400" dirty="0" err="1"/>
                        <a:t>MediaType.TEXT_PLAIN</a:t>
                      </a:r>
                      <a:r>
                        <a:rPr lang="en-US" sz="1400" dirty="0"/>
                        <a:t>[, more-types])</a:t>
                      </a:r>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t>@Produces defines which MIME type is delivered by a method annotated with @GET. In the example text ("text/plain") is produced. Other examples would be "application/xml" or "application/</a:t>
                      </a:r>
                      <a:r>
                        <a:rPr lang="en-US" sz="1400" dirty="0" err="1"/>
                        <a:t>json</a:t>
                      </a:r>
                      <a:r>
                        <a:rPr lang="en-US" sz="1400" dirty="0"/>
                        <a:t>".</a:t>
                      </a:r>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1595">
                <a:tc>
                  <a:txBody>
                    <a:bodyPr/>
                    <a:lstStyle/>
                    <a:p>
                      <a:pPr algn="l" fontAlgn="t"/>
                      <a:r>
                        <a:rPr lang="en-US" sz="1400" dirty="0"/>
                        <a:t>@Consumes(type[, more-types])</a:t>
                      </a:r>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a:t>@Consumes defines which MIME type is consumed by this method.</a:t>
                      </a:r>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2574">
                <a:tc>
                  <a:txBody>
                    <a:bodyPr/>
                    <a:lstStyle/>
                    <a:p>
                      <a:pPr algn="l" fontAlgn="t"/>
                      <a:r>
                        <a:rPr lang="en-US" sz="1400" dirty="0"/>
                        <a:t>@</a:t>
                      </a:r>
                      <a:r>
                        <a:rPr lang="en-US" sz="1400" dirty="0" err="1"/>
                        <a:t>PathParam</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tcPr>
                </a:tc>
                <a:tc>
                  <a:txBody>
                    <a:bodyPr/>
                    <a:lstStyle/>
                    <a:p>
                      <a:pPr algn="l" fontAlgn="t"/>
                      <a:r>
                        <a:rPr lang="en-US" sz="1400" dirty="0"/>
                        <a:t>Used to inject values from the URL into a method parameter. This way you inject, for example, the ID of a resource into the method to get the correct object.</a:t>
                      </a:r>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tcPr>
                </a:tc>
              </a:tr>
            </a:tbl>
          </a:graphicData>
        </a:graphic>
      </p:graphicFrame>
      <p:sp>
        <p:nvSpPr>
          <p:cNvPr id="6" name="TextBox 5"/>
          <p:cNvSpPr txBox="1"/>
          <p:nvPr/>
        </p:nvSpPr>
        <p:spPr>
          <a:xfrm>
            <a:off x="228600" y="228600"/>
            <a:ext cx="7086600" cy="861774"/>
          </a:xfrm>
          <a:prstGeom prst="rect">
            <a:avLst/>
          </a:prstGeom>
          <a:noFill/>
        </p:spPr>
        <p:txBody>
          <a:bodyPr wrap="square" rtlCol="0">
            <a:spAutoFit/>
          </a:bodyPr>
          <a:lstStyle/>
          <a:p>
            <a:r>
              <a:rPr lang="en-US" sz="3200" b="1" dirty="0"/>
              <a:t>JAX-RS annotations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1066800"/>
          <a:ext cx="8458200" cy="5257800"/>
        </p:xfrm>
        <a:graphic>
          <a:graphicData uri="http://schemas.openxmlformats.org/drawingml/2006/table">
            <a:tbl>
              <a:tblPr/>
              <a:tblGrid>
                <a:gridCol w="3510951"/>
                <a:gridCol w="4947249"/>
              </a:tblGrid>
              <a:tr h="337084">
                <a:tc>
                  <a:txBody>
                    <a:bodyPr/>
                    <a:lstStyle/>
                    <a:p>
                      <a:pPr algn="l" fontAlgn="ctr"/>
                      <a:r>
                        <a:rPr lang="en-US" sz="1200" b="1" dirty="0"/>
                        <a:t>Annotation</a:t>
                      </a:r>
                    </a:p>
                  </a:txBody>
                  <a:tcPr marL="33676" marR="33676" marT="30308" marB="30308" anchor="ctr">
                    <a:lnL>
                      <a:noFill/>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ctr"/>
                      <a:r>
                        <a:rPr lang="en-US" sz="1200" b="1" dirty="0"/>
                        <a:t>Description</a:t>
                      </a:r>
                    </a:p>
                  </a:txBody>
                  <a:tcPr marL="33676" marR="33676" marT="30308" marB="30308" anchor="ctr">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F5F5F5"/>
                    </a:solidFill>
                  </a:tcPr>
                </a:tc>
              </a:tr>
              <a:tr h="1019180">
                <a:tc>
                  <a:txBody>
                    <a:bodyPr/>
                    <a:lstStyle/>
                    <a:p>
                      <a:pPr algn="l" fontAlgn="t"/>
                      <a:r>
                        <a:rPr lang="en-US" sz="1400" dirty="0" smtClean="0"/>
                        <a:t>@</a:t>
                      </a:r>
                      <a:r>
                        <a:rPr lang="en-US" sz="1400" dirty="0" err="1" smtClean="0"/>
                        <a:t>QueryParam</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Binds the parameter passed to method to a query parameter in path. </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9306">
                <a:tc>
                  <a:txBody>
                    <a:bodyPr/>
                    <a:lstStyle/>
                    <a:p>
                      <a:pPr algn="l" fontAlgn="t"/>
                      <a:r>
                        <a:rPr lang="en-US" sz="1400" dirty="0" smtClean="0"/>
                        <a:t>@</a:t>
                      </a:r>
                      <a:r>
                        <a:rPr lang="en-US" sz="1400" dirty="0" err="1" smtClean="0"/>
                        <a:t>MatrixParam</a:t>
                      </a:r>
                      <a:r>
                        <a:rPr lang="en-US" sz="1400" dirty="0" smtClean="0"/>
                        <a:t> </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Binds the parameter passed to method to a HTTP matrix parameter in path. </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6349">
                <a:tc>
                  <a:txBody>
                    <a:bodyPr/>
                    <a:lstStyle/>
                    <a:p>
                      <a:pPr algn="l" fontAlgn="t"/>
                      <a:r>
                        <a:rPr lang="en-US" sz="1400" dirty="0" smtClean="0"/>
                        <a:t>@</a:t>
                      </a:r>
                      <a:r>
                        <a:rPr lang="en-US" sz="1400" dirty="0" err="1" smtClean="0"/>
                        <a:t>HeaderParam</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Binds the parameter passed to method to a HTTP header. </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6349">
                <a:tc>
                  <a:txBody>
                    <a:bodyPr/>
                    <a:lstStyle/>
                    <a:p>
                      <a:pPr algn="l" fontAlgn="t"/>
                      <a:r>
                        <a:rPr lang="en-US" sz="1400" dirty="0" smtClean="0"/>
                        <a:t>@</a:t>
                      </a:r>
                      <a:r>
                        <a:rPr lang="en-US" sz="1400" dirty="0" err="1" smtClean="0"/>
                        <a:t>CookieParam</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Binds the parameter passed to method to a Cookie. </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6349">
                <a:tc>
                  <a:txBody>
                    <a:bodyPr/>
                    <a:lstStyle/>
                    <a:p>
                      <a:pPr algn="l" fontAlgn="t"/>
                      <a:r>
                        <a:rPr lang="en-US" sz="1400" dirty="0" smtClean="0"/>
                        <a:t>@</a:t>
                      </a:r>
                      <a:r>
                        <a:rPr lang="en-US" sz="1400" dirty="0" err="1" smtClean="0"/>
                        <a:t>FormParam</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Binds the parameter passed to method to a form value. </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6834">
                <a:tc>
                  <a:txBody>
                    <a:bodyPr/>
                    <a:lstStyle/>
                    <a:p>
                      <a:pPr algn="l" fontAlgn="t"/>
                      <a:r>
                        <a:rPr lang="en-US" sz="1400" dirty="0" smtClean="0"/>
                        <a:t>@</a:t>
                      </a:r>
                      <a:r>
                        <a:rPr lang="en-US" sz="1400" dirty="0" err="1" smtClean="0"/>
                        <a:t>DefaultValue</a:t>
                      </a:r>
                      <a:r>
                        <a:rPr lang="en-US" sz="1400" dirty="0" smtClean="0"/>
                        <a:t> </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Assigns a default value to a parameter passed to method. </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6349">
                <a:tc>
                  <a:txBody>
                    <a:bodyPr/>
                    <a:lstStyle/>
                    <a:p>
                      <a:pPr algn="l" fontAlgn="t"/>
                      <a:r>
                        <a:rPr lang="en-US" sz="1400" dirty="0" smtClean="0"/>
                        <a:t>@Context</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Context of the resource for example </a:t>
                      </a:r>
                      <a:r>
                        <a:rPr lang="en-US" sz="1400" dirty="0" err="1" smtClean="0"/>
                        <a:t>HTTPRequest</a:t>
                      </a:r>
                      <a:r>
                        <a:rPr lang="en-US" sz="1400" dirty="0" smtClean="0"/>
                        <a:t> as a context. </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TextBox 5"/>
          <p:cNvSpPr txBox="1"/>
          <p:nvPr/>
        </p:nvSpPr>
        <p:spPr>
          <a:xfrm>
            <a:off x="304800" y="381000"/>
            <a:ext cx="7086600" cy="861774"/>
          </a:xfrm>
          <a:prstGeom prst="rect">
            <a:avLst/>
          </a:prstGeom>
          <a:noFill/>
        </p:spPr>
        <p:txBody>
          <a:bodyPr wrap="square" rtlCol="0">
            <a:spAutoFit/>
          </a:bodyPr>
          <a:lstStyle/>
          <a:p>
            <a:r>
              <a:rPr lang="en-US" sz="3200" b="1" dirty="0"/>
              <a:t>JAX-RS annotations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990600"/>
            <a:ext cx="9144000" cy="5867400"/>
          </a:xfrm>
        </p:spPr>
        <p:txBody>
          <a:bodyPr>
            <a:normAutofit fontScale="92500" lnSpcReduction="10000"/>
          </a:bodyPr>
          <a:lstStyle/>
          <a:p>
            <a:pPr algn="l"/>
            <a:r>
              <a:rPr lang="en-US" sz="3600" b="1" dirty="0" smtClean="0"/>
              <a:t>When to use which</a:t>
            </a:r>
          </a:p>
          <a:p>
            <a:pPr algn="l"/>
            <a:r>
              <a:rPr lang="en-US" sz="3600" dirty="0" smtClean="0"/>
              <a:t>/Invoices             // all invoices</a:t>
            </a:r>
          </a:p>
          <a:p>
            <a:pPr algn="l"/>
            <a:r>
              <a:rPr lang="en-US" sz="3600" dirty="0" smtClean="0"/>
              <a:t>/</a:t>
            </a:r>
            <a:r>
              <a:rPr lang="en-US" sz="3600" dirty="0" err="1" smtClean="0"/>
              <a:t>Invoices?after</a:t>
            </a:r>
            <a:r>
              <a:rPr lang="en-US" sz="3600" dirty="0" smtClean="0"/>
              <a:t>=2011  // a filter on all invoices</a:t>
            </a:r>
          </a:p>
          <a:p>
            <a:pPr algn="l"/>
            <a:endParaRPr lang="en-US" sz="3600" dirty="0" smtClean="0"/>
          </a:p>
          <a:p>
            <a:pPr algn="l"/>
            <a:r>
              <a:rPr lang="en-US" sz="3600" dirty="0" smtClean="0"/>
              <a:t>/Invoices/52          // by 52, </a:t>
            </a:r>
            <a:r>
              <a:rPr lang="en-US" sz="3600" dirty="0" err="1" smtClean="0"/>
              <a:t>PathParam</a:t>
            </a:r>
            <a:endParaRPr lang="en-US" sz="3600" dirty="0" smtClean="0"/>
          </a:p>
          <a:p>
            <a:pPr algn="l"/>
            <a:r>
              <a:rPr lang="en-US" sz="3600" dirty="0" smtClean="0"/>
              <a:t>/Invoices/52/Items    // all items on invoice 52</a:t>
            </a:r>
          </a:p>
          <a:p>
            <a:pPr algn="l"/>
            <a:r>
              <a:rPr lang="en-US" sz="3600" dirty="0" smtClean="0"/>
              <a:t>/Invoices/52/Items/1  // Item 1 from invoice 52</a:t>
            </a:r>
          </a:p>
          <a:p>
            <a:pPr algn="l"/>
            <a:endParaRPr lang="en-US" sz="3600" dirty="0" smtClean="0"/>
          </a:p>
          <a:p>
            <a:pPr algn="l"/>
            <a:r>
              <a:rPr lang="en-US" sz="3600" dirty="0" smtClean="0"/>
              <a:t>Generally Path parameters for grouping data, query parameters for filtering</a:t>
            </a:r>
          </a:p>
          <a:p>
            <a:endParaRPr lang="en-US" sz="3600" dirty="0" smtClean="0"/>
          </a:p>
          <a:p>
            <a:pPr algn="l"/>
            <a:endParaRPr lang="en-US" sz="3600" dirty="0" smtClean="0"/>
          </a:p>
        </p:txBody>
      </p:sp>
      <p:sp>
        <p:nvSpPr>
          <p:cNvPr id="4" name="TextBox 3"/>
          <p:cNvSpPr txBox="1"/>
          <p:nvPr/>
        </p:nvSpPr>
        <p:spPr>
          <a:xfrm>
            <a:off x="0" y="228600"/>
            <a:ext cx="7086600" cy="646331"/>
          </a:xfrm>
          <a:prstGeom prst="rect">
            <a:avLst/>
          </a:prstGeom>
          <a:noFill/>
        </p:spPr>
        <p:txBody>
          <a:bodyPr wrap="square" rtlCol="0">
            <a:spAutoFit/>
          </a:bodyPr>
          <a:lstStyle/>
          <a:p>
            <a:r>
              <a:rPr lang="en-US" sz="3600" b="1" dirty="0" smtClean="0"/>
              <a:t>@</a:t>
            </a:r>
            <a:r>
              <a:rPr lang="en-US" sz="3600" b="1" dirty="0" err="1" smtClean="0"/>
              <a:t>PathParam</a:t>
            </a:r>
            <a:r>
              <a:rPr lang="en-US" sz="3600" b="1" dirty="0" smtClean="0"/>
              <a:t> &amp; @</a:t>
            </a:r>
            <a:r>
              <a:rPr lang="en-US" sz="3600" b="1" dirty="0" err="1" smtClean="0"/>
              <a:t>QueryParam</a:t>
            </a:r>
            <a:endParaRPr lang="en-US" sz="36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990600"/>
            <a:ext cx="9144000" cy="5867400"/>
          </a:xfrm>
        </p:spPr>
        <p:txBody>
          <a:bodyPr>
            <a:normAutofit/>
          </a:bodyPr>
          <a:lstStyle/>
          <a:p>
            <a:pPr algn="l"/>
            <a:r>
              <a:rPr lang="en-US" sz="3600" b="1" dirty="0" smtClean="0"/>
              <a:t>Below is example of Matrix parameters in a URL</a:t>
            </a:r>
          </a:p>
          <a:p>
            <a:pPr algn="l"/>
            <a:r>
              <a:rPr lang="en-US" sz="2400" dirty="0" smtClean="0">
                <a:hlinkClick r:id="rId2"/>
              </a:rPr>
              <a:t>http://www.xyz.com/thing;paramA=1;paramB=6542</a:t>
            </a:r>
            <a:endParaRPr lang="en-US" sz="2400" dirty="0" smtClean="0"/>
          </a:p>
          <a:p>
            <a:pPr algn="l" fontAlgn="base"/>
            <a:endParaRPr lang="en-US" sz="2400" dirty="0" smtClean="0"/>
          </a:p>
          <a:p>
            <a:pPr algn="l" fontAlgn="base"/>
            <a:r>
              <a:rPr lang="en-US" sz="2400" dirty="0" smtClean="0">
                <a:hlinkClick r:id="rId3"/>
              </a:rPr>
              <a:t>http://example.com/res/categories;name=foo/objects;name=green/?page=1</a:t>
            </a:r>
            <a:endParaRPr lang="en-US" sz="2400" dirty="0" smtClean="0"/>
          </a:p>
          <a:p>
            <a:pPr algn="l" fontAlgn="base"/>
            <a:r>
              <a:rPr lang="en-US" sz="2400" dirty="0" smtClean="0"/>
              <a:t>Matrix Parameters can be used, when resources, sub resources hierarchy exists. If only query parameters were used, you would end up with parameters like "</a:t>
            </a:r>
            <a:r>
              <a:rPr lang="en-US" sz="2400" dirty="0" err="1" smtClean="0"/>
              <a:t>category_name</a:t>
            </a:r>
            <a:r>
              <a:rPr lang="en-US" sz="2400" dirty="0" smtClean="0"/>
              <a:t>" and "</a:t>
            </a:r>
            <a:r>
              <a:rPr lang="en-US" sz="2400" dirty="0" err="1" smtClean="0"/>
              <a:t>object_name</a:t>
            </a:r>
            <a:r>
              <a:rPr lang="en-US" sz="2400" dirty="0" smtClean="0"/>
              <a:t>" and you would lose the clarity added by the locality of the parameters within the request.</a:t>
            </a:r>
          </a:p>
          <a:p>
            <a:pPr algn="l"/>
            <a:endParaRPr lang="en-US" sz="2400" dirty="0" smtClean="0"/>
          </a:p>
          <a:p>
            <a:pPr algn="l"/>
            <a:endParaRPr lang="en-US" sz="3600" dirty="0" smtClean="0"/>
          </a:p>
          <a:p>
            <a:endParaRPr lang="en-US" sz="3600" dirty="0" smtClean="0"/>
          </a:p>
          <a:p>
            <a:pPr algn="l"/>
            <a:endParaRPr lang="en-US" sz="3600" dirty="0" smtClean="0"/>
          </a:p>
        </p:txBody>
      </p:sp>
      <p:sp>
        <p:nvSpPr>
          <p:cNvPr id="4" name="TextBox 3"/>
          <p:cNvSpPr txBox="1"/>
          <p:nvPr/>
        </p:nvSpPr>
        <p:spPr>
          <a:xfrm>
            <a:off x="0" y="228600"/>
            <a:ext cx="7086600" cy="646331"/>
          </a:xfrm>
          <a:prstGeom prst="rect">
            <a:avLst/>
          </a:prstGeom>
          <a:noFill/>
        </p:spPr>
        <p:txBody>
          <a:bodyPr wrap="square" rtlCol="0">
            <a:spAutoFit/>
          </a:bodyPr>
          <a:lstStyle/>
          <a:p>
            <a:r>
              <a:rPr lang="en-US" sz="3600" b="1" dirty="0" smtClean="0"/>
              <a:t>@</a:t>
            </a:r>
            <a:r>
              <a:rPr lang="en-US" sz="3600" b="1" dirty="0" err="1" smtClean="0"/>
              <a:t>MatrixParam</a:t>
            </a:r>
            <a:endParaRPr lang="en-US" sz="36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990600"/>
            <a:ext cx="9144000" cy="5867400"/>
          </a:xfrm>
        </p:spPr>
        <p:txBody>
          <a:bodyPr>
            <a:normAutofit fontScale="70000" lnSpcReduction="20000"/>
          </a:bodyPr>
          <a:lstStyle/>
          <a:p>
            <a:pPr algn="l"/>
            <a:r>
              <a:rPr lang="en-US" sz="3600" b="1" i="1" dirty="0" smtClean="0"/>
              <a:t>@Context</a:t>
            </a:r>
            <a:r>
              <a:rPr lang="en-US" sz="3600" dirty="0" smtClean="0"/>
              <a:t> annotation to inject a variety of resources in your </a:t>
            </a:r>
            <a:r>
              <a:rPr lang="en-US" sz="3600" dirty="0" err="1" smtClean="0"/>
              <a:t>RESTful</a:t>
            </a:r>
            <a:r>
              <a:rPr lang="en-US" sz="3600" dirty="0" smtClean="0"/>
              <a:t> services. Some of the most commonly injected components are HTTP headers, HTTP URI related information. Here is a complete list (in no specific order)</a:t>
            </a:r>
          </a:p>
          <a:p>
            <a:pPr algn="l">
              <a:buFont typeface="Arial" pitchFamily="34" charset="0"/>
              <a:buChar char="•"/>
            </a:pPr>
            <a:r>
              <a:rPr lang="en-US" sz="3600" dirty="0" smtClean="0"/>
              <a:t>HTTP headers</a:t>
            </a:r>
          </a:p>
          <a:p>
            <a:pPr algn="l">
              <a:buFont typeface="Arial" pitchFamily="34" charset="0"/>
              <a:buChar char="•"/>
            </a:pPr>
            <a:r>
              <a:rPr lang="en-US" sz="3600" dirty="0" smtClean="0"/>
              <a:t>HTTP URI details</a:t>
            </a:r>
          </a:p>
          <a:p>
            <a:pPr algn="l">
              <a:buFont typeface="Arial" pitchFamily="34" charset="0"/>
              <a:buChar char="•"/>
            </a:pPr>
            <a:r>
              <a:rPr lang="en-US" sz="3600" dirty="0" smtClean="0"/>
              <a:t>Security Context</a:t>
            </a:r>
          </a:p>
          <a:p>
            <a:pPr algn="l">
              <a:buFont typeface="Arial" pitchFamily="34" charset="0"/>
              <a:buChar char="•"/>
            </a:pPr>
            <a:r>
              <a:rPr lang="en-US" sz="3600" dirty="0" smtClean="0"/>
              <a:t>Request</a:t>
            </a:r>
          </a:p>
          <a:p>
            <a:pPr algn="l">
              <a:buFont typeface="Arial" pitchFamily="34" charset="0"/>
              <a:buChar char="•"/>
            </a:pPr>
            <a:endParaRPr lang="en-US" sz="3600" dirty="0" smtClean="0"/>
          </a:p>
          <a:p>
            <a:pPr algn="l"/>
            <a:r>
              <a:rPr lang="en-US" sz="3600" dirty="0" smtClean="0"/>
              <a:t>Below is brief on the same</a:t>
            </a:r>
          </a:p>
          <a:p>
            <a:pPr algn="l"/>
            <a:r>
              <a:rPr lang="en-US" sz="3600" b="1" dirty="0" smtClean="0"/>
              <a:t>HTTP headers</a:t>
            </a:r>
          </a:p>
          <a:p>
            <a:pPr algn="l"/>
            <a:r>
              <a:rPr lang="en-US" sz="3600" dirty="0" smtClean="0"/>
              <a:t>Although HTTP headers can be injected using the @</a:t>
            </a:r>
            <a:r>
              <a:rPr lang="en-US" sz="3600" dirty="0" err="1" smtClean="0"/>
              <a:t>HeaderParam</a:t>
            </a:r>
            <a:r>
              <a:rPr lang="en-US" sz="3600" dirty="0" smtClean="0"/>
              <a:t> annotation, JAX-RS also provides the facility of injecting an instance of the </a:t>
            </a:r>
            <a:r>
              <a:rPr lang="en-US" sz="3600" b="1" i="1" dirty="0" err="1" smtClean="0"/>
              <a:t>HttpHeaders</a:t>
            </a:r>
            <a:r>
              <a:rPr lang="en-US" sz="3600" dirty="0" smtClean="0"/>
              <a:t> interface (as an instance variable or method parameter). This is useful when you want to iterate over all possible headers rather than injecting a specific header value by name</a:t>
            </a:r>
          </a:p>
        </p:txBody>
      </p:sp>
      <p:sp>
        <p:nvSpPr>
          <p:cNvPr id="4" name="TextBox 3"/>
          <p:cNvSpPr txBox="1"/>
          <p:nvPr/>
        </p:nvSpPr>
        <p:spPr>
          <a:xfrm>
            <a:off x="0" y="228600"/>
            <a:ext cx="7086600" cy="646331"/>
          </a:xfrm>
          <a:prstGeom prst="rect">
            <a:avLst/>
          </a:prstGeom>
          <a:noFill/>
        </p:spPr>
        <p:txBody>
          <a:bodyPr wrap="square" rtlCol="0">
            <a:spAutoFit/>
          </a:bodyPr>
          <a:lstStyle/>
          <a:p>
            <a:r>
              <a:rPr lang="en-US" sz="3600" b="1" dirty="0" smtClean="0"/>
              <a:t>@Context in JAX-RS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990600"/>
            <a:ext cx="9144000" cy="5867400"/>
          </a:xfrm>
        </p:spPr>
        <p:txBody>
          <a:bodyPr>
            <a:normAutofit fontScale="70000" lnSpcReduction="20000"/>
          </a:bodyPr>
          <a:lstStyle/>
          <a:p>
            <a:pPr algn="l"/>
            <a:r>
              <a:rPr lang="en-US" sz="3600" b="1" dirty="0" smtClean="0"/>
              <a:t>HTTP URI details</a:t>
            </a:r>
            <a:r>
              <a:rPr lang="en-US" sz="3600" dirty="0" smtClean="0"/>
              <a:t> </a:t>
            </a:r>
          </a:p>
          <a:p>
            <a:pPr algn="l"/>
            <a:r>
              <a:rPr lang="en-US" sz="3600" dirty="0" err="1" smtClean="0"/>
              <a:t>UriInfo</a:t>
            </a:r>
            <a:r>
              <a:rPr lang="en-US" sz="3600" dirty="0" smtClean="0"/>
              <a:t> is another interface whose instance can be injected by JAX-RS (as an instance variable or method parameter). Use this instance to fetch additional details related to the request URI and its parameters (query, path)</a:t>
            </a:r>
          </a:p>
          <a:p>
            <a:pPr algn="l"/>
            <a:endParaRPr lang="en-US" sz="3600" dirty="0" smtClean="0"/>
          </a:p>
          <a:p>
            <a:pPr algn="l"/>
            <a:r>
              <a:rPr lang="en-US" sz="3600" b="1" dirty="0" smtClean="0"/>
              <a:t>Security Context</a:t>
            </a:r>
          </a:p>
          <a:p>
            <a:pPr algn="l"/>
            <a:r>
              <a:rPr lang="en-US" sz="3600" dirty="0" smtClean="0"/>
              <a:t>Inject an instance of the </a:t>
            </a:r>
            <a:r>
              <a:rPr lang="en-US" sz="3600" dirty="0" err="1" smtClean="0"/>
              <a:t>javax.ws.rs.core.SecurityContext</a:t>
            </a:r>
            <a:r>
              <a:rPr lang="en-US" sz="3600" dirty="0" smtClean="0"/>
              <a:t> interface (as an instance variable or method parameter) if you want to gain more insight into identity of the entity invoking your </a:t>
            </a:r>
            <a:r>
              <a:rPr lang="en-US" sz="3600" dirty="0" err="1" smtClean="0"/>
              <a:t>RESTful</a:t>
            </a:r>
            <a:r>
              <a:rPr lang="en-US" sz="3600" dirty="0" smtClean="0"/>
              <a:t> service. This interface exposes the following information</a:t>
            </a:r>
          </a:p>
          <a:p>
            <a:pPr algn="l"/>
            <a:r>
              <a:rPr lang="en-US" sz="3600" dirty="0" smtClean="0"/>
              <a:t>Instance of </a:t>
            </a:r>
            <a:r>
              <a:rPr lang="en-US" sz="3600" dirty="0" err="1" smtClean="0"/>
              <a:t>java.security.Principal</a:t>
            </a:r>
            <a:r>
              <a:rPr lang="en-US" sz="3600" dirty="0" smtClean="0"/>
              <a:t> representing the caller</a:t>
            </a:r>
          </a:p>
          <a:p>
            <a:pPr algn="l"/>
            <a:r>
              <a:rPr lang="en-US" sz="3600" dirty="0" smtClean="0"/>
              <a:t>Whether or not the user if a part of a specific role</a:t>
            </a:r>
          </a:p>
          <a:p>
            <a:pPr algn="l"/>
            <a:r>
              <a:rPr lang="en-US" sz="3600" dirty="0" smtClean="0"/>
              <a:t>Which authentication scheme is being used (BASIC/FORM/DIGEST/CERT)</a:t>
            </a:r>
          </a:p>
          <a:p>
            <a:pPr algn="l"/>
            <a:r>
              <a:rPr lang="en-US" sz="3600" dirty="0" smtClean="0"/>
              <a:t>Whether or not the request invoked over HTTPS</a:t>
            </a:r>
          </a:p>
          <a:p>
            <a:endParaRPr lang="en-US" sz="3600" dirty="0" smtClean="0"/>
          </a:p>
          <a:p>
            <a:pPr algn="l"/>
            <a:endParaRPr lang="en-US" sz="3600" dirty="0" smtClean="0"/>
          </a:p>
        </p:txBody>
      </p:sp>
      <p:sp>
        <p:nvSpPr>
          <p:cNvPr id="4" name="TextBox 3"/>
          <p:cNvSpPr txBox="1"/>
          <p:nvPr/>
        </p:nvSpPr>
        <p:spPr>
          <a:xfrm>
            <a:off x="0" y="228600"/>
            <a:ext cx="7086600" cy="646331"/>
          </a:xfrm>
          <a:prstGeom prst="rect">
            <a:avLst/>
          </a:prstGeom>
          <a:noFill/>
        </p:spPr>
        <p:txBody>
          <a:bodyPr wrap="square" rtlCol="0">
            <a:spAutoFit/>
          </a:bodyPr>
          <a:lstStyle/>
          <a:p>
            <a:r>
              <a:rPr lang="en-US" sz="3600" b="1" dirty="0" smtClean="0"/>
              <a:t>@Context in JAX-RS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762000"/>
            <a:ext cx="8077200" cy="5562600"/>
          </a:xfrm>
        </p:spPr>
        <p:txBody>
          <a:bodyPr>
            <a:normAutofit lnSpcReduction="10000"/>
          </a:bodyPr>
          <a:lstStyle/>
          <a:p>
            <a:pPr algn="just"/>
            <a:r>
              <a:rPr lang="en-US" dirty="0"/>
              <a:t>java, </a:t>
            </a:r>
            <a:r>
              <a:rPr lang="en-US" dirty="0" err="1"/>
              <a:t>.net</a:t>
            </a:r>
            <a:r>
              <a:rPr lang="en-US" dirty="0"/>
              <a:t> or PHP applications can communicate with other applications through web service over the network. For example, java application can interact with Java, </a:t>
            </a:r>
            <a:r>
              <a:rPr lang="en-US" dirty="0" err="1"/>
              <a:t>.Net</a:t>
            </a:r>
            <a:r>
              <a:rPr lang="en-US" dirty="0"/>
              <a:t> and PHP applications. </a:t>
            </a:r>
            <a:r>
              <a:rPr lang="en-US" b="1" dirty="0"/>
              <a:t>So web service is a language independent way of communication</a:t>
            </a:r>
            <a:r>
              <a:rPr lang="en-US" b="1" dirty="0" smtClean="0"/>
              <a:t>. </a:t>
            </a:r>
            <a:r>
              <a:rPr lang="en-US" dirty="0" smtClean="0"/>
              <a:t>There are two types of Web Services</a:t>
            </a:r>
          </a:p>
          <a:p>
            <a:pPr marL="514350" indent="-514350" algn="just">
              <a:buFont typeface="+mj-lt"/>
              <a:buAutoNum type="arabicPeriod"/>
            </a:pPr>
            <a:r>
              <a:rPr lang="en-US" dirty="0" smtClean="0"/>
              <a:t>SOAP web services</a:t>
            </a:r>
          </a:p>
          <a:p>
            <a:pPr marL="514350" indent="-514350" algn="just">
              <a:buFont typeface="+mj-lt"/>
              <a:buAutoNum type="arabicPeriod"/>
            </a:pPr>
            <a:r>
              <a:rPr lang="en-US" dirty="0" err="1" smtClean="0"/>
              <a:t>RESTful</a:t>
            </a:r>
            <a:r>
              <a:rPr lang="en-US" dirty="0" smtClean="0"/>
              <a:t> web services</a:t>
            </a:r>
          </a:p>
          <a:p>
            <a:pPr marL="514350" indent="-514350" algn="just"/>
            <a:endParaRPr lang="en-US" dirty="0" smtClean="0"/>
          </a:p>
          <a:p>
            <a:pPr marL="514350" indent="-514350" algn="just"/>
            <a:r>
              <a:rPr lang="en-US" b="1" dirty="0" smtClean="0"/>
              <a:t>Platform independent Communication</a:t>
            </a:r>
            <a:endParaRPr lang="en-US" b="1" dirty="0"/>
          </a:p>
        </p:txBody>
      </p:sp>
      <p:sp>
        <p:nvSpPr>
          <p:cNvPr id="4" name="TextBox 3"/>
          <p:cNvSpPr txBox="1"/>
          <p:nvPr/>
        </p:nvSpPr>
        <p:spPr>
          <a:xfrm>
            <a:off x="457200" y="228600"/>
            <a:ext cx="6858000" cy="584775"/>
          </a:xfrm>
          <a:prstGeom prst="rect">
            <a:avLst/>
          </a:prstGeom>
          <a:noFill/>
        </p:spPr>
        <p:txBody>
          <a:bodyPr wrap="square" rtlCol="0">
            <a:spAutoFit/>
          </a:bodyPr>
          <a:lstStyle/>
          <a:p>
            <a:r>
              <a:rPr lang="en-US" sz="3200" dirty="0" smtClean="0"/>
              <a:t>Language independent Communication</a:t>
            </a: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1268955"/>
          <a:ext cx="8610600" cy="5589045"/>
        </p:xfrm>
        <a:graphic>
          <a:graphicData uri="http://schemas.openxmlformats.org/drawingml/2006/table">
            <a:tbl>
              <a:tblPr/>
              <a:tblGrid>
                <a:gridCol w="1551459"/>
                <a:gridCol w="7059141"/>
              </a:tblGrid>
              <a:tr h="286277">
                <a:tc>
                  <a:txBody>
                    <a:bodyPr/>
                    <a:lstStyle/>
                    <a:p>
                      <a:pPr algn="l" fontAlgn="ctr"/>
                      <a:r>
                        <a:rPr lang="en-US" sz="1200" b="1" dirty="0"/>
                        <a:t>Annotation</a:t>
                      </a:r>
                    </a:p>
                  </a:txBody>
                  <a:tcPr marL="33676" marR="33676" marT="30308" marB="30308" anchor="ctr">
                    <a:lnL>
                      <a:noFill/>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5F5F5"/>
                    </a:solidFill>
                  </a:tcPr>
                </a:tc>
                <a:tc>
                  <a:txBody>
                    <a:bodyPr/>
                    <a:lstStyle/>
                    <a:p>
                      <a:pPr algn="l" fontAlgn="ctr"/>
                      <a:r>
                        <a:rPr lang="en-US" sz="1200" b="1" dirty="0"/>
                        <a:t>Description</a:t>
                      </a:r>
                    </a:p>
                  </a:txBody>
                  <a:tcPr marL="33676" marR="33676" marT="30308" marB="30308" anchor="ctr">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F5F5F5"/>
                    </a:solidFill>
                  </a:tcPr>
                </a:tc>
              </a:tr>
              <a:tr h="235541">
                <a:tc>
                  <a:txBody>
                    <a:bodyPr/>
                    <a:lstStyle/>
                    <a:p>
                      <a:pPr algn="l" fontAlgn="t"/>
                      <a:r>
                        <a:rPr lang="en-US" sz="1400" dirty="0" smtClean="0"/>
                        <a:t>200</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OK, indicates success.</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4189">
                <a:tc>
                  <a:txBody>
                    <a:bodyPr/>
                    <a:lstStyle/>
                    <a:p>
                      <a:pPr algn="l" fontAlgn="t"/>
                      <a:r>
                        <a:rPr lang="en-US" sz="1400" dirty="0" smtClean="0"/>
                        <a:t>201</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when a resource is successful created using POST or PUT request.</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8288">
                <a:tc>
                  <a:txBody>
                    <a:bodyPr/>
                    <a:lstStyle/>
                    <a:p>
                      <a:pPr algn="l" fontAlgn="t"/>
                      <a:r>
                        <a:rPr lang="en-US" sz="1400" dirty="0" smtClean="0"/>
                        <a:t>204</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NO CONTENT, when response body is empty for example, a DELETE request.</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7943">
                <a:tc>
                  <a:txBody>
                    <a:bodyPr/>
                    <a:lstStyle/>
                    <a:p>
                      <a:pPr algn="l" fontAlgn="t"/>
                      <a:r>
                        <a:rPr lang="en-US" sz="1400" dirty="0" smtClean="0"/>
                        <a:t>304 </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used to reduce network bandwidth usage in case of conditional</a:t>
                      </a:r>
                    </a:p>
                    <a:p>
                      <a:pPr algn="l" fontAlgn="t"/>
                      <a:r>
                        <a:rPr lang="en-US" sz="1400" dirty="0" smtClean="0"/>
                        <a:t>GET requests. Response body should be empty. Headers should have date,</a:t>
                      </a:r>
                    </a:p>
                    <a:p>
                      <a:pPr algn="l" fontAlgn="t"/>
                      <a:r>
                        <a:rPr lang="en-US" sz="1400" dirty="0" smtClean="0"/>
                        <a:t>location etc.</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3449">
                <a:tc>
                  <a:txBody>
                    <a:bodyPr/>
                    <a:lstStyle/>
                    <a:p>
                      <a:pPr algn="l" fontAlgn="t"/>
                      <a:r>
                        <a:rPr lang="en-US" sz="1400" dirty="0" smtClean="0"/>
                        <a:t>400 </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BAD REQUEST, states that invalid input is provided e.g. validation error, missing</a:t>
                      </a:r>
                    </a:p>
                    <a:p>
                      <a:pPr algn="l" fontAlgn="t"/>
                      <a:r>
                        <a:rPr lang="en-US" sz="1400" dirty="0" smtClean="0"/>
                        <a:t>data.</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189">
                <a:tc>
                  <a:txBody>
                    <a:bodyPr/>
                    <a:lstStyle/>
                    <a:p>
                      <a:pPr algn="l" fontAlgn="t"/>
                      <a:r>
                        <a:rPr lang="en-US" sz="1400" dirty="0" smtClean="0"/>
                        <a:t>401</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UNAUTHORIZED, states that user is using invalid or wrong authentication token.</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3449">
                <a:tc>
                  <a:txBody>
                    <a:bodyPr/>
                    <a:lstStyle/>
                    <a:p>
                      <a:pPr algn="l" fontAlgn="t"/>
                      <a:r>
                        <a:rPr lang="en-US" sz="1400" dirty="0" smtClean="0"/>
                        <a:t>403 </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FORBIDDEN, states that user is not having access to method being used for</a:t>
                      </a:r>
                    </a:p>
                    <a:p>
                      <a:pPr algn="l" fontAlgn="t"/>
                      <a:r>
                        <a:rPr lang="en-US" sz="1400" dirty="0" smtClean="0"/>
                        <a:t>example, delete access without admin rights.</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3449">
                <a:tc>
                  <a:txBody>
                    <a:bodyPr/>
                    <a:lstStyle/>
                    <a:p>
                      <a:pPr algn="l" fontAlgn="t"/>
                      <a:r>
                        <a:rPr lang="en-US" sz="1400" dirty="0" smtClean="0"/>
                        <a:t>404 </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NOT FOUND, states that method is not available.</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3449">
                <a:tc>
                  <a:txBody>
                    <a:bodyPr/>
                    <a:lstStyle/>
                    <a:p>
                      <a:pPr algn="l" fontAlgn="t"/>
                      <a:r>
                        <a:rPr lang="en-US" sz="1400" dirty="0" smtClean="0"/>
                        <a:t>405</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Method not supported</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3449">
                <a:tc>
                  <a:txBody>
                    <a:bodyPr/>
                    <a:lstStyle/>
                    <a:p>
                      <a:pPr algn="l" fontAlgn="t"/>
                      <a:r>
                        <a:rPr lang="en-US" sz="1400" dirty="0" smtClean="0"/>
                        <a:t>409</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CONFLICT, states conflict situation while executing the method for example,</a:t>
                      </a:r>
                    </a:p>
                    <a:p>
                      <a:pPr algn="l" fontAlgn="t"/>
                      <a:r>
                        <a:rPr lang="en-US" sz="1400" dirty="0" smtClean="0"/>
                        <a:t>adding duplicate entry.</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3449">
                <a:tc>
                  <a:txBody>
                    <a:bodyPr/>
                    <a:lstStyle/>
                    <a:p>
                      <a:pPr algn="l" fontAlgn="t"/>
                      <a:r>
                        <a:rPr lang="en-US" sz="1400" dirty="0" smtClean="0"/>
                        <a:t>500 </a:t>
                      </a:r>
                      <a:endParaRPr lang="en-US" sz="1400" dirty="0"/>
                    </a:p>
                  </a:txBody>
                  <a:tcPr marL="33676" marR="33676" marT="33676" marB="30308">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smtClean="0"/>
                        <a:t>INTERNAL SERVER ERROR, states that server has thrown some exception</a:t>
                      </a:r>
                    </a:p>
                    <a:p>
                      <a:pPr algn="l" fontAlgn="t"/>
                      <a:r>
                        <a:rPr lang="en-US" sz="1400" dirty="0" smtClean="0"/>
                        <a:t>while executing the method.</a:t>
                      </a:r>
                      <a:endParaRPr lang="en-US" sz="1400" dirty="0"/>
                    </a:p>
                  </a:txBody>
                  <a:tcPr marL="33676" marR="33676" marT="33676" marB="30308">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TextBox 5"/>
          <p:cNvSpPr txBox="1"/>
          <p:nvPr/>
        </p:nvSpPr>
        <p:spPr>
          <a:xfrm>
            <a:off x="0" y="228600"/>
            <a:ext cx="7086600" cy="646331"/>
          </a:xfrm>
          <a:prstGeom prst="rect">
            <a:avLst/>
          </a:prstGeom>
          <a:noFill/>
        </p:spPr>
        <p:txBody>
          <a:bodyPr wrap="square" rtlCol="0">
            <a:spAutoFit/>
          </a:bodyPr>
          <a:lstStyle/>
          <a:p>
            <a:r>
              <a:rPr lang="en-US" b="1" dirty="0" smtClean="0"/>
              <a:t>HTTP Status Code</a:t>
            </a:r>
            <a:endParaRPr lang="en-US" b="1" dirty="0"/>
          </a:p>
          <a:p>
            <a:endParaRPr lang="en-US" dirty="0"/>
          </a:p>
        </p:txBody>
      </p:sp>
      <p:sp>
        <p:nvSpPr>
          <p:cNvPr id="4" name="TextBox 3"/>
          <p:cNvSpPr txBox="1"/>
          <p:nvPr/>
        </p:nvSpPr>
        <p:spPr>
          <a:xfrm>
            <a:off x="0" y="762000"/>
            <a:ext cx="8991600" cy="646331"/>
          </a:xfrm>
          <a:prstGeom prst="rect">
            <a:avLst/>
          </a:prstGeom>
          <a:noFill/>
        </p:spPr>
        <p:txBody>
          <a:bodyPr wrap="square" rtlCol="0">
            <a:spAutoFit/>
          </a:bodyPr>
          <a:lstStyle/>
          <a:p>
            <a:r>
              <a:rPr lang="en-US" dirty="0" smtClean="0"/>
              <a:t>When Client sends a HTTP Request, Server returns an HTTP Status code indicating success/fail, and reason for failure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990600"/>
            <a:ext cx="8991600" cy="4953000"/>
          </a:xfrm>
        </p:spPr>
        <p:txBody>
          <a:bodyPr>
            <a:normAutofit/>
          </a:bodyPr>
          <a:lstStyle/>
          <a:p>
            <a:pPr algn="l"/>
            <a:r>
              <a:rPr lang="en-US" sz="3600" dirty="0" smtClean="0"/>
              <a:t>Client after making an HTTP request, need to receive Status Code, and further handle accordingly.</a:t>
            </a:r>
            <a:endParaRPr lang="en-US" sz="3600" dirty="0"/>
          </a:p>
        </p:txBody>
      </p:sp>
      <p:sp>
        <p:nvSpPr>
          <p:cNvPr id="4" name="TextBox 3"/>
          <p:cNvSpPr txBox="1"/>
          <p:nvPr/>
        </p:nvSpPr>
        <p:spPr>
          <a:xfrm>
            <a:off x="0" y="228600"/>
            <a:ext cx="7086600" cy="923330"/>
          </a:xfrm>
          <a:prstGeom prst="rect">
            <a:avLst/>
          </a:prstGeom>
          <a:noFill/>
        </p:spPr>
        <p:txBody>
          <a:bodyPr wrap="square" rtlCol="0">
            <a:spAutoFit/>
          </a:bodyPr>
          <a:lstStyle/>
          <a:p>
            <a:r>
              <a:rPr lang="en-US" sz="3600" b="1" dirty="0" smtClean="0"/>
              <a:t>HTTP Status Code</a:t>
            </a:r>
            <a:endParaRPr lang="en-US" sz="3600" b="1" dirty="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a:bodyPr>
          <a:lstStyle/>
          <a:p>
            <a:r>
              <a:rPr lang="en-US" sz="5000" b="1" dirty="0" smtClean="0"/>
              <a:t>How to test a Web Service?</a:t>
            </a:r>
          </a:p>
          <a:p>
            <a:pPr algn="just"/>
            <a:r>
              <a:rPr lang="en-US" sz="2400" dirty="0" smtClean="0"/>
              <a:t>Can be tested with a console based Application.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a:bodyPr>
          <a:lstStyle/>
          <a:p>
            <a:r>
              <a:rPr lang="en-US" sz="4400" b="1" dirty="0" smtClean="0"/>
              <a:t>Caching</a:t>
            </a:r>
          </a:p>
        </p:txBody>
      </p:sp>
      <p:sp>
        <p:nvSpPr>
          <p:cNvPr id="4" name="Rectangle 3"/>
          <p:cNvSpPr/>
          <p:nvPr/>
        </p:nvSpPr>
        <p:spPr>
          <a:xfrm>
            <a:off x="304800" y="990601"/>
            <a:ext cx="8458200" cy="2031325"/>
          </a:xfrm>
          <a:prstGeom prst="rect">
            <a:avLst/>
          </a:prstGeom>
        </p:spPr>
        <p:txBody>
          <a:bodyPr wrap="square">
            <a:spAutoFit/>
          </a:bodyPr>
          <a:lstStyle/>
          <a:p>
            <a:r>
              <a:rPr lang="en-US" dirty="0" smtClean="0"/>
              <a:t>Caching stores the server response in the client, so that a client need not make a server request for the same resource again. </a:t>
            </a:r>
          </a:p>
          <a:p>
            <a:r>
              <a:rPr lang="en-US" dirty="0" smtClean="0"/>
              <a:t>A server response should provide details on about how caching is to be done, so that a client caches the response for certain time-period or never caches the server response. Following are the Headers which control Caching</a:t>
            </a:r>
          </a:p>
          <a:p>
            <a:r>
              <a:rPr lang="en-US" dirty="0" smtClean="0"/>
              <a:t/>
            </a:r>
            <a:br>
              <a:rPr lang="en-US" dirty="0" smtClean="0"/>
            </a:br>
            <a:endParaRPr lang="en-US" dirty="0"/>
          </a:p>
        </p:txBody>
      </p:sp>
      <p:graphicFrame>
        <p:nvGraphicFramePr>
          <p:cNvPr id="5" name="Table 4"/>
          <p:cNvGraphicFramePr>
            <a:graphicFrameLocks noGrp="1"/>
          </p:cNvGraphicFramePr>
          <p:nvPr/>
        </p:nvGraphicFramePr>
        <p:xfrm>
          <a:off x="381000" y="2590801"/>
          <a:ext cx="8153400" cy="4038601"/>
        </p:xfrm>
        <a:graphic>
          <a:graphicData uri="http://schemas.openxmlformats.org/drawingml/2006/table">
            <a:tbl>
              <a:tblPr/>
              <a:tblGrid>
                <a:gridCol w="1828800"/>
                <a:gridCol w="6324600"/>
              </a:tblGrid>
              <a:tr h="885601">
                <a:tc>
                  <a:txBody>
                    <a:bodyPr/>
                    <a:lstStyle/>
                    <a:p>
                      <a:pPr algn="just" fontAlgn="t"/>
                      <a:r>
                        <a:rPr lang="en-US" sz="1800" b="1" dirty="0" smtClean="0">
                          <a:solidFill>
                            <a:srgbClr val="000000"/>
                          </a:solidFill>
                        </a:rPr>
                        <a:t>Date</a:t>
                      </a:r>
                      <a:endParaRPr lang="en-US" sz="1800" dirty="0">
                        <a:solidFill>
                          <a:srgbClr val="000000"/>
                        </a:solidFill>
                      </a:endParaRPr>
                    </a:p>
                  </a:txBody>
                  <a:tcPr marL="54332" marR="54332" marT="54332" marB="543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rPr>
                        <a:t>Date </a:t>
                      </a:r>
                      <a:r>
                        <a:rPr lang="en-US" sz="1800" dirty="0">
                          <a:solidFill>
                            <a:srgbClr val="000000"/>
                          </a:solidFill>
                        </a:rPr>
                        <a:t>and Time of the resource when it was created.</a:t>
                      </a:r>
                    </a:p>
                  </a:txBody>
                  <a:tcPr marL="54332" marR="54332" marT="54332" marB="543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5601">
                <a:tc>
                  <a:txBody>
                    <a:bodyPr/>
                    <a:lstStyle/>
                    <a:p>
                      <a:pPr algn="just" fontAlgn="t"/>
                      <a:r>
                        <a:rPr lang="en-US" sz="1800" b="1" dirty="0" smtClean="0">
                          <a:solidFill>
                            <a:srgbClr val="000000"/>
                          </a:solidFill>
                        </a:rPr>
                        <a:t>Last Modified</a:t>
                      </a:r>
                      <a:endParaRPr lang="en-US" sz="1800" dirty="0">
                        <a:solidFill>
                          <a:srgbClr val="000000"/>
                        </a:solidFill>
                      </a:endParaRPr>
                    </a:p>
                  </a:txBody>
                  <a:tcPr marL="54332" marR="54332" marT="54332" marB="543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rPr>
                        <a:t>Date </a:t>
                      </a:r>
                      <a:r>
                        <a:rPr lang="en-US" sz="1800" dirty="0">
                          <a:solidFill>
                            <a:srgbClr val="000000"/>
                          </a:solidFill>
                        </a:rPr>
                        <a:t>and Time of the resource when it was last modified.</a:t>
                      </a:r>
                    </a:p>
                  </a:txBody>
                  <a:tcPr marL="54332" marR="54332" marT="54332" marB="543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0899">
                <a:tc>
                  <a:txBody>
                    <a:bodyPr/>
                    <a:lstStyle/>
                    <a:p>
                      <a:pPr algn="just" fontAlgn="t"/>
                      <a:r>
                        <a:rPr lang="en-US" sz="1800" b="1" dirty="0" smtClean="0">
                          <a:solidFill>
                            <a:srgbClr val="000000"/>
                          </a:solidFill>
                        </a:rPr>
                        <a:t>Cache-Control</a:t>
                      </a:r>
                      <a:endParaRPr lang="en-US" sz="1800" dirty="0">
                        <a:solidFill>
                          <a:srgbClr val="000000"/>
                        </a:solidFill>
                      </a:endParaRPr>
                    </a:p>
                  </a:txBody>
                  <a:tcPr marL="54332" marR="54332" marT="54332" marB="543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rPr>
                        <a:t>Primary </a:t>
                      </a:r>
                      <a:r>
                        <a:rPr lang="en-US" sz="1800" dirty="0">
                          <a:solidFill>
                            <a:srgbClr val="000000"/>
                          </a:solidFill>
                        </a:rPr>
                        <a:t>header to control caching.</a:t>
                      </a:r>
                    </a:p>
                  </a:txBody>
                  <a:tcPr marL="54332" marR="54332" marT="54332" marB="543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0899">
                <a:tc>
                  <a:txBody>
                    <a:bodyPr/>
                    <a:lstStyle/>
                    <a:p>
                      <a:pPr algn="just" fontAlgn="t"/>
                      <a:r>
                        <a:rPr lang="en-US" sz="1800" b="1" dirty="0" smtClean="0">
                          <a:solidFill>
                            <a:srgbClr val="000000"/>
                          </a:solidFill>
                        </a:rPr>
                        <a:t>Expires</a:t>
                      </a:r>
                      <a:endParaRPr lang="en-US" sz="1800" dirty="0">
                        <a:solidFill>
                          <a:srgbClr val="000000"/>
                        </a:solidFill>
                      </a:endParaRPr>
                    </a:p>
                  </a:txBody>
                  <a:tcPr marL="54332" marR="54332" marT="54332" marB="543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rPr>
                        <a:t>Expiration </a:t>
                      </a:r>
                      <a:r>
                        <a:rPr lang="en-US" sz="1800" dirty="0">
                          <a:solidFill>
                            <a:srgbClr val="000000"/>
                          </a:solidFill>
                        </a:rPr>
                        <a:t>date and time of caching.</a:t>
                      </a:r>
                    </a:p>
                  </a:txBody>
                  <a:tcPr marL="54332" marR="54332" marT="54332" marB="543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5601">
                <a:tc>
                  <a:txBody>
                    <a:bodyPr/>
                    <a:lstStyle/>
                    <a:p>
                      <a:pPr algn="just" fontAlgn="t"/>
                      <a:r>
                        <a:rPr lang="en-US" sz="1800" b="1" dirty="0" smtClean="0">
                          <a:solidFill>
                            <a:srgbClr val="000000"/>
                          </a:solidFill>
                        </a:rPr>
                        <a:t>Age</a:t>
                      </a:r>
                      <a:endParaRPr lang="en-US" sz="1800" dirty="0">
                        <a:solidFill>
                          <a:srgbClr val="000000"/>
                        </a:solidFill>
                      </a:endParaRPr>
                    </a:p>
                  </a:txBody>
                  <a:tcPr marL="54332" marR="54332" marT="54332" marB="543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smtClean="0">
                          <a:solidFill>
                            <a:srgbClr val="000000"/>
                          </a:solidFill>
                        </a:rPr>
                        <a:t>Duration </a:t>
                      </a:r>
                      <a:r>
                        <a:rPr lang="en-US" sz="1800" dirty="0">
                          <a:solidFill>
                            <a:srgbClr val="000000"/>
                          </a:solidFill>
                        </a:rPr>
                        <a:t>in seconds from when resource was fetched from the server.</a:t>
                      </a:r>
                    </a:p>
                  </a:txBody>
                  <a:tcPr marL="54332" marR="54332" marT="54332" marB="543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a:bodyPr>
          <a:lstStyle/>
          <a:p>
            <a:r>
              <a:rPr lang="en-US" sz="4400" b="1" dirty="0" smtClean="0"/>
              <a:t>Caching</a:t>
            </a:r>
          </a:p>
        </p:txBody>
      </p:sp>
      <p:sp>
        <p:nvSpPr>
          <p:cNvPr id="4" name="Rectangle 3"/>
          <p:cNvSpPr/>
          <p:nvPr/>
        </p:nvSpPr>
        <p:spPr>
          <a:xfrm>
            <a:off x="304800" y="990601"/>
            <a:ext cx="8458200" cy="923330"/>
          </a:xfrm>
          <a:prstGeom prst="rect">
            <a:avLst/>
          </a:prstGeom>
        </p:spPr>
        <p:txBody>
          <a:bodyPr wrap="square">
            <a:spAutoFit/>
          </a:bodyPr>
          <a:lstStyle/>
          <a:p>
            <a:r>
              <a:rPr lang="en-US" dirty="0" smtClean="0"/>
              <a:t>Different values for Cache control Header</a:t>
            </a:r>
          </a:p>
          <a:p>
            <a:r>
              <a:rPr lang="en-US" dirty="0" smtClean="0"/>
              <a:t/>
            </a:r>
            <a:br>
              <a:rPr lang="en-US" dirty="0" smtClean="0"/>
            </a:br>
            <a:endParaRPr lang="en-US" dirty="0"/>
          </a:p>
        </p:txBody>
      </p:sp>
      <p:graphicFrame>
        <p:nvGraphicFramePr>
          <p:cNvPr id="6" name="Table 5"/>
          <p:cNvGraphicFramePr>
            <a:graphicFrameLocks noGrp="1"/>
          </p:cNvGraphicFramePr>
          <p:nvPr/>
        </p:nvGraphicFramePr>
        <p:xfrm>
          <a:off x="609600" y="1518426"/>
          <a:ext cx="7848600" cy="5060243"/>
        </p:xfrm>
        <a:graphic>
          <a:graphicData uri="http://schemas.openxmlformats.org/drawingml/2006/table">
            <a:tbl>
              <a:tblPr/>
              <a:tblGrid>
                <a:gridCol w="2438400"/>
                <a:gridCol w="5410200"/>
              </a:tblGrid>
              <a:tr h="304109">
                <a:tc>
                  <a:txBody>
                    <a:bodyPr/>
                    <a:lstStyle/>
                    <a:p>
                      <a:pPr algn="ctr" fontAlgn="t"/>
                      <a:endParaRPr lang="en-US" sz="1600" dirty="0"/>
                    </a:p>
                  </a:txBody>
                  <a:tcPr marL="42869" marR="42869" marT="42869" marB="428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t>Directive &amp; Description</a:t>
                      </a:r>
                    </a:p>
                  </a:txBody>
                  <a:tcPr marL="42869" marR="42869" marT="42869" marB="428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69764">
                <a:tc>
                  <a:txBody>
                    <a:bodyPr/>
                    <a:lstStyle/>
                    <a:p>
                      <a:pPr algn="just" fontAlgn="t"/>
                      <a:r>
                        <a:rPr lang="en-US" sz="1600" b="1" dirty="0" smtClean="0">
                          <a:solidFill>
                            <a:srgbClr val="000000"/>
                          </a:solidFill>
                        </a:rPr>
                        <a:t>Public</a:t>
                      </a:r>
                      <a:endParaRPr lang="en-US" sz="1600" dirty="0">
                        <a:solidFill>
                          <a:srgbClr val="000000"/>
                        </a:solidFill>
                      </a:endParaRPr>
                    </a:p>
                  </a:txBody>
                  <a:tcPr marL="42869" marR="42869" marT="42869" marB="428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dirty="0" smtClean="0">
                          <a:solidFill>
                            <a:srgbClr val="000000"/>
                          </a:solidFill>
                        </a:rPr>
                        <a:t>Indicates </a:t>
                      </a:r>
                      <a:r>
                        <a:rPr lang="en-US" sz="1600" dirty="0">
                          <a:solidFill>
                            <a:srgbClr val="000000"/>
                          </a:solidFill>
                        </a:rPr>
                        <a:t>that resource is cacheable by any component.</a:t>
                      </a:r>
                    </a:p>
                  </a:txBody>
                  <a:tcPr marL="42869" marR="42869" marT="42869" marB="428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51610">
                <a:tc>
                  <a:txBody>
                    <a:bodyPr/>
                    <a:lstStyle/>
                    <a:p>
                      <a:pPr algn="just" fontAlgn="t"/>
                      <a:r>
                        <a:rPr lang="en-US" sz="1600" b="1" dirty="0" smtClean="0">
                          <a:solidFill>
                            <a:srgbClr val="000000"/>
                          </a:solidFill>
                        </a:rPr>
                        <a:t>Private</a:t>
                      </a:r>
                      <a:endParaRPr lang="en-US" sz="1600" dirty="0">
                        <a:solidFill>
                          <a:srgbClr val="000000"/>
                        </a:solidFill>
                      </a:endParaRPr>
                    </a:p>
                  </a:txBody>
                  <a:tcPr marL="42869" marR="42869" marT="42869" marB="428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dirty="0" smtClean="0">
                          <a:solidFill>
                            <a:srgbClr val="000000"/>
                          </a:solidFill>
                        </a:rPr>
                        <a:t>Indicates </a:t>
                      </a:r>
                      <a:r>
                        <a:rPr lang="en-US" sz="1600" dirty="0">
                          <a:solidFill>
                            <a:srgbClr val="000000"/>
                          </a:solidFill>
                        </a:rPr>
                        <a:t>that resource is cacheable only by the client and the server, no intermediary can cache the resource.</a:t>
                      </a:r>
                    </a:p>
                  </a:txBody>
                  <a:tcPr marL="42869" marR="42869" marT="42869" marB="428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8840">
                <a:tc>
                  <a:txBody>
                    <a:bodyPr/>
                    <a:lstStyle/>
                    <a:p>
                      <a:pPr algn="just" fontAlgn="t"/>
                      <a:r>
                        <a:rPr lang="en-US" sz="1600" b="1" dirty="0" smtClean="0">
                          <a:solidFill>
                            <a:srgbClr val="000000"/>
                          </a:solidFill>
                        </a:rPr>
                        <a:t>no-cache/no-store</a:t>
                      </a:r>
                      <a:endParaRPr lang="en-US" sz="1600" dirty="0">
                        <a:solidFill>
                          <a:srgbClr val="000000"/>
                        </a:solidFill>
                      </a:endParaRPr>
                    </a:p>
                  </a:txBody>
                  <a:tcPr marL="42869" marR="42869" marT="42869" marB="428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dirty="0" smtClean="0">
                          <a:solidFill>
                            <a:srgbClr val="000000"/>
                          </a:solidFill>
                        </a:rPr>
                        <a:t>Indicates </a:t>
                      </a:r>
                      <a:r>
                        <a:rPr lang="en-US" sz="1600" dirty="0">
                          <a:solidFill>
                            <a:srgbClr val="000000"/>
                          </a:solidFill>
                        </a:rPr>
                        <a:t>that a resource is not cacheable.</a:t>
                      </a:r>
                    </a:p>
                  </a:txBody>
                  <a:tcPr marL="42869" marR="42869" marT="42869" marB="428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60687">
                <a:tc>
                  <a:txBody>
                    <a:bodyPr/>
                    <a:lstStyle/>
                    <a:p>
                      <a:pPr algn="just" fontAlgn="t"/>
                      <a:r>
                        <a:rPr lang="en-US" sz="1600" b="1" dirty="0" smtClean="0">
                          <a:solidFill>
                            <a:srgbClr val="000000"/>
                          </a:solidFill>
                        </a:rPr>
                        <a:t>max-age</a:t>
                      </a:r>
                      <a:endParaRPr lang="en-US" sz="1600" dirty="0">
                        <a:solidFill>
                          <a:srgbClr val="000000"/>
                        </a:solidFill>
                      </a:endParaRPr>
                    </a:p>
                  </a:txBody>
                  <a:tcPr marL="42869" marR="42869" marT="42869" marB="428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dirty="0" smtClean="0">
                          <a:solidFill>
                            <a:srgbClr val="000000"/>
                          </a:solidFill>
                        </a:rPr>
                        <a:t>Indicates </a:t>
                      </a:r>
                      <a:r>
                        <a:rPr lang="en-US" sz="1600" dirty="0">
                          <a:solidFill>
                            <a:srgbClr val="000000"/>
                          </a:solidFill>
                        </a:rPr>
                        <a:t>the caching is valid up to max-age in seconds. After this, client has to make another request.</a:t>
                      </a:r>
                    </a:p>
                  </a:txBody>
                  <a:tcPr marL="42869" marR="42869" marT="42869" marB="428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69764">
                <a:tc>
                  <a:txBody>
                    <a:bodyPr/>
                    <a:lstStyle/>
                    <a:p>
                      <a:pPr algn="just" fontAlgn="t"/>
                      <a:r>
                        <a:rPr lang="en-US" sz="1600" b="1" dirty="0" smtClean="0">
                          <a:solidFill>
                            <a:srgbClr val="000000"/>
                          </a:solidFill>
                        </a:rPr>
                        <a:t>must-revalidate</a:t>
                      </a:r>
                      <a:endParaRPr lang="en-US" sz="1600" dirty="0">
                        <a:solidFill>
                          <a:srgbClr val="000000"/>
                        </a:solidFill>
                      </a:endParaRPr>
                    </a:p>
                  </a:txBody>
                  <a:tcPr marL="42869" marR="42869" marT="42869" marB="428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dirty="0" smtClean="0">
                          <a:solidFill>
                            <a:srgbClr val="000000"/>
                          </a:solidFill>
                        </a:rPr>
                        <a:t>Indication </a:t>
                      </a:r>
                      <a:r>
                        <a:rPr lang="en-US" sz="1600" dirty="0">
                          <a:solidFill>
                            <a:srgbClr val="000000"/>
                          </a:solidFill>
                        </a:rPr>
                        <a:t>to server to revalidate resource if max-age has passed.</a:t>
                      </a:r>
                    </a:p>
                  </a:txBody>
                  <a:tcPr marL="42869" marR="42869" marT="42869" marB="428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fontScale="77500" lnSpcReduction="20000"/>
          </a:bodyPr>
          <a:lstStyle/>
          <a:p>
            <a:r>
              <a:rPr lang="en-US" sz="4000" b="1" dirty="0" err="1" smtClean="0"/>
              <a:t>RESTful</a:t>
            </a:r>
            <a:r>
              <a:rPr lang="en-US" sz="4000" b="1" dirty="0" smtClean="0"/>
              <a:t> Synchronous and Asynchronous</a:t>
            </a:r>
          </a:p>
          <a:p>
            <a:pPr algn="l" fontAlgn="base"/>
            <a:r>
              <a:rPr lang="en-US" sz="4000" dirty="0" smtClean="0"/>
              <a:t>"Synchronous" or "Asynchronous" is the </a:t>
            </a:r>
            <a:r>
              <a:rPr lang="en-US" sz="4000" b="1" dirty="0" err="1" smtClean="0"/>
              <a:t>behaviour</a:t>
            </a:r>
            <a:r>
              <a:rPr lang="en-US" sz="4000" b="1" dirty="0" smtClean="0"/>
              <a:t> of the client</a:t>
            </a:r>
            <a:r>
              <a:rPr lang="en-US" sz="4000" dirty="0" smtClean="0"/>
              <a:t> that is requesting the resource. </a:t>
            </a:r>
          </a:p>
          <a:p>
            <a:pPr algn="l" fontAlgn="base"/>
            <a:endParaRPr lang="en-US" sz="4000" dirty="0" smtClean="0"/>
          </a:p>
          <a:p>
            <a:pPr algn="l" fontAlgn="base"/>
            <a:r>
              <a:rPr lang="en-US" sz="4000" b="1" dirty="0" smtClean="0"/>
              <a:t>Synchronous behavior:</a:t>
            </a:r>
          </a:p>
          <a:p>
            <a:pPr algn="l" fontAlgn="base"/>
            <a:r>
              <a:rPr lang="en-US" sz="4000" dirty="0" smtClean="0"/>
              <a:t>Client constructs an HTTP structure, sends request to Server, and waits for the response HTTP.</a:t>
            </a:r>
          </a:p>
          <a:p>
            <a:pPr algn="l" fontAlgn="base"/>
            <a:endParaRPr lang="en-US" sz="4000" dirty="0" smtClean="0"/>
          </a:p>
          <a:p>
            <a:pPr algn="l" fontAlgn="base"/>
            <a:r>
              <a:rPr lang="en-US" sz="4000" b="1" dirty="0" smtClean="0"/>
              <a:t>Asynchronous behavior:</a:t>
            </a:r>
          </a:p>
          <a:p>
            <a:pPr algn="l" fontAlgn="base"/>
            <a:r>
              <a:rPr lang="en-US" sz="4000" dirty="0" smtClean="0"/>
              <a:t>Client constructs HTTP structure, sends the request, and moves on.</a:t>
            </a:r>
          </a:p>
          <a:p>
            <a:pPr algn="l" fontAlgn="base"/>
            <a:r>
              <a:rPr lang="en-US" sz="4000" dirty="0" smtClean="0"/>
              <a:t>There's another thread that is waiting on the socket for the response. Once response arrives, the original sender is notified (usually, using a callback like structure).</a:t>
            </a:r>
          </a:p>
          <a:p>
            <a:pPr algn="l"/>
            <a:endParaRPr lang="en-US" sz="4000"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b="1" dirty="0" smtClean="0"/>
              <a:t>JAX-RS Exception Handling</a:t>
            </a:r>
          </a:p>
          <a:p>
            <a:pPr algn="l"/>
            <a:r>
              <a:rPr lang="en-US" dirty="0" smtClean="0"/>
              <a:t>An exception may occur on Server side, in such cases it is possible for the Client to receive Exception details, and further handle it accordingly or by displaying to End User.</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a:bodyPr>
          <a:lstStyle/>
          <a:p>
            <a:r>
              <a:rPr lang="en-US" sz="4400" b="1" dirty="0" smtClean="0"/>
              <a:t>Idempotent</a:t>
            </a:r>
          </a:p>
        </p:txBody>
      </p:sp>
      <p:sp>
        <p:nvSpPr>
          <p:cNvPr id="4" name="Subtitle 2"/>
          <p:cNvSpPr txBox="1">
            <a:spLocks/>
          </p:cNvSpPr>
          <p:nvPr/>
        </p:nvSpPr>
        <p:spPr>
          <a:xfrm>
            <a:off x="381000" y="914400"/>
            <a:ext cx="8001000" cy="5562600"/>
          </a:xfrm>
          <a:prstGeom prst="rect">
            <a:avLst/>
          </a:prstGeom>
        </p:spPr>
        <p:txBody>
          <a:bodyPr vert="horz" lIns="91440" tIns="45720" rIns="91440" bIns="45720" rtlCol="0">
            <a:noAutofit/>
          </a:bodyPr>
          <a:lstStyle/>
          <a:p>
            <a:pPr lvl="0">
              <a:spcBef>
                <a:spcPct val="20000"/>
              </a:spcBef>
            </a:pPr>
            <a:r>
              <a:rPr lang="en-US" i="1" dirty="0" err="1" smtClean="0"/>
              <a:t>Idempotence</a:t>
            </a:r>
            <a:r>
              <a:rPr lang="en-US" i="1" dirty="0" smtClean="0"/>
              <a:t> is the property of certain operations in mathematics and computer science, that can be applied multiple times without changing the result beyond the initial application.</a:t>
            </a:r>
          </a:p>
          <a:p>
            <a:pPr lvl="0">
              <a:spcBef>
                <a:spcPct val="20000"/>
              </a:spcBef>
            </a:pPr>
            <a:endPar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r>
              <a:rPr lang="en-US" b="1" dirty="0" smtClean="0"/>
              <a:t>HTTP specification requires GET, PUT and DELETE methods to always be idempotent. </a:t>
            </a:r>
          </a:p>
          <a:p>
            <a:r>
              <a:rPr lang="en-US" dirty="0" smtClean="0"/>
              <a:t>If a client makes a request with one of these methods, they do not have to worry about making duplicate requests. </a:t>
            </a:r>
          </a:p>
          <a:p>
            <a:endParaRPr lang="en-US" dirty="0" smtClean="0"/>
          </a:p>
          <a:p>
            <a:r>
              <a:rPr lang="en-US" dirty="0" smtClean="0"/>
              <a:t>But if they are making a POST request, they </a:t>
            </a:r>
            <a:r>
              <a:rPr lang="en-US" i="1" dirty="0" smtClean="0"/>
              <a:t>cannot</a:t>
            </a:r>
            <a:r>
              <a:rPr lang="en-US" dirty="0" smtClean="0"/>
              <a:t> safely make duplicate requests without any side effects, which is why </a:t>
            </a:r>
            <a:r>
              <a:rPr lang="en-US" b="1" dirty="0" smtClean="0"/>
              <a:t>resource creation should be a POST method</a:t>
            </a:r>
            <a:r>
              <a:rPr lang="en-US" dirty="0" smtClean="0"/>
              <a:t>. </a:t>
            </a:r>
          </a:p>
          <a:p>
            <a:endParaRPr lang="en-US" dirty="0" smtClean="0"/>
          </a:p>
          <a:p>
            <a:r>
              <a:rPr lang="en-US" dirty="0" smtClean="0"/>
              <a:t>Because resource creation requests are not idempotent. Which is because multiple requests to create resources results in multiple resources. </a:t>
            </a:r>
          </a:p>
          <a:p>
            <a:endParaRPr lang="en-US" dirty="0" smtClean="0"/>
          </a:p>
          <a:p>
            <a:r>
              <a:rPr lang="en-US" dirty="0" smtClean="0"/>
              <a:t>But updating a resource,  can be called multiple times safely. Which is why u</a:t>
            </a:r>
            <a:r>
              <a:rPr lang="en-US" b="1" dirty="0" smtClean="0"/>
              <a:t>pdate requests ideally use the HTTP PUT method</a:t>
            </a:r>
            <a:r>
              <a:rPr lang="en-US" dirty="0" smtClean="0"/>
              <a:t>, which is supposed to be idempotent as per the specification.</a:t>
            </a:r>
          </a:p>
          <a:p>
            <a:pPr lvl="0">
              <a:spcBef>
                <a:spcPct val="20000"/>
              </a:spcBef>
            </a:pPr>
            <a: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6629400"/>
          </a:xfrm>
        </p:spPr>
        <p:txBody>
          <a:bodyPr>
            <a:normAutofit/>
          </a:bodyPr>
          <a:lstStyle/>
          <a:p>
            <a:r>
              <a:rPr lang="en-US" sz="4400" b="1" dirty="0" err="1" smtClean="0"/>
              <a:t>RESTEasy</a:t>
            </a:r>
            <a:r>
              <a:rPr lang="en-US" sz="4400" b="1" dirty="0" smtClean="0"/>
              <a:t> &amp; Jersey Difference</a:t>
            </a:r>
          </a:p>
          <a:p>
            <a:endParaRPr lang="en-US" sz="4400" b="1" dirty="0" smtClean="0"/>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pPr lvl="0">
              <a:spcBef>
                <a:spcPct val="20000"/>
              </a:spcBef>
            </a:pPr>
            <a:r>
              <a:rPr lang="en-US" b="1" i="1" dirty="0" smtClean="0"/>
              <a:t>Jersey developed by Oracle as reference implementation JSR 311, available by default in </a:t>
            </a:r>
            <a:r>
              <a:rPr lang="en-US" b="1" i="1" dirty="0" err="1" smtClean="0"/>
              <a:t>GlassFish</a:t>
            </a:r>
            <a:r>
              <a:rPr lang="en-US" b="1" i="1" dirty="0" smtClean="0"/>
              <a:t> Server.</a:t>
            </a:r>
          </a:p>
          <a:p>
            <a:pPr lvl="0">
              <a:spcBef>
                <a:spcPct val="20000"/>
              </a:spcBef>
            </a:pPr>
            <a:r>
              <a:rPr lang="en-US" b="1" i="1" dirty="0" err="1" smtClean="0"/>
              <a:t>RESTEasy</a:t>
            </a:r>
            <a:r>
              <a:rPr lang="en-US" b="1" i="1" dirty="0" smtClean="0"/>
              <a:t>  developed by JBOSS, available by default with JBOSS servers</a:t>
            </a:r>
          </a:p>
          <a:p>
            <a:pPr lvl="0">
              <a:spcBef>
                <a:spcPct val="20000"/>
              </a:spcBef>
            </a:pPr>
            <a:endParaRPr lang="en-US" b="1" i="1" dirty="0" smtClean="0"/>
          </a:p>
          <a:p>
            <a:pPr lvl="0">
              <a:spcBef>
                <a:spcPct val="20000"/>
              </a:spcBef>
            </a:pPr>
            <a:r>
              <a:rPr lang="en-US" b="1" i="1" dirty="0" smtClean="0"/>
              <a:t>Caching feature</a:t>
            </a:r>
          </a:p>
          <a:p>
            <a:pPr fontAlgn="base"/>
            <a:r>
              <a:rPr lang="en-US" dirty="0" smtClean="0"/>
              <a:t>The first one is a set of two annotations—@Cache and @</a:t>
            </a:r>
            <a:r>
              <a:rPr lang="en-US" dirty="0" err="1" smtClean="0"/>
              <a:t>NoCache</a:t>
            </a:r>
            <a:r>
              <a:rPr lang="en-US" dirty="0" smtClean="0"/>
              <a:t>. They can be used only with @GET annotated methods. If such method has @Cache then for a successful response (with 200 OK response code) it automatically sets a Cache-Control header.</a:t>
            </a:r>
          </a:p>
          <a:p>
            <a:pPr fontAlgn="base"/>
            <a:r>
              <a:rPr lang="en-US" i="1" dirty="0" smtClean="0"/>
              <a:t>@GET</a:t>
            </a:r>
          </a:p>
          <a:p>
            <a:pPr fontAlgn="base"/>
            <a:r>
              <a:rPr lang="en-US" i="1" dirty="0" smtClean="0"/>
              <a:t>@Path("users/{id}")</a:t>
            </a:r>
          </a:p>
          <a:p>
            <a:pPr fontAlgn="base"/>
            <a:r>
              <a:rPr lang="en-US" i="1" dirty="0" smtClean="0"/>
              <a:t>@Produces("application/</a:t>
            </a:r>
            <a:r>
              <a:rPr lang="en-US" i="1" dirty="0" err="1" smtClean="0"/>
              <a:t>json</a:t>
            </a:r>
            <a:r>
              <a:rPr lang="en-US" i="1" dirty="0" smtClean="0"/>
              <a:t>")</a:t>
            </a:r>
          </a:p>
          <a:p>
            <a:pPr fontAlgn="base"/>
            <a:r>
              <a:rPr lang="en-US" i="1" dirty="0" smtClean="0"/>
              <a:t>@Cache(</a:t>
            </a:r>
            <a:r>
              <a:rPr lang="en-US" i="1" dirty="0" err="1" smtClean="0"/>
              <a:t>mustRevalidate</a:t>
            </a:r>
            <a:r>
              <a:rPr lang="en-US" i="1" dirty="0" smtClean="0"/>
              <a:t> = true)</a:t>
            </a:r>
          </a:p>
          <a:p>
            <a:pPr fontAlgn="base"/>
            <a:r>
              <a:rPr lang="en-US" i="1" dirty="0" smtClean="0"/>
              <a:t>public Response </a:t>
            </a:r>
            <a:r>
              <a:rPr lang="en-US" i="1" dirty="0" err="1" smtClean="0"/>
              <a:t>getUser</a:t>
            </a:r>
            <a:r>
              <a:rPr lang="en-US" i="1" dirty="0" smtClean="0"/>
              <a:t>(@</a:t>
            </a:r>
            <a:r>
              <a:rPr lang="en-US" i="1" dirty="0" err="1" smtClean="0"/>
              <a:t>PathParam</a:t>
            </a:r>
            <a:r>
              <a:rPr lang="en-US" i="1" dirty="0" smtClean="0"/>
              <a:t>("id") String id) {}</a:t>
            </a:r>
          </a:p>
          <a:p>
            <a:pPr fontAlgn="base"/>
            <a:endParaRPr lang="en-US" dirty="0" smtClean="0"/>
          </a:p>
          <a:p>
            <a:pPr fontAlgn="base"/>
            <a:r>
              <a:rPr lang="en-US" dirty="0" err="1" smtClean="0"/>
              <a:t>RESTEasy</a:t>
            </a:r>
            <a:r>
              <a:rPr lang="en-US" dirty="0" smtClean="0"/>
              <a:t> provides inbuilt </a:t>
            </a:r>
            <a:r>
              <a:rPr lang="en-US" b="1" dirty="0" err="1" smtClean="0"/>
              <a:t>LightWeightBrowserCache</a:t>
            </a:r>
            <a:r>
              <a:rPr lang="en-US" dirty="0" smtClean="0"/>
              <a:t>, as shown below</a:t>
            </a:r>
          </a:p>
          <a:p>
            <a:pPr fontAlgn="base"/>
            <a:endParaRPr lang="en-US" dirty="0" smtClean="0"/>
          </a:p>
          <a:p>
            <a:pPr fontAlgn="base"/>
            <a:r>
              <a:rPr lang="en-US" i="1" dirty="0" err="1" smtClean="0"/>
              <a:t>RegisterBuiltin.register</a:t>
            </a:r>
            <a:r>
              <a:rPr lang="en-US" i="1" dirty="0" smtClean="0"/>
              <a:t>(</a:t>
            </a:r>
            <a:r>
              <a:rPr lang="en-US" i="1" dirty="0" err="1" smtClean="0"/>
              <a:t>ResteasyProviderFactory.getInstance</a:t>
            </a:r>
            <a:r>
              <a:rPr lang="en-US" i="1" dirty="0" smtClean="0"/>
              <a:t>());</a:t>
            </a:r>
          </a:p>
          <a:p>
            <a:pPr fontAlgn="base"/>
            <a:r>
              <a:rPr lang="en-US" i="1" dirty="0" err="1" smtClean="0"/>
              <a:t>LightweightBrowserCache</a:t>
            </a:r>
            <a:r>
              <a:rPr lang="en-US" i="1" dirty="0" smtClean="0"/>
              <a:t> cache = new </a:t>
            </a:r>
            <a:r>
              <a:rPr lang="en-US" i="1" dirty="0" err="1" smtClean="0"/>
              <a:t>LightweightBrowserCache</a:t>
            </a:r>
            <a:r>
              <a:rPr lang="en-US" i="1" dirty="0" smtClean="0"/>
              <a:t>();</a:t>
            </a:r>
          </a:p>
          <a:p>
            <a:pPr fontAlgn="base"/>
            <a:r>
              <a:rPr lang="en-US" i="1" dirty="0" err="1" smtClean="0"/>
              <a:t>ClientRequest</a:t>
            </a:r>
            <a:r>
              <a:rPr lang="en-US" i="1" dirty="0" smtClean="0"/>
              <a:t> request = new </a:t>
            </a:r>
            <a:r>
              <a:rPr lang="en-US" i="1" dirty="0" err="1" smtClean="0"/>
              <a:t>ClientRequest</a:t>
            </a:r>
            <a:r>
              <a:rPr lang="en-US" i="1" dirty="0" smtClean="0"/>
              <a:t>("http://localhost:8080/users/1");</a:t>
            </a:r>
          </a:p>
          <a:p>
            <a:pPr fontAlgn="base"/>
            <a:r>
              <a:rPr lang="en-US" i="1" dirty="0" err="1" smtClean="0"/>
              <a:t>CacheFactory.makeCacheable</a:t>
            </a:r>
            <a:r>
              <a:rPr lang="en-US" i="1" dirty="0" smtClean="0"/>
              <a:t>(request, cache);</a:t>
            </a:r>
          </a:p>
          <a:p>
            <a:pPr fontAlgn="base"/>
            <a:endParaRPr lang="en-US" dirty="0" smtClean="0"/>
          </a:p>
          <a:p>
            <a:pPr lvl="0">
              <a:spcBef>
                <a:spcPct val="20000"/>
              </a:spcBef>
            </a:pPr>
            <a:endParaRPr lang="en-US" dirty="0" smtClean="0"/>
          </a:p>
          <a:p>
            <a:pPr lvl="0">
              <a:spcBef>
                <a:spcPct val="20000"/>
              </a:spcBef>
            </a:pPr>
            <a: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err="1" smtClean="0"/>
              <a:t>RESTEasy</a:t>
            </a:r>
            <a:r>
              <a:rPr lang="en-US" sz="4400" b="1" dirty="0" smtClean="0"/>
              <a:t> &amp; Jersey Difference</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pPr fontAlgn="base"/>
            <a:r>
              <a:rPr lang="en-US" b="1" dirty="0" smtClean="0"/>
              <a:t>GZIP Compression</a:t>
            </a:r>
          </a:p>
          <a:p>
            <a:pPr fontAlgn="base"/>
            <a:r>
              <a:rPr lang="en-US" dirty="0" smtClean="0"/>
              <a:t/>
            </a:r>
            <a:br>
              <a:rPr lang="en-US" dirty="0" smtClean="0"/>
            </a:br>
            <a:r>
              <a:rPr lang="en-US" dirty="0" smtClean="0"/>
              <a:t>The data sent can be easily compressed on a server side and then decompressed on a client device. </a:t>
            </a:r>
          </a:p>
          <a:p>
            <a:pPr fontAlgn="base"/>
            <a:r>
              <a:rPr lang="en-US" dirty="0" smtClean="0"/>
              <a:t>Incase we want to support communication both ways (compressed requests and responses) and that we want to selectively compress only those long enough responses.</a:t>
            </a:r>
          </a:p>
          <a:p>
            <a:pPr fontAlgn="base"/>
            <a:r>
              <a:rPr lang="en-US" dirty="0" err="1" smtClean="0"/>
              <a:t>RESTEasy</a:t>
            </a:r>
            <a:r>
              <a:rPr lang="en-US" dirty="0" smtClean="0"/>
              <a:t> provides out of the box support for GZIP compression &amp;decompression. </a:t>
            </a:r>
          </a:p>
          <a:p>
            <a:pPr fontAlgn="base"/>
            <a:r>
              <a:rPr lang="en-US" dirty="0" smtClean="0"/>
              <a:t>It means that if our service receives a request with Content-Encoding equals to </a:t>
            </a:r>
            <a:r>
              <a:rPr lang="en-US" dirty="0" err="1" smtClean="0"/>
              <a:t>gzip</a:t>
            </a:r>
            <a:r>
              <a:rPr lang="en-US" dirty="0" smtClean="0"/>
              <a:t> then such message body is decompressed automatically. </a:t>
            </a:r>
          </a:p>
          <a:p>
            <a:pPr fontAlgn="base"/>
            <a:r>
              <a:rPr lang="en-US" dirty="0" smtClean="0"/>
              <a:t>Same situation is with a response—Content-Encoding header set to </a:t>
            </a:r>
            <a:r>
              <a:rPr lang="en-US" dirty="0" err="1" smtClean="0"/>
              <a:t>gzip</a:t>
            </a:r>
            <a:r>
              <a:rPr lang="en-US" dirty="0" smtClean="0"/>
              <a:t> triggers response body compression.  </a:t>
            </a:r>
          </a:p>
          <a:p>
            <a:pPr fontAlgn="base"/>
            <a:r>
              <a:rPr lang="en-US" dirty="0" smtClean="0"/>
              <a:t>To avoid manual header configuration </a:t>
            </a:r>
            <a:r>
              <a:rPr lang="en-US" dirty="0" err="1" smtClean="0"/>
              <a:t>RESTEasy</a:t>
            </a:r>
            <a:r>
              <a:rPr lang="en-US" dirty="0" smtClean="0"/>
              <a:t> provides an @GZIP annotation:</a:t>
            </a:r>
          </a:p>
          <a:p>
            <a:pPr fontAlgn="base"/>
            <a:endParaRPr lang="en-US" i="1" dirty="0" smtClean="0"/>
          </a:p>
          <a:p>
            <a:pPr fontAlgn="base"/>
            <a:r>
              <a:rPr lang="en-US" dirty="0" smtClean="0"/>
              <a:t>@GET</a:t>
            </a:r>
          </a:p>
          <a:p>
            <a:pPr fontAlgn="base"/>
            <a:r>
              <a:rPr lang="en-US" dirty="0" smtClean="0"/>
              <a:t>@Produces("application/</a:t>
            </a:r>
            <a:r>
              <a:rPr lang="en-US" dirty="0" err="1" smtClean="0"/>
              <a:t>json</a:t>
            </a:r>
            <a:r>
              <a:rPr lang="en-US" dirty="0" smtClean="0"/>
              <a:t>")</a:t>
            </a:r>
          </a:p>
          <a:p>
            <a:pPr fontAlgn="base"/>
            <a:r>
              <a:rPr lang="en-US" dirty="0" smtClean="0"/>
              <a:t>@GZIP</a:t>
            </a:r>
          </a:p>
          <a:p>
            <a:pPr fontAlgn="base"/>
            <a:r>
              <a:rPr lang="en-US" dirty="0" smtClean="0"/>
              <a:t>public String </a:t>
            </a:r>
            <a:r>
              <a:rPr lang="en-US" dirty="0" err="1" smtClean="0"/>
              <a:t>getUsers</a:t>
            </a:r>
            <a:r>
              <a:rPr lang="en-US" dirty="0" smtClean="0"/>
              <a:t>() {</a:t>
            </a:r>
          </a:p>
          <a:p>
            <a:pPr fontAlgn="base"/>
            <a:r>
              <a:rPr lang="en-US" dirty="0" smtClean="0"/>
              <a:t>     ...</a:t>
            </a:r>
          </a:p>
          <a:p>
            <a:pPr fontAlgn="base"/>
            <a:r>
              <a:rPr lang="en-US" dirty="0" smtClean="0"/>
              <a:t>}</a:t>
            </a:r>
          </a:p>
          <a:p>
            <a:pPr fontAlgn="base"/>
            <a:endParaRPr lang="en-US" dirty="0" smtClean="0"/>
          </a:p>
          <a:p>
            <a:pPr fontAlgn="base"/>
            <a:r>
              <a:rPr lang="en-US" dirty="0" err="1" smtClean="0"/>
              <a:t>NOTE:Jersey</a:t>
            </a:r>
            <a:r>
              <a:rPr lang="en-US" dirty="0" smtClean="0"/>
              <a:t> has no built in support for GZIP, we need to do it manually</a:t>
            </a:r>
          </a:p>
          <a:p>
            <a:pPr fontAlgn="base"/>
            <a:endParaRPr lang="en-US" dirty="0" smtClean="0"/>
          </a:p>
          <a:p>
            <a:pPr lvl="0">
              <a:spcBef>
                <a:spcPct val="20000"/>
              </a:spcBef>
            </a:pPr>
            <a:endParaRPr lang="en-US" dirty="0" smtClean="0"/>
          </a:p>
          <a:p>
            <a:pPr lvl="0">
              <a:spcBef>
                <a:spcPct val="20000"/>
              </a:spcBef>
            </a:pPr>
            <a: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81000"/>
            <a:ext cx="7696200" cy="4267200"/>
          </a:xfrm>
        </p:spPr>
        <p:txBody>
          <a:bodyPr>
            <a:normAutofit fontScale="77500" lnSpcReduction="20000"/>
          </a:bodyPr>
          <a:lstStyle/>
          <a:p>
            <a:pPr algn="just"/>
            <a:r>
              <a:rPr lang="en-US" b="1" dirty="0" smtClean="0"/>
              <a:t>Service Oriented Architecture(SOA)</a:t>
            </a:r>
          </a:p>
          <a:p>
            <a:pPr algn="just"/>
            <a:r>
              <a:rPr lang="en-US" dirty="0"/>
              <a:t>Service Oriented Architecture or SOA is a design pattern. It is designed to provide services to other applications through protocol. It is a concept only and not tied to any programming language or platform</a:t>
            </a:r>
            <a:r>
              <a:rPr lang="en-US" dirty="0" smtClean="0"/>
              <a:t>.</a:t>
            </a:r>
          </a:p>
          <a:p>
            <a:pPr algn="just"/>
            <a:endParaRPr lang="en-US" dirty="0" smtClean="0"/>
          </a:p>
          <a:p>
            <a:pPr algn="just"/>
            <a:r>
              <a:rPr lang="en-US" dirty="0" smtClean="0"/>
              <a:t>A service is well-defined, self-contained function that represents unit of functionality. A service can exchange information from another service. It is not dependent on the state of another service.</a:t>
            </a:r>
            <a:endParaRPr lang="en-US" dirty="0"/>
          </a:p>
          <a:p>
            <a:r>
              <a:rPr lang="en-US" dirty="0" smtClean="0"/>
              <a:t/>
            </a:r>
            <a:br>
              <a:rPr lang="en-US" dirty="0" smtClean="0"/>
            </a:br>
            <a:endParaRPr lang="en-US" dirty="0"/>
          </a:p>
        </p:txBody>
      </p:sp>
      <p:sp>
        <p:nvSpPr>
          <p:cNvPr id="4" name="Rectangle 3"/>
          <p:cNvSpPr/>
          <p:nvPr/>
        </p:nvSpPr>
        <p:spPr>
          <a:xfrm>
            <a:off x="1066800" y="4495800"/>
            <a:ext cx="1828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43600" y="4419600"/>
            <a:ext cx="1828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47800" y="4953000"/>
            <a:ext cx="1219200" cy="369332"/>
          </a:xfrm>
          <a:prstGeom prst="rect">
            <a:avLst/>
          </a:prstGeom>
          <a:noFill/>
        </p:spPr>
        <p:txBody>
          <a:bodyPr wrap="square" rtlCol="0">
            <a:spAutoFit/>
          </a:bodyPr>
          <a:lstStyle/>
          <a:p>
            <a:pPr algn="ctr"/>
            <a:r>
              <a:rPr lang="en-US" dirty="0" smtClean="0">
                <a:solidFill>
                  <a:schemeClr val="bg1"/>
                </a:solidFill>
              </a:rPr>
              <a:t>Client</a:t>
            </a:r>
            <a:endParaRPr lang="en-US" dirty="0">
              <a:solidFill>
                <a:schemeClr val="bg1"/>
              </a:solidFill>
            </a:endParaRPr>
          </a:p>
        </p:txBody>
      </p:sp>
      <p:sp>
        <p:nvSpPr>
          <p:cNvPr id="9" name="TextBox 8"/>
          <p:cNvSpPr txBox="1"/>
          <p:nvPr/>
        </p:nvSpPr>
        <p:spPr>
          <a:xfrm>
            <a:off x="6172200" y="4953000"/>
            <a:ext cx="1219200" cy="738664"/>
          </a:xfrm>
          <a:prstGeom prst="rect">
            <a:avLst/>
          </a:prstGeom>
          <a:noFill/>
        </p:spPr>
        <p:txBody>
          <a:bodyPr wrap="square" rtlCol="0">
            <a:spAutoFit/>
          </a:bodyPr>
          <a:lstStyle/>
          <a:p>
            <a:pPr algn="ctr"/>
            <a:r>
              <a:rPr lang="en-US" dirty="0" smtClean="0">
                <a:solidFill>
                  <a:schemeClr val="bg1"/>
                </a:solidFill>
              </a:rPr>
              <a:t>Server</a:t>
            </a:r>
          </a:p>
          <a:p>
            <a:pPr algn="ctr"/>
            <a:r>
              <a:rPr lang="en-US" sz="1200" dirty="0" smtClean="0">
                <a:solidFill>
                  <a:schemeClr val="bg1"/>
                </a:solidFill>
              </a:rPr>
              <a:t>(Web Services deployed) </a:t>
            </a:r>
            <a:endParaRPr lang="en-US" sz="1200" dirty="0">
              <a:solidFill>
                <a:schemeClr val="bg1"/>
              </a:solidFill>
            </a:endParaRPr>
          </a:p>
        </p:txBody>
      </p:sp>
      <p:cxnSp>
        <p:nvCxnSpPr>
          <p:cNvPr id="11" name="Straight Arrow Connector 10"/>
          <p:cNvCxnSpPr/>
          <p:nvPr/>
        </p:nvCxnSpPr>
        <p:spPr>
          <a:xfrm>
            <a:off x="2895600" y="4876800"/>
            <a:ext cx="3048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95600" y="5410200"/>
            <a:ext cx="3048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29000" y="4572000"/>
            <a:ext cx="2438400" cy="369332"/>
          </a:xfrm>
          <a:prstGeom prst="rect">
            <a:avLst/>
          </a:prstGeom>
          <a:noFill/>
        </p:spPr>
        <p:txBody>
          <a:bodyPr wrap="square" rtlCol="0">
            <a:spAutoFit/>
          </a:bodyPr>
          <a:lstStyle/>
          <a:p>
            <a:r>
              <a:rPr lang="en-US" dirty="0" smtClean="0"/>
              <a:t>Web Service Request</a:t>
            </a:r>
            <a:endParaRPr lang="en-US" dirty="0"/>
          </a:p>
        </p:txBody>
      </p:sp>
      <p:sp>
        <p:nvSpPr>
          <p:cNvPr id="17" name="TextBox 16"/>
          <p:cNvSpPr txBox="1"/>
          <p:nvPr/>
        </p:nvSpPr>
        <p:spPr>
          <a:xfrm>
            <a:off x="3200400" y="5410200"/>
            <a:ext cx="2514600" cy="369332"/>
          </a:xfrm>
          <a:prstGeom prst="rect">
            <a:avLst/>
          </a:prstGeom>
          <a:noFill/>
        </p:spPr>
        <p:txBody>
          <a:bodyPr wrap="square" rtlCol="0">
            <a:spAutoFit/>
          </a:bodyPr>
          <a:lstStyle/>
          <a:p>
            <a:r>
              <a:rPr lang="en-US" dirty="0" smtClean="0"/>
              <a:t>Web Service Response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Spring 4 MVC &amp; REST Annotations</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r>
              <a:rPr lang="en-US" sz="2000" b="1" dirty="0" smtClean="0"/>
              <a:t>@</a:t>
            </a:r>
            <a:r>
              <a:rPr lang="en-US" sz="2000" b="1" dirty="0" err="1" smtClean="0"/>
              <a:t>RequestMapping</a:t>
            </a:r>
            <a:r>
              <a:rPr lang="en-US" sz="2000" b="1" dirty="0" smtClean="0"/>
              <a:t> </a:t>
            </a:r>
            <a:r>
              <a:rPr lang="en-US" sz="2000" dirty="0" smtClean="0"/>
              <a:t>annotation is used to </a:t>
            </a:r>
            <a:r>
              <a:rPr lang="en-US" sz="2000" b="1" dirty="0" smtClean="0"/>
              <a:t>map the request URI to the handler method</a:t>
            </a:r>
            <a:r>
              <a:rPr lang="en-US" sz="2000" dirty="0" smtClean="0"/>
              <a:t>. We can also specify the HTTP method that should be used by client application to invoke the rest method.</a:t>
            </a:r>
          </a:p>
          <a:p>
            <a:endParaRPr lang="en-US" sz="2000" dirty="0" smtClean="0"/>
          </a:p>
          <a:p>
            <a:r>
              <a:rPr lang="en-US" sz="2000" b="1" dirty="0" smtClean="0"/>
              <a:t>@</a:t>
            </a:r>
            <a:r>
              <a:rPr lang="en-US" sz="2000" b="1" dirty="0" err="1" smtClean="0"/>
              <a:t>ResponseBody</a:t>
            </a:r>
            <a:r>
              <a:rPr lang="en-US" sz="2000" b="1" dirty="0" smtClean="0"/>
              <a:t> </a:t>
            </a:r>
            <a:r>
              <a:rPr lang="en-US" sz="2000" dirty="0" smtClean="0"/>
              <a:t>annotation is used to </a:t>
            </a:r>
            <a:r>
              <a:rPr lang="en-US" sz="2000" b="1" dirty="0" smtClean="0"/>
              <a:t>map the response object in the response body</a:t>
            </a:r>
            <a:r>
              <a:rPr lang="en-US" sz="2000" dirty="0" smtClean="0"/>
              <a:t>. Once the response object is returned by the handler method, MappingJackson2HttpMessageConverter kicks in and convert it to JSON response.</a:t>
            </a:r>
          </a:p>
          <a:p>
            <a:endParaRPr lang="en-US" sz="2000" dirty="0" smtClean="0"/>
          </a:p>
          <a:p>
            <a:r>
              <a:rPr lang="en-US" sz="2000" b="1" dirty="0" smtClean="0"/>
              <a:t>@</a:t>
            </a:r>
            <a:r>
              <a:rPr lang="en-US" sz="2000" b="1" dirty="0" err="1" smtClean="0"/>
              <a:t>PathVariable</a:t>
            </a:r>
            <a:r>
              <a:rPr lang="en-US" sz="2000" b="1" dirty="0" smtClean="0"/>
              <a:t> </a:t>
            </a:r>
            <a:r>
              <a:rPr lang="en-US" sz="2000" dirty="0" smtClean="0"/>
              <a:t>annotation is the easy way to extract the data from the rest URI and map it to the method argument.</a:t>
            </a:r>
          </a:p>
          <a:p>
            <a:endParaRPr lang="en-US" sz="2000" dirty="0" smtClean="0"/>
          </a:p>
          <a:p>
            <a:r>
              <a:rPr lang="en-US" sz="2000" b="1" dirty="0" smtClean="0"/>
              <a:t>@</a:t>
            </a:r>
            <a:r>
              <a:rPr lang="en-US" sz="2000" b="1" dirty="0" err="1" smtClean="0"/>
              <a:t>RequestBody</a:t>
            </a:r>
            <a:r>
              <a:rPr lang="en-US" sz="2000" b="1" dirty="0" smtClean="0"/>
              <a:t> </a:t>
            </a:r>
            <a:r>
              <a:rPr lang="en-US" sz="2000" dirty="0" smtClean="0"/>
              <a:t>annotation is used to map the request body JSON data into the Entity object, again this is done by the MappingJackson2HttpMessageConverter mapping.</a:t>
            </a:r>
          </a:p>
          <a:p>
            <a:endParaRPr lang="en-US" sz="2000" dirty="0" smtClean="0"/>
          </a:p>
          <a:p>
            <a:r>
              <a:rPr lang="en-US" sz="2000" b="1" dirty="0" smtClean="0"/>
              <a:t> @</a:t>
            </a:r>
            <a:r>
              <a:rPr lang="en-US" sz="2000" b="1" dirty="0" err="1" smtClean="0"/>
              <a:t>CookieValue</a:t>
            </a:r>
            <a:r>
              <a:rPr lang="en-US" sz="2000" b="1" dirty="0" smtClean="0"/>
              <a:t> </a:t>
            </a:r>
            <a:r>
              <a:rPr lang="en-US" sz="2000" dirty="0" smtClean="0"/>
              <a:t>annotation is used to bind a method parameter to a HTTP cookie.</a:t>
            </a:r>
          </a:p>
          <a:p>
            <a:r>
              <a:rPr lang="en-US" sz="2000" dirty="0" err="1" smtClean="0"/>
              <a:t>Eg</a:t>
            </a:r>
            <a:r>
              <a:rPr lang="en-US" sz="2000" dirty="0" smtClean="0"/>
              <a:t>: </a:t>
            </a:r>
          </a:p>
          <a:p>
            <a:r>
              <a:rPr lang="en-US" sz="2000" dirty="0" smtClean="0"/>
              <a:t>public void </a:t>
            </a:r>
            <a:r>
              <a:rPr lang="en-US" sz="2000" dirty="0" err="1" smtClean="0"/>
              <a:t>userInfo</a:t>
            </a:r>
            <a:r>
              <a:rPr lang="en-US" sz="2000" dirty="0" smtClean="0"/>
              <a:t>(@</a:t>
            </a:r>
            <a:r>
              <a:rPr lang="en-US" sz="2000" dirty="0" err="1" smtClean="0"/>
              <a:t>CookieValue</a:t>
            </a:r>
            <a:r>
              <a:rPr lang="en-US" sz="2000" dirty="0" smtClean="0"/>
              <a:t>("username") String name) </a:t>
            </a:r>
          </a:p>
          <a:p>
            <a:r>
              <a:rPr lang="en-US" sz="2000" dirty="0" smtClean="0"/>
              <a:t>{ </a:t>
            </a:r>
          </a:p>
          <a:p>
            <a:r>
              <a:rPr lang="en-US" sz="2000" dirty="0" smtClean="0"/>
              <a:t>//... </a:t>
            </a:r>
          </a:p>
          <a:p>
            <a:r>
              <a:rPr lang="en-US" sz="2000"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Spring 4 MVC &amp; REST Annotations</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r>
              <a:rPr lang="en-US" sz="2000" b="1" dirty="0" smtClean="0"/>
              <a:t>@</a:t>
            </a:r>
            <a:r>
              <a:rPr lang="en-US" sz="2000" b="1" dirty="0" err="1" smtClean="0"/>
              <a:t>RequestHeader</a:t>
            </a:r>
            <a:r>
              <a:rPr lang="en-US" sz="2000" b="1" dirty="0" smtClean="0"/>
              <a:t> </a:t>
            </a:r>
            <a:r>
              <a:rPr lang="en-US" sz="2000" dirty="0" smtClean="0"/>
              <a:t>is used to bind a header value to a method parameter. </a:t>
            </a:r>
            <a:r>
              <a:rPr lang="en-US" sz="2000" dirty="0" err="1" smtClean="0"/>
              <a:t>Eg</a:t>
            </a:r>
            <a:r>
              <a:rPr lang="en-US" sz="2000" dirty="0" smtClean="0"/>
              <a:t>:</a:t>
            </a:r>
          </a:p>
          <a:p>
            <a:r>
              <a:rPr lang="en-US" sz="2000" dirty="0" smtClean="0"/>
              <a:t>@</a:t>
            </a:r>
            <a:r>
              <a:rPr lang="en-US" sz="2000" dirty="0" err="1" smtClean="0"/>
              <a:t>RequestMapping</a:t>
            </a:r>
            <a:r>
              <a:rPr lang="en-US" sz="2000" dirty="0" smtClean="0"/>
              <a:t>("/hi") </a:t>
            </a:r>
          </a:p>
          <a:p>
            <a:r>
              <a:rPr lang="en-US" sz="2000" dirty="0" smtClean="0"/>
              <a:t>public void </a:t>
            </a:r>
            <a:r>
              <a:rPr lang="en-US" sz="2000" dirty="0" err="1" smtClean="0"/>
              <a:t>hostInfo</a:t>
            </a:r>
            <a:r>
              <a:rPr lang="en-US" sz="2000" dirty="0" smtClean="0"/>
              <a:t>(@</a:t>
            </a:r>
            <a:r>
              <a:rPr lang="en-US" sz="2000" dirty="0" err="1" smtClean="0"/>
              <a:t>RequestHeader</a:t>
            </a:r>
            <a:r>
              <a:rPr lang="en-US" sz="2000" dirty="0" smtClean="0"/>
              <a:t>("Host") String host) </a:t>
            </a:r>
          </a:p>
          <a:p>
            <a:r>
              <a:rPr lang="en-US" sz="2000" dirty="0" smtClean="0"/>
              <a:t>{ //... }</a:t>
            </a:r>
          </a:p>
          <a:p>
            <a:endParaRPr lang="en-US" sz="2000" dirty="0" smtClean="0"/>
          </a:p>
          <a:p>
            <a:r>
              <a:rPr lang="en-US" sz="2000" b="1" dirty="0" smtClean="0"/>
              <a:t>@</a:t>
            </a:r>
            <a:r>
              <a:rPr lang="en-US" sz="2000" b="1" dirty="0" err="1" smtClean="0"/>
              <a:t>MatrixParam</a:t>
            </a:r>
            <a:r>
              <a:rPr lang="en-US" sz="2000" b="1" dirty="0" smtClean="0"/>
              <a:t> </a:t>
            </a:r>
            <a:r>
              <a:rPr lang="en-US" sz="2000" dirty="0" smtClean="0"/>
              <a:t>annotation allows to inject URI matrix parameters into your method In vocation.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HTTP Digest Authentication</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pPr fontAlgn="base"/>
            <a:r>
              <a:rPr lang="en-US" sz="2000" b="1" dirty="0" smtClean="0"/>
              <a:t>HTTP Digest Access Authentication</a:t>
            </a:r>
            <a:r>
              <a:rPr lang="en-US" sz="2000" dirty="0" smtClean="0"/>
              <a:t/>
            </a:r>
            <a:br>
              <a:rPr lang="en-US" sz="2000" dirty="0" smtClean="0"/>
            </a:br>
            <a:r>
              <a:rPr lang="en-US" sz="2000" dirty="0" smtClean="0"/>
              <a:t>HTTP Digest access authentication is a more complex form of authentication that works as follows:</a:t>
            </a:r>
          </a:p>
          <a:p>
            <a:pPr fontAlgn="base"/>
            <a:r>
              <a:rPr lang="en-US" sz="2000" i="1" dirty="0" smtClean="0"/>
              <a:t>STEP 1</a:t>
            </a:r>
            <a:r>
              <a:rPr lang="en-US" sz="2000" dirty="0" smtClean="0"/>
              <a:t> : a client sends a request to a server</a:t>
            </a:r>
          </a:p>
          <a:p>
            <a:pPr fontAlgn="base"/>
            <a:r>
              <a:rPr lang="en-US" sz="2000" i="1" dirty="0" smtClean="0"/>
              <a:t>STEP 2</a:t>
            </a:r>
            <a:r>
              <a:rPr lang="en-US" sz="2000" dirty="0" smtClean="0"/>
              <a:t> : the server responds with a special code (called a </a:t>
            </a:r>
            <a:r>
              <a:rPr lang="en-US" sz="2000" dirty="0" smtClean="0">
                <a:hlinkClick r:id="rId2" tooltip="show questions tagged 'nonce'"/>
              </a:rPr>
              <a:t>nonce</a:t>
            </a:r>
            <a:r>
              <a:rPr lang="en-US" sz="2000" dirty="0" smtClean="0"/>
              <a:t> i.e. </a:t>
            </a:r>
            <a:r>
              <a:rPr lang="en-US" sz="2000" b="1" dirty="0" smtClean="0"/>
              <a:t>n</a:t>
            </a:r>
            <a:r>
              <a:rPr lang="en-US" sz="2000" dirty="0" smtClean="0"/>
              <a:t>umber used only </a:t>
            </a:r>
            <a:r>
              <a:rPr lang="en-US" sz="2000" b="1" dirty="0" smtClean="0"/>
              <a:t>once</a:t>
            </a:r>
            <a:r>
              <a:rPr lang="en-US" sz="2000" dirty="0" smtClean="0"/>
              <a:t>), another string representing the </a:t>
            </a:r>
            <a:r>
              <a:rPr lang="en-US" sz="2000" b="1" dirty="0" smtClean="0">
                <a:hlinkClick r:id="rId3"/>
              </a:rPr>
              <a:t>realm</a:t>
            </a:r>
            <a:r>
              <a:rPr lang="en-US" sz="2000" dirty="0" smtClean="0"/>
              <a:t>(a hash) and asks the client to authenticate</a:t>
            </a:r>
          </a:p>
          <a:p>
            <a:pPr fontAlgn="base"/>
            <a:r>
              <a:rPr lang="en-US" sz="2000" i="1" dirty="0" smtClean="0"/>
              <a:t>STEP 3</a:t>
            </a:r>
            <a:r>
              <a:rPr lang="en-US" sz="2000" dirty="0" smtClean="0"/>
              <a:t> : the client responds with this nonce and an encrypted version of the username, password and realm (a hash)</a:t>
            </a:r>
          </a:p>
          <a:p>
            <a:pPr fontAlgn="base"/>
            <a:r>
              <a:rPr lang="en-US" sz="2000" i="1" dirty="0" smtClean="0"/>
              <a:t>STEP 4</a:t>
            </a:r>
            <a:r>
              <a:rPr lang="en-US" sz="2000" dirty="0" smtClean="0"/>
              <a:t> : the server responds with the requested information if the client hash matches their own hash of the username, password and realm, or an error if not</a:t>
            </a:r>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JSR311 Implementations</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r>
              <a:rPr lang="en-US" sz="2000" dirty="0" smtClean="0"/>
              <a:t> </a:t>
            </a:r>
            <a:r>
              <a:rPr lang="en-US" sz="2000" dirty="0" smtClean="0">
                <a:hlinkClick r:id="rId2"/>
              </a:rPr>
              <a:t>CXF</a:t>
            </a:r>
            <a:r>
              <a:rPr lang="en-US" sz="2000" dirty="0" smtClean="0"/>
              <a:t> - this Apache hosted project is a merger between </a:t>
            </a:r>
            <a:r>
              <a:rPr lang="en-US" sz="2000" dirty="0" err="1" smtClean="0">
                <a:hlinkClick r:id="rId3"/>
              </a:rPr>
              <a:t>XFire</a:t>
            </a:r>
            <a:r>
              <a:rPr lang="en-US" sz="2000" dirty="0" smtClean="0"/>
              <a:t> and </a:t>
            </a:r>
            <a:r>
              <a:rPr lang="en-US" sz="2000" dirty="0" err="1" smtClean="0">
                <a:hlinkClick r:id="rId4"/>
              </a:rPr>
              <a:t>Celtix</a:t>
            </a:r>
            <a:r>
              <a:rPr lang="en-US" sz="2000" dirty="0" smtClean="0"/>
              <a:t>  (Enterprise version available)</a:t>
            </a:r>
          </a:p>
          <a:p>
            <a:endParaRPr lang="en-US" sz="2000" dirty="0" smtClean="0"/>
          </a:p>
          <a:p>
            <a:r>
              <a:rPr lang="en-US" sz="2000" dirty="0" smtClean="0"/>
              <a:t> </a:t>
            </a:r>
            <a:r>
              <a:rPr lang="en-US" sz="2000" dirty="0" smtClean="0">
                <a:hlinkClick r:id="rId5"/>
              </a:rPr>
              <a:t>Jersey</a:t>
            </a:r>
            <a:r>
              <a:rPr lang="en-US" sz="2000" dirty="0" smtClean="0"/>
              <a:t> - the production ready, reference implementation from Sun/Oracle</a:t>
            </a:r>
          </a:p>
          <a:p>
            <a:endParaRPr lang="en-US" sz="2000" dirty="0" smtClean="0"/>
          </a:p>
          <a:p>
            <a:r>
              <a:rPr lang="en-US" sz="2000" dirty="0" smtClean="0"/>
              <a:t> </a:t>
            </a:r>
            <a:r>
              <a:rPr lang="en-US" sz="2000" dirty="0" err="1" smtClean="0">
                <a:hlinkClick r:id="rId6"/>
              </a:rPr>
              <a:t>RESTEasy</a:t>
            </a:r>
            <a:r>
              <a:rPr lang="en-US" sz="2000" dirty="0" smtClean="0"/>
              <a:t> - </a:t>
            </a:r>
            <a:r>
              <a:rPr lang="en-US" sz="2000" dirty="0" err="1" smtClean="0"/>
              <a:t>JBoss's</a:t>
            </a:r>
            <a:r>
              <a:rPr lang="en-US" sz="2000" dirty="0" smtClean="0"/>
              <a:t> JAX-RS project</a:t>
            </a:r>
          </a:p>
          <a:p>
            <a:endParaRPr lang="en-US" sz="2000" dirty="0" smtClean="0"/>
          </a:p>
          <a:p>
            <a:r>
              <a:rPr lang="en-US" sz="2000" dirty="0" smtClean="0"/>
              <a:t> </a:t>
            </a:r>
            <a:r>
              <a:rPr lang="en-US" sz="2000" dirty="0" err="1" smtClean="0">
                <a:hlinkClick r:id="rId7"/>
              </a:rPr>
              <a:t>Restlet</a:t>
            </a:r>
            <a:r>
              <a:rPr lang="en-US" sz="2000" dirty="0" smtClean="0"/>
              <a:t> - This project has been around for a long time and implemented REST before REST was popular. JAX-RS was a natural extension</a:t>
            </a:r>
          </a:p>
          <a:p>
            <a:endParaRPr 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HATEOAS</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r>
              <a:rPr lang="en-US" sz="2000" dirty="0" smtClean="0"/>
              <a:t>HATEOAS stands for  </a:t>
            </a:r>
            <a:r>
              <a:rPr lang="en-US" sz="2000" b="1" dirty="0" smtClean="0"/>
              <a:t>(Hypermedia as the Engine of Application State) </a:t>
            </a:r>
          </a:p>
          <a:p>
            <a:endParaRPr lang="en-US" sz="2000" dirty="0" smtClean="0"/>
          </a:p>
          <a:p>
            <a:r>
              <a:rPr lang="en-US" sz="2000" dirty="0" smtClean="0"/>
              <a:t>This architectural style lets to use hypermedia links in the response contents so that the client can dynamically navigate to the appropriate resource by traversing the hypermedia links. </a:t>
            </a:r>
          </a:p>
          <a:p>
            <a:endParaRPr lang="en-US" sz="2000" dirty="0" smtClean="0"/>
          </a:p>
          <a:p>
            <a:r>
              <a:rPr lang="en-US" sz="2000" dirty="0" smtClean="0"/>
              <a:t>This is conceptually the same as a web user navigating through web pages by clicking the appropriate hyperlinks in order to achieve a final goal.</a:t>
            </a:r>
          </a:p>
          <a:p>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HATEOAS</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endParaRPr lang="en-US" sz="2000" dirty="0" smtClean="0"/>
          </a:p>
          <a:p>
            <a:r>
              <a:rPr lang="en-US" sz="2000" dirty="0" smtClean="0"/>
              <a:t>Why HATEOAS?</a:t>
            </a:r>
          </a:p>
          <a:p>
            <a:r>
              <a:rPr lang="en-US" sz="2000" dirty="0" smtClean="0"/>
              <a:t>In real world, when you visit a website – you hit it’s homepage. It presents some snapshots and links to other sections of websites. </a:t>
            </a:r>
          </a:p>
          <a:p>
            <a:endParaRPr lang="en-US" sz="2000" dirty="0" smtClean="0"/>
          </a:p>
          <a:p>
            <a:r>
              <a:rPr lang="en-US" sz="2000" dirty="0" smtClean="0"/>
              <a:t>You click on them and then you get more information along with more related links which are relevant to context.</a:t>
            </a:r>
          </a:p>
          <a:p>
            <a:endParaRPr lang="en-US" sz="2000" dirty="0" smtClean="0"/>
          </a:p>
          <a:p>
            <a:r>
              <a:rPr lang="en-US" sz="2000" dirty="0" smtClean="0"/>
              <a:t>Similar to a human’s interaction with a website, a </a:t>
            </a:r>
            <a:r>
              <a:rPr lang="en-US" sz="2000" b="1" dirty="0" smtClean="0"/>
              <a:t>REST client hits an initial API URI and uses the server-provided links to dynamically discover available actions and access the resources it needs</a:t>
            </a:r>
            <a:r>
              <a:rPr lang="en-US" sz="2000" dirty="0" smtClean="0"/>
              <a:t>. </a:t>
            </a:r>
          </a:p>
          <a:p>
            <a:endParaRPr lang="en-US" sz="2000" dirty="0" smtClean="0"/>
          </a:p>
          <a:p>
            <a:r>
              <a:rPr lang="en-US" sz="2400" b="1" u="sng" dirty="0" smtClean="0"/>
              <a:t>Advantage:</a:t>
            </a:r>
          </a:p>
          <a:p>
            <a:r>
              <a:rPr lang="en-US" sz="2400" dirty="0" smtClean="0"/>
              <a:t>The client need not have prior knowledge of the service or the different steps involved in a workflow. Additionally, the </a:t>
            </a:r>
            <a:r>
              <a:rPr lang="en-US" sz="2400" b="1" dirty="0" smtClean="0"/>
              <a:t>clients no longer have to hard code the URI structures for different resources</a:t>
            </a:r>
            <a:r>
              <a:rPr lang="en-US" sz="2400" dirty="0" smtClean="0"/>
              <a:t>. This allows the server to make URI changes as the API evolves without breaking the clients.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HATEOAS</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endParaRPr lang="en-US" sz="2000" dirty="0" smtClean="0"/>
          </a:p>
          <a:p>
            <a:r>
              <a:rPr lang="en-US" sz="2000" dirty="0" smtClean="0"/>
              <a:t>Why HATEOAS?</a:t>
            </a:r>
          </a:p>
          <a:p>
            <a:r>
              <a:rPr lang="en-US" sz="2000" dirty="0" smtClean="0"/>
              <a:t>In real world, when you visit a website – you hit it’s homepage. It presents some snapshots and links to other sections of websites. </a:t>
            </a:r>
          </a:p>
          <a:p>
            <a:endParaRPr lang="en-US" sz="2000" dirty="0" smtClean="0"/>
          </a:p>
          <a:p>
            <a:r>
              <a:rPr lang="en-US" sz="2000" dirty="0" smtClean="0"/>
              <a:t>You click on them and then you get more information along with more related links which are relevant to context.</a:t>
            </a:r>
          </a:p>
          <a:p>
            <a:endParaRPr lang="en-US" sz="2000" dirty="0" smtClean="0"/>
          </a:p>
          <a:p>
            <a:r>
              <a:rPr lang="en-US" sz="2000" dirty="0" smtClean="0"/>
              <a:t>Similar to a human’s interaction with a website, a </a:t>
            </a:r>
            <a:r>
              <a:rPr lang="en-US" sz="2000" b="1" dirty="0" smtClean="0"/>
              <a:t>REST client hits an initial API URI and uses the server-provided links to dynamically discover available actions and access the resources it needs</a:t>
            </a:r>
            <a:r>
              <a:rPr lang="en-US" sz="2000" dirty="0" smtClean="0"/>
              <a:t>. </a:t>
            </a:r>
          </a:p>
          <a:p>
            <a:endParaRPr lang="en-US" sz="2000" dirty="0" smtClean="0"/>
          </a:p>
          <a:p>
            <a:r>
              <a:rPr lang="en-US" sz="2000" b="1" u="sng" dirty="0" smtClean="0"/>
              <a:t>Advantage:</a:t>
            </a:r>
          </a:p>
          <a:p>
            <a:r>
              <a:rPr lang="en-US" sz="2000" dirty="0" smtClean="0"/>
              <a:t>The client need not have prior knowledge of the service or the different steps involved in a workflow. Additionally, the </a:t>
            </a:r>
            <a:r>
              <a:rPr lang="en-US" sz="2000" b="1" dirty="0" smtClean="0"/>
              <a:t>clients no longer have to hard code the URI structures for different resources</a:t>
            </a:r>
            <a:r>
              <a:rPr lang="en-US" sz="2000" dirty="0" smtClean="0"/>
              <a:t>. This allows the server to make URI changes as the API evolves without breaking the clients.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HATEOAS</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endParaRPr lang="en-US" sz="2000" dirty="0" smtClean="0"/>
          </a:p>
          <a:p>
            <a:r>
              <a:rPr lang="en-US" sz="2000" dirty="0" smtClean="0"/>
              <a:t>implies that the API should guide the client through the through the application by returning relevant information about the next potential steps, along with each response.</a:t>
            </a:r>
          </a:p>
          <a:p>
            <a:pPr fontAlgn="base"/>
            <a:r>
              <a:rPr lang="en-US" sz="2000" dirty="0" smtClean="0"/>
              <a:t>[{</a:t>
            </a:r>
          </a:p>
          <a:p>
            <a:pPr fontAlgn="base"/>
            <a:r>
              <a:rPr lang="en-US" sz="2000" dirty="0" smtClean="0"/>
              <a:t>    "links": [{</a:t>
            </a:r>
          </a:p>
          <a:p>
            <a:pPr fontAlgn="base"/>
            <a:r>
              <a:rPr lang="en-US" sz="2000" dirty="0" smtClean="0"/>
              <a:t>        "</a:t>
            </a:r>
            <a:r>
              <a:rPr lang="en-US" sz="2000" dirty="0" err="1" smtClean="0"/>
              <a:t>rel</a:t>
            </a:r>
            <a:r>
              <a:rPr lang="en-US" sz="2000" dirty="0" smtClean="0"/>
              <a:t>": "self",</a:t>
            </a:r>
          </a:p>
          <a:p>
            <a:pPr fontAlgn="base"/>
            <a:r>
              <a:rPr lang="en-US" sz="2000" dirty="0" smtClean="0"/>
              <a:t>        "</a:t>
            </a:r>
            <a:r>
              <a:rPr lang="en-US" sz="2000" dirty="0" err="1" smtClean="0"/>
              <a:t>href</a:t>
            </a:r>
            <a:r>
              <a:rPr lang="en-US" sz="2000" dirty="0" smtClean="0"/>
              <a:t>": "</a:t>
            </a:r>
            <a:r>
              <a:rPr lang="en-US" sz="2000" b="1" dirty="0" smtClean="0">
                <a:hlinkClick r:id="rId2"/>
              </a:rPr>
              <a:t>http://localhost:8080/spring-security-rest/api/customers/10A</a:t>
            </a:r>
            <a:r>
              <a:rPr lang="en-US" sz="2000" dirty="0" smtClean="0"/>
              <a:t>"</a:t>
            </a:r>
          </a:p>
          <a:p>
            <a:pPr fontAlgn="base"/>
            <a:r>
              <a:rPr lang="en-US" sz="2000" dirty="0" smtClean="0"/>
              <a:t>    }, {</a:t>
            </a:r>
          </a:p>
          <a:p>
            <a:pPr fontAlgn="base"/>
            <a:r>
              <a:rPr lang="en-US" sz="2000" dirty="0" smtClean="0"/>
              <a:t>        "</a:t>
            </a:r>
            <a:r>
              <a:rPr lang="en-US" sz="2000" dirty="0" err="1" smtClean="0"/>
              <a:t>rel</a:t>
            </a:r>
            <a:r>
              <a:rPr lang="en-US" sz="2000" dirty="0" smtClean="0"/>
              <a:t>": "</a:t>
            </a:r>
            <a:r>
              <a:rPr lang="en-US" sz="2000" dirty="0" err="1" smtClean="0"/>
              <a:t>allOrders</a:t>
            </a:r>
            <a:r>
              <a:rPr lang="en-US" sz="2000" dirty="0" smtClean="0"/>
              <a:t>",</a:t>
            </a:r>
          </a:p>
          <a:p>
            <a:pPr fontAlgn="base"/>
            <a:r>
              <a:rPr lang="en-US" sz="2000" dirty="0" smtClean="0"/>
              <a:t>        "</a:t>
            </a:r>
            <a:r>
              <a:rPr lang="en-US" sz="2000" dirty="0" err="1" smtClean="0"/>
              <a:t>href</a:t>
            </a:r>
            <a:r>
              <a:rPr lang="en-US" sz="2000" dirty="0" smtClean="0"/>
              <a:t>": "</a:t>
            </a:r>
            <a:r>
              <a:rPr lang="en-US" sz="2000" b="1" dirty="0" smtClean="0">
                <a:hlinkClick r:id="rId3"/>
              </a:rPr>
              <a:t>http://localhost:8080/spring-security-rest/api/customers/10A/orders</a:t>
            </a:r>
            <a:r>
              <a:rPr lang="en-US" sz="2000" dirty="0" smtClean="0"/>
              <a:t>"</a:t>
            </a:r>
          </a:p>
          <a:p>
            <a:pPr fontAlgn="base"/>
            <a:r>
              <a:rPr lang="en-US" sz="2000" dirty="0" smtClean="0"/>
              <a:t>    }],</a:t>
            </a:r>
          </a:p>
          <a:p>
            <a:pPr fontAlgn="base"/>
            <a:r>
              <a:rPr lang="en-US" sz="2000" dirty="0" smtClean="0"/>
              <a:t>    "</a:t>
            </a:r>
            <a:r>
              <a:rPr lang="en-US" sz="2000" dirty="0" err="1" smtClean="0"/>
              <a:t>customerId</a:t>
            </a:r>
            <a:r>
              <a:rPr lang="en-US" sz="2000" dirty="0" smtClean="0"/>
              <a:t>": "10A",</a:t>
            </a:r>
          </a:p>
          <a:p>
            <a:pPr fontAlgn="base"/>
            <a:r>
              <a:rPr lang="en-US" sz="2000" dirty="0" smtClean="0"/>
              <a:t>    "</a:t>
            </a:r>
            <a:r>
              <a:rPr lang="en-US" sz="2000" dirty="0" err="1" smtClean="0"/>
              <a:t>customerName</a:t>
            </a:r>
            <a:r>
              <a:rPr lang="en-US" sz="2000" dirty="0" smtClean="0"/>
              <a:t>": "Jane",</a:t>
            </a:r>
          </a:p>
          <a:p>
            <a:pPr fontAlgn="base"/>
            <a:r>
              <a:rPr lang="en-US" sz="2000" dirty="0" smtClean="0"/>
              <a:t>    "</a:t>
            </a:r>
            <a:r>
              <a:rPr lang="en-US" sz="2000" dirty="0" err="1" smtClean="0"/>
              <a:t>companyName</a:t>
            </a:r>
            <a:r>
              <a:rPr lang="en-US" sz="2000" dirty="0" smtClean="0"/>
              <a:t>": "ABC Company"</a:t>
            </a:r>
          </a:p>
          <a:p>
            <a:pPr fontAlgn="base"/>
            <a:r>
              <a:rPr lang="en-US" sz="2000" dirty="0" smtClean="0"/>
              <a:t>}, {</a:t>
            </a:r>
          </a:p>
          <a:p>
            <a:pPr fontAlgn="base"/>
            <a:r>
              <a:rPr lang="en-US" sz="2000" dirty="0" smtClean="0"/>
              <a:t>    "links": [{</a:t>
            </a:r>
          </a:p>
          <a:p>
            <a:pPr fontAlgn="base"/>
            <a:r>
              <a:rPr lang="en-US" sz="2000" dirty="0" smtClean="0"/>
              <a:t>        "</a:t>
            </a:r>
            <a:r>
              <a:rPr lang="en-US" sz="2000" dirty="0" err="1" smtClean="0"/>
              <a:t>rel</a:t>
            </a:r>
            <a:r>
              <a:rPr lang="en-US" sz="2000" dirty="0" smtClean="0"/>
              <a:t>": "self",</a:t>
            </a:r>
          </a:p>
          <a:p>
            <a:pPr fontAlgn="base"/>
            <a:r>
              <a:rPr lang="en-US" sz="2000" dirty="0" smtClean="0"/>
              <a:t>        "</a:t>
            </a:r>
            <a:r>
              <a:rPr lang="en-US" sz="2000" dirty="0" err="1" smtClean="0"/>
              <a:t>href</a:t>
            </a:r>
            <a:r>
              <a:rPr lang="en-US" sz="2000" dirty="0" smtClean="0"/>
              <a:t>": "</a:t>
            </a:r>
            <a:r>
              <a:rPr lang="en-US" sz="2000" b="1" dirty="0" smtClean="0">
                <a:hlinkClick r:id="rId4"/>
              </a:rPr>
              <a:t>http://localhost:8080/spring-security-rest/api/customers/20B</a:t>
            </a:r>
            <a:r>
              <a:rPr lang="en-US" sz="2000" dirty="0" smtClean="0"/>
              <a:t>"</a:t>
            </a:r>
          </a:p>
          <a:p>
            <a:pPr fontAlgn="base"/>
            <a:r>
              <a:rPr lang="en-US" sz="2000" dirty="0" smtClean="0"/>
              <a:t>    }, {</a:t>
            </a:r>
          </a:p>
          <a:p>
            <a:pPr fontAlgn="base"/>
            <a:r>
              <a:rPr lang="en-US" sz="2000" dirty="0" smtClean="0"/>
              <a:t>        "</a:t>
            </a:r>
            <a:r>
              <a:rPr lang="en-US" sz="2000" dirty="0" err="1" smtClean="0"/>
              <a:t>rel</a:t>
            </a:r>
            <a:r>
              <a:rPr lang="en-US" sz="2000" dirty="0" smtClean="0"/>
              <a:t>": "</a:t>
            </a:r>
            <a:r>
              <a:rPr lang="en-US" sz="2000" dirty="0" err="1" smtClean="0"/>
              <a:t>allOrders</a:t>
            </a:r>
            <a:r>
              <a:rPr lang="en-US" sz="2000" dirty="0" smtClean="0"/>
              <a:t>",</a:t>
            </a:r>
          </a:p>
          <a:p>
            <a:pPr fontAlgn="base"/>
            <a:r>
              <a:rPr lang="en-US" sz="2000" dirty="0" smtClean="0"/>
              <a:t>        "</a:t>
            </a:r>
            <a:r>
              <a:rPr lang="en-US" sz="2000" dirty="0" err="1" smtClean="0"/>
              <a:t>href</a:t>
            </a:r>
            <a:r>
              <a:rPr lang="en-US" sz="2000" dirty="0" smtClean="0"/>
              <a:t>": "</a:t>
            </a:r>
            <a:r>
              <a:rPr lang="en-US" sz="2000" b="1" dirty="0" smtClean="0">
                <a:hlinkClick r:id="rId5"/>
              </a:rPr>
              <a:t>http://localhost:8080/spring-security-rest/api/customers/20B/orders</a:t>
            </a:r>
            <a:r>
              <a:rPr lang="en-US" sz="2000" dirty="0" smtClean="0"/>
              <a:t>"</a:t>
            </a:r>
          </a:p>
          <a:p>
            <a:pPr fontAlgn="base"/>
            <a:r>
              <a:rPr lang="en-US" sz="2000" dirty="0" smtClean="0"/>
              <a:t>    }],</a:t>
            </a:r>
          </a:p>
          <a:p>
            <a:pPr fontAlgn="base"/>
            <a:r>
              <a:rPr lang="en-US" sz="2000" dirty="0" smtClean="0"/>
              <a:t>    "</a:t>
            </a:r>
            <a:r>
              <a:rPr lang="en-US" sz="2000" dirty="0" err="1" smtClean="0"/>
              <a:t>customerId</a:t>
            </a:r>
            <a:r>
              <a:rPr lang="en-US" sz="2000" dirty="0" smtClean="0"/>
              <a:t>": "20B",</a:t>
            </a:r>
          </a:p>
          <a:p>
            <a:pPr fontAlgn="base"/>
            <a:r>
              <a:rPr lang="en-US" sz="2000" dirty="0" smtClean="0"/>
              <a:t>    "</a:t>
            </a:r>
            <a:r>
              <a:rPr lang="en-US" sz="2000" dirty="0" err="1" smtClean="0"/>
              <a:t>customerName</a:t>
            </a:r>
            <a:r>
              <a:rPr lang="en-US" sz="2000" dirty="0" smtClean="0"/>
              <a:t>": "Bob",</a:t>
            </a:r>
          </a:p>
          <a:p>
            <a:pPr fontAlgn="base"/>
            <a:r>
              <a:rPr lang="en-US" sz="2000" dirty="0" smtClean="0"/>
              <a:t>    "</a:t>
            </a:r>
            <a:r>
              <a:rPr lang="en-US" sz="2000" dirty="0" err="1" smtClean="0"/>
              <a:t>companyName</a:t>
            </a:r>
            <a:r>
              <a:rPr lang="en-US" sz="2000" dirty="0" smtClean="0"/>
              <a:t>": "XYZ Company"</a:t>
            </a:r>
          </a:p>
          <a:p>
            <a:pPr fontAlgn="base"/>
            <a:r>
              <a:rPr lang="en-US" sz="2000" dirty="0" smtClean="0"/>
              <a:t>}, {</a:t>
            </a:r>
          </a:p>
          <a:p>
            <a:pPr fontAlgn="base"/>
            <a:r>
              <a:rPr lang="en-US" sz="2000" dirty="0" smtClean="0"/>
              <a:t>    "links": [{</a:t>
            </a:r>
          </a:p>
          <a:p>
            <a:pPr fontAlgn="base"/>
            <a:r>
              <a:rPr lang="en-US" sz="2000" dirty="0" smtClean="0"/>
              <a:t>        "</a:t>
            </a:r>
            <a:r>
              <a:rPr lang="en-US" sz="2000" dirty="0" err="1" smtClean="0"/>
              <a:t>rel</a:t>
            </a:r>
            <a:r>
              <a:rPr lang="en-US" sz="2000" dirty="0" smtClean="0"/>
              <a:t>": "self",</a:t>
            </a:r>
          </a:p>
          <a:p>
            <a:pPr fontAlgn="base"/>
            <a:r>
              <a:rPr lang="en-US" sz="2000" dirty="0" smtClean="0"/>
              <a:t>        "</a:t>
            </a:r>
            <a:r>
              <a:rPr lang="en-US" sz="2000" dirty="0" err="1" smtClean="0"/>
              <a:t>href</a:t>
            </a:r>
            <a:r>
              <a:rPr lang="en-US" sz="2000" dirty="0" smtClean="0"/>
              <a:t>": "</a:t>
            </a:r>
            <a:r>
              <a:rPr lang="en-US" sz="2000" b="1" dirty="0" smtClean="0">
                <a:hlinkClick r:id="rId6"/>
              </a:rPr>
              <a:t>http://localhost:8080/spring-security-rest/api/customers/30C</a:t>
            </a:r>
            <a:r>
              <a:rPr lang="en-US" sz="2000" dirty="0" smtClean="0"/>
              <a:t>"</a:t>
            </a:r>
          </a:p>
          <a:p>
            <a:pPr fontAlgn="base"/>
            <a:r>
              <a:rPr lang="en-US" sz="2000" dirty="0" smtClean="0"/>
              <a:t>    }],</a:t>
            </a:r>
          </a:p>
          <a:p>
            <a:pPr fontAlgn="base"/>
            <a:r>
              <a:rPr lang="en-US" sz="2000" dirty="0" smtClean="0"/>
              <a:t>    "</a:t>
            </a:r>
            <a:r>
              <a:rPr lang="en-US" sz="2000" dirty="0" err="1" smtClean="0"/>
              <a:t>customerId</a:t>
            </a:r>
            <a:r>
              <a:rPr lang="en-US" sz="2000" dirty="0" smtClean="0"/>
              <a:t>": "30C",</a:t>
            </a:r>
          </a:p>
          <a:p>
            <a:pPr fontAlgn="base"/>
            <a:r>
              <a:rPr lang="en-US" sz="2000" dirty="0" smtClean="0"/>
              <a:t>    "</a:t>
            </a:r>
            <a:r>
              <a:rPr lang="en-US" sz="2000" dirty="0" err="1" smtClean="0"/>
              <a:t>customerName</a:t>
            </a:r>
            <a:r>
              <a:rPr lang="en-US" sz="2000" dirty="0" smtClean="0"/>
              <a:t>": "Tim",</a:t>
            </a:r>
          </a:p>
          <a:p>
            <a:pPr fontAlgn="base"/>
            <a:r>
              <a:rPr lang="en-US" sz="2000" dirty="0" smtClean="0"/>
              <a:t>    "</a:t>
            </a:r>
            <a:r>
              <a:rPr lang="en-US" sz="2000" dirty="0" err="1" smtClean="0"/>
              <a:t>companyName</a:t>
            </a:r>
            <a:r>
              <a:rPr lang="en-US" sz="2000" dirty="0" smtClean="0"/>
              <a:t>": "CKV Company"</a:t>
            </a:r>
          </a:p>
          <a:p>
            <a:pPr fontAlgn="base"/>
            <a:r>
              <a:rPr lang="en-US" sz="2000" dirty="0" smtClean="0"/>
              <a:t>}]</a:t>
            </a:r>
          </a:p>
          <a:p>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HATEOAS</a:t>
            </a:r>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r>
              <a:rPr lang="en-US" sz="2000" b="1" dirty="0" smtClean="0"/>
              <a:t>Dependency which need to be added to pom.xml:</a:t>
            </a:r>
          </a:p>
          <a:p>
            <a:pPr fontAlgn="base"/>
            <a:r>
              <a:rPr lang="en-US" sz="2000" dirty="0" smtClean="0"/>
              <a:t>&lt;dependency&gt;</a:t>
            </a:r>
          </a:p>
          <a:p>
            <a:pPr fontAlgn="base"/>
            <a:r>
              <a:rPr lang="en-US" sz="2000" dirty="0" smtClean="0"/>
              <a:t>    &lt;</a:t>
            </a:r>
            <a:r>
              <a:rPr lang="en-US" sz="2000" dirty="0" err="1" smtClean="0"/>
              <a:t>groupId</a:t>
            </a:r>
            <a:r>
              <a:rPr lang="en-US" sz="2000" dirty="0" smtClean="0"/>
              <a:t>&gt;</a:t>
            </a:r>
            <a:r>
              <a:rPr lang="en-US" sz="2000" dirty="0" err="1" smtClean="0"/>
              <a:t>org.springframework.hateoas</a:t>
            </a:r>
            <a:r>
              <a:rPr lang="en-US" sz="2000" dirty="0" smtClean="0"/>
              <a:t>&lt;/</a:t>
            </a:r>
            <a:r>
              <a:rPr lang="en-US" sz="2000" dirty="0" err="1" smtClean="0"/>
              <a:t>groupId</a:t>
            </a:r>
            <a:r>
              <a:rPr lang="en-US" sz="2000" dirty="0" smtClean="0"/>
              <a:t>&gt;</a:t>
            </a:r>
          </a:p>
          <a:p>
            <a:pPr fontAlgn="base"/>
            <a:r>
              <a:rPr lang="en-US" sz="2000" dirty="0" smtClean="0"/>
              <a:t>    &lt;</a:t>
            </a:r>
            <a:r>
              <a:rPr lang="en-US" sz="2000" dirty="0" err="1" smtClean="0"/>
              <a:t>artifactId</a:t>
            </a:r>
            <a:r>
              <a:rPr lang="en-US" sz="2000" dirty="0" smtClean="0"/>
              <a:t>&gt;spring-</a:t>
            </a:r>
            <a:r>
              <a:rPr lang="en-US" sz="2000" dirty="0" err="1" smtClean="0"/>
              <a:t>hateoas</a:t>
            </a:r>
            <a:r>
              <a:rPr lang="en-US" sz="2000" dirty="0" smtClean="0"/>
              <a:t>&lt;/</a:t>
            </a:r>
            <a:r>
              <a:rPr lang="en-US" sz="2000" dirty="0" err="1" smtClean="0"/>
              <a:t>artifactId</a:t>
            </a:r>
            <a:r>
              <a:rPr lang="en-US" sz="2000" dirty="0" smtClean="0"/>
              <a:t>&gt;</a:t>
            </a:r>
          </a:p>
          <a:p>
            <a:pPr fontAlgn="base"/>
            <a:r>
              <a:rPr lang="en-US" sz="2000" dirty="0" smtClean="0"/>
              <a:t>    &lt;version&gt;0.19.0.RELEASE&lt;/version&gt;</a:t>
            </a:r>
          </a:p>
          <a:p>
            <a:pPr fontAlgn="base"/>
            <a:r>
              <a:rPr lang="en-US" sz="2000" dirty="0" smtClean="0"/>
              <a:t>&lt;/dependency&gt;</a:t>
            </a:r>
          </a:p>
          <a:p>
            <a:pPr fontAlgn="base"/>
            <a:endParaRPr lang="en-US" sz="2000" dirty="0" smtClean="0"/>
          </a:p>
          <a:p>
            <a:pPr fontAlgn="base"/>
            <a:r>
              <a:rPr lang="en-US" sz="2000" dirty="0" smtClean="0"/>
              <a:t>Spring HATEOAS offers three abstractions for creating the URI – </a:t>
            </a:r>
            <a:r>
              <a:rPr lang="en-US" sz="2000" i="1" dirty="0" err="1" smtClean="0"/>
              <a:t>ResourceSupport</a:t>
            </a:r>
            <a:r>
              <a:rPr lang="en-US" sz="2000" i="1" dirty="0" smtClean="0"/>
              <a:t>, Link </a:t>
            </a:r>
            <a:r>
              <a:rPr lang="en-US" sz="2000" dirty="0" smtClean="0"/>
              <a:t>and </a:t>
            </a:r>
            <a:r>
              <a:rPr lang="en-US" sz="2000" i="1" dirty="0" err="1" smtClean="0"/>
              <a:t>ControllerLinkBuilder</a:t>
            </a:r>
            <a:r>
              <a:rPr lang="en-US" sz="2000" dirty="0" smtClean="0"/>
              <a:t>. </a:t>
            </a:r>
          </a:p>
          <a:p>
            <a:pPr fontAlgn="base"/>
            <a:endParaRPr lang="en-US" sz="2000" dirty="0" smtClean="0"/>
          </a:p>
          <a:p>
            <a:pPr fontAlgn="base"/>
            <a:r>
              <a:rPr lang="en-US" sz="2000" dirty="0" smtClean="0"/>
              <a:t>public class Customer extends </a:t>
            </a:r>
            <a:r>
              <a:rPr lang="en-US" sz="2000" dirty="0" err="1" smtClean="0"/>
              <a:t>ResourceSupport</a:t>
            </a:r>
            <a:r>
              <a:rPr lang="en-US" sz="2000" dirty="0" smtClean="0"/>
              <a:t> {</a:t>
            </a:r>
          </a:p>
          <a:p>
            <a:pPr fontAlgn="base"/>
            <a:r>
              <a:rPr lang="en-US" sz="2000" dirty="0" smtClean="0"/>
              <a:t>    private String </a:t>
            </a:r>
            <a:r>
              <a:rPr lang="en-US" sz="2000" dirty="0" err="1" smtClean="0"/>
              <a:t>customerId</a:t>
            </a:r>
            <a:r>
              <a:rPr lang="en-US" sz="2000" dirty="0" smtClean="0"/>
              <a:t>;</a:t>
            </a:r>
          </a:p>
          <a:p>
            <a:pPr fontAlgn="base"/>
            <a:r>
              <a:rPr lang="en-US" sz="2000" dirty="0" smtClean="0"/>
              <a:t>    private String </a:t>
            </a:r>
            <a:r>
              <a:rPr lang="en-US" sz="2000" dirty="0" err="1" smtClean="0"/>
              <a:t>customerName</a:t>
            </a:r>
            <a:r>
              <a:rPr lang="en-US" sz="2000" dirty="0" smtClean="0"/>
              <a:t>;</a:t>
            </a:r>
          </a:p>
          <a:p>
            <a:pPr fontAlgn="base"/>
            <a:r>
              <a:rPr lang="en-US" sz="2000" dirty="0" smtClean="0"/>
              <a:t>    private String </a:t>
            </a:r>
            <a:r>
              <a:rPr lang="en-US" sz="2000" dirty="0" err="1" smtClean="0"/>
              <a:t>companyName</a:t>
            </a:r>
            <a:r>
              <a:rPr lang="en-US" sz="2000" dirty="0" smtClean="0"/>
              <a:t>;</a:t>
            </a:r>
          </a:p>
          <a:p>
            <a:pPr fontAlgn="base"/>
            <a:r>
              <a:rPr lang="en-US" sz="2000" dirty="0" smtClean="0"/>
              <a:t>  </a:t>
            </a:r>
          </a:p>
          <a:p>
            <a:pPr fontAlgn="base"/>
            <a:r>
              <a:rPr lang="en-US" sz="2000" dirty="0" smtClean="0"/>
              <a:t>    // standard getters and setters</a:t>
            </a:r>
          </a:p>
          <a:p>
            <a:pPr fontAlgn="base"/>
            <a:r>
              <a:rPr lang="en-US" sz="2000" dirty="0" smtClean="0"/>
              <a:t>}</a:t>
            </a:r>
          </a:p>
          <a:p>
            <a:pPr fontAlgn="base"/>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fontScale="55000" lnSpcReduction="20000"/>
          </a:bodyPr>
          <a:lstStyle/>
          <a:p>
            <a:pPr algn="l"/>
            <a:r>
              <a:rPr lang="en-US" sz="4400" b="1" dirty="0" smtClean="0"/>
              <a:t>HTTP Content Negotiation</a:t>
            </a:r>
          </a:p>
          <a:p>
            <a:pPr algn="l"/>
            <a:r>
              <a:rPr lang="en-US" sz="2800" b="1" dirty="0" smtClean="0"/>
              <a:t>Content negotiation</a:t>
            </a:r>
            <a:r>
              <a:rPr lang="en-US" sz="2800" dirty="0" smtClean="0"/>
              <a:t> are mechanisms defined as a part of </a:t>
            </a:r>
            <a:r>
              <a:rPr lang="en-US" sz="2800" dirty="0" smtClean="0">
                <a:hlinkClick r:id="rId2" tooltip="HTTP"/>
              </a:rPr>
              <a:t>HTTP</a:t>
            </a:r>
            <a:r>
              <a:rPr lang="en-US" sz="2800" dirty="0" smtClean="0"/>
              <a:t> that make it possible to serve different versions of a document (or more generally, representations of a resource) at the same </a:t>
            </a:r>
            <a:r>
              <a:rPr lang="en-US" sz="2800" dirty="0" smtClean="0">
                <a:hlinkClick r:id="rId3" tooltip="Uniform Resource Identifier"/>
              </a:rPr>
              <a:t>URI</a:t>
            </a:r>
            <a:r>
              <a:rPr lang="en-US" sz="2800" dirty="0" smtClean="0"/>
              <a:t>, so that </a:t>
            </a:r>
            <a:r>
              <a:rPr lang="en-US" sz="2800" dirty="0" smtClean="0">
                <a:hlinkClick r:id="rId4" tooltip="User agent"/>
              </a:rPr>
              <a:t>user agents</a:t>
            </a:r>
            <a:r>
              <a:rPr lang="en-US" sz="2800" dirty="0" smtClean="0"/>
              <a:t> can specify which version fit their capabilities the best.</a:t>
            </a:r>
            <a:endParaRPr lang="en-US" sz="4400" b="1" dirty="0" smtClean="0"/>
          </a:p>
          <a:p>
            <a:pPr algn="l"/>
            <a:r>
              <a:rPr lang="en-US" sz="4400" dirty="0" smtClean="0"/>
              <a:t>Browsers can send information as part of each request about the representations they prefer. </a:t>
            </a:r>
          </a:p>
          <a:p>
            <a:pPr algn="l"/>
            <a:r>
              <a:rPr lang="en-US" sz="4400" dirty="0" smtClean="0"/>
              <a:t>For example, a browser could indicate that it would like to see information in German, if possible, else English will do. Browsers indicate their preferences by headers in the request. To request only German representations, the browser would send: Accept-Language: de; </a:t>
            </a:r>
          </a:p>
          <a:p>
            <a:pPr algn="l"/>
            <a:r>
              <a:rPr lang="en-US" sz="4400" dirty="0" smtClean="0"/>
              <a:t/>
            </a:r>
            <a:br>
              <a:rPr lang="en-US" sz="4400" dirty="0" smtClean="0"/>
            </a:br>
            <a:r>
              <a:rPr lang="en-US" sz="4400" dirty="0" smtClean="0"/>
              <a:t>As an example of a more complex request, this browser has been configured to accept German and English, but prefer German, and to accept various media types, preferring HTML over plain text or other text types, and preferring GIF or JPEG over other media types, but also allowing any other media type as a last resort:</a:t>
            </a:r>
          </a:p>
          <a:p>
            <a:pPr algn="l"/>
            <a:r>
              <a:rPr lang="en-US" sz="4400" dirty="0" smtClean="0"/>
              <a:t>Accept-Language: de; q=1.0, en; q=0.5 Accept: text/html; q=1.0, text/*; q=0.8, image/gif; q=0.6, image/jpeg; q=0.6, image/*; q=0.5, */*; q=0.1</a:t>
            </a:r>
            <a:endParaRPr lang="en-US" sz="4400" b="1" dirty="0" smtClean="0"/>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096000"/>
          </a:xfrm>
        </p:spPr>
        <p:txBody>
          <a:bodyPr>
            <a:normAutofit fontScale="55000" lnSpcReduction="20000"/>
          </a:bodyPr>
          <a:lstStyle/>
          <a:p>
            <a:pPr algn="just"/>
            <a:r>
              <a:rPr lang="en-US" sz="4200" dirty="0" smtClean="0"/>
              <a:t>In a REST based architecture everything is a resource. A resource is accessed via a common interface based on the HTTP standard methods. REST stands for </a:t>
            </a:r>
            <a:r>
              <a:rPr lang="en-US" sz="4200" dirty="0" smtClean="0">
                <a:solidFill>
                  <a:srgbClr val="FF0000"/>
                </a:solidFill>
              </a:rPr>
              <a:t>Representational State Transfer (REST)</a:t>
            </a:r>
          </a:p>
          <a:p>
            <a:pPr algn="just"/>
            <a:r>
              <a:rPr lang="en-US" sz="4200" dirty="0" smtClean="0"/>
              <a:t>In </a:t>
            </a:r>
            <a:r>
              <a:rPr lang="en-US" sz="4200" dirty="0"/>
              <a:t>a REST based architecture you typically have a REST server which provides access to the resources and a REST client which accesses and modifies the REST resources.</a:t>
            </a:r>
          </a:p>
          <a:p>
            <a:pPr algn="just"/>
            <a:r>
              <a:rPr lang="en-US" sz="4200" dirty="0"/>
              <a:t>Every resource should support the HTTP common operations. Resources are identified by global IDs (which are typically URIs).</a:t>
            </a:r>
          </a:p>
          <a:p>
            <a:pPr algn="just"/>
            <a:r>
              <a:rPr lang="en-US" sz="4200" dirty="0"/>
              <a:t>REST allows that resources have different representations, e.g., text, XML, </a:t>
            </a:r>
            <a:r>
              <a:rPr lang="en-US" sz="4200" dirty="0" smtClean="0"/>
              <a:t>JSON(Java Script Object Notation) </a:t>
            </a:r>
            <a:r>
              <a:rPr lang="en-US" sz="4200" dirty="0"/>
              <a:t>etc. The REST client can ask for a specific representation via the HTTP </a:t>
            </a:r>
            <a:r>
              <a:rPr lang="en-US" sz="4200" dirty="0" smtClean="0"/>
              <a:t>protocol. </a:t>
            </a:r>
          </a:p>
          <a:p>
            <a:pPr algn="just"/>
            <a:endParaRPr lang="en-US" sz="4200" dirty="0" smtClean="0"/>
          </a:p>
          <a:p>
            <a:pPr algn="just"/>
            <a:r>
              <a:rPr lang="en-US" sz="4200" dirty="0" smtClean="0"/>
              <a:t>Commonly used MIME types are text/plain, text/html, application/</a:t>
            </a:r>
            <a:r>
              <a:rPr lang="en-US" sz="4200" dirty="0" err="1" smtClean="0"/>
              <a:t>json</a:t>
            </a:r>
            <a:r>
              <a:rPr lang="en-US" sz="4200" dirty="0" smtClean="0"/>
              <a:t>, application/xml or application/x-www-form-</a:t>
            </a:r>
            <a:r>
              <a:rPr lang="en-US" sz="4200" dirty="0" err="1" smtClean="0"/>
              <a:t>urlencoded</a:t>
            </a:r>
            <a:r>
              <a:rPr lang="en-US" sz="4200" dirty="0" smtClean="0"/>
              <a:t> .</a:t>
            </a:r>
            <a:r>
              <a:rPr lang="en-US" sz="4200" b="1" dirty="0"/>
              <a:t/>
            </a:r>
            <a:br>
              <a:rPr lang="en-US" sz="4200" b="1" dirty="0"/>
            </a:br>
            <a:endParaRPr lang="en-US" sz="4200" dirty="0" smtClean="0"/>
          </a:p>
          <a:p>
            <a:pPr algn="just"/>
            <a:r>
              <a:rPr lang="en-US" sz="4200" dirty="0" smtClean="0"/>
              <a:t>There </a:t>
            </a:r>
            <a:r>
              <a:rPr lang="en-US" sz="4200" dirty="0"/>
              <a:t>are two main implementation of JAX-RS API.</a:t>
            </a:r>
          </a:p>
          <a:p>
            <a:pPr marL="514350" indent="-514350" algn="just">
              <a:buFont typeface="+mj-lt"/>
              <a:buAutoNum type="arabicPeriod"/>
            </a:pPr>
            <a:r>
              <a:rPr lang="en-US" sz="4200" dirty="0"/>
              <a:t>Jersey</a:t>
            </a:r>
          </a:p>
          <a:p>
            <a:pPr marL="514350" indent="-514350" algn="just">
              <a:buFont typeface="+mj-lt"/>
              <a:buAutoNum type="arabicPeriod"/>
            </a:pPr>
            <a:r>
              <a:rPr lang="en-US" sz="4200" dirty="0" err="1" smtClean="0"/>
              <a:t>RESTEasy</a:t>
            </a:r>
            <a:endParaRPr lang="en-US" sz="4200" dirty="0" smtClean="0"/>
          </a:p>
        </p:txBody>
      </p:sp>
      <p:sp>
        <p:nvSpPr>
          <p:cNvPr id="4" name="TextBox 3"/>
          <p:cNvSpPr txBox="1"/>
          <p:nvPr/>
        </p:nvSpPr>
        <p:spPr>
          <a:xfrm>
            <a:off x="0" y="228600"/>
            <a:ext cx="4876800" cy="523220"/>
          </a:xfrm>
          <a:prstGeom prst="rect">
            <a:avLst/>
          </a:prstGeom>
          <a:noFill/>
        </p:spPr>
        <p:txBody>
          <a:bodyPr wrap="square" rtlCol="0">
            <a:spAutoFit/>
          </a:bodyPr>
          <a:lstStyle/>
          <a:p>
            <a:r>
              <a:rPr lang="en-US" sz="2800" dirty="0" smtClean="0">
                <a:solidFill>
                  <a:srgbClr val="FF0000"/>
                </a:solidFill>
              </a:rPr>
              <a:t>Rest Web Service</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lnSpcReduction="10000"/>
          </a:bodyPr>
          <a:lstStyle/>
          <a:p>
            <a:r>
              <a:rPr lang="en-US" sz="4400" b="1" dirty="0" smtClean="0"/>
              <a:t>JAX-RS Content Negotiation</a:t>
            </a:r>
          </a:p>
          <a:p>
            <a:pPr algn="just"/>
            <a:r>
              <a:rPr lang="en-US" sz="3000" dirty="0" smtClean="0"/>
              <a:t>In JAX-RS both client and server can specify what content type they expect to consume or they produce. Content type is the data format. For instance, JSON and XML are two most well-known data formats that are commonly used is </a:t>
            </a:r>
            <a:r>
              <a:rPr lang="en-US" sz="3000" dirty="0" err="1" smtClean="0"/>
              <a:t>RESTful</a:t>
            </a:r>
            <a:r>
              <a:rPr lang="en-US" sz="3000" dirty="0" smtClean="0"/>
              <a:t> web services. This feature helps server and client developers to be more flexible in design and implementation.</a:t>
            </a:r>
          </a:p>
          <a:p>
            <a:pPr algn="just"/>
            <a:r>
              <a:rPr lang="en-US" sz="3000" b="1" dirty="0" smtClean="0"/>
              <a:t>Content Type  is expressed as MIME type</a:t>
            </a:r>
          </a:p>
          <a:p>
            <a:pPr algn="just"/>
            <a:r>
              <a:rPr lang="en-US" sz="2800" dirty="0" smtClean="0"/>
              <a:t> return types from methods are the </a:t>
            </a:r>
            <a:r>
              <a:rPr lang="en-US" sz="2800" dirty="0" err="1" smtClean="0"/>
              <a:t>SimpleEntity</a:t>
            </a:r>
            <a:r>
              <a:rPr lang="en-US" sz="2800" dirty="0" smtClean="0"/>
              <a:t> class that is one of the server’s business objects. By applying the @Produces annotation, the JAX-RS runtime fetches the method’s output, convert the object using the appropriate </a:t>
            </a:r>
            <a:r>
              <a:rPr lang="en-US" sz="2800" b="1" dirty="0" err="1" smtClean="0"/>
              <a:t>MessageBodyWriter</a:t>
            </a:r>
            <a:r>
              <a:rPr lang="en-US" sz="2800" dirty="0" smtClean="0"/>
              <a:t>, and finally construct the response. The burden of type conversion is handled by JAX-RS.</a:t>
            </a:r>
            <a:endParaRPr lang="en-US" sz="3000" b="1" dirty="0" smtClean="0"/>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lnSpcReduction="10000"/>
          </a:bodyPr>
          <a:lstStyle/>
          <a:p>
            <a:r>
              <a:rPr lang="en-US" sz="4400" b="1" dirty="0" smtClean="0"/>
              <a:t>JAX-RS Content Negotiation</a:t>
            </a:r>
          </a:p>
          <a:p>
            <a:pPr algn="just"/>
            <a:r>
              <a:rPr lang="en-US" sz="2800" dirty="0" smtClean="0"/>
              <a:t>For a more centralizes and scalable design pattern, @Produce annotation provides a feature to combine multiple content formats over a single method.</a:t>
            </a:r>
          </a:p>
          <a:p>
            <a:pPr algn="l"/>
            <a:r>
              <a:rPr lang="en-US" sz="2800" dirty="0" smtClean="0"/>
              <a:t>@GET</a:t>
            </a:r>
          </a:p>
          <a:p>
            <a:pPr algn="l"/>
            <a:r>
              <a:rPr lang="en-US" sz="2800" dirty="0" smtClean="0"/>
              <a:t>@Path("sample")</a:t>
            </a:r>
          </a:p>
          <a:p>
            <a:pPr algn="l"/>
            <a:r>
              <a:rPr lang="en-US" sz="2800" dirty="0" smtClean="0"/>
              <a:t>@Produces({"application/</a:t>
            </a:r>
            <a:r>
              <a:rPr lang="en-US" sz="2800" dirty="0" err="1" smtClean="0"/>
              <a:t>xml,application</a:t>
            </a:r>
            <a:r>
              <a:rPr lang="en-US" sz="2800" dirty="0" smtClean="0"/>
              <a:t>/</a:t>
            </a:r>
            <a:r>
              <a:rPr lang="en-US" sz="2800" dirty="0" err="1" smtClean="0"/>
              <a:t>json</a:t>
            </a:r>
            <a:r>
              <a:rPr lang="en-US" sz="2800" dirty="0" smtClean="0"/>
              <a:t>"})</a:t>
            </a:r>
          </a:p>
          <a:p>
            <a:pPr algn="l"/>
            <a:r>
              <a:rPr lang="en-US" sz="2800" dirty="0" smtClean="0"/>
              <a:t>public </a:t>
            </a:r>
            <a:r>
              <a:rPr lang="en-US" sz="2800" dirty="0" err="1" smtClean="0"/>
              <a:t>SimpleEntity</a:t>
            </a:r>
            <a:r>
              <a:rPr lang="en-US" sz="2800" dirty="0" smtClean="0"/>
              <a:t> </a:t>
            </a:r>
            <a:r>
              <a:rPr lang="en-US" sz="2800" dirty="0" err="1" smtClean="0"/>
              <a:t>sampleProducer</a:t>
            </a:r>
            <a:r>
              <a:rPr lang="en-US" sz="2800" dirty="0" smtClean="0"/>
              <a:t>() {</a:t>
            </a:r>
          </a:p>
          <a:p>
            <a:pPr algn="l"/>
            <a:r>
              <a:rPr lang="en-US" sz="2800" dirty="0" err="1" smtClean="0"/>
              <a:t>SimpleEntity</a:t>
            </a:r>
            <a:r>
              <a:rPr lang="en-US" sz="2800" dirty="0" smtClean="0"/>
              <a:t> </a:t>
            </a:r>
            <a:r>
              <a:rPr lang="en-US" sz="2800" dirty="0" err="1" smtClean="0"/>
              <a:t>simpleEntity</a:t>
            </a:r>
            <a:r>
              <a:rPr lang="en-US" sz="2800" dirty="0" smtClean="0"/>
              <a:t> = new </a:t>
            </a:r>
            <a:r>
              <a:rPr lang="en-US" sz="2800" dirty="0" err="1" smtClean="0"/>
              <a:t>SimpleEntity</a:t>
            </a:r>
            <a:r>
              <a:rPr lang="en-US" sz="2800" dirty="0" smtClean="0"/>
              <a:t>();</a:t>
            </a:r>
          </a:p>
          <a:p>
            <a:pPr algn="l"/>
            <a:r>
              <a:rPr lang="en-US" sz="2800" dirty="0" err="1" smtClean="0"/>
              <a:t>simpleEntity.setName</a:t>
            </a:r>
            <a:r>
              <a:rPr lang="en-US" sz="2800" dirty="0" smtClean="0"/>
              <a:t>(“</a:t>
            </a:r>
            <a:r>
              <a:rPr lang="en-US" sz="2800" dirty="0" err="1" smtClean="0"/>
              <a:t>abc</a:t>
            </a:r>
            <a:r>
              <a:rPr lang="en-US" sz="2800" dirty="0" smtClean="0"/>
              <a:t>");</a:t>
            </a:r>
          </a:p>
          <a:p>
            <a:pPr algn="l"/>
            <a:r>
              <a:rPr lang="en-US" sz="2800" dirty="0" err="1" smtClean="0"/>
              <a:t>simpleEntity.setFamily</a:t>
            </a:r>
            <a:r>
              <a:rPr lang="en-US" sz="2800" dirty="0" smtClean="0"/>
              <a:t>(“def");</a:t>
            </a:r>
          </a:p>
          <a:p>
            <a:pPr algn="l"/>
            <a:r>
              <a:rPr lang="en-US" sz="2800" dirty="0" err="1" smtClean="0"/>
              <a:t>simpleEntity.setAge</a:t>
            </a:r>
            <a:r>
              <a:rPr lang="en-US" sz="2800" dirty="0" smtClean="0"/>
              <a:t>(23);</a:t>
            </a:r>
          </a:p>
          <a:p>
            <a:pPr algn="l"/>
            <a:r>
              <a:rPr lang="en-US" sz="2800" dirty="0" smtClean="0"/>
              <a:t>return </a:t>
            </a:r>
            <a:r>
              <a:rPr lang="en-US" sz="2800" dirty="0" err="1" smtClean="0"/>
              <a:t>simpleEntity</a:t>
            </a:r>
            <a:r>
              <a:rPr lang="en-US" sz="2800" dirty="0" smtClean="0"/>
              <a:t>;</a:t>
            </a:r>
          </a:p>
          <a:p>
            <a:pPr algn="l"/>
            <a:r>
              <a:rPr lang="en-US" sz="2800" dirty="0" smtClean="0"/>
              <a:t>}</a:t>
            </a:r>
          </a:p>
          <a:p>
            <a:pPr algn="just"/>
            <a:endParaRPr lang="en-US" sz="3000" b="1" dirty="0" smtClean="0"/>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r>
              <a:rPr lang="en-US" sz="4400" b="1" dirty="0" smtClean="0"/>
              <a:t>JAX-RS Content Negotiation</a:t>
            </a:r>
          </a:p>
          <a:p>
            <a:pPr algn="just"/>
            <a:r>
              <a:rPr lang="en-US" sz="2800" dirty="0" smtClean="0"/>
              <a:t>Client must explicitly provide the preferred content type. HTTP based clients specify preferred content type by setting </a:t>
            </a:r>
            <a:r>
              <a:rPr lang="en-US" sz="2800" dirty="0" err="1" smtClean="0"/>
              <a:t>the</a:t>
            </a:r>
            <a:r>
              <a:rPr lang="en-US" sz="2800" b="1" dirty="0" err="1" smtClean="0"/>
              <a:t>Accept</a:t>
            </a:r>
            <a:r>
              <a:rPr lang="en-US" sz="2800" dirty="0" err="1" smtClean="0"/>
              <a:t>request</a:t>
            </a:r>
            <a:r>
              <a:rPr lang="en-US" sz="2800" dirty="0" smtClean="0"/>
              <a:t> header value. Server identifies the client’s preferred content type, invoke the method and finally converts the payload to the content that the client prefers.</a:t>
            </a:r>
          </a:p>
          <a:p>
            <a:pPr algn="just"/>
            <a:r>
              <a:rPr lang="en-US" sz="2800" b="1" dirty="0" smtClean="0"/>
              <a:t>When client does not specify content type of return, then </a:t>
            </a:r>
            <a:r>
              <a:rPr lang="en-US" sz="2800" b="1" dirty="0" err="1" smtClean="0"/>
              <a:t>qs</a:t>
            </a:r>
            <a:r>
              <a:rPr lang="en-US" sz="2800" b="1" dirty="0" smtClean="0"/>
              <a:t>(QUALITY FROM SERVER) is used, as shown below</a:t>
            </a:r>
          </a:p>
          <a:p>
            <a:pPr algn="just"/>
            <a:r>
              <a:rPr lang="fr-FR" sz="2800" dirty="0" smtClean="0"/>
              <a:t>@</a:t>
            </a:r>
            <a:r>
              <a:rPr lang="fr-FR" sz="2800" dirty="0" err="1" smtClean="0"/>
              <a:t>Produces</a:t>
            </a:r>
            <a:r>
              <a:rPr lang="fr-FR" sz="2800" dirty="0" smtClean="0"/>
              <a:t>({"application/</a:t>
            </a:r>
            <a:r>
              <a:rPr lang="fr-FR" sz="2800" dirty="0" err="1" smtClean="0"/>
              <a:t>json</a:t>
            </a:r>
            <a:r>
              <a:rPr lang="fr-FR" sz="2800" dirty="0" smtClean="0"/>
              <a:t> </a:t>
            </a:r>
            <a:r>
              <a:rPr lang="fr-FR" sz="2800" dirty="0" err="1" smtClean="0"/>
              <a:t>qs</a:t>
            </a:r>
            <a:r>
              <a:rPr lang="fr-FR" sz="2800" dirty="0" smtClean="0"/>
              <a:t>=0.8; ,application/</a:t>
            </a:r>
            <a:r>
              <a:rPr lang="fr-FR" sz="2800" dirty="0" err="1" smtClean="0"/>
              <a:t>xml</a:t>
            </a:r>
            <a:r>
              <a:rPr lang="fr-FR" sz="2800" dirty="0" smtClean="0"/>
              <a:t>; </a:t>
            </a:r>
            <a:r>
              <a:rPr lang="fr-FR" sz="2800" dirty="0" err="1" smtClean="0"/>
              <a:t>qs</a:t>
            </a:r>
            <a:r>
              <a:rPr lang="fr-FR" sz="2800" dirty="0" smtClean="0"/>
              <a:t>=0.75"})</a:t>
            </a:r>
            <a:endParaRPr lang="en-US" sz="3000" b="1" dirty="0" smtClean="0"/>
          </a:p>
        </p:txBody>
      </p:sp>
      <p:sp>
        <p:nvSpPr>
          <p:cNvPr id="4" name="Subtitle 2"/>
          <p:cNvSpPr txBox="1">
            <a:spLocks/>
          </p:cNvSpPr>
          <p:nvPr/>
        </p:nvSpPr>
        <p:spPr>
          <a:xfrm>
            <a:off x="0" y="838200"/>
            <a:ext cx="9144000" cy="5791200"/>
          </a:xfrm>
          <a:prstGeom prst="rect">
            <a:avLst/>
          </a:prstGeom>
        </p:spPr>
        <p:txBody>
          <a:bodyPr vert="horz" lIns="91440" tIns="45720" rIns="91440" bIns="45720" rtlCol="0">
            <a:noAutofit/>
          </a:bodyPr>
          <a:lstStyle/>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85800"/>
            <a:ext cx="7010400" cy="5791200"/>
          </a:xfrm>
        </p:spPr>
        <p:txBody>
          <a:bodyPr>
            <a:noAutofit/>
          </a:bodyPr>
          <a:lstStyle/>
          <a:p>
            <a:r>
              <a:rPr lang="en-US" dirty="0" smtClean="0">
                <a:solidFill>
                  <a:srgbClr val="FF0000"/>
                </a:solidFill>
              </a:rPr>
              <a:t>SOAP</a:t>
            </a:r>
          </a:p>
          <a:p>
            <a:r>
              <a:rPr lang="en-US" sz="1800" dirty="0" smtClean="0"/>
              <a:t>Simple Object Access Protocol (SOAP) is a standard protocol specification for message exchange based on XML. Communication between the web service and client happens using XML messages.</a:t>
            </a:r>
          </a:p>
          <a:p>
            <a:pPr algn="just">
              <a:buFont typeface="Arial" pitchFamily="34" charset="0"/>
              <a:buChar char="•"/>
            </a:pPr>
            <a:r>
              <a:rPr lang="en-US" sz="1800" dirty="0" smtClean="0"/>
              <a:t/>
            </a:r>
            <a:br>
              <a:rPr lang="en-US" sz="1800" dirty="0" smtClean="0"/>
            </a:br>
            <a:r>
              <a:rPr lang="en-US" sz="1800" dirty="0" smtClean="0"/>
              <a:t> A simple web service architecture have two components</a:t>
            </a:r>
            <a:br>
              <a:rPr lang="en-US" sz="1800" dirty="0" smtClean="0"/>
            </a:br>
            <a:endParaRPr lang="en-US" sz="1800" dirty="0" smtClean="0"/>
          </a:p>
          <a:p>
            <a:pPr algn="just">
              <a:buFont typeface="Arial" pitchFamily="34" charset="0"/>
              <a:buChar char="•"/>
            </a:pPr>
            <a:r>
              <a:rPr lang="en-US" sz="1800" dirty="0" smtClean="0"/>
              <a:t>Client</a:t>
            </a:r>
          </a:p>
          <a:p>
            <a:pPr algn="just">
              <a:buFont typeface="Arial" pitchFamily="34" charset="0"/>
              <a:buChar char="•"/>
            </a:pPr>
            <a:r>
              <a:rPr lang="en-US" sz="1800" dirty="0" smtClean="0"/>
              <a:t>Service provider</a:t>
            </a:r>
          </a:p>
          <a:p>
            <a:pPr algn="just"/>
            <a:endParaRPr lang="en-US" sz="1800" dirty="0" smtClean="0"/>
          </a:p>
          <a:p>
            <a:pPr algn="just"/>
            <a:r>
              <a:rPr lang="en-US" sz="1800" dirty="0" smtClean="0"/>
              <a:t>So in order to communicate client must know some information for e.g.</a:t>
            </a:r>
            <a:br>
              <a:rPr lang="en-US" sz="1800" dirty="0" smtClean="0"/>
            </a:br>
            <a:r>
              <a:rPr lang="en-US" sz="1800" dirty="0" smtClean="0"/>
              <a:t>Location of </a:t>
            </a:r>
            <a:r>
              <a:rPr lang="en-US" sz="1800" dirty="0" err="1" smtClean="0"/>
              <a:t>webservices</a:t>
            </a:r>
            <a:r>
              <a:rPr lang="en-US" sz="1800" dirty="0" smtClean="0"/>
              <a:t> server</a:t>
            </a:r>
          </a:p>
          <a:p>
            <a:pPr algn="just"/>
            <a:r>
              <a:rPr lang="en-US" sz="1800" dirty="0" smtClean="0"/>
              <a:t>Functions </a:t>
            </a:r>
            <a:r>
              <a:rPr lang="en-US" sz="1800" dirty="0" err="1" smtClean="0"/>
              <a:t>available,signature</a:t>
            </a:r>
            <a:r>
              <a:rPr lang="en-US" sz="1800" dirty="0" smtClean="0"/>
              <a:t> and return types of function.</a:t>
            </a:r>
          </a:p>
          <a:p>
            <a:pPr algn="just"/>
            <a:r>
              <a:rPr lang="en-US" sz="1800" dirty="0" smtClean="0"/>
              <a:t>Communication protocol</a:t>
            </a:r>
          </a:p>
          <a:p>
            <a:pPr algn="just"/>
            <a:r>
              <a:rPr lang="en-US" sz="1800" dirty="0" smtClean="0"/>
              <a:t>Input output formats</a:t>
            </a:r>
          </a:p>
          <a:p>
            <a:pPr algn="just"/>
            <a:r>
              <a:rPr lang="en-US" sz="1800" dirty="0" smtClean="0"/>
              <a:t>Service provider will create a standard XML file which will have all above </a:t>
            </a:r>
            <a:r>
              <a:rPr lang="en-US" sz="1800" dirty="0" err="1" smtClean="0"/>
              <a:t>information.So</a:t>
            </a:r>
            <a:r>
              <a:rPr lang="en-US" sz="1800" dirty="0" smtClean="0"/>
              <a:t> If this file is given to client then client will be able to access web service. This XML file is called </a:t>
            </a:r>
            <a:r>
              <a:rPr lang="en-US" sz="1800" b="1" dirty="0" smtClean="0"/>
              <a:t>WSDL</a:t>
            </a:r>
            <a:r>
              <a:rPr lang="en-US" sz="1800" dirty="0" smtClean="0"/>
              <a:t>.</a:t>
            </a:r>
            <a:br>
              <a:rPr lang="en-US" sz="1800" dirty="0" smtClean="0"/>
            </a:br>
            <a:endParaRPr lang="en-US" sz="1800" dirty="0" smtClean="0"/>
          </a:p>
          <a:p>
            <a:r>
              <a:rPr lang="en-US" sz="1800" b="1" dirty="0" smtClean="0"/>
              <a:t/>
            </a:r>
            <a:br>
              <a:rPr lang="en-US" sz="1800" b="1" dirty="0" smtClean="0"/>
            </a:br>
            <a:r>
              <a:rPr lang="en-US" sz="1800" b="1" dirty="0" smtClean="0"/>
              <a:t/>
            </a:r>
            <a:br>
              <a:rPr lang="en-US" sz="1800" b="1" dirty="0" smtClean="0"/>
            </a:b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85800"/>
            <a:ext cx="7010400" cy="5791200"/>
          </a:xfrm>
        </p:spPr>
        <p:txBody>
          <a:bodyPr>
            <a:noAutofit/>
          </a:bodyPr>
          <a:lstStyle/>
          <a:p>
            <a:pPr algn="just"/>
            <a:r>
              <a:rPr lang="en-US" sz="1800" dirty="0" smtClean="0"/>
              <a:t>What is WSDL?</a:t>
            </a:r>
          </a:p>
          <a:p>
            <a:pPr algn="just">
              <a:buFont typeface="Arial" pitchFamily="34" charset="0"/>
              <a:buChar char="•"/>
            </a:pPr>
            <a:r>
              <a:rPr lang="en-US" sz="1800" dirty="0" smtClean="0"/>
              <a:t>WSDL stands for Web Service Description Language. It is an XML file that describes the technical details of how to implement a web service, more specifically the </a:t>
            </a:r>
            <a:r>
              <a:rPr lang="en-US" sz="1800" dirty="0" err="1" smtClean="0"/>
              <a:t>URI,port</a:t>
            </a:r>
            <a:r>
              <a:rPr lang="en-US" sz="1800" dirty="0" smtClean="0"/>
              <a:t>, method names, arguments, and data types. Since WSDL is XML, it is both</a:t>
            </a:r>
            <a:br>
              <a:rPr lang="en-US" sz="1800" dirty="0" smtClean="0"/>
            </a:br>
            <a:r>
              <a:rPr lang="en-US" sz="1800" dirty="0" smtClean="0"/>
              <a:t>human-readable and machine-consumable, which aids in the ability to call and bind to</a:t>
            </a:r>
            <a:br>
              <a:rPr lang="en-US" sz="1800" dirty="0" smtClean="0"/>
            </a:br>
            <a:r>
              <a:rPr lang="en-US" sz="1800" dirty="0" smtClean="0"/>
              <a:t>services </a:t>
            </a:r>
            <a:r>
              <a:rPr lang="en-US" sz="1800" dirty="0" err="1" smtClean="0"/>
              <a:t>dynamically.using</a:t>
            </a:r>
            <a:r>
              <a:rPr lang="en-US" sz="1800" dirty="0" smtClean="0"/>
              <a:t> this WSDL file we can understand things like,</a:t>
            </a:r>
            <a:br>
              <a:rPr lang="en-US" sz="1800" dirty="0" smtClean="0"/>
            </a:br>
            <a:r>
              <a:rPr lang="en-US" sz="1800" dirty="0" smtClean="0"/>
              <a:t>    </a:t>
            </a:r>
          </a:p>
          <a:p>
            <a:pPr algn="just">
              <a:buFont typeface="Arial" pitchFamily="34" charset="0"/>
              <a:buChar char="•"/>
            </a:pPr>
            <a:r>
              <a:rPr lang="en-US" sz="1800" dirty="0" smtClean="0"/>
              <a:t>Port / Endpoint – URL of the web service</a:t>
            </a:r>
          </a:p>
          <a:p>
            <a:pPr algn="just">
              <a:buFont typeface="Arial" pitchFamily="34" charset="0"/>
              <a:buChar char="•"/>
            </a:pPr>
            <a:r>
              <a:rPr lang="en-US" sz="1800" dirty="0" smtClean="0"/>
              <a:t>    Input message format</a:t>
            </a:r>
          </a:p>
          <a:p>
            <a:pPr algn="just">
              <a:buFont typeface="Arial" pitchFamily="34" charset="0"/>
              <a:buChar char="•"/>
            </a:pPr>
            <a:r>
              <a:rPr lang="en-US" sz="1800" dirty="0" smtClean="0"/>
              <a:t>    Output message format</a:t>
            </a:r>
          </a:p>
          <a:p>
            <a:pPr algn="just">
              <a:buFont typeface="Arial" pitchFamily="34" charset="0"/>
              <a:buChar char="•"/>
            </a:pPr>
            <a:r>
              <a:rPr lang="en-US" sz="1800" dirty="0" smtClean="0"/>
              <a:t>    Security protocol that needs to be followed</a:t>
            </a:r>
          </a:p>
          <a:p>
            <a:pPr algn="just">
              <a:buFont typeface="Arial" pitchFamily="34" charset="0"/>
              <a:buChar char="•"/>
            </a:pPr>
            <a:r>
              <a:rPr lang="en-US" sz="1800" dirty="0" smtClean="0"/>
              <a:t>    Which protocol the web service uses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533400"/>
            <a:ext cx="7772400" cy="5943600"/>
          </a:xfrm>
        </p:spPr>
        <p:txBody>
          <a:bodyPr>
            <a:noAutofit/>
          </a:bodyPr>
          <a:lstStyle/>
          <a:p>
            <a:pPr algn="just"/>
            <a:r>
              <a:rPr lang="en-US" sz="2800" b="1" dirty="0" smtClean="0">
                <a:solidFill>
                  <a:srgbClr val="FF0000"/>
                </a:solidFill>
              </a:rPr>
              <a:t>Service provider register its WSDL to UDDI and client can access it from UDDI</a:t>
            </a:r>
            <a:r>
              <a:rPr lang="en-US" sz="2400" dirty="0" smtClean="0"/>
              <a:t>:UDDI stands for Universal Description, Discovery and Integration. It is a directory service. Web services can register with a UDDI and make themselves available through it for discovery. So following steps are involved.</a:t>
            </a:r>
          </a:p>
          <a:p>
            <a:pPr marL="342900" indent="-342900" algn="just">
              <a:buFont typeface="+mj-lt"/>
              <a:buAutoNum type="arabicPeriod"/>
            </a:pPr>
            <a:r>
              <a:rPr lang="en-US" sz="2400" dirty="0" smtClean="0"/>
              <a:t>Service provider registers with UDDI.</a:t>
            </a:r>
          </a:p>
          <a:p>
            <a:pPr marL="342900" indent="-342900" algn="just">
              <a:buFont typeface="+mj-lt"/>
              <a:buAutoNum type="arabicPeriod"/>
            </a:pPr>
            <a:r>
              <a:rPr lang="en-US" sz="2400" dirty="0" smtClean="0"/>
              <a:t>Client searches for service in UDDI.</a:t>
            </a:r>
          </a:p>
          <a:p>
            <a:pPr marL="342900" indent="-342900" algn="just">
              <a:buFont typeface="+mj-lt"/>
              <a:buAutoNum type="arabicPeriod"/>
            </a:pPr>
            <a:r>
              <a:rPr lang="en-US" sz="2400" dirty="0" smtClean="0"/>
              <a:t>UDDI returns all service providers offering that service.</a:t>
            </a:r>
          </a:p>
          <a:p>
            <a:pPr marL="342900" indent="-342900" algn="just">
              <a:buFont typeface="+mj-lt"/>
              <a:buAutoNum type="arabicPeriod"/>
            </a:pPr>
            <a:r>
              <a:rPr lang="en-US" sz="2400" dirty="0" smtClean="0"/>
              <a:t>Client chooses service provider</a:t>
            </a:r>
          </a:p>
          <a:p>
            <a:pPr marL="342900" indent="-342900" algn="just">
              <a:buFont typeface="+mj-lt"/>
              <a:buAutoNum type="arabicPeriod"/>
            </a:pPr>
            <a:r>
              <a:rPr lang="en-US" sz="2400" dirty="0" smtClean="0"/>
              <a:t>UDDI returns WSDL of chosen service provider.</a:t>
            </a:r>
          </a:p>
          <a:p>
            <a:pPr marL="342900" indent="-342900" algn="just">
              <a:buFont typeface="+mj-lt"/>
              <a:buAutoNum type="arabicPeriod"/>
            </a:pPr>
            <a:r>
              <a:rPr lang="en-US" sz="2400" dirty="0" smtClean="0"/>
              <a:t>Using WSDL of service provider, client accesses web service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399" y="84639"/>
            <a:ext cx="8179409" cy="67733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533400"/>
            <a:ext cx="7772400" cy="5943600"/>
          </a:xfrm>
        </p:spPr>
        <p:txBody>
          <a:bodyPr>
            <a:noAutofit/>
          </a:bodyPr>
          <a:lstStyle/>
          <a:p>
            <a:r>
              <a:rPr lang="en-US" sz="2800" b="1" dirty="0" smtClean="0">
                <a:solidFill>
                  <a:srgbClr val="FF0000"/>
                </a:solidFill>
              </a:rPr>
              <a:t>Disadvantages of SOAP</a:t>
            </a:r>
          </a:p>
          <a:p>
            <a:r>
              <a:rPr lang="en-US" sz="2800" b="1" dirty="0" smtClean="0"/>
              <a:t>Slow</a:t>
            </a:r>
            <a:r>
              <a:rPr lang="en-US" sz="2800" dirty="0" smtClean="0"/>
              <a:t>: SOAP uses XML format that must be parsed to be read. It defines many standards that must be followed while developing the SOAP applications. So it is slow and consumes more bandwidth and resource.</a:t>
            </a:r>
          </a:p>
          <a:p>
            <a:r>
              <a:rPr lang="en-US" sz="2800" b="1" dirty="0" smtClean="0">
                <a:solidFill>
                  <a:srgbClr val="FF0000"/>
                </a:solidFill>
              </a:rPr>
              <a:t>Advantage</a:t>
            </a:r>
          </a:p>
          <a:p>
            <a:r>
              <a:rPr lang="en-US" sz="2800" b="1" dirty="0" smtClean="0"/>
              <a:t>WSDL dependent</a:t>
            </a:r>
            <a:r>
              <a:rPr lang="en-US" sz="2800" dirty="0" smtClean="0"/>
              <a:t>: SOAP uses WSDL and doesn't have any other mechanism to discover the service.</a:t>
            </a:r>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r>
              <a:rPr lang="en-US" sz="2800" b="1" dirty="0" smtClean="0">
                <a:solidFill>
                  <a:srgbClr val="FF0000"/>
                </a:solidFill>
              </a:rPr>
              <a:t>Spring REST</a:t>
            </a:r>
          </a:p>
          <a:p>
            <a:r>
              <a:rPr lang="en-US" sz="2800" b="1" dirty="0" smtClean="0"/>
              <a:t>Slow</a:t>
            </a:r>
            <a:r>
              <a:rPr lang="en-US" sz="2800" dirty="0" smtClean="0"/>
              <a:t>: SOAP uses XML format that must be parsed to be read. It defines many standards that must be followed while developing the SOAP applications. So it is slow and consumes more bandwidth and resource.</a:t>
            </a:r>
          </a:p>
          <a:p>
            <a:r>
              <a:rPr lang="en-US" sz="2800" b="1" dirty="0" smtClean="0">
                <a:solidFill>
                  <a:srgbClr val="FF0000"/>
                </a:solidFill>
              </a:rPr>
              <a:t>Advantage</a:t>
            </a:r>
          </a:p>
          <a:p>
            <a:r>
              <a:rPr lang="en-US" sz="2800" b="1" dirty="0" smtClean="0"/>
              <a:t>WSDL dependent</a:t>
            </a:r>
            <a:r>
              <a:rPr lang="en-US" sz="2800" dirty="0" smtClean="0"/>
              <a:t>: SOAP uses WSDL and doesn't have any other mechanism to discover the service.</a:t>
            </a:r>
          </a:p>
          <a:p>
            <a:r>
              <a:rPr lang="en-US" sz="2800" dirty="0" smtClean="0"/>
              <a:t>If we need to directly get resource from controller, we need to return @</a:t>
            </a:r>
            <a:r>
              <a:rPr lang="en-US" sz="2800" dirty="0" err="1" smtClean="0"/>
              <a:t>ResponseBody</a:t>
            </a:r>
            <a:r>
              <a:rPr lang="en-US" sz="2800" dirty="0" smtClean="0"/>
              <a:t> as per Spring 3 but with Spring 4, we can use @</a:t>
            </a:r>
            <a:r>
              <a:rPr lang="en-US" sz="2800" dirty="0" err="1" smtClean="0"/>
              <a:t>RestController</a:t>
            </a:r>
            <a:r>
              <a:rPr lang="en-US" sz="2800" dirty="0" smtClean="0"/>
              <a:t> for that.</a:t>
            </a:r>
            <a:br>
              <a:rPr lang="en-US" sz="2800" dirty="0" smtClean="0"/>
            </a:br>
            <a:r>
              <a:rPr lang="en-US" sz="2800" dirty="0" smtClean="0"/>
              <a:t>In spring 4.0, we can use @</a:t>
            </a:r>
            <a:r>
              <a:rPr lang="en-US" sz="2800" dirty="0" err="1" smtClean="0"/>
              <a:t>RestController</a:t>
            </a:r>
            <a:r>
              <a:rPr lang="en-US" sz="2800" dirty="0" smtClean="0"/>
              <a:t> which is combination of @Controller + @</a:t>
            </a:r>
            <a:r>
              <a:rPr lang="en-US" sz="2800" dirty="0" err="1" smtClean="0"/>
              <a:t>ResponseBody</a:t>
            </a:r>
            <a:r>
              <a:rPr lang="en-US" sz="2800" dirty="0" smtClean="0"/>
              <a:t>.</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r>
              <a:rPr lang="en-US" sz="2800" b="1" dirty="0" smtClean="0">
                <a:solidFill>
                  <a:srgbClr val="FF0000"/>
                </a:solidFill>
              </a:rPr>
              <a:t>Spring REST</a:t>
            </a:r>
          </a:p>
          <a:p>
            <a:r>
              <a:rPr lang="en-US" sz="2800" b="1" dirty="0" smtClean="0">
                <a:solidFill>
                  <a:srgbClr val="FF0000"/>
                </a:solidFill>
              </a:rPr>
              <a:t>@</a:t>
            </a:r>
            <a:r>
              <a:rPr lang="en-US" sz="2800" b="1" dirty="0" err="1" smtClean="0">
                <a:solidFill>
                  <a:srgbClr val="FF0000"/>
                </a:solidFill>
              </a:rPr>
              <a:t>RequestBody</a:t>
            </a:r>
            <a:r>
              <a:rPr lang="en-US" sz="2800" dirty="0" smtClean="0"/>
              <a:t> and </a:t>
            </a:r>
            <a:r>
              <a:rPr lang="en-US" sz="2800" b="1" dirty="0" smtClean="0">
                <a:solidFill>
                  <a:srgbClr val="FF0000"/>
                </a:solidFill>
              </a:rPr>
              <a:t>@</a:t>
            </a:r>
            <a:r>
              <a:rPr lang="en-US" sz="2800" b="1" dirty="0" err="1" smtClean="0">
                <a:solidFill>
                  <a:srgbClr val="FF0000"/>
                </a:solidFill>
              </a:rPr>
              <a:t>ResponseBody</a:t>
            </a:r>
            <a:r>
              <a:rPr lang="en-US" sz="2800" dirty="0" smtClean="0">
                <a:solidFill>
                  <a:srgbClr val="FF0000"/>
                </a:solidFill>
              </a:rPr>
              <a:t> </a:t>
            </a:r>
            <a:r>
              <a:rPr lang="en-US" sz="2800" dirty="0" smtClean="0"/>
              <a:t>annotations are used to bind the HTTP request/response body with a domain object in method parameter or return type. Behind the scenes, these annotation uses </a:t>
            </a:r>
            <a:r>
              <a:rPr lang="en-US" sz="2800" b="1" dirty="0" smtClean="0"/>
              <a:t>HTTP Message converters</a:t>
            </a:r>
            <a:r>
              <a:rPr lang="en-US" sz="2800" dirty="0" smtClean="0"/>
              <a:t> to convert the body of HTTP request/response to domain objects. </a:t>
            </a:r>
          </a:p>
          <a:p>
            <a:endParaRPr lang="en-US" sz="2800" b="1" dirty="0" smtClean="0">
              <a:solidFill>
                <a:srgbClr val="FF0000"/>
              </a:solidFill>
            </a:endParaRPr>
          </a:p>
          <a:p>
            <a:r>
              <a:rPr lang="en-US" sz="2800" dirty="0" smtClean="0"/>
              <a:t>If a method parameter is annotated with </a:t>
            </a:r>
            <a:r>
              <a:rPr lang="en-US" sz="2800" dirty="0" smtClean="0">
                <a:solidFill>
                  <a:srgbClr val="FF0000"/>
                </a:solidFill>
              </a:rPr>
              <a:t>@</a:t>
            </a:r>
            <a:r>
              <a:rPr lang="en-US" sz="2800" dirty="0" err="1" smtClean="0">
                <a:solidFill>
                  <a:srgbClr val="FF0000"/>
                </a:solidFill>
              </a:rPr>
              <a:t>RequestBody</a:t>
            </a:r>
            <a:r>
              <a:rPr lang="en-US" sz="2800" dirty="0" smtClean="0"/>
              <a:t>, Spring will bind the incoming HTTP request body(for the URL mentioned in </a:t>
            </a:r>
            <a:r>
              <a:rPr lang="en-US" sz="2800" dirty="0" smtClean="0">
                <a:solidFill>
                  <a:srgbClr val="FF0000"/>
                </a:solidFill>
              </a:rPr>
              <a:t>@</a:t>
            </a:r>
            <a:r>
              <a:rPr lang="en-US" sz="2800" dirty="0" err="1" smtClean="0">
                <a:solidFill>
                  <a:srgbClr val="FF0000"/>
                </a:solidFill>
              </a:rPr>
              <a:t>RequestMapping</a:t>
            </a:r>
            <a:r>
              <a:rPr lang="en-US" sz="2800" dirty="0" smtClean="0">
                <a:solidFill>
                  <a:srgbClr val="FF0000"/>
                </a:solidFill>
              </a:rPr>
              <a:t> </a:t>
            </a:r>
            <a:r>
              <a:rPr lang="en-US" sz="2800" dirty="0" smtClean="0"/>
              <a:t>for that method) to that parameter. While doing that, Spring will [behind the scenes] use HTTP Message converters to convert the HTTP request body into domain object </a:t>
            </a:r>
            <a:r>
              <a:rPr lang="en-US" sz="2800" b="1" dirty="0" smtClean="0"/>
              <a:t>[</a:t>
            </a:r>
            <a:r>
              <a:rPr lang="en-US" sz="2800" b="1" dirty="0" err="1" smtClean="0"/>
              <a:t>deserialize</a:t>
            </a:r>
            <a:r>
              <a:rPr lang="en-US" sz="2800" b="1" dirty="0" smtClean="0"/>
              <a:t> request body to domain object]</a:t>
            </a:r>
            <a:r>
              <a:rPr lang="en-US" sz="2800" dirty="0" smtClean="0"/>
              <a:t>, based on </a:t>
            </a:r>
            <a:r>
              <a:rPr lang="en-US" sz="2800" b="1" dirty="0" smtClean="0"/>
              <a:t>Accept</a:t>
            </a:r>
            <a:r>
              <a:rPr lang="en-US" sz="2800" dirty="0" smtClean="0"/>
              <a:t> header present in request.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971800" y="990600"/>
            <a:ext cx="2438400" cy="381000"/>
          </a:xfrm>
        </p:spPr>
        <p:txBody>
          <a:bodyPr>
            <a:noAutofit/>
          </a:bodyPr>
          <a:lstStyle/>
          <a:p>
            <a:r>
              <a:rPr lang="en-US" sz="2000" dirty="0" smtClean="0">
                <a:solidFill>
                  <a:schemeClr val="tx1"/>
                </a:solidFill>
              </a:rPr>
              <a:t>1.HTTP  Request(URI)</a:t>
            </a:r>
          </a:p>
        </p:txBody>
      </p:sp>
      <p:sp>
        <p:nvSpPr>
          <p:cNvPr id="5" name="Rectangle 4"/>
          <p:cNvSpPr/>
          <p:nvPr/>
        </p:nvSpPr>
        <p:spPr>
          <a:xfrm>
            <a:off x="1143000" y="990600"/>
            <a:ext cx="1752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Site</a:t>
            </a:r>
            <a:endParaRPr lang="en-US" dirty="0"/>
          </a:p>
        </p:txBody>
      </p:sp>
      <p:sp>
        <p:nvSpPr>
          <p:cNvPr id="6" name="Rectangle 5"/>
          <p:cNvSpPr/>
          <p:nvPr/>
        </p:nvSpPr>
        <p:spPr>
          <a:xfrm>
            <a:off x="5410200" y="990600"/>
            <a:ext cx="28194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172200" y="1524000"/>
            <a:ext cx="1905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War file deployed on Web/</a:t>
            </a:r>
            <a:r>
              <a:rPr lang="en-US" b="1" dirty="0" err="1" smtClean="0"/>
              <a:t>AppServer</a:t>
            </a:r>
            <a:endParaRPr lang="en-US" b="1" dirty="0"/>
          </a:p>
        </p:txBody>
      </p:sp>
      <p:cxnSp>
        <p:nvCxnSpPr>
          <p:cNvPr id="10" name="Straight Arrow Connector 9"/>
          <p:cNvCxnSpPr/>
          <p:nvPr/>
        </p:nvCxnSpPr>
        <p:spPr>
          <a:xfrm>
            <a:off x="2895600" y="1295400"/>
            <a:ext cx="3276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2819400" y="17526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Subtitle 3"/>
          <p:cNvSpPr txBox="1">
            <a:spLocks/>
          </p:cNvSpPr>
          <p:nvPr/>
        </p:nvSpPr>
        <p:spPr>
          <a:xfrm>
            <a:off x="6096000" y="685800"/>
            <a:ext cx="1828800" cy="304800"/>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tint val="75000"/>
                  </a:schemeClr>
                </a:solidFill>
                <a:effectLst/>
                <a:uLnTx/>
                <a:uFillTx/>
                <a:latin typeface="+mn-lt"/>
                <a:ea typeface="+mn-ea"/>
                <a:cs typeface="+mn-cs"/>
              </a:rPr>
              <a:t>Web/App Server</a:t>
            </a:r>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5" name="Flowchart: Magnetic Disk 24"/>
          <p:cNvSpPr/>
          <p:nvPr/>
        </p:nvSpPr>
        <p:spPr>
          <a:xfrm>
            <a:off x="6172200" y="4495800"/>
            <a:ext cx="1676400" cy="1600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27" name="Straight Arrow Connector 26"/>
          <p:cNvCxnSpPr/>
          <p:nvPr/>
        </p:nvCxnSpPr>
        <p:spPr>
          <a:xfrm rot="5400000">
            <a:off x="6439694" y="4304506"/>
            <a:ext cx="8382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Subtitle 3"/>
          <p:cNvSpPr txBox="1">
            <a:spLocks/>
          </p:cNvSpPr>
          <p:nvPr/>
        </p:nvSpPr>
        <p:spPr>
          <a:xfrm>
            <a:off x="2819400" y="1828800"/>
            <a:ext cx="2743200" cy="685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3</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.HTTP Response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(XML, JSON, text)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Subtitle 3"/>
          <p:cNvSpPr txBox="1">
            <a:spLocks/>
          </p:cNvSpPr>
          <p:nvPr/>
        </p:nvSpPr>
        <p:spPr>
          <a:xfrm>
            <a:off x="6248400" y="1219200"/>
            <a:ext cx="1981200" cy="457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bg1"/>
                </a:solidFill>
                <a:effectLst/>
                <a:uLnTx/>
                <a:uFillTx/>
                <a:latin typeface="+mn-lt"/>
                <a:ea typeface="+mn-ea"/>
                <a:cs typeface="+mn-cs"/>
              </a:rPr>
              <a:t>Web Services</a:t>
            </a: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18" name="Right Brace 17"/>
          <p:cNvSpPr/>
          <p:nvPr/>
        </p:nvSpPr>
        <p:spPr>
          <a:xfrm rot="5400000">
            <a:off x="3752850" y="3181350"/>
            <a:ext cx="342900" cy="2667000"/>
          </a:xfrm>
          <a:prstGeom prst="rightBrace">
            <a:avLst>
              <a:gd name="adj1" fmla="val 8333"/>
              <a:gd name="adj2" fmla="val 505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ubtitle 3"/>
          <p:cNvSpPr txBox="1">
            <a:spLocks/>
          </p:cNvSpPr>
          <p:nvPr/>
        </p:nvSpPr>
        <p:spPr>
          <a:xfrm>
            <a:off x="2514600" y="4572000"/>
            <a:ext cx="2743200" cy="3810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t>Internet/LAN</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1" name="Subtitle 3"/>
          <p:cNvSpPr txBox="1">
            <a:spLocks/>
          </p:cNvSpPr>
          <p:nvPr/>
        </p:nvSpPr>
        <p:spPr>
          <a:xfrm>
            <a:off x="2667000" y="5943600"/>
            <a:ext cx="3429000" cy="6096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How</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err="1" smtClean="0">
                <a:ln>
                  <a:noFill/>
                </a:ln>
                <a:solidFill>
                  <a:schemeClr val="tx1"/>
                </a:solidFill>
                <a:effectLst/>
                <a:uLnTx/>
                <a:uFillTx/>
                <a:latin typeface="+mn-lt"/>
                <a:ea typeface="+mn-ea"/>
                <a:cs typeface="+mn-cs"/>
              </a:rPr>
              <a:t>RESTful</a:t>
            </a:r>
            <a:r>
              <a:rPr kumimoji="0" lang="en-US" sz="2000" b="0" i="0" u="none" strike="noStrike" kern="1200" cap="none" spc="0" normalizeH="0" noProof="0" dirty="0" smtClean="0">
                <a:ln>
                  <a:noFill/>
                </a:ln>
                <a:solidFill>
                  <a:schemeClr val="tx1"/>
                </a:solidFill>
                <a:effectLst/>
                <a:uLnTx/>
                <a:uFillTx/>
                <a:latin typeface="+mn-lt"/>
                <a:ea typeface="+mn-ea"/>
                <a:cs typeface="+mn-cs"/>
              </a:rPr>
              <a:t> setup Looks like?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 name="Rectangle 21"/>
          <p:cNvSpPr/>
          <p:nvPr/>
        </p:nvSpPr>
        <p:spPr>
          <a:xfrm>
            <a:off x="838200" y="2743200"/>
            <a:ext cx="1752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Desktop or Mobile Application</a:t>
            </a:r>
            <a:endParaRPr lang="en-US" dirty="0"/>
          </a:p>
        </p:txBody>
      </p:sp>
      <p:cxnSp>
        <p:nvCxnSpPr>
          <p:cNvPr id="23" name="Straight Arrow Connector 22"/>
          <p:cNvCxnSpPr/>
          <p:nvPr/>
        </p:nvCxnSpPr>
        <p:spPr>
          <a:xfrm flipV="1">
            <a:off x="2590800" y="2971800"/>
            <a:ext cx="3581400" cy="76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2514600" y="3505202"/>
            <a:ext cx="3657600" cy="76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Subtitle 3"/>
          <p:cNvSpPr txBox="1">
            <a:spLocks/>
          </p:cNvSpPr>
          <p:nvPr/>
        </p:nvSpPr>
        <p:spPr>
          <a:xfrm>
            <a:off x="2743200" y="2667000"/>
            <a:ext cx="2743200" cy="3810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1.HTTP  Request (URI)</a:t>
            </a:r>
          </a:p>
        </p:txBody>
      </p:sp>
      <p:sp>
        <p:nvSpPr>
          <p:cNvPr id="37" name="Subtitle 3"/>
          <p:cNvSpPr txBox="1">
            <a:spLocks/>
          </p:cNvSpPr>
          <p:nvPr/>
        </p:nvSpPr>
        <p:spPr>
          <a:xfrm>
            <a:off x="2743200" y="3429000"/>
            <a:ext cx="2743200" cy="685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3</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.HTTP Response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(XML, JSON, text)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r>
              <a:rPr lang="en-US" sz="2800" b="1" dirty="0" smtClean="0">
                <a:solidFill>
                  <a:srgbClr val="FF0000"/>
                </a:solidFill>
              </a:rPr>
              <a:t>Spring REST</a:t>
            </a:r>
          </a:p>
          <a:p>
            <a:pPr fontAlgn="base"/>
            <a:r>
              <a:rPr lang="en-US" sz="2800" b="1" dirty="0" smtClean="0">
                <a:solidFill>
                  <a:srgbClr val="FF0000"/>
                </a:solidFill>
              </a:rPr>
              <a:t>@</a:t>
            </a:r>
            <a:r>
              <a:rPr lang="en-US" sz="2800" b="1" dirty="0" err="1" smtClean="0">
                <a:solidFill>
                  <a:srgbClr val="FF0000"/>
                </a:solidFill>
              </a:rPr>
              <a:t>ResponseBody</a:t>
            </a:r>
            <a:r>
              <a:rPr lang="en-US" sz="2800" b="1" dirty="0" smtClean="0">
                <a:solidFill>
                  <a:srgbClr val="FF0000"/>
                </a:solidFill>
              </a:rPr>
              <a:t> </a:t>
            </a:r>
            <a:r>
              <a:rPr lang="en-US" sz="2800" dirty="0" smtClean="0"/>
              <a:t>If a method is annotated with @</a:t>
            </a:r>
            <a:r>
              <a:rPr lang="en-US" sz="2800" dirty="0" err="1" smtClean="0"/>
              <a:t>ResponseBody</a:t>
            </a:r>
            <a:r>
              <a:rPr lang="en-US" sz="2800" dirty="0" smtClean="0"/>
              <a:t>, Spring will bind the return value to outgoing HTTP response body. While doing that, Spring will [behind the scenes] use HTTP Message converters to convert the return value to HTTP response body </a:t>
            </a:r>
            <a:r>
              <a:rPr lang="en-US" sz="2800" b="1" dirty="0" smtClean="0"/>
              <a:t>[serialize the object to response body]</a:t>
            </a:r>
            <a:r>
              <a:rPr lang="en-US" sz="2800" dirty="0" smtClean="0"/>
              <a:t>, based on </a:t>
            </a:r>
            <a:r>
              <a:rPr lang="en-US" sz="2800" b="1" dirty="0" smtClean="0"/>
              <a:t>Content-Type</a:t>
            </a:r>
            <a:r>
              <a:rPr lang="en-US" sz="2800" dirty="0" smtClean="0"/>
              <a:t> present in request HTTP header.</a:t>
            </a:r>
          </a:p>
          <a:p>
            <a:r>
              <a:rPr lang="en-US" sz="2800" dirty="0" smtClean="0"/>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fontAlgn="base"/>
            <a:r>
              <a:rPr lang="en-US" sz="1400" b="1" dirty="0" smtClean="0"/>
              <a:t>Default </a:t>
            </a:r>
            <a:r>
              <a:rPr lang="en-US" sz="1400" b="1" dirty="0" err="1" smtClean="0"/>
              <a:t>HttpMessageConverters</a:t>
            </a:r>
            <a:endParaRPr lang="en-US" sz="1400" b="1" dirty="0" smtClean="0"/>
          </a:p>
          <a:p>
            <a:pPr fontAlgn="base"/>
            <a:r>
              <a:rPr lang="en-US" sz="1400" dirty="0" smtClean="0"/>
              <a:t>Spring provides out of box following </a:t>
            </a:r>
            <a:r>
              <a:rPr lang="en-US" sz="1400" dirty="0" smtClean="0">
                <a:hlinkClick r:id="rId2"/>
              </a:rPr>
              <a:t>Http message converters</a:t>
            </a:r>
            <a:r>
              <a:rPr lang="en-US" sz="1400" dirty="0" smtClean="0"/>
              <a:t> which implements </a:t>
            </a:r>
            <a:r>
              <a:rPr lang="en-US" sz="1400" dirty="0" err="1" smtClean="0">
                <a:hlinkClick r:id="rId3"/>
              </a:rPr>
              <a:t>HttpMessageConverter</a:t>
            </a:r>
            <a:r>
              <a:rPr lang="en-US" sz="1400" dirty="0" smtClean="0"/>
              <a:t> interface [Credit : </a:t>
            </a:r>
            <a:r>
              <a:rPr lang="en-US" sz="1400" dirty="0" smtClean="0">
                <a:hlinkClick r:id="rId2"/>
              </a:rPr>
              <a:t>Spring Reference</a:t>
            </a:r>
            <a:r>
              <a:rPr lang="en-US" sz="1400" dirty="0" smtClean="0"/>
              <a:t>].</a:t>
            </a:r>
          </a:p>
          <a:p>
            <a:pPr fontAlgn="base"/>
            <a:r>
              <a:rPr lang="en-US" sz="1400" b="1" dirty="0" err="1" smtClean="0"/>
              <a:t>StringHttpMessageConverter</a:t>
            </a:r>
            <a:endParaRPr lang="en-US" sz="1400" dirty="0" smtClean="0"/>
          </a:p>
          <a:p>
            <a:pPr fontAlgn="base"/>
            <a:r>
              <a:rPr lang="en-US" sz="1400" dirty="0" smtClean="0"/>
              <a:t>An </a:t>
            </a:r>
            <a:r>
              <a:rPr lang="en-US" sz="1400" dirty="0" err="1" smtClean="0"/>
              <a:t>HttpMessageConverter</a:t>
            </a:r>
            <a:r>
              <a:rPr lang="en-US" sz="1400" dirty="0" smtClean="0"/>
              <a:t> implementation that can read and write Strings from the HTTP request and response. By default, this converter supports all text media types ( text/*), and writes with a Content-Type of text/plain.</a:t>
            </a:r>
          </a:p>
          <a:p>
            <a:pPr fontAlgn="base"/>
            <a:r>
              <a:rPr lang="en-US" sz="1400" b="1" dirty="0" err="1" smtClean="0"/>
              <a:t>FormHttpMessageConverter</a:t>
            </a:r>
            <a:endParaRPr lang="en-US" sz="1400" dirty="0" smtClean="0"/>
          </a:p>
          <a:p>
            <a:pPr fontAlgn="base"/>
            <a:r>
              <a:rPr lang="en-US" sz="1400" dirty="0" smtClean="0"/>
              <a:t>An </a:t>
            </a:r>
            <a:r>
              <a:rPr lang="en-US" sz="1400" dirty="0" err="1" smtClean="0"/>
              <a:t>HttpMessageConverter</a:t>
            </a:r>
            <a:r>
              <a:rPr lang="en-US" sz="1400" dirty="0" smtClean="0"/>
              <a:t> implementation that can read and write form data from the HTTP request and response. By default, this converter reads and writes the media type application/x-www-form-</a:t>
            </a:r>
            <a:r>
              <a:rPr lang="en-US" sz="1400" dirty="0" err="1" smtClean="0"/>
              <a:t>urlencoded</a:t>
            </a:r>
            <a:r>
              <a:rPr lang="en-US" sz="1400" dirty="0" smtClean="0"/>
              <a:t>. Form data is read from and written into a </a:t>
            </a:r>
            <a:r>
              <a:rPr lang="en-US" sz="1400" dirty="0" err="1" smtClean="0"/>
              <a:t>MultiValueMap</a:t>
            </a:r>
            <a:r>
              <a:rPr lang="en-US" sz="1400" dirty="0" smtClean="0"/>
              <a:t>.</a:t>
            </a:r>
          </a:p>
          <a:p>
            <a:pPr fontAlgn="base"/>
            <a:r>
              <a:rPr lang="en-US" sz="1400" b="1" dirty="0" err="1" smtClean="0"/>
              <a:t>ByteArrayHttpMessageConverter</a:t>
            </a:r>
            <a:endParaRPr lang="en-US" sz="1400" dirty="0" smtClean="0"/>
          </a:p>
          <a:p>
            <a:pPr fontAlgn="base"/>
            <a:r>
              <a:rPr lang="en-US" sz="1400" dirty="0" smtClean="0"/>
              <a:t>An </a:t>
            </a:r>
            <a:r>
              <a:rPr lang="en-US" sz="1400" dirty="0" err="1" smtClean="0"/>
              <a:t>HttpMessageConverter</a:t>
            </a:r>
            <a:r>
              <a:rPr lang="en-US" sz="1400" dirty="0" smtClean="0"/>
              <a:t> implementation that can read and write byte arrays from the HTTP request and response. By default, this converter supports all media types ( */*), and writes with a Content-Type of application/octet-stream. This can be overridden by setting the </a:t>
            </a:r>
            <a:r>
              <a:rPr lang="en-US" sz="1400" dirty="0" err="1" smtClean="0"/>
              <a:t>supportedMediaTypes</a:t>
            </a:r>
            <a:r>
              <a:rPr lang="en-US" sz="1400" dirty="0" smtClean="0"/>
              <a:t> property, and overriding </a:t>
            </a:r>
            <a:r>
              <a:rPr lang="en-US" sz="1400" dirty="0" err="1" smtClean="0"/>
              <a:t>getContentType</a:t>
            </a:r>
            <a:r>
              <a:rPr lang="en-US" sz="1400" dirty="0" smtClean="0"/>
              <a:t>(byte[]).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r>
              <a:rPr lang="en-US" sz="1600" b="1" dirty="0" smtClean="0">
                <a:solidFill>
                  <a:srgbClr val="FF0000"/>
                </a:solidFill>
              </a:rPr>
              <a:t>Spring REST</a:t>
            </a:r>
          </a:p>
          <a:p>
            <a:pPr fontAlgn="base"/>
            <a:r>
              <a:rPr lang="en-US" sz="1600" b="1" dirty="0" err="1" smtClean="0"/>
              <a:t>MarshallingHttpMessageConverter</a:t>
            </a:r>
            <a:endParaRPr lang="en-US" sz="1600" dirty="0" smtClean="0"/>
          </a:p>
          <a:p>
            <a:pPr fontAlgn="base"/>
            <a:r>
              <a:rPr lang="en-US" sz="1600" dirty="0" smtClean="0"/>
              <a:t>An </a:t>
            </a:r>
            <a:r>
              <a:rPr lang="en-US" sz="1600" dirty="0" err="1" smtClean="0"/>
              <a:t>HttpMessageConverter</a:t>
            </a:r>
            <a:r>
              <a:rPr lang="en-US" sz="1600" dirty="0" smtClean="0"/>
              <a:t> implementation that can read and write XML using Spring’s </a:t>
            </a:r>
            <a:r>
              <a:rPr lang="en-US" sz="1600" dirty="0" err="1" smtClean="0"/>
              <a:t>Marshaller</a:t>
            </a:r>
            <a:r>
              <a:rPr lang="en-US" sz="1600" dirty="0" smtClean="0"/>
              <a:t> and </a:t>
            </a:r>
            <a:r>
              <a:rPr lang="en-US" sz="1600" dirty="0" err="1" smtClean="0"/>
              <a:t>Unmarshaller</a:t>
            </a:r>
            <a:r>
              <a:rPr lang="en-US" sz="1600" dirty="0" smtClean="0"/>
              <a:t> abstractions from the </a:t>
            </a:r>
            <a:r>
              <a:rPr lang="en-US" sz="1600" dirty="0" err="1" smtClean="0"/>
              <a:t>org.springframework.oxm</a:t>
            </a:r>
            <a:r>
              <a:rPr lang="en-US" sz="1600" dirty="0" smtClean="0"/>
              <a:t> package. This converter requires a </a:t>
            </a:r>
            <a:r>
              <a:rPr lang="en-US" sz="1600" dirty="0" err="1" smtClean="0"/>
              <a:t>Marshaller</a:t>
            </a:r>
            <a:r>
              <a:rPr lang="en-US" sz="1600" dirty="0" smtClean="0"/>
              <a:t> and </a:t>
            </a:r>
            <a:r>
              <a:rPr lang="en-US" sz="1600" dirty="0" err="1" smtClean="0"/>
              <a:t>Unmarshaller</a:t>
            </a:r>
            <a:r>
              <a:rPr lang="en-US" sz="1600" dirty="0" smtClean="0"/>
              <a:t> before it can be used. These can be injected via constructor or bean properties. By default this converter supports ( text/xml) and ( application/xml).</a:t>
            </a:r>
          </a:p>
          <a:p>
            <a:pPr fontAlgn="base"/>
            <a:r>
              <a:rPr lang="en-US" sz="1600" b="1" dirty="0" smtClean="0"/>
              <a:t>MappingJackson2HttpMessageConverter</a:t>
            </a:r>
            <a:endParaRPr lang="en-US" sz="1600" dirty="0" smtClean="0"/>
          </a:p>
          <a:p>
            <a:pPr fontAlgn="base"/>
            <a:r>
              <a:rPr lang="en-US" sz="1600" dirty="0" smtClean="0"/>
              <a:t>An </a:t>
            </a:r>
            <a:r>
              <a:rPr lang="en-US" sz="1600" dirty="0" err="1" smtClean="0"/>
              <a:t>HttpMessageConverter</a:t>
            </a:r>
            <a:r>
              <a:rPr lang="en-US" sz="1600" dirty="0" smtClean="0"/>
              <a:t> implementation that can read and write JSON using Jackson’s </a:t>
            </a:r>
            <a:r>
              <a:rPr lang="en-US" sz="1600" dirty="0" err="1" smtClean="0"/>
              <a:t>ObjectMapper</a:t>
            </a:r>
            <a:r>
              <a:rPr lang="en-US" sz="1600" dirty="0" smtClean="0"/>
              <a:t>. JSON mapping can be customized as needed through the use of Jackson’s provided annotations. When further control is needed, a custom </a:t>
            </a:r>
            <a:r>
              <a:rPr lang="en-US" sz="1600" dirty="0" err="1" smtClean="0"/>
              <a:t>ObjectMapper</a:t>
            </a:r>
            <a:r>
              <a:rPr lang="en-US" sz="1600" dirty="0" smtClean="0"/>
              <a:t> can be injected through the </a:t>
            </a:r>
            <a:r>
              <a:rPr lang="en-US" sz="1600" dirty="0" err="1" smtClean="0"/>
              <a:t>ObjectMapper</a:t>
            </a:r>
            <a:r>
              <a:rPr lang="en-US" sz="1600" dirty="0" smtClean="0"/>
              <a:t> property for cases where custom JSON </a:t>
            </a:r>
            <a:r>
              <a:rPr lang="en-US" sz="1600" dirty="0" err="1" smtClean="0"/>
              <a:t>serializers</a:t>
            </a:r>
            <a:r>
              <a:rPr lang="en-US" sz="1600" dirty="0" smtClean="0"/>
              <a:t>/</a:t>
            </a:r>
            <a:r>
              <a:rPr lang="en-US" sz="1600" dirty="0" err="1" smtClean="0"/>
              <a:t>deserializers</a:t>
            </a:r>
            <a:r>
              <a:rPr lang="en-US" sz="1600" dirty="0" smtClean="0"/>
              <a:t> need to be provided for specific types. By default this converter supports ( application/</a:t>
            </a:r>
            <a:r>
              <a:rPr lang="en-US" sz="1600" dirty="0" err="1" smtClean="0"/>
              <a:t>json</a:t>
            </a:r>
            <a:r>
              <a:rPr lang="en-US" sz="1600" dirty="0" smtClean="0"/>
              <a:t>).</a:t>
            </a:r>
          </a:p>
          <a:p>
            <a:pPr fontAlgn="base"/>
            <a:r>
              <a:rPr lang="en-US" sz="1600" b="1" dirty="0" smtClean="0"/>
              <a:t>MappingJackson2XmlHttpMessageConverter</a:t>
            </a:r>
            <a:endParaRPr lang="en-US" sz="1600" dirty="0" smtClean="0"/>
          </a:p>
          <a:p>
            <a:pPr fontAlgn="base"/>
            <a:r>
              <a:rPr lang="en-US" sz="1600" dirty="0" smtClean="0"/>
              <a:t>An </a:t>
            </a:r>
            <a:r>
              <a:rPr lang="en-US" sz="1600" dirty="0" err="1" smtClean="0"/>
              <a:t>HttpMessageConverter</a:t>
            </a:r>
            <a:r>
              <a:rPr lang="en-US" sz="1600" dirty="0" smtClean="0"/>
              <a:t> implementation that can read and write XML using Jackson XML extension’s </a:t>
            </a:r>
            <a:r>
              <a:rPr lang="en-US" sz="1600" dirty="0" err="1" smtClean="0"/>
              <a:t>XmlMapper</a:t>
            </a:r>
            <a:r>
              <a:rPr lang="en-US" sz="1600" dirty="0" smtClean="0"/>
              <a:t>. XML mapping can be customized as needed through the use of JAXB or Jackson’s provided annotations. When further control is needed, a custom </a:t>
            </a:r>
            <a:r>
              <a:rPr lang="en-US" sz="1600" dirty="0" err="1" smtClean="0"/>
              <a:t>XmlMapper</a:t>
            </a:r>
            <a:r>
              <a:rPr lang="en-US" sz="1600" dirty="0" smtClean="0"/>
              <a:t> can be injected through the </a:t>
            </a:r>
            <a:r>
              <a:rPr lang="en-US" sz="1600" dirty="0" err="1" smtClean="0"/>
              <a:t>ObjectMapper</a:t>
            </a:r>
            <a:r>
              <a:rPr lang="en-US" sz="1600" dirty="0" smtClean="0"/>
              <a:t> property for cases where custom XML </a:t>
            </a:r>
            <a:r>
              <a:rPr lang="en-US" sz="1600" dirty="0" err="1" smtClean="0"/>
              <a:t>serializers</a:t>
            </a:r>
            <a:r>
              <a:rPr lang="en-US" sz="1600" dirty="0" smtClean="0"/>
              <a:t>/</a:t>
            </a:r>
            <a:r>
              <a:rPr lang="en-US" sz="1600" dirty="0" err="1" smtClean="0"/>
              <a:t>deserializers</a:t>
            </a:r>
            <a:r>
              <a:rPr lang="en-US" sz="1600" dirty="0" smtClean="0"/>
              <a:t> need to be provided for specific types. By default this converter supports ( application/xml).</a:t>
            </a:r>
          </a:p>
          <a:p>
            <a:pPr fontAlgn="base"/>
            <a:r>
              <a:rPr lang="en-US" sz="1600" b="1" dirty="0" err="1" smtClean="0"/>
              <a:t>SourceHttpMessageConverter</a:t>
            </a:r>
            <a:endParaRPr lang="en-US" sz="1600" dirty="0" smtClean="0"/>
          </a:p>
          <a:p>
            <a:pPr fontAlgn="base"/>
            <a:r>
              <a:rPr lang="en-US" sz="1600" dirty="0" smtClean="0"/>
              <a:t>An </a:t>
            </a:r>
            <a:r>
              <a:rPr lang="en-US" sz="1600" dirty="0" err="1" smtClean="0"/>
              <a:t>HttpMessageConverter</a:t>
            </a:r>
            <a:r>
              <a:rPr lang="en-US" sz="1600" dirty="0" smtClean="0"/>
              <a:t> implementation that can read and write </a:t>
            </a:r>
            <a:r>
              <a:rPr lang="en-US" sz="1600" dirty="0" err="1" smtClean="0"/>
              <a:t>javax.xml.transform.Source</a:t>
            </a:r>
            <a:r>
              <a:rPr lang="en-US" sz="1600" dirty="0" smtClean="0"/>
              <a:t> from the HTTP request and response. Only </a:t>
            </a:r>
            <a:r>
              <a:rPr lang="en-US" sz="1600" dirty="0" err="1" smtClean="0"/>
              <a:t>DOMSource</a:t>
            </a:r>
            <a:r>
              <a:rPr lang="en-US" sz="1600" dirty="0" smtClean="0"/>
              <a:t>, </a:t>
            </a:r>
            <a:r>
              <a:rPr lang="en-US" sz="1600" dirty="0" err="1" smtClean="0"/>
              <a:t>SAXSource</a:t>
            </a:r>
            <a:r>
              <a:rPr lang="en-US" sz="1600" dirty="0" smtClean="0"/>
              <a:t>, and </a:t>
            </a:r>
            <a:r>
              <a:rPr lang="en-US" sz="1600" dirty="0" err="1" smtClean="0"/>
              <a:t>StreamSource</a:t>
            </a:r>
            <a:r>
              <a:rPr lang="en-US" sz="1600" dirty="0" smtClean="0"/>
              <a:t> are supported. By default, this converter supports ( text/xml) and ( application/xml).</a:t>
            </a:r>
          </a:p>
          <a:p>
            <a:pPr fontAlgn="base"/>
            <a:r>
              <a:rPr lang="en-US" sz="1600" b="1" dirty="0" err="1" smtClean="0"/>
              <a:t>BufferedImageHttpMessageConverter</a:t>
            </a:r>
            <a:endParaRPr lang="en-US" sz="1600" dirty="0" smtClean="0"/>
          </a:p>
          <a:p>
            <a:pPr fontAlgn="base"/>
            <a:r>
              <a:rPr lang="en-US" sz="1600" dirty="0" smtClean="0"/>
              <a:t>An </a:t>
            </a:r>
            <a:r>
              <a:rPr lang="en-US" sz="1600" dirty="0" err="1" smtClean="0"/>
              <a:t>HttpMessageConverter</a:t>
            </a:r>
            <a:r>
              <a:rPr lang="en-US" sz="1600" dirty="0" smtClean="0"/>
              <a:t> implementation that can read and write </a:t>
            </a:r>
            <a:r>
              <a:rPr lang="en-US" sz="1600" dirty="0" err="1" smtClean="0"/>
              <a:t>java.awt.image.BufferedImage</a:t>
            </a:r>
            <a:r>
              <a:rPr lang="en-US" sz="1600" dirty="0" smtClean="0"/>
              <a:t> from the HTTP request and response. This converter reads and writes the media type supported by the Java I/O API.</a:t>
            </a:r>
          </a:p>
          <a:p>
            <a:r>
              <a:rPr lang="en-US" sz="1600" dirty="0" smtClean="0"/>
              <a:t/>
            </a:r>
            <a:br>
              <a:rPr lang="en-US" sz="1600" dirty="0" smtClean="0"/>
            </a:br>
            <a:r>
              <a:rPr lang="en-US" sz="1600" dirty="0" smtClean="0"/>
              <a:t> </a:t>
            </a:r>
            <a:br>
              <a:rPr lang="en-US" sz="1600" dirty="0" smtClean="0"/>
            </a:br>
            <a:endParaRPr lang="en-US" sz="1600" dirty="0" smtClean="0"/>
          </a:p>
          <a:p>
            <a:r>
              <a:rPr lang="en-US" sz="1600" dirty="0" smtClean="0"/>
              <a:t/>
            </a:r>
            <a:br>
              <a:rPr lang="en-US" sz="1600" dirty="0" smtClean="0"/>
            </a:b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096000"/>
          </a:xfrm>
        </p:spPr>
        <p:txBody>
          <a:bodyPr>
            <a:normAutofit/>
          </a:bodyPr>
          <a:lstStyle/>
          <a:p>
            <a:pPr algn="just"/>
            <a:r>
              <a:rPr lang="en-US" sz="4200" dirty="0" smtClean="0"/>
              <a:t>As shown in previous slide, the major components in Rest Web Service are</a:t>
            </a:r>
          </a:p>
          <a:p>
            <a:pPr algn="just"/>
            <a:r>
              <a:rPr lang="en-US" sz="4200" dirty="0" smtClean="0"/>
              <a:t>#1. Server Side component(REST Web Service implementation)</a:t>
            </a:r>
          </a:p>
          <a:p>
            <a:pPr algn="just"/>
            <a:r>
              <a:rPr lang="en-US" sz="4200" dirty="0" smtClean="0"/>
              <a:t>#2.Client side component(Client which sends request to above #1 and gets response)</a:t>
            </a:r>
          </a:p>
        </p:txBody>
      </p:sp>
      <p:sp>
        <p:nvSpPr>
          <p:cNvPr id="4" name="TextBox 3"/>
          <p:cNvSpPr txBox="1"/>
          <p:nvPr/>
        </p:nvSpPr>
        <p:spPr>
          <a:xfrm>
            <a:off x="0" y="228600"/>
            <a:ext cx="7543800" cy="523220"/>
          </a:xfrm>
          <a:prstGeom prst="rect">
            <a:avLst/>
          </a:prstGeom>
          <a:noFill/>
        </p:spPr>
        <p:txBody>
          <a:bodyPr wrap="square" rtlCol="0">
            <a:spAutoFit/>
          </a:bodyPr>
          <a:lstStyle/>
          <a:p>
            <a:r>
              <a:rPr lang="en-US" sz="2800" dirty="0" smtClean="0">
                <a:solidFill>
                  <a:srgbClr val="FF0000"/>
                </a:solidFill>
              </a:rPr>
              <a:t>Rest Web Service Components</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762000"/>
            <a:ext cx="9144000" cy="6096000"/>
          </a:xfrm>
        </p:spPr>
        <p:txBody>
          <a:bodyPr>
            <a:normAutofit/>
          </a:bodyPr>
          <a:lstStyle/>
          <a:p>
            <a:pPr algn="just"/>
            <a:r>
              <a:rPr lang="en-US" sz="4200" dirty="0" smtClean="0"/>
              <a:t>Most of Mobile Applications like </a:t>
            </a:r>
            <a:r>
              <a:rPr lang="en-US" sz="4200" dirty="0" err="1" smtClean="0"/>
              <a:t>FlipKart</a:t>
            </a:r>
            <a:r>
              <a:rPr lang="en-US" sz="4200" dirty="0" smtClean="0"/>
              <a:t>, Amazon, etc… invoke Web Services to retrieve , update or delete any user’s data on Server.</a:t>
            </a:r>
          </a:p>
          <a:p>
            <a:pPr algn="just"/>
            <a:endParaRPr lang="en-US" sz="4200" dirty="0" smtClean="0"/>
          </a:p>
          <a:p>
            <a:pPr algn="just"/>
            <a:r>
              <a:rPr lang="en-US" sz="4200" dirty="0" err="1" smtClean="0"/>
              <a:t>WebServices</a:t>
            </a:r>
            <a:r>
              <a:rPr lang="en-US" sz="4200" dirty="0" smtClean="0"/>
              <a:t> play vital Role in AJAX(Asynchronous Java script And XML)</a:t>
            </a:r>
          </a:p>
        </p:txBody>
      </p:sp>
      <p:sp>
        <p:nvSpPr>
          <p:cNvPr id="4" name="TextBox 3"/>
          <p:cNvSpPr txBox="1"/>
          <p:nvPr/>
        </p:nvSpPr>
        <p:spPr>
          <a:xfrm>
            <a:off x="0" y="228600"/>
            <a:ext cx="7543800" cy="523220"/>
          </a:xfrm>
          <a:prstGeom prst="rect">
            <a:avLst/>
          </a:prstGeom>
          <a:noFill/>
        </p:spPr>
        <p:txBody>
          <a:bodyPr wrap="square" rtlCol="0">
            <a:spAutoFit/>
          </a:bodyPr>
          <a:lstStyle/>
          <a:p>
            <a:r>
              <a:rPr lang="en-US" sz="2800" dirty="0" smtClean="0">
                <a:solidFill>
                  <a:srgbClr val="FF0000"/>
                </a:solidFill>
              </a:rPr>
              <a:t>Real time Apps where REST WS are used</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991600" cy="762000"/>
          </a:xfrm>
        </p:spPr>
        <p:txBody>
          <a:bodyPr>
            <a:normAutofit/>
          </a:bodyPr>
          <a:lstStyle/>
          <a:p>
            <a:r>
              <a:rPr lang="en-US" sz="3600" b="1" dirty="0" smtClean="0"/>
              <a:t>Technologies used for </a:t>
            </a:r>
            <a:r>
              <a:rPr lang="en-US" sz="3600" b="1" dirty="0" err="1" smtClean="0"/>
              <a:t>RESTful</a:t>
            </a:r>
            <a:r>
              <a:rPr lang="en-US" sz="3600" b="1" dirty="0" smtClean="0"/>
              <a:t> </a:t>
            </a:r>
            <a:r>
              <a:rPr lang="en-US" sz="3600" b="1" dirty="0" err="1" smtClean="0"/>
              <a:t>WebServices</a:t>
            </a:r>
            <a:r>
              <a:rPr lang="en-US" sz="3600" b="1" dirty="0" smtClean="0"/>
              <a:t>?</a:t>
            </a:r>
            <a:endParaRPr lang="en-US" sz="3600" dirty="0"/>
          </a:p>
        </p:txBody>
      </p:sp>
      <p:graphicFrame>
        <p:nvGraphicFramePr>
          <p:cNvPr id="4" name="Table 3"/>
          <p:cNvGraphicFramePr>
            <a:graphicFrameLocks noGrp="1"/>
          </p:cNvGraphicFramePr>
          <p:nvPr/>
        </p:nvGraphicFramePr>
        <p:xfrm>
          <a:off x="228600" y="1066800"/>
          <a:ext cx="8382001" cy="4150556"/>
        </p:xfrm>
        <a:graphic>
          <a:graphicData uri="http://schemas.openxmlformats.org/drawingml/2006/table">
            <a:tbl>
              <a:tblPr firstRow="1" bandRow="1">
                <a:tableStyleId>{5C22544A-7EE6-4342-B048-85BDC9FD1C3A}</a:tableStyleId>
              </a:tblPr>
              <a:tblGrid>
                <a:gridCol w="4071257"/>
                <a:gridCol w="4310744"/>
              </a:tblGrid>
              <a:tr h="451220">
                <a:tc>
                  <a:txBody>
                    <a:bodyPr/>
                    <a:lstStyle/>
                    <a:p>
                      <a:endParaRPr lang="en-US" dirty="0"/>
                    </a:p>
                  </a:txBody>
                  <a:tcPr/>
                </a:tc>
                <a:tc>
                  <a:txBody>
                    <a:bodyPr/>
                    <a:lstStyle/>
                    <a:p>
                      <a:endParaRPr lang="en-US" dirty="0"/>
                    </a:p>
                  </a:txBody>
                  <a:tcPr/>
                </a:tc>
              </a:tr>
              <a:tr h="924834">
                <a:tc>
                  <a:txBody>
                    <a:bodyPr/>
                    <a:lstStyle/>
                    <a:p>
                      <a:r>
                        <a:rPr lang="en-US" sz="2400" dirty="0" smtClean="0"/>
                        <a:t>HTTP</a:t>
                      </a:r>
                      <a:endParaRPr lang="en-US" sz="2400" dirty="0"/>
                    </a:p>
                  </a:txBody>
                  <a:tcPr/>
                </a:tc>
                <a:tc>
                  <a:txBody>
                    <a:bodyPr/>
                    <a:lstStyle/>
                    <a:p>
                      <a:r>
                        <a:rPr lang="en-US" sz="2400" dirty="0" smtClean="0"/>
                        <a:t>REST can</a:t>
                      </a:r>
                      <a:r>
                        <a:rPr lang="en-US" sz="2400" baseline="0" dirty="0" smtClean="0"/>
                        <a:t> work over HTTP Protocol</a:t>
                      </a:r>
                      <a:endParaRPr lang="en-US" sz="2400" dirty="0"/>
                    </a:p>
                  </a:txBody>
                  <a:tcPr/>
                </a:tc>
              </a:tr>
              <a:tr h="924834">
                <a:tc>
                  <a:txBody>
                    <a:bodyPr/>
                    <a:lstStyle/>
                    <a:p>
                      <a:r>
                        <a:rPr lang="en-US" sz="2400" dirty="0" smtClean="0"/>
                        <a:t>HTML</a:t>
                      </a:r>
                      <a:endParaRPr lang="en-US" sz="2400" dirty="0"/>
                    </a:p>
                  </a:txBody>
                  <a:tcPr/>
                </a:tc>
                <a:tc>
                  <a:txBody>
                    <a:bodyPr/>
                    <a:lstStyle/>
                    <a:p>
                      <a:r>
                        <a:rPr lang="en-US" sz="2400" dirty="0" smtClean="0"/>
                        <a:t>Resource Representation Format</a:t>
                      </a:r>
                      <a:endParaRPr lang="en-US" sz="2400" dirty="0"/>
                    </a:p>
                  </a:txBody>
                  <a:tcPr/>
                </a:tc>
              </a:tr>
              <a:tr h="924834">
                <a:tc>
                  <a:txBody>
                    <a:bodyPr/>
                    <a:lstStyle/>
                    <a:p>
                      <a:r>
                        <a:rPr lang="en-US" sz="2400" dirty="0" smtClean="0"/>
                        <a:t>XML</a:t>
                      </a:r>
                    </a:p>
                    <a:p>
                      <a:r>
                        <a:rPr lang="en-US" sz="2400" dirty="0" smtClean="0"/>
                        <a:t> (</a:t>
                      </a:r>
                      <a:r>
                        <a:rPr lang="en-US" sz="2400" dirty="0" err="1" smtClean="0"/>
                        <a:t>eXtensible</a:t>
                      </a:r>
                      <a:r>
                        <a:rPr lang="en-US" sz="2400" dirty="0" smtClean="0"/>
                        <a:t> Markup Language)</a:t>
                      </a:r>
                      <a:endParaRPr lang="en-US" sz="2400" dirty="0"/>
                    </a:p>
                  </a:txBody>
                  <a:tcPr/>
                </a:tc>
                <a:tc>
                  <a:txBody>
                    <a:bodyPr/>
                    <a:lstStyle/>
                    <a:p>
                      <a:r>
                        <a:rPr lang="en-US" sz="2400" dirty="0" smtClean="0"/>
                        <a:t>Resource Representation Format</a:t>
                      </a:r>
                      <a:endParaRPr lang="en-US" sz="2400" dirty="0"/>
                    </a:p>
                  </a:txBody>
                  <a:tcPr/>
                </a:tc>
              </a:tr>
              <a:tr h="924834">
                <a:tc>
                  <a:txBody>
                    <a:bodyPr/>
                    <a:lstStyle/>
                    <a:p>
                      <a:r>
                        <a:rPr lang="en-US" sz="2400" dirty="0" smtClean="0"/>
                        <a:t>JSON </a:t>
                      </a:r>
                    </a:p>
                    <a:p>
                      <a:r>
                        <a:rPr lang="en-US" sz="2400" dirty="0" smtClean="0"/>
                        <a:t>(Java Script Object Notation)</a:t>
                      </a:r>
                      <a:endParaRPr lang="en-US" sz="2400" dirty="0"/>
                    </a:p>
                  </a:txBody>
                  <a:tcPr/>
                </a:tc>
                <a:tc>
                  <a:txBody>
                    <a:bodyPr/>
                    <a:lstStyle/>
                    <a:p>
                      <a:r>
                        <a:rPr lang="en-US" sz="2400" dirty="0" smtClean="0"/>
                        <a:t>Resource Representation Format</a:t>
                      </a:r>
                      <a:endParaRPr lang="en-US" sz="24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1899</TotalTime>
  <Words>3918</Words>
  <Application>Microsoft Office PowerPoint</Application>
  <PresentationFormat>On-screen Show (4:3)</PresentationFormat>
  <Paragraphs>599</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Java Web Services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Services</dc:title>
  <dc:creator>admin</dc:creator>
  <cp:lastModifiedBy>admin</cp:lastModifiedBy>
  <cp:revision>246</cp:revision>
  <dcterms:created xsi:type="dcterms:W3CDTF">2015-11-14T13:56:37Z</dcterms:created>
  <dcterms:modified xsi:type="dcterms:W3CDTF">2017-07-30T20:11:19Z</dcterms:modified>
</cp:coreProperties>
</file>