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302" r:id="rId5"/>
    <p:sldId id="258" r:id="rId6"/>
    <p:sldId id="259" r:id="rId7"/>
    <p:sldId id="297" r:id="rId8"/>
    <p:sldId id="296" r:id="rId9"/>
    <p:sldId id="260" r:id="rId10"/>
    <p:sldId id="300" r:id="rId11"/>
    <p:sldId id="301" r:id="rId12"/>
    <p:sldId id="299" r:id="rId13"/>
    <p:sldId id="327" r:id="rId14"/>
    <p:sldId id="329" r:id="rId15"/>
    <p:sldId id="330" r:id="rId16"/>
    <p:sldId id="303" r:id="rId17"/>
    <p:sldId id="304" r:id="rId18"/>
    <p:sldId id="338" r:id="rId19"/>
    <p:sldId id="339" r:id="rId20"/>
    <p:sldId id="340" r:id="rId21"/>
    <p:sldId id="261" r:id="rId22"/>
    <p:sldId id="262" r:id="rId23"/>
    <p:sldId id="263" r:id="rId24"/>
    <p:sldId id="264" r:id="rId25"/>
    <p:sldId id="265" r:id="rId26"/>
    <p:sldId id="266" r:id="rId27"/>
    <p:sldId id="316" r:id="rId28"/>
    <p:sldId id="267" r:id="rId29"/>
    <p:sldId id="268" r:id="rId30"/>
    <p:sldId id="269" r:id="rId31"/>
    <p:sldId id="305" r:id="rId32"/>
    <p:sldId id="353" r:id="rId33"/>
    <p:sldId id="312" r:id="rId34"/>
    <p:sldId id="333" r:id="rId35"/>
    <p:sldId id="313" r:id="rId36"/>
    <p:sldId id="334" r:id="rId37"/>
    <p:sldId id="337" r:id="rId38"/>
    <p:sldId id="358" r:id="rId39"/>
    <p:sldId id="336" r:id="rId40"/>
    <p:sldId id="342" r:id="rId41"/>
    <p:sldId id="271" r:id="rId42"/>
    <p:sldId id="341" r:id="rId43"/>
    <p:sldId id="272" r:id="rId44"/>
    <p:sldId id="346" r:id="rId45"/>
    <p:sldId id="348" r:id="rId46"/>
    <p:sldId id="349" r:id="rId47"/>
    <p:sldId id="350" r:id="rId48"/>
    <p:sldId id="352" r:id="rId49"/>
    <p:sldId id="320" r:id="rId50"/>
    <p:sldId id="321" r:id="rId51"/>
    <p:sldId id="323" r:id="rId52"/>
    <p:sldId id="324" r:id="rId53"/>
    <p:sldId id="364" r:id="rId54"/>
    <p:sldId id="361" r:id="rId55"/>
    <p:sldId id="362" r:id="rId56"/>
    <p:sldId id="363" r:id="rId57"/>
    <p:sldId id="365" r:id="rId58"/>
    <p:sldId id="366" r:id="rId59"/>
    <p:sldId id="367" r:id="rId60"/>
    <p:sldId id="368" r:id="rId61"/>
    <p:sldId id="356" r:id="rId62"/>
    <p:sldId id="347" r:id="rId63"/>
    <p:sldId id="354" r:id="rId64"/>
    <p:sldId id="355" r:id="rId65"/>
    <p:sldId id="343" r:id="rId66"/>
    <p:sldId id="344" r:id="rId67"/>
    <p:sldId id="345" r:id="rId68"/>
    <p:sldId id="317" r:id="rId69"/>
    <p:sldId id="314" r:id="rId70"/>
    <p:sldId id="295" r:id="rId71"/>
    <p:sldId id="274" r:id="rId72"/>
    <p:sldId id="275" r:id="rId73"/>
    <p:sldId id="307" r:id="rId74"/>
    <p:sldId id="285" r:id="rId75"/>
    <p:sldId id="308" r:id="rId76"/>
    <p:sldId id="309" r:id="rId77"/>
    <p:sldId id="310" r:id="rId78"/>
    <p:sldId id="357" r:id="rId79"/>
    <p:sldId id="279" r:id="rId80"/>
    <p:sldId id="280" r:id="rId81"/>
    <p:sldId id="281" r:id="rId82"/>
    <p:sldId id="282" r:id="rId83"/>
    <p:sldId id="325" r:id="rId84"/>
    <p:sldId id="359" r:id="rId85"/>
    <p:sldId id="36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1BBC40-46EB-4207-966D-71B508AAE141}" type="datetimeFigureOut">
              <a:rPr lang="en-US" smtClean="0"/>
              <a:pPr/>
              <a:t>6/21/2017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B938296-5209-471E-ACA3-262DA77F3A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1BBC40-46EB-4207-966D-71B508AAE141}" type="datetimeFigureOut">
              <a:rPr lang="en-US" smtClean="0"/>
              <a:pPr/>
              <a:t>6/21/2017</a:t>
            </a:fld>
            <a:endParaRPr lang="en-US"/>
          </a:p>
        </p:txBody>
      </p:sp>
      <p:sp>
        <p:nvSpPr>
          <p:cNvPr id="9" name="Slide Number Placeholder 8"/>
          <p:cNvSpPr>
            <a:spLocks noGrp="1"/>
          </p:cNvSpPr>
          <p:nvPr>
            <p:ph type="sldNum" sz="quarter" idx="15"/>
          </p:nvPr>
        </p:nvSpPr>
        <p:spPr/>
        <p:txBody>
          <a:bodyPr rtlCol="0"/>
          <a:lstStyle/>
          <a:p>
            <a:fld id="{CB938296-5209-471E-ACA3-262DA77F3A9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B938296-5209-471E-ACA3-262DA77F3A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1BBC40-46EB-4207-966D-71B508AAE141}"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38296-5209-471E-ACA3-262DA77F3A9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BBC40-46EB-4207-966D-71B508AAE141}"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38296-5209-471E-ACA3-262DA77F3A9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1BBC40-46EB-4207-966D-71B508AAE141}" type="datetimeFigureOut">
              <a:rPr lang="en-US" smtClean="0"/>
              <a:pPr/>
              <a:t>6/21/2017</a:t>
            </a:fld>
            <a:endParaRPr lang="en-US"/>
          </a:p>
        </p:txBody>
      </p:sp>
      <p:sp>
        <p:nvSpPr>
          <p:cNvPr id="7" name="Slide Number Placeholder 6"/>
          <p:cNvSpPr>
            <a:spLocks noGrp="1"/>
          </p:cNvSpPr>
          <p:nvPr>
            <p:ph type="sldNum" sz="quarter" idx="11"/>
          </p:nvPr>
        </p:nvSpPr>
        <p:spPr/>
        <p:txBody>
          <a:bodyPr rtlCol="0"/>
          <a:lstStyle/>
          <a:p>
            <a:fld id="{CB938296-5209-471E-ACA3-262DA77F3A9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BC40-46EB-4207-966D-71B508AAE141}"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1BBC40-46EB-4207-966D-71B508AAE141}" type="datetimeFigureOut">
              <a:rPr lang="en-US" smtClean="0"/>
              <a:pPr/>
              <a:t>6/21/2017</a:t>
            </a:fld>
            <a:endParaRPr lang="en-US"/>
          </a:p>
        </p:txBody>
      </p:sp>
      <p:sp>
        <p:nvSpPr>
          <p:cNvPr id="22" name="Slide Number Placeholder 21"/>
          <p:cNvSpPr>
            <a:spLocks noGrp="1"/>
          </p:cNvSpPr>
          <p:nvPr>
            <p:ph type="sldNum" sz="quarter" idx="15"/>
          </p:nvPr>
        </p:nvSpPr>
        <p:spPr/>
        <p:txBody>
          <a:bodyPr rtlCol="0"/>
          <a:lstStyle/>
          <a:p>
            <a:fld id="{CB938296-5209-471E-ACA3-262DA77F3A9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1BBC40-46EB-4207-966D-71B508AAE141}" type="datetimeFigureOut">
              <a:rPr lang="en-US" smtClean="0"/>
              <a:pPr/>
              <a:t>6/21/2017</a:t>
            </a:fld>
            <a:endParaRPr lang="en-US"/>
          </a:p>
        </p:txBody>
      </p:sp>
      <p:sp>
        <p:nvSpPr>
          <p:cNvPr id="18" name="Slide Number Placeholder 17"/>
          <p:cNvSpPr>
            <a:spLocks noGrp="1"/>
          </p:cNvSpPr>
          <p:nvPr>
            <p:ph type="sldNum" sz="quarter" idx="11"/>
          </p:nvPr>
        </p:nvSpPr>
        <p:spPr/>
        <p:txBody>
          <a:bodyPr rtlCol="0"/>
          <a:lstStyle/>
          <a:p>
            <a:fld id="{CB938296-5209-471E-ACA3-262DA77F3A9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1BBC40-46EB-4207-966D-71B508AAE141}" type="datetimeFigureOut">
              <a:rPr lang="en-US" smtClean="0"/>
              <a:pPr/>
              <a:t>6/21/2017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B938296-5209-471E-ACA3-262DA77F3A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download.eclipse.org/mat/1.5/update-site/"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https://logging.apache.org/log4j/log4j-2.3/manual/async.html"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057400"/>
            <a:ext cx="6172200" cy="675162"/>
          </a:xfrm>
        </p:spPr>
        <p:txBody>
          <a:bodyPr/>
          <a:lstStyle/>
          <a:p>
            <a:r>
              <a:rPr lang="en-US" dirty="0" smtClean="0"/>
              <a:t>Java Performance Tuning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228600" y="990600"/>
            <a:ext cx="8915400" cy="5638800"/>
          </a:xfrm>
        </p:spPr>
        <p:txBody>
          <a:bodyPr>
            <a:normAutofit/>
          </a:bodyPr>
          <a:lstStyle/>
          <a:p>
            <a:pPr marL="457200" indent="-457200" algn="l">
              <a:buNone/>
            </a:pPr>
            <a:r>
              <a:rPr lang="en-US" dirty="0" smtClean="0"/>
              <a:t>Each thread has a private JVM stack, created at the same time as thread. </a:t>
            </a:r>
          </a:p>
          <a:p>
            <a:pPr marL="457200" indent="-457200" algn="l">
              <a:buNone/>
            </a:pPr>
            <a:r>
              <a:rPr lang="en-US" dirty="0" smtClean="0"/>
              <a:t>A new frame is created each time a method is invoked. </a:t>
            </a:r>
          </a:p>
          <a:p>
            <a:pPr marL="457200" indent="-457200" algn="l">
              <a:buNone/>
            </a:pPr>
            <a:r>
              <a:rPr lang="en-US" dirty="0" smtClean="0"/>
              <a:t>A frame is destroyed when its method returns.</a:t>
            </a:r>
          </a:p>
          <a:p>
            <a:pPr marL="457200" indent="-457200" algn="l">
              <a:buFont typeface="+mj-lt"/>
              <a:buAutoNum type="arabicPeriod" startAt="6"/>
            </a:pPr>
            <a:r>
              <a:rPr lang="en-US" u="sng" dirty="0" smtClean="0"/>
              <a:t>Program </a:t>
            </a:r>
            <a:r>
              <a:rPr lang="en-US" u="sng" dirty="0"/>
              <a:t>Counter </a:t>
            </a:r>
            <a:r>
              <a:rPr lang="en-US" u="sng" dirty="0" smtClean="0"/>
              <a:t>Register</a:t>
            </a:r>
            <a:r>
              <a:rPr lang="en-US" dirty="0" smtClean="0"/>
              <a:t>: PC </a:t>
            </a:r>
            <a:r>
              <a:rPr lang="en-US" dirty="0"/>
              <a:t>(program counter) register. It contains the address of the Java virtual machine instruction currently being executed.</a:t>
            </a:r>
          </a:p>
          <a:p>
            <a:pPr marL="457200" indent="-457200" algn="l">
              <a:buFont typeface="+mj-lt"/>
              <a:buAutoNum type="arabicPeriod" startAt="6"/>
            </a:pPr>
            <a:r>
              <a:rPr lang="en-US" u="sng" dirty="0" smtClean="0"/>
              <a:t>Native </a:t>
            </a:r>
            <a:r>
              <a:rPr lang="en-US" u="sng" dirty="0"/>
              <a:t>Method </a:t>
            </a:r>
            <a:r>
              <a:rPr lang="en-US" u="sng" dirty="0" smtClean="0"/>
              <a:t>Stack</a:t>
            </a:r>
            <a:r>
              <a:rPr lang="en-US" dirty="0" smtClean="0"/>
              <a:t>: It </a:t>
            </a:r>
            <a:r>
              <a:rPr lang="en-US" dirty="0"/>
              <a:t>contains all the native methods used in the application</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552450"/>
          </a:xfrm>
        </p:spPr>
        <p:txBody>
          <a:bodyPr>
            <a:normAutofit fontScale="90000"/>
          </a:bodyPr>
          <a:lstStyle/>
          <a:p>
            <a:r>
              <a:rPr lang="en-US" dirty="0" smtClean="0"/>
              <a:t>Execution Engine: </a:t>
            </a:r>
            <a:r>
              <a:rPr lang="en-US" sz="3100" dirty="0" smtClean="0"/>
              <a:t>Interpreter &amp; JIT Compiler</a:t>
            </a:r>
            <a:endParaRPr lang="en-US" sz="3100" dirty="0"/>
          </a:p>
        </p:txBody>
      </p:sp>
      <p:sp>
        <p:nvSpPr>
          <p:cNvPr id="3" name="Subtitle 2"/>
          <p:cNvSpPr>
            <a:spLocks noGrp="1"/>
          </p:cNvSpPr>
          <p:nvPr>
            <p:ph type="subTitle" idx="4294967295"/>
          </p:nvPr>
        </p:nvSpPr>
        <p:spPr>
          <a:xfrm>
            <a:off x="0" y="990600"/>
            <a:ext cx="9144000" cy="5867400"/>
          </a:xfrm>
        </p:spPr>
        <p:txBody>
          <a:bodyPr>
            <a:normAutofit fontScale="85000" lnSpcReduction="20000"/>
          </a:bodyPr>
          <a:lstStyle/>
          <a:p>
            <a:pPr algn="l"/>
            <a:r>
              <a:rPr lang="en-US" dirty="0" smtClean="0"/>
              <a:t>The </a:t>
            </a:r>
            <a:r>
              <a:rPr lang="en-US" dirty="0" err="1" smtClean="0"/>
              <a:t>bytecode</a:t>
            </a:r>
            <a:r>
              <a:rPr lang="en-US" dirty="0" smtClean="0"/>
              <a:t> that is loaded using class loader is executed by the execution engine. </a:t>
            </a:r>
          </a:p>
          <a:p>
            <a:pPr algn="l"/>
            <a:endParaRPr lang="en-US" dirty="0" smtClean="0"/>
          </a:p>
          <a:p>
            <a:pPr algn="l"/>
            <a:r>
              <a:rPr lang="en-US" dirty="0" smtClean="0"/>
              <a:t>Then the execution engine changes the Java </a:t>
            </a:r>
            <a:r>
              <a:rPr lang="en-US" dirty="0" err="1" smtClean="0"/>
              <a:t>bytecode</a:t>
            </a:r>
            <a:r>
              <a:rPr lang="en-US" dirty="0" smtClean="0"/>
              <a:t> to the native machine language. The </a:t>
            </a:r>
            <a:r>
              <a:rPr lang="en-US" dirty="0" err="1" smtClean="0"/>
              <a:t>bytecode</a:t>
            </a:r>
            <a:r>
              <a:rPr lang="en-US" dirty="0" smtClean="0"/>
              <a:t> can be changed to the native machine language in one of two ways.</a:t>
            </a:r>
          </a:p>
          <a:p>
            <a:pPr algn="l"/>
            <a:endParaRPr lang="en-US" dirty="0" smtClean="0"/>
          </a:p>
          <a:p>
            <a:pPr algn="l"/>
            <a:r>
              <a:rPr lang="en-US" dirty="0" smtClean="0"/>
              <a:t>Interpreter: Reads, interprets and executes the </a:t>
            </a:r>
            <a:r>
              <a:rPr lang="en-US" dirty="0" err="1" smtClean="0"/>
              <a:t>bytecode</a:t>
            </a:r>
            <a:r>
              <a:rPr lang="en-US" dirty="0" smtClean="0"/>
              <a:t> instructions one by one. As it interprets and executes instructions one by one, it can quickly interpret one </a:t>
            </a:r>
            <a:r>
              <a:rPr lang="en-US" dirty="0" err="1" smtClean="0"/>
              <a:t>bytecode</a:t>
            </a:r>
            <a:r>
              <a:rPr lang="en-US" dirty="0" smtClean="0"/>
              <a:t>, but slowly executes the interpreted result. </a:t>
            </a:r>
          </a:p>
          <a:p>
            <a:pPr algn="l"/>
            <a:endParaRPr lang="en-US" dirty="0" smtClean="0"/>
          </a:p>
          <a:p>
            <a:pPr algn="l"/>
            <a:r>
              <a:rPr lang="en-US" dirty="0" smtClean="0"/>
              <a:t>JIT (Just-In-Time) compiler: The JIT compiler overcomes disadvantages of the interpreter. JIT compiler compiles the entire </a:t>
            </a:r>
            <a:r>
              <a:rPr lang="en-US" dirty="0" err="1" smtClean="0"/>
              <a:t>bytecode</a:t>
            </a:r>
            <a:r>
              <a:rPr lang="en-US" dirty="0" smtClean="0"/>
              <a:t> to change it to native code. Frequently invoked </a:t>
            </a:r>
            <a:r>
              <a:rPr lang="en-US" dirty="0" err="1" smtClean="0"/>
              <a:t>Nativecode</a:t>
            </a:r>
            <a:r>
              <a:rPr lang="en-US" dirty="0" smtClean="0"/>
              <a:t> is stored in cached, and retrieved from cache whenever required, rather than interpreting it again and again, which makes overall execution faster. </a:t>
            </a:r>
          </a:p>
          <a:p>
            <a:pPr algn="l"/>
            <a:endParaRPr lang="en-US" dirty="0" smtClean="0"/>
          </a:p>
          <a:p>
            <a:pPr algn="l"/>
            <a:r>
              <a:rPr lang="en-US" dirty="0" smtClean="0"/>
              <a:t>Either of above can be used, based on whether same code need to be executed again and again.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382000" cy="857250"/>
          </a:xfrm>
        </p:spPr>
        <p:txBody>
          <a:bodyPr/>
          <a:lstStyle/>
          <a:p>
            <a:r>
              <a:rPr lang="en-US" dirty="0" smtClean="0"/>
              <a:t>Program under Execution in JVM</a:t>
            </a:r>
            <a:endParaRPr lang="en-US" dirty="0"/>
          </a:p>
        </p:txBody>
      </p:sp>
      <p:pic>
        <p:nvPicPr>
          <p:cNvPr id="56322" name="Picture 2"/>
          <p:cNvPicPr>
            <a:picLocks noChangeAspect="1" noChangeArrowheads="1"/>
          </p:cNvPicPr>
          <p:nvPr/>
        </p:nvPicPr>
        <p:blipFill>
          <a:blip r:embed="rId2"/>
          <a:srcRect/>
          <a:stretch>
            <a:fillRect/>
          </a:stretch>
        </p:blipFill>
        <p:spPr bwMode="auto">
          <a:xfrm>
            <a:off x="457200" y="1295400"/>
            <a:ext cx="8214149"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a:pPr>
            <a:r>
              <a:rPr lang="en-US" dirty="0" smtClean="0"/>
              <a:t>Excessive Logging</a:t>
            </a:r>
          </a:p>
          <a:p>
            <a:pPr marL="514350" indent="-514350" algn="l">
              <a:buFont typeface="+mj-lt"/>
              <a:buAutoNum type="arabicPeriod"/>
            </a:pPr>
            <a:r>
              <a:rPr lang="en-US" dirty="0" smtClean="0"/>
              <a:t>Excess Memory usage</a:t>
            </a:r>
          </a:p>
          <a:p>
            <a:pPr marL="514350" indent="-514350" algn="l">
              <a:buFont typeface="+mj-lt"/>
              <a:buAutoNum type="arabicPeriod"/>
            </a:pPr>
            <a:r>
              <a:rPr lang="en-US" dirty="0" smtClean="0"/>
              <a:t>Thread Synchronization/</a:t>
            </a:r>
            <a:r>
              <a:rPr lang="en-US" dirty="0" err="1" smtClean="0"/>
              <a:t>DeadLock</a:t>
            </a:r>
            <a:endParaRPr lang="en-US" dirty="0" smtClean="0"/>
          </a:p>
          <a:p>
            <a:pPr marL="514350" indent="-514350" algn="l">
              <a:buFont typeface="+mj-lt"/>
              <a:buAutoNum type="arabicPeriod"/>
            </a:pPr>
            <a:r>
              <a:rPr lang="en-US" dirty="0" smtClean="0"/>
              <a:t>Improper Optimization</a:t>
            </a:r>
          </a:p>
          <a:p>
            <a:pPr marL="514350" indent="-514350" algn="l">
              <a:buFont typeface="+mj-lt"/>
              <a:buAutoNum type="arabicPeriod"/>
            </a:pPr>
            <a:r>
              <a:rPr lang="en-US" dirty="0" smtClean="0"/>
              <a:t>Improper Design/Coding due to poor understanding of Concepts like GC.</a:t>
            </a:r>
          </a:p>
          <a:p>
            <a:pPr marL="514350" indent="-514350" algn="l"/>
            <a:r>
              <a:rPr lang="en-US" sz="2800" dirty="0" err="1" smtClean="0"/>
              <a:t>ItemStock</a:t>
            </a:r>
            <a:r>
              <a:rPr lang="en-US" sz="2800" dirty="0" smtClean="0"/>
              <a:t>[] stocks = </a:t>
            </a:r>
            <a:r>
              <a:rPr lang="en-US" sz="2800" b="1" dirty="0" err="1" smtClean="0"/>
              <a:t>catalogSessionBean.loadAllStocks</a:t>
            </a:r>
            <a:r>
              <a:rPr lang="en-US" sz="2800" b="1" dirty="0" smtClean="0"/>
              <a:t>();</a:t>
            </a:r>
            <a:r>
              <a:rPr lang="en-US" sz="2800" dirty="0" smtClean="0"/>
              <a:t> for (</a:t>
            </a:r>
            <a:r>
              <a:rPr lang="en-US" sz="2800" dirty="0" err="1" smtClean="0"/>
              <a:t>ItemStock</a:t>
            </a:r>
            <a:r>
              <a:rPr lang="en-US" sz="2800" dirty="0" smtClean="0"/>
              <a:t> stock : stocks) { if (</a:t>
            </a:r>
            <a:r>
              <a:rPr lang="en-US" sz="2800" b="1" dirty="0" err="1" smtClean="0"/>
              <a:t>stock.getProductId</a:t>
            </a:r>
            <a:r>
              <a:rPr lang="en-US" sz="2800" b="1" dirty="0" smtClean="0"/>
              <a:t>().</a:t>
            </a:r>
            <a:r>
              <a:rPr lang="en-US" sz="2800" b="1" dirty="0" err="1" smtClean="0"/>
              <a:t>getId</a:t>
            </a:r>
            <a:r>
              <a:rPr lang="en-US" sz="2800" b="1" dirty="0" smtClean="0"/>
              <a:t>()==id</a:t>
            </a:r>
            <a:r>
              <a:rPr lang="en-US" sz="2800" dirty="0" smtClean="0"/>
              <a:t>) { if(</a:t>
            </a:r>
            <a:r>
              <a:rPr lang="en-US" sz="2800" dirty="0" err="1" smtClean="0"/>
              <a:t>catalogSessionBean.updateStock</a:t>
            </a:r>
            <a:r>
              <a:rPr lang="en-US" sz="2800" dirty="0" smtClean="0"/>
              <a:t>(stock,-1)){ </a:t>
            </a:r>
            <a:r>
              <a:rPr lang="en-US" sz="2800" dirty="0" err="1" smtClean="0"/>
              <a:t>basketBean.addToBasket</a:t>
            </a:r>
            <a:r>
              <a:rPr lang="en-US" sz="2800" dirty="0" smtClean="0"/>
              <a:t>(id); . . . } . . .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r>
              <a:rPr lang="en-US" dirty="0" smtClean="0"/>
              <a:t>Improper Interaction with database:</a:t>
            </a:r>
          </a:p>
          <a:p>
            <a:pPr marL="880110" lvl="1" indent="-514350">
              <a:buFont typeface="+mj-lt"/>
              <a:buAutoNum type="alphaLcPeriod"/>
            </a:pPr>
            <a:r>
              <a:rPr lang="en-US" dirty="0" smtClean="0"/>
              <a:t>Do not interact with database very frequently</a:t>
            </a:r>
          </a:p>
          <a:p>
            <a:pPr marL="880110" lvl="1" indent="-514350">
              <a:buFont typeface="+mj-lt"/>
              <a:buAutoNum type="alphaLcPeriod"/>
            </a:pPr>
            <a:r>
              <a:rPr lang="en-US" dirty="0" smtClean="0"/>
              <a:t>Limit the number of records fetched(For </a:t>
            </a:r>
            <a:r>
              <a:rPr lang="en-US" dirty="0" err="1" smtClean="0"/>
              <a:t>eg</a:t>
            </a:r>
            <a:r>
              <a:rPr lang="en-US" dirty="0" smtClean="0"/>
              <a:t>. Using </a:t>
            </a:r>
            <a:r>
              <a:rPr lang="en-US" dirty="0" err="1" smtClean="0"/>
              <a:t>stmt.setFetchSize</a:t>
            </a:r>
            <a:r>
              <a:rPr lang="en-US" dirty="0" smtClean="0"/>
              <a:t>(100); )</a:t>
            </a:r>
          </a:p>
          <a:p>
            <a:pPr marL="880110" lvl="1" indent="-514350">
              <a:buFont typeface="+mj-lt"/>
              <a:buAutoNum type="alphaLcPeriod"/>
            </a:pPr>
            <a:r>
              <a:rPr lang="en-US" dirty="0" smtClean="0"/>
              <a:t>Use indexing</a:t>
            </a:r>
          </a:p>
          <a:p>
            <a:pPr marL="514350" indent="-514350" algn="l">
              <a:buFont typeface="+mj-lt"/>
              <a:buAutoNum type="arabicPeriod" startAt="6"/>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How To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endParaRPr lang="en-US" dirty="0" smtClean="0"/>
          </a:p>
          <a:p>
            <a:pPr marL="514350" indent="-514350" algn="l">
              <a:buFont typeface="+mj-lt"/>
              <a:buAutoNum type="arabicPeriod"/>
            </a:pPr>
            <a:r>
              <a:rPr lang="en-US" dirty="0" smtClean="0"/>
              <a:t>Understanding JVM Internals</a:t>
            </a:r>
          </a:p>
          <a:p>
            <a:pPr marL="514350" indent="-514350" algn="l">
              <a:buFont typeface="+mj-lt"/>
              <a:buAutoNum type="arabicPeriod"/>
            </a:pPr>
            <a:r>
              <a:rPr lang="en-US" dirty="0" smtClean="0"/>
              <a:t>Memory Model</a:t>
            </a:r>
          </a:p>
          <a:p>
            <a:pPr marL="514350" indent="-514350" algn="l">
              <a:buFont typeface="+mj-lt"/>
              <a:buAutoNum type="arabicPeriod"/>
            </a:pPr>
            <a:r>
              <a:rPr lang="en-US" dirty="0" smtClean="0"/>
              <a:t>Working of Garbage Collector</a:t>
            </a:r>
          </a:p>
          <a:p>
            <a:pPr marL="514350" indent="-514350" algn="l">
              <a:buFont typeface="+mj-lt"/>
              <a:buAutoNum type="arabicPeriod"/>
            </a:pPr>
            <a:r>
              <a:rPr lang="en-US" dirty="0" smtClean="0"/>
              <a:t>Various Garbage Collector Algorithms</a:t>
            </a:r>
          </a:p>
          <a:p>
            <a:pPr marL="514350" indent="-514350" algn="l">
              <a:buFont typeface="+mj-lt"/>
              <a:buAutoNum type="arabicPeriod"/>
            </a:pPr>
            <a:r>
              <a:rPr lang="en-US" dirty="0" smtClean="0"/>
              <a:t>Tuning Garbage Collector</a:t>
            </a:r>
          </a:p>
          <a:p>
            <a:pPr marL="514350" indent="-514350" algn="l">
              <a:buFont typeface="+mj-lt"/>
              <a:buAutoNum type="arabicPeriod"/>
            </a:pPr>
            <a:r>
              <a:rPr lang="en-US" dirty="0" smtClean="0"/>
              <a:t>Monitor Heap, GC, Lock Contention using various Tools</a:t>
            </a:r>
          </a:p>
          <a:p>
            <a:pPr marL="514350" indent="-514350" algn="l">
              <a:buFont typeface="+mj-lt"/>
              <a:buAutoNum type="arabicPeriod"/>
            </a:pPr>
            <a:r>
              <a:rPr lang="en-US" dirty="0" smtClean="0"/>
              <a:t>Tuning Memory Allocations</a:t>
            </a:r>
          </a:p>
          <a:p>
            <a:pPr marL="514350" indent="-514350" algn="l">
              <a:buFont typeface="+mj-lt"/>
              <a:buAutoNum type="arabicPeriod"/>
            </a:pPr>
            <a:r>
              <a:rPr lang="en-US" dirty="0" smtClean="0"/>
              <a:t>Tuning JIT Compiler</a:t>
            </a:r>
          </a:p>
          <a:p>
            <a:pPr marL="514350" indent="-514350">
              <a:buFont typeface="+mj-lt"/>
              <a:buAutoNum type="arabicPeriod"/>
            </a:pPr>
            <a:r>
              <a:rPr lang="en-US" dirty="0" smtClean="0"/>
              <a:t>Understanding Lock Contention</a:t>
            </a:r>
          </a:p>
          <a:p>
            <a:pPr marL="514350" indent="-514350" algn="l">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6286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a:pPr>
            <a:r>
              <a:rPr lang="en-US" dirty="0" smtClean="0"/>
              <a:t>As known Memory can be allocated and de allocated from Heap, when the Program is under execution.  </a:t>
            </a:r>
          </a:p>
          <a:p>
            <a:pPr marL="514350" indent="-514350" algn="l">
              <a:buFont typeface="+mj-lt"/>
              <a:buAutoNum type="arabicPeriod"/>
            </a:pPr>
            <a:r>
              <a:rPr lang="en-US" dirty="0" smtClean="0"/>
              <a:t>Such Heap Memory de allocation need to be performed by Programmer in Programming Languages such as C/C++, failing which Memory Leak occurs. </a:t>
            </a:r>
          </a:p>
          <a:p>
            <a:pPr marL="514350" indent="-514350" algn="l">
              <a:buFont typeface="+mj-lt"/>
              <a:buAutoNum type="arabicPeriod"/>
            </a:pPr>
            <a:r>
              <a:rPr lang="en-US" dirty="0" smtClean="0"/>
              <a:t>However in Java we are relieved from destroying unreferenced objects, as Garbage Collector, automatically performs this.</a:t>
            </a:r>
          </a:p>
          <a:p>
            <a:pPr marL="514350" indent="-514350" algn="l">
              <a:buFont typeface="+mj-lt"/>
              <a:buAutoNum type="arabicPeriod"/>
            </a:pPr>
            <a:r>
              <a:rPr lang="en-US" dirty="0" smtClean="0"/>
              <a:t>However, this Garbage Collection causes Performance Hit. Hence Garbage Collection need to be understood, and tuned to avoid or control Performance issues.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1219200"/>
            <a:ext cx="8839200" cy="5486400"/>
          </a:xfrm>
        </p:spPr>
        <p:txBody>
          <a:bodyPr>
            <a:normAutofit/>
          </a:bodyPr>
          <a:lstStyle/>
          <a:p>
            <a:pPr>
              <a:buNone/>
            </a:pPr>
            <a:r>
              <a:rPr lang="en-US" dirty="0" smtClean="0"/>
              <a:t>Garbage Collection Tuning plays vital role especially in Long Running or memory Intensive Applications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fontScale="92500" lnSpcReduction="10000"/>
          </a:bodyPr>
          <a:lstStyle/>
          <a:p>
            <a:pPr algn="l"/>
            <a:r>
              <a:rPr lang="en-US" dirty="0"/>
              <a:t>One of the basic way of garbage collection involves three steps:</a:t>
            </a:r>
          </a:p>
          <a:p>
            <a:pPr algn="l"/>
            <a:r>
              <a:rPr lang="en-US" b="1" dirty="0"/>
              <a:t>Marking</a:t>
            </a:r>
            <a:r>
              <a:rPr lang="en-US" dirty="0"/>
              <a:t>: This is the first step where garbage collector identifies which objects are in use and which ones are not in use.</a:t>
            </a:r>
          </a:p>
          <a:p>
            <a:pPr algn="l">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514600"/>
            <a:ext cx="5181600" cy="3894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219200"/>
          </a:xfrm>
        </p:spPr>
        <p:txBody>
          <a:bodyPr>
            <a:normAutofit/>
          </a:bodyPr>
          <a:lstStyle/>
          <a:p>
            <a:pPr algn="l"/>
            <a:r>
              <a:rPr lang="en-US" b="1" dirty="0" smtClean="0"/>
              <a:t>Normal </a:t>
            </a:r>
            <a:r>
              <a:rPr lang="en-US" b="1" dirty="0"/>
              <a:t>Deletion</a:t>
            </a:r>
            <a:r>
              <a:rPr lang="en-US" dirty="0"/>
              <a:t>: Garbage Collector removes the unused objects and reclaim the free space to be allocated to other objects.</a:t>
            </a:r>
          </a:p>
          <a:p>
            <a:pPr algn="l">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676400" y="2286000"/>
            <a:ext cx="5105400" cy="3656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Optimization – Why?</a:t>
            </a:r>
            <a:endParaRPr lang="en-US" dirty="0"/>
          </a:p>
        </p:txBody>
      </p:sp>
      <p:sp>
        <p:nvSpPr>
          <p:cNvPr id="3" name="Subtitle 2"/>
          <p:cNvSpPr>
            <a:spLocks noGrp="1"/>
          </p:cNvSpPr>
          <p:nvPr>
            <p:ph type="subTitle" idx="4294967295"/>
          </p:nvPr>
        </p:nvSpPr>
        <p:spPr>
          <a:xfrm>
            <a:off x="0" y="990600"/>
            <a:ext cx="9144000" cy="5867400"/>
          </a:xfrm>
        </p:spPr>
        <p:txBody>
          <a:bodyPr>
            <a:normAutofit/>
          </a:bodyPr>
          <a:lstStyle/>
          <a:p>
            <a:pPr algn="l"/>
            <a:r>
              <a:rPr lang="en-US" dirty="0" smtClean="0"/>
              <a:t>Getting Java apps to run is one thing. But getting them to run faster and achieving SLA is another challenge. </a:t>
            </a:r>
          </a:p>
          <a:p>
            <a:pPr algn="l"/>
            <a:endParaRPr lang="en-US" dirty="0" smtClean="0"/>
          </a:p>
          <a:p>
            <a:pPr algn="l"/>
            <a:r>
              <a:rPr lang="en-US" dirty="0" smtClean="0"/>
              <a:t>Achieving best Performance is a tricky, especially in object-oriented environment, but the complexity of the JVM and Garbage Collection makes it more challenging. </a:t>
            </a:r>
          </a:p>
          <a:p>
            <a:pPr algn="l"/>
            <a:endParaRPr lang="en-US" dirty="0" smtClean="0"/>
          </a:p>
          <a:p>
            <a:pPr algn="l"/>
            <a:r>
              <a:rPr lang="en-US" dirty="0" smtClean="0"/>
              <a:t>Lets first understand architecture of JVM, Memory Snapshot, Garbage Collector, and further explore how we can tune them, to achieve better performance.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a:bodyPr>
          <a:lstStyle/>
          <a:p>
            <a:pPr algn="l"/>
            <a:r>
              <a:rPr lang="en-US" b="1" dirty="0" smtClean="0"/>
              <a:t>Deletion </a:t>
            </a:r>
            <a:r>
              <a:rPr lang="en-US" b="1" dirty="0"/>
              <a:t>with Compacting</a:t>
            </a:r>
            <a:r>
              <a:rPr lang="en-US" dirty="0"/>
              <a:t>: For better performance, after deleting unused objects, all the survived objects can be moved to be together. This will increase the performance of allocation of memory to newer objects.</a:t>
            </a:r>
          </a:p>
          <a:p>
            <a:pPr algn="l">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981200" y="2667000"/>
            <a:ext cx="4876800" cy="33787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857250"/>
          </a:xfrm>
        </p:spPr>
        <p:txBody>
          <a:bodyPr>
            <a:normAutofit/>
          </a:bodyPr>
          <a:lstStyle/>
          <a:p>
            <a:r>
              <a:rPr lang="en-US" dirty="0" smtClean="0"/>
              <a:t>JVM – Heap Memory Model</a:t>
            </a:r>
            <a:endParaRPr lang="en-US" dirty="0"/>
          </a:p>
        </p:txBody>
      </p:sp>
      <p:sp>
        <p:nvSpPr>
          <p:cNvPr id="3" name="Subtitle 2"/>
          <p:cNvSpPr>
            <a:spLocks noGrp="1"/>
          </p:cNvSpPr>
          <p:nvPr>
            <p:ph type="subTitle" idx="4294967295"/>
          </p:nvPr>
        </p:nvSpPr>
        <p:spPr>
          <a:xfrm>
            <a:off x="0" y="1295400"/>
            <a:ext cx="9144000" cy="2743200"/>
          </a:xfrm>
        </p:spPr>
        <p:txBody>
          <a:bodyPr>
            <a:normAutofit/>
          </a:bodyPr>
          <a:lstStyle/>
          <a:p>
            <a:pPr algn="l"/>
            <a:r>
              <a:rPr lang="en-US" dirty="0" smtClean="0"/>
              <a:t>Understanding Memory structure is very important to get insight on working of Garbage Collector.</a:t>
            </a:r>
            <a:endParaRPr lang="en-US" dirty="0"/>
          </a:p>
          <a:p>
            <a:pPr algn="l"/>
            <a:r>
              <a:rPr lang="en-US" dirty="0" smtClean="0"/>
              <a:t>And Tuning Garbage Collector plays important role in controlling memory and performance aspects of a Java Application.</a:t>
            </a:r>
            <a:endParaRPr lang="en-US" dirty="0"/>
          </a:p>
        </p:txBody>
      </p:sp>
      <p:pic>
        <p:nvPicPr>
          <p:cNvPr id="2051" name="Picture 3"/>
          <p:cNvPicPr>
            <a:picLocks noChangeAspect="1" noChangeArrowheads="1"/>
          </p:cNvPicPr>
          <p:nvPr/>
        </p:nvPicPr>
        <p:blipFill>
          <a:blip r:embed="rId2"/>
          <a:srcRect/>
          <a:stretch>
            <a:fillRect/>
          </a:stretch>
        </p:blipFill>
        <p:spPr bwMode="auto">
          <a:xfrm>
            <a:off x="228600" y="3276600"/>
            <a:ext cx="8448502" cy="3281551"/>
          </a:xfrm>
          <a:prstGeom prst="rect">
            <a:avLst/>
          </a:prstGeom>
          <a:noFill/>
          <a:ln w="9525">
            <a:noFill/>
            <a:miter lim="800000"/>
            <a:headEnd/>
            <a:tailEnd/>
          </a:ln>
          <a:effectLst/>
        </p:spPr>
      </p:pic>
      <p:sp>
        <p:nvSpPr>
          <p:cNvPr id="6" name="TextBox 5"/>
          <p:cNvSpPr txBox="1"/>
          <p:nvPr/>
        </p:nvSpPr>
        <p:spPr>
          <a:xfrm>
            <a:off x="2667000" y="6248400"/>
            <a:ext cx="3429000" cy="369332"/>
          </a:xfrm>
          <a:prstGeom prst="rect">
            <a:avLst/>
          </a:prstGeom>
          <a:noFill/>
        </p:spPr>
        <p:txBody>
          <a:bodyPr wrap="square" rtlCol="0">
            <a:spAutoFit/>
          </a:bodyPr>
          <a:lstStyle/>
          <a:p>
            <a:r>
              <a:rPr lang="en-US" dirty="0" smtClean="0"/>
              <a:t>Java(JVM) Memory Model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lstStyle/>
          <a:p>
            <a:r>
              <a:rPr lang="en-US" dirty="0" smtClean="0"/>
              <a:t>Heap Memory Model – In Depth</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a:t>At broad level, JVM Heap memory is </a:t>
            </a:r>
            <a:r>
              <a:rPr lang="en-US" dirty="0" smtClean="0"/>
              <a:t>divided </a:t>
            </a:r>
            <a:r>
              <a:rPr lang="en-US" dirty="0"/>
              <a:t>into two </a:t>
            </a:r>
            <a:r>
              <a:rPr lang="en-US" dirty="0" smtClean="0"/>
              <a:t>parts</a:t>
            </a:r>
            <a:r>
              <a:rPr lang="en-US" dirty="0"/>
              <a:t> </a:t>
            </a:r>
            <a:endParaRPr lang="en-US" dirty="0" smtClean="0"/>
          </a:p>
          <a:p>
            <a:pPr marL="457200" indent="-457200" algn="l">
              <a:buFont typeface="+mj-lt"/>
              <a:buAutoNum type="arabicPeriod"/>
            </a:pPr>
            <a:r>
              <a:rPr lang="en-US" b="1" dirty="0" smtClean="0"/>
              <a:t>Young </a:t>
            </a:r>
            <a:r>
              <a:rPr lang="en-US" b="1" dirty="0"/>
              <a:t>Generation</a:t>
            </a:r>
            <a:r>
              <a:rPr lang="en-US" dirty="0"/>
              <a:t>  </a:t>
            </a:r>
            <a:endParaRPr lang="en-US" dirty="0" smtClean="0"/>
          </a:p>
          <a:p>
            <a:pPr marL="457200" indent="-457200" algn="l">
              <a:buFont typeface="+mj-lt"/>
              <a:buAutoNum type="arabicPeriod"/>
            </a:pPr>
            <a:r>
              <a:rPr lang="en-US" b="1" dirty="0" smtClean="0"/>
              <a:t>Old </a:t>
            </a:r>
            <a:r>
              <a:rPr lang="en-US" b="1" dirty="0"/>
              <a:t>Generation</a:t>
            </a:r>
            <a:r>
              <a:rPr lang="en-US" dirty="0" smtClean="0"/>
              <a:t>.</a:t>
            </a:r>
          </a:p>
          <a:p>
            <a:pPr algn="l">
              <a:buNone/>
            </a:pPr>
            <a:endParaRPr lang="en-US" dirty="0"/>
          </a:p>
          <a:p>
            <a:pPr algn="l">
              <a:buNone/>
            </a:pPr>
            <a:r>
              <a:rPr lang="en-US" b="1" dirty="0" smtClean="0"/>
              <a:t>Young Generation:</a:t>
            </a:r>
          </a:p>
          <a:p>
            <a:pPr marL="457200" indent="-457200">
              <a:buFont typeface="Wingdings" pitchFamily="2" charset="2"/>
              <a:buChar char="Ø"/>
            </a:pPr>
            <a:r>
              <a:rPr lang="en-US" dirty="0"/>
              <a:t>Young generation is the place where all the new objects are created. </a:t>
            </a:r>
            <a:endParaRPr lang="en-US" dirty="0" smtClean="0"/>
          </a:p>
          <a:p>
            <a:pPr marL="457200" indent="-457200">
              <a:buFont typeface="Wingdings" pitchFamily="2" charset="2"/>
              <a:buChar char="Ø"/>
            </a:pPr>
            <a:r>
              <a:rPr lang="en-US" dirty="0" smtClean="0"/>
              <a:t>When </a:t>
            </a:r>
            <a:r>
              <a:rPr lang="en-US" dirty="0"/>
              <a:t>young generation is filled, garbage collection is performed. </a:t>
            </a:r>
            <a:endParaRPr lang="en-US" dirty="0" smtClean="0"/>
          </a:p>
          <a:p>
            <a:pPr marL="457200" indent="-457200">
              <a:buFont typeface="Wingdings" pitchFamily="2" charset="2"/>
              <a:buChar char="Ø"/>
            </a:pPr>
            <a:r>
              <a:rPr lang="en-US" dirty="0" smtClean="0"/>
              <a:t>This </a:t>
            </a:r>
            <a:r>
              <a:rPr lang="en-US" dirty="0"/>
              <a:t>garbage collection is called </a:t>
            </a:r>
            <a:r>
              <a:rPr lang="en-US" b="1" dirty="0"/>
              <a:t>Minor GC</a:t>
            </a:r>
            <a:r>
              <a:rPr lang="en-US" dirty="0"/>
              <a:t>. </a:t>
            </a:r>
            <a:endParaRPr lang="en-US" dirty="0" smtClean="0"/>
          </a:p>
          <a:p>
            <a:pPr marL="457200" indent="-457200">
              <a:buFont typeface="Wingdings" pitchFamily="2" charset="2"/>
              <a:buChar char="Ø"/>
            </a:pPr>
            <a:endParaRPr lang="en-US" dirty="0" smtClean="0"/>
          </a:p>
          <a:p>
            <a:pPr marL="457200" indent="-457200">
              <a:buFont typeface="Wingdings" pitchFamily="2" charset="2"/>
              <a:buChar char="Ø"/>
            </a:pPr>
            <a:r>
              <a:rPr lang="en-US" dirty="0" smtClean="0"/>
              <a:t>Young </a:t>
            </a:r>
            <a:r>
              <a:rPr lang="en-US" dirty="0"/>
              <a:t>Generation is </a:t>
            </a:r>
            <a:r>
              <a:rPr lang="en-US" dirty="0" smtClean="0"/>
              <a:t>further divided </a:t>
            </a:r>
            <a:r>
              <a:rPr lang="en-US" dirty="0"/>
              <a:t>into three parts – </a:t>
            </a:r>
            <a:r>
              <a:rPr lang="en-US" b="1" dirty="0"/>
              <a:t>Eden Memory</a:t>
            </a:r>
            <a:r>
              <a:rPr lang="en-US" dirty="0"/>
              <a:t> and two </a:t>
            </a:r>
            <a:r>
              <a:rPr lang="en-US" b="1" dirty="0"/>
              <a:t>Survivor Memory</a:t>
            </a:r>
            <a:r>
              <a:rPr lang="en-US" dirty="0"/>
              <a:t> spaces.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Young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b="1" dirty="0" smtClean="0"/>
              <a:t>Important </a:t>
            </a:r>
            <a:r>
              <a:rPr lang="en-US" b="1" dirty="0"/>
              <a:t>Points about Young Generation Spaces:</a:t>
            </a:r>
          </a:p>
          <a:p>
            <a:pPr algn="l">
              <a:buFont typeface="Wingdings" pitchFamily="2" charset="2"/>
              <a:buChar char="Ø"/>
            </a:pPr>
            <a:r>
              <a:rPr lang="en-US" dirty="0"/>
              <a:t>Most of the newly created objects are located in the Eden memory space.</a:t>
            </a:r>
          </a:p>
          <a:p>
            <a:pPr algn="l">
              <a:buFont typeface="Wingdings" pitchFamily="2" charset="2"/>
              <a:buChar char="Ø"/>
            </a:pPr>
            <a:r>
              <a:rPr lang="en-US" dirty="0"/>
              <a:t>When Eden space is filled with objects, Minor GC is performed and all the survivor objects are moved to one of the survivor spaces.</a:t>
            </a:r>
          </a:p>
          <a:p>
            <a:pPr algn="l">
              <a:buFont typeface="Wingdings" pitchFamily="2" charset="2"/>
              <a:buChar char="Ø"/>
            </a:pPr>
            <a:r>
              <a:rPr lang="en-US" dirty="0"/>
              <a:t>Minor GC also checks the survivor objects and move them to the other survivor space. So at a time, one of the survivor space is always empty.</a:t>
            </a:r>
          </a:p>
          <a:p>
            <a:pPr algn="l">
              <a:buFont typeface="Wingdings" pitchFamily="2" charset="2"/>
              <a:buChar char="Ø"/>
            </a:pPr>
            <a:r>
              <a:rPr lang="en-US" dirty="0"/>
              <a:t>Objects that are survived after many cycles of GC, are moved to the Old generation memory space. Usually it’s done by setting a threshold for the age of the young generation objects before they become eligible to promote to Old generation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Old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Old Generation memory contains the objects that are long lived and survived after many rounds of Minor GC. </a:t>
            </a:r>
            <a:endParaRPr lang="en-US" dirty="0" smtClean="0"/>
          </a:p>
          <a:p>
            <a:pPr algn="l"/>
            <a:r>
              <a:rPr lang="en-US" dirty="0" smtClean="0"/>
              <a:t>Usually </a:t>
            </a:r>
            <a:r>
              <a:rPr lang="en-US" dirty="0"/>
              <a:t>garbage collection is performed in Old Generation memory when it’s full. </a:t>
            </a:r>
            <a:endParaRPr lang="en-US" dirty="0" smtClean="0"/>
          </a:p>
          <a:p>
            <a:pPr algn="l"/>
            <a:r>
              <a:rPr lang="en-US" dirty="0" smtClean="0"/>
              <a:t>Old </a:t>
            </a:r>
            <a:r>
              <a:rPr lang="en-US" dirty="0"/>
              <a:t>Generation Garbage Collection is called </a:t>
            </a:r>
            <a:r>
              <a:rPr lang="en-US" b="1" dirty="0"/>
              <a:t>Major GC</a:t>
            </a:r>
            <a:r>
              <a:rPr lang="en-US" dirty="0"/>
              <a:t> and </a:t>
            </a:r>
            <a:r>
              <a:rPr lang="en-US" dirty="0" smtClean="0"/>
              <a:t>generally takes </a:t>
            </a:r>
            <a:r>
              <a:rPr lang="en-US" dirty="0"/>
              <a:t>longer 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All the Garbage Collections are “</a:t>
            </a:r>
            <a:r>
              <a:rPr lang="en-US" b="1" dirty="0">
                <a:solidFill>
                  <a:srgbClr val="FF0000"/>
                </a:solidFill>
              </a:rPr>
              <a:t>Stop </a:t>
            </a:r>
            <a:r>
              <a:rPr lang="en-US" b="1" dirty="0" smtClean="0">
                <a:solidFill>
                  <a:srgbClr val="FF0000"/>
                </a:solidFill>
              </a:rPr>
              <a:t>The </a:t>
            </a:r>
            <a:r>
              <a:rPr lang="en-US" b="1" dirty="0">
                <a:solidFill>
                  <a:srgbClr val="FF0000"/>
                </a:solidFill>
              </a:rPr>
              <a:t>World</a:t>
            </a:r>
            <a:r>
              <a:rPr lang="en-US" dirty="0" smtClean="0"/>
              <a:t>” (referred as STW) </a:t>
            </a:r>
            <a:r>
              <a:rPr lang="en-US" dirty="0"/>
              <a:t>events because all application threads are stopped until the operation completes.</a:t>
            </a:r>
          </a:p>
          <a:p>
            <a:pPr algn="l"/>
            <a:r>
              <a:rPr lang="en-US" dirty="0"/>
              <a:t>Since Young generation keeps short-lived objects, </a:t>
            </a:r>
            <a:r>
              <a:rPr lang="en-US" b="1" dirty="0"/>
              <a:t>Minor GC is very fast</a:t>
            </a:r>
            <a:r>
              <a:rPr lang="en-US" dirty="0"/>
              <a:t> and the application doesn’t get </a:t>
            </a:r>
            <a:r>
              <a:rPr lang="en-US" dirty="0" smtClean="0"/>
              <a:t>much affected </a:t>
            </a:r>
            <a:r>
              <a:rPr lang="en-US" dirty="0"/>
              <a:t>by this.</a:t>
            </a:r>
          </a:p>
          <a:p>
            <a:pPr algn="l"/>
            <a:r>
              <a:rPr lang="en-US" dirty="0"/>
              <a:t>However </a:t>
            </a:r>
            <a:r>
              <a:rPr lang="en-US" b="1" dirty="0"/>
              <a:t>Major GC takes longer time</a:t>
            </a:r>
            <a:r>
              <a:rPr lang="en-US" dirty="0"/>
              <a:t> because it checks all the live objects. </a:t>
            </a:r>
            <a:endParaRPr lang="en-US" dirty="0" smtClean="0"/>
          </a:p>
          <a:p>
            <a:pPr algn="l"/>
            <a:r>
              <a:rPr lang="en-US" b="1" dirty="0" smtClean="0"/>
              <a:t>Major </a:t>
            </a:r>
            <a:r>
              <a:rPr lang="en-US" b="1" dirty="0"/>
              <a:t>GC should be minimized </a:t>
            </a:r>
            <a:r>
              <a:rPr lang="en-US" dirty="0"/>
              <a:t>because it will make your application unresponsive for the garbage collection duration. </a:t>
            </a:r>
            <a:endParaRPr lang="en-US" dirty="0" smtClean="0"/>
          </a:p>
          <a:p>
            <a:pPr algn="l"/>
            <a:r>
              <a:rPr lang="en-US" dirty="0" smtClean="0"/>
              <a:t>For a </a:t>
            </a:r>
            <a:r>
              <a:rPr lang="en-US" dirty="0"/>
              <a:t>responsive application and </a:t>
            </a:r>
            <a:r>
              <a:rPr lang="en-US" dirty="0" smtClean="0"/>
              <a:t>with </a:t>
            </a:r>
            <a:r>
              <a:rPr lang="en-US" dirty="0"/>
              <a:t>lot of Major Garbage Collection happening, you will notice timeout </a:t>
            </a:r>
            <a:r>
              <a:rPr lang="en-US" dirty="0" smtClean="0"/>
              <a:t>errors, and it may effect overall SLA.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6286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The duration taken by garbage collector depends on the strategy used for garbage collection. </a:t>
            </a:r>
            <a:endParaRPr lang="en-US" dirty="0" smtClean="0"/>
          </a:p>
          <a:p>
            <a:pPr algn="l"/>
            <a:r>
              <a:rPr lang="en-US" dirty="0" smtClean="0"/>
              <a:t>Hence </a:t>
            </a:r>
            <a:r>
              <a:rPr lang="en-US" dirty="0"/>
              <a:t>garbage collector </a:t>
            </a:r>
            <a:r>
              <a:rPr lang="en-US" dirty="0" smtClean="0"/>
              <a:t>tuning is required to </a:t>
            </a:r>
            <a:r>
              <a:rPr lang="en-US" dirty="0"/>
              <a:t>avoid timeouts in the highly responsive applications</a:t>
            </a:r>
            <a:r>
              <a:rPr lang="en-US" dirty="0" smtClean="0"/>
              <a:t>.</a:t>
            </a:r>
          </a:p>
          <a:p>
            <a:pPr algn="l"/>
            <a:endParaRPr lang="en-US" dirty="0"/>
          </a:p>
          <a:p>
            <a:pPr algn="l"/>
            <a:r>
              <a:rPr lang="en-US" dirty="0" smtClean="0"/>
              <a:t>How Garbage Collector Helps us? Does Garbage Collection hits performance of Java Application?</a:t>
            </a:r>
          </a:p>
          <a:p>
            <a:pPr algn="l"/>
            <a:r>
              <a:rPr lang="en-US" dirty="0" smtClean="0"/>
              <a:t>In which Java Applications garbage Collection plays important Role? In long running Applications or Applications using huge heap memory.</a:t>
            </a:r>
          </a:p>
          <a:p>
            <a:pPr algn="l"/>
            <a:r>
              <a:rPr lang="en-US" dirty="0" smtClean="0"/>
              <a:t>So, for the Java App to be more responsive, this stop/pause need to be as brief as possible.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a:bodyPr>
          <a:lstStyle/>
          <a:p>
            <a:r>
              <a:rPr lang="en-US" dirty="0" err="1" smtClean="0"/>
              <a:t>jcmd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5524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Permanent Generation or “Perm Gen” contains the application metadata required by the JVM to describe the classes and methods used in the application. </a:t>
            </a:r>
            <a:endParaRPr lang="en-US" dirty="0" smtClean="0"/>
          </a:p>
          <a:p>
            <a:pPr algn="l"/>
            <a:r>
              <a:rPr lang="en-US" dirty="0" smtClean="0"/>
              <a:t>Perm </a:t>
            </a:r>
            <a:r>
              <a:rPr lang="en-US" dirty="0"/>
              <a:t>Gen is not part of Java Heap memory.</a:t>
            </a:r>
          </a:p>
          <a:p>
            <a:pPr algn="l"/>
            <a:r>
              <a:rPr lang="en-US" dirty="0"/>
              <a:t>Perm Gen is populated by JVM at runtime based on the classes used by the application. </a:t>
            </a:r>
            <a:endParaRPr lang="en-US" dirty="0" smtClean="0"/>
          </a:p>
          <a:p>
            <a:pPr algn="l"/>
            <a:r>
              <a:rPr lang="en-US" dirty="0" smtClean="0"/>
              <a:t>Perm </a:t>
            </a:r>
            <a:r>
              <a:rPr lang="en-US" dirty="0"/>
              <a:t>Gen also contains Java SE library classes and methods. </a:t>
            </a:r>
            <a:endParaRPr lang="en-US" dirty="0" smtClean="0"/>
          </a:p>
          <a:p>
            <a:pPr algn="l"/>
            <a:r>
              <a:rPr lang="en-US" dirty="0" smtClean="0"/>
              <a:t>Perm </a:t>
            </a:r>
            <a:r>
              <a:rPr lang="en-US" dirty="0"/>
              <a:t>Gen objects are garbage collected in a full garbage collection.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5524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10000"/>
          </a:bodyPr>
          <a:lstStyle/>
          <a:p>
            <a:pPr>
              <a:buNone/>
            </a:pPr>
            <a:r>
              <a:rPr lang="en-US" b="1" dirty="0"/>
              <a:t>Java Memory Model – Method Area</a:t>
            </a:r>
          </a:p>
          <a:p>
            <a:pPr>
              <a:buNone/>
            </a:pPr>
            <a:r>
              <a:rPr lang="en-US" dirty="0"/>
              <a:t>Method Area is part of space in the Perm Gen and used to store class structure (runtime constants and static variables) and code for methods and constructors.</a:t>
            </a:r>
          </a:p>
          <a:p>
            <a:pPr>
              <a:buNone/>
            </a:pPr>
            <a:r>
              <a:rPr lang="en-US" b="1" dirty="0"/>
              <a:t>Java Memory Model – Memory Pool</a:t>
            </a:r>
          </a:p>
          <a:p>
            <a:pPr>
              <a:buNone/>
            </a:pPr>
            <a:r>
              <a:rPr lang="en-US" dirty="0"/>
              <a:t>Memory Pools are created by JVM memory managers to create a pool of immutable objects, if implementation supports it. String Pool is a good example of this kind of memory pool. Memory Pool can belong to Heap or Perm </a:t>
            </a:r>
            <a:r>
              <a:rPr lang="en-US" dirty="0" smtClean="0"/>
              <a:t>Gen.</a:t>
            </a:r>
            <a:endParaRPr lang="en-US" dirty="0"/>
          </a:p>
          <a:p>
            <a:pPr>
              <a:buNone/>
            </a:pPr>
            <a:r>
              <a:rPr lang="en-US" b="1" dirty="0"/>
              <a:t>Java Memory Model – Runtime Constant Pool</a:t>
            </a:r>
          </a:p>
          <a:p>
            <a:pPr>
              <a:buNone/>
            </a:pPr>
            <a:r>
              <a:rPr lang="en-US" dirty="0"/>
              <a:t>Runtime constant pool is per-class runtime representation of constant pool in a class. It contains class runtime constants and static methods. Runtime constant pool is the part of method area.</a:t>
            </a:r>
          </a:p>
          <a:p>
            <a:pPr>
              <a:buNone/>
            </a:pPr>
            <a:r>
              <a:rPr lang="en-US" b="1" dirty="0"/>
              <a:t>Java Memory Model – Java Stack Memory</a:t>
            </a:r>
          </a:p>
          <a:p>
            <a:pPr>
              <a:buNone/>
            </a:pPr>
            <a:r>
              <a:rPr lang="en-US" dirty="0"/>
              <a:t>Java Stack memory is used for execution of a thread. They contain method specific values that are short-lived and references to other objects in the heap that are getting referred from the method.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838200" y="990600"/>
            <a:ext cx="8305800" cy="5715000"/>
          </a:xfrm>
        </p:spPr>
        <p:txBody>
          <a:bodyPr>
            <a:normAutofit fontScale="92500" lnSpcReduction="20000"/>
          </a:bodyPr>
          <a:lstStyle/>
          <a:p>
            <a:pPr algn="l"/>
            <a:r>
              <a:rPr lang="en-US" dirty="0" smtClean="0"/>
              <a:t>Java </a:t>
            </a:r>
            <a:r>
              <a:rPr lang="en-US" dirty="0" err="1" smtClean="0"/>
              <a:t>bytecode</a:t>
            </a:r>
            <a:r>
              <a:rPr lang="en-US" dirty="0" smtClean="0"/>
              <a:t> runs in a JRE (Java Runtime Environment). The most important element of the JRE is </a:t>
            </a:r>
            <a:r>
              <a:rPr lang="en-US" b="1" dirty="0" smtClean="0"/>
              <a:t>Java Virtual Machine</a:t>
            </a:r>
            <a:r>
              <a:rPr lang="en-US" dirty="0" smtClean="0"/>
              <a:t> (JVM), which analyzes and executes Java byte code. </a:t>
            </a:r>
          </a:p>
          <a:p>
            <a:pPr algn="l"/>
            <a:endParaRPr lang="en-US" dirty="0" smtClean="0"/>
          </a:p>
          <a:p>
            <a:pPr algn="l"/>
            <a:r>
              <a:rPr lang="en-US" dirty="0" smtClean="0"/>
              <a:t>Understanding internal architecture of JVM helps to write better Java Code, and helps in Performance Profiling and Tuning.</a:t>
            </a:r>
          </a:p>
          <a:p>
            <a:pPr algn="l"/>
            <a:endParaRPr lang="en-US" dirty="0" smtClean="0"/>
          </a:p>
          <a:p>
            <a:pPr algn="l"/>
            <a:r>
              <a:rPr lang="en-US" dirty="0" smtClean="0"/>
              <a:t>VM </a:t>
            </a:r>
            <a:r>
              <a:rPr lang="en-US" dirty="0"/>
              <a:t>(Java Virtual Machine) is an abstract </a:t>
            </a:r>
            <a:r>
              <a:rPr lang="en-US" dirty="0" smtClean="0"/>
              <a:t>machine, whose instruction set is byte code. </a:t>
            </a:r>
            <a:r>
              <a:rPr lang="en-US" dirty="0"/>
              <a:t>It is a specification that provides runtime environment in which java </a:t>
            </a:r>
            <a:r>
              <a:rPr lang="en-US" dirty="0" err="1"/>
              <a:t>bytecode</a:t>
            </a:r>
            <a:r>
              <a:rPr lang="en-US" dirty="0"/>
              <a:t> can be executed</a:t>
            </a:r>
            <a:r>
              <a:rPr lang="en-US" dirty="0" smtClean="0"/>
              <a:t>.</a:t>
            </a:r>
          </a:p>
          <a:p>
            <a:pPr algn="l"/>
            <a:endParaRPr lang="en-US" dirty="0"/>
          </a:p>
          <a:p>
            <a:pPr algn="l"/>
            <a:r>
              <a:rPr lang="en-US" dirty="0"/>
              <a:t>JVMs are available for many hardware and software </a:t>
            </a:r>
            <a:r>
              <a:rPr lang="en-US" dirty="0" smtClean="0"/>
              <a:t>platforms, hence JVM is Platform Dependent.</a:t>
            </a:r>
          </a:p>
          <a:p>
            <a:pPr algn="l"/>
            <a:r>
              <a:rPr lang="en-US" dirty="0" smtClean="0"/>
              <a:t>JVMs are generally developed in C/C++.(TBD: List all JVMs in market)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610600" cy="5524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r>
              <a:rPr lang="en-US" dirty="0" smtClean="0"/>
              <a:t>Identifying </a:t>
            </a:r>
            <a:r>
              <a:rPr lang="en-US" dirty="0"/>
              <a:t>and remove the unused objects from the memory and free space to be allocated to objects created in the future processing. </a:t>
            </a:r>
            <a:endParaRPr lang="en-US" dirty="0" smtClean="0"/>
          </a:p>
          <a:p>
            <a:endParaRPr lang="en-US" dirty="0"/>
          </a:p>
          <a:p>
            <a:r>
              <a:rPr lang="en-US" dirty="0" smtClean="0"/>
              <a:t>One </a:t>
            </a:r>
            <a:r>
              <a:rPr lang="en-US" dirty="0"/>
              <a:t>of the best feature of java programming language is the </a:t>
            </a:r>
            <a:r>
              <a:rPr lang="en-US" b="1" dirty="0"/>
              <a:t>automatic garbage collection</a:t>
            </a:r>
            <a:r>
              <a:rPr lang="en-US" dirty="0" smtClean="0"/>
              <a:t>, in C/C++ such Heap memory need to be manually deleted or freed, and when such freeing is not done or improperly done, results in memory Leak.</a:t>
            </a:r>
          </a:p>
          <a:p>
            <a:r>
              <a:rPr lang="en-US" b="1" dirty="0"/>
              <a:t>Garbage Collector</a:t>
            </a:r>
            <a:r>
              <a:rPr lang="en-US" dirty="0"/>
              <a:t> is the program running in the background that looks into all the objects in the memory and find out objects that are not referenced by any part of the program. </a:t>
            </a:r>
            <a:endParaRPr lang="en-US" dirty="0" smtClean="0"/>
          </a:p>
          <a:p>
            <a:r>
              <a:rPr lang="en-US" dirty="0" smtClean="0"/>
              <a:t>All unreferenced </a:t>
            </a:r>
            <a:r>
              <a:rPr lang="en-US" dirty="0"/>
              <a:t>objects are deleted and space is reclaimed for allocation to other objects</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fontScale="90000"/>
          </a:bodyPr>
          <a:lstStyle/>
          <a:p>
            <a:r>
              <a:rPr lang="en-US" dirty="0" smtClean="0"/>
              <a:t>List of Tools to Monitor and Tune performance</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20000"/>
          </a:bodyPr>
          <a:lstStyle/>
          <a:p>
            <a:pPr algn="l">
              <a:buNone/>
            </a:pPr>
            <a:r>
              <a:rPr lang="en-US" dirty="0" smtClean="0"/>
              <a:t>Command Line based Tools</a:t>
            </a:r>
          </a:p>
          <a:p>
            <a:pPr algn="l">
              <a:buFont typeface="Wingdings" pitchFamily="2" charset="2"/>
              <a:buChar char="Ø"/>
            </a:pPr>
            <a:r>
              <a:rPr lang="en-US" dirty="0" smtClean="0"/>
              <a:t>Jstat</a:t>
            </a:r>
          </a:p>
          <a:p>
            <a:pPr algn="l">
              <a:buFont typeface="Wingdings" pitchFamily="2" charset="2"/>
              <a:buChar char="Ø"/>
            </a:pPr>
            <a:r>
              <a:rPr lang="en-US" dirty="0" err="1" smtClean="0"/>
              <a:t>Jstatd</a:t>
            </a:r>
            <a:endParaRPr lang="en-US" dirty="0" smtClean="0"/>
          </a:p>
          <a:p>
            <a:pPr algn="l">
              <a:buFont typeface="Wingdings" pitchFamily="2" charset="2"/>
              <a:buChar char="Ø"/>
            </a:pPr>
            <a:r>
              <a:rPr lang="en-US" dirty="0" err="1" smtClean="0"/>
              <a:t>Jps</a:t>
            </a:r>
            <a:endParaRPr lang="en-US" dirty="0" smtClean="0"/>
          </a:p>
          <a:p>
            <a:pPr algn="l">
              <a:buFont typeface="Wingdings" pitchFamily="2" charset="2"/>
              <a:buChar char="Ø"/>
            </a:pPr>
            <a:r>
              <a:rPr lang="en-US" dirty="0" err="1" smtClean="0"/>
              <a:t>Jconsole</a:t>
            </a:r>
            <a:endParaRPr lang="en-US" dirty="0" smtClean="0"/>
          </a:p>
          <a:p>
            <a:pPr algn="l">
              <a:buFont typeface="Wingdings" pitchFamily="2" charset="2"/>
              <a:buChar char="Ø"/>
            </a:pPr>
            <a:r>
              <a:rPr lang="en-US" dirty="0" smtClean="0"/>
              <a:t>Java</a:t>
            </a:r>
          </a:p>
          <a:p>
            <a:pPr algn="l">
              <a:buFont typeface="Wingdings" pitchFamily="2" charset="2"/>
              <a:buChar char="Ø"/>
            </a:pPr>
            <a:r>
              <a:rPr lang="en-US" dirty="0" err="1" smtClean="0"/>
              <a:t>Jmap</a:t>
            </a:r>
            <a:r>
              <a:rPr lang="en-US" dirty="0" smtClean="0"/>
              <a:t> – to get Heap dump</a:t>
            </a:r>
          </a:p>
          <a:p>
            <a:pPr algn="l">
              <a:buFont typeface="Wingdings" pitchFamily="2" charset="2"/>
              <a:buChar char="Ø"/>
            </a:pPr>
            <a:r>
              <a:rPr lang="en-US" dirty="0" err="1" smtClean="0"/>
              <a:t>Jstack</a:t>
            </a:r>
            <a:r>
              <a:rPr lang="en-US" dirty="0" smtClean="0"/>
              <a:t> – to get Thread dump</a:t>
            </a:r>
          </a:p>
          <a:p>
            <a:pPr>
              <a:buFont typeface="Wingdings" pitchFamily="2" charset="2"/>
              <a:buChar char="Ø"/>
            </a:pPr>
            <a:r>
              <a:rPr lang="en-US" dirty="0" err="1" smtClean="0"/>
              <a:t>Jhat</a:t>
            </a:r>
            <a:r>
              <a:rPr lang="en-US" dirty="0" smtClean="0"/>
              <a:t> – Usage       </a:t>
            </a:r>
            <a:r>
              <a:rPr lang="en-US" b="1" dirty="0" err="1" smtClean="0"/>
              <a:t>jhat</a:t>
            </a:r>
            <a:r>
              <a:rPr lang="en-US" b="1" dirty="0" smtClean="0"/>
              <a:t> </a:t>
            </a:r>
            <a:r>
              <a:rPr lang="en-US" b="1" dirty="0" err="1" smtClean="0"/>
              <a:t>dump.hprof</a:t>
            </a:r>
            <a:r>
              <a:rPr lang="en-US" dirty="0" smtClean="0"/>
              <a:t> </a:t>
            </a:r>
            <a:br>
              <a:rPr lang="en-US" dirty="0" smtClean="0"/>
            </a:br>
            <a:endParaRPr lang="en-US" dirty="0" smtClean="0"/>
          </a:p>
          <a:p>
            <a:pPr algn="l">
              <a:buNone/>
            </a:pPr>
            <a:endParaRPr lang="en-US" dirty="0" smtClean="0"/>
          </a:p>
          <a:p>
            <a:pPr algn="l">
              <a:buNone/>
            </a:pPr>
            <a:r>
              <a:rPr lang="en-US" dirty="0" smtClean="0"/>
              <a:t>GUI Based Tools</a:t>
            </a:r>
          </a:p>
          <a:p>
            <a:pPr algn="l">
              <a:buFont typeface="Wingdings" pitchFamily="2" charset="2"/>
              <a:buChar char="Ø"/>
            </a:pPr>
            <a:r>
              <a:rPr lang="en-US" dirty="0" smtClean="0"/>
              <a:t>VisualVM</a:t>
            </a:r>
          </a:p>
          <a:p>
            <a:pPr algn="l">
              <a:buFont typeface="Wingdings" pitchFamily="2" charset="2"/>
              <a:buChar char="Ø"/>
            </a:pPr>
            <a:r>
              <a:rPr lang="en-US" dirty="0" smtClean="0"/>
              <a:t>VisualGC</a:t>
            </a:r>
          </a:p>
          <a:p>
            <a:pPr algn="l">
              <a:buFont typeface="Wingdings" pitchFamily="2" charset="2"/>
              <a:buChar char="Ø"/>
            </a:pPr>
            <a:r>
              <a:rPr lang="en-US" dirty="0" smtClean="0"/>
              <a:t>Eclipse MAT</a:t>
            </a:r>
            <a:endParaRPr lang="en-US" dirty="0"/>
          </a:p>
          <a:p>
            <a:pPr algn="l">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Latency , Throughput and Footprint</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marL="514350" indent="-514350">
              <a:buFont typeface="+mj-lt"/>
              <a:buAutoNum type="arabicPeriod"/>
            </a:pPr>
            <a:r>
              <a:rPr lang="en-US" b="1" u="sng" dirty="0" smtClean="0"/>
              <a:t>Latency/Pause Time: </a:t>
            </a:r>
            <a:r>
              <a:rPr lang="en-US" dirty="0" smtClean="0"/>
              <a:t>This is how long the application pauses/appears unresponsive because of garbage collection. Better to consider both maximum pause time, and various statistics like average and standard deviation. This time need to be minimum, for the Application, to be responsive.</a:t>
            </a:r>
          </a:p>
          <a:p>
            <a:pPr marL="514350" indent="-514350">
              <a:buFont typeface="+mj-lt"/>
              <a:buAutoNum type="arabicPeriod"/>
            </a:pPr>
            <a:endParaRPr lang="en-US" dirty="0" smtClean="0"/>
          </a:p>
          <a:p>
            <a:pPr marL="514350" indent="-514350">
              <a:buFont typeface="+mj-lt"/>
              <a:buAutoNum type="arabicPeriod"/>
            </a:pPr>
            <a:r>
              <a:rPr lang="en-US" b="1" u="sng" dirty="0" smtClean="0"/>
              <a:t>Throughput:</a:t>
            </a:r>
            <a:r>
              <a:rPr lang="en-US" dirty="0" smtClean="0"/>
              <a:t> This is the percentage of total time not spent in garbage collection considered over long periods of time. If application spends 10% of its time in garbage collection the throughput is 90%. For application, to perform as many calculations as possible, need to tune the garbage collection to maximize throughput.</a:t>
            </a:r>
          </a:p>
          <a:p>
            <a:pPr marL="514350" indent="-514350">
              <a:buFont typeface="+mj-lt"/>
              <a:buAutoNum type="arabicPeriod"/>
            </a:pPr>
            <a:endParaRPr lang="en-US" dirty="0" smtClean="0"/>
          </a:p>
          <a:p>
            <a:pPr marL="514350" indent="-514350">
              <a:buFont typeface="+mj-lt"/>
              <a:buAutoNum type="arabicPeriod"/>
            </a:pPr>
            <a:r>
              <a:rPr lang="en-US" b="1" u="sng" dirty="0" err="1" smtClean="0"/>
              <a:t>FootPrint</a:t>
            </a:r>
            <a:r>
              <a:rPr lang="en-US" b="1" u="sng" dirty="0" smtClean="0"/>
              <a:t>: </a:t>
            </a:r>
            <a:r>
              <a:rPr lang="en-US" dirty="0" smtClean="0"/>
              <a:t>How memory is used by the JVM when running Application. </a:t>
            </a:r>
          </a:p>
          <a:p>
            <a:pPr marL="514350" indent="-514350" algn="l">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762000"/>
            <a:ext cx="8839200" cy="5943600"/>
          </a:xfrm>
        </p:spPr>
        <p:txBody>
          <a:bodyPr>
            <a:normAutofit fontScale="85000" lnSpcReduction="20000"/>
          </a:bodyPr>
          <a:lstStyle/>
          <a:p>
            <a:pPr algn="l">
              <a:buNone/>
            </a:pPr>
            <a:r>
              <a:rPr lang="en-US" b="1" dirty="0" smtClean="0"/>
              <a:t>Serial Collector: </a:t>
            </a:r>
          </a:p>
          <a:p>
            <a:pPr algn="l">
              <a:buFont typeface="Wingdings" pitchFamily="2" charset="2"/>
              <a:buChar char="Ø"/>
            </a:pPr>
            <a:r>
              <a:rPr lang="en-US" dirty="0" smtClean="0"/>
              <a:t>Serial collector is the simplest one, and the one not being used, as it’s mainly designed and works best for </a:t>
            </a:r>
            <a:r>
              <a:rPr lang="en-US" b="1" dirty="0" smtClean="0"/>
              <a:t>single-threaded</a:t>
            </a:r>
            <a:r>
              <a:rPr lang="en-US" dirty="0" smtClean="0"/>
              <a:t> environments (e.g. 32 bit or Windows) and for </a:t>
            </a:r>
            <a:r>
              <a:rPr lang="en-US" b="1" dirty="0" smtClean="0"/>
              <a:t>small heaps( &lt;100MB)</a:t>
            </a:r>
            <a:r>
              <a:rPr lang="en-US" dirty="0" smtClean="0"/>
              <a:t>. </a:t>
            </a:r>
          </a:p>
          <a:p>
            <a:pPr algn="l">
              <a:buFont typeface="Wingdings" pitchFamily="2" charset="2"/>
              <a:buChar char="Ø"/>
            </a:pPr>
            <a:r>
              <a:rPr lang="en-US" dirty="0" smtClean="0"/>
              <a:t>This collector freezes all application threads whenever it’s working, which disqualifies it for all intents and purposes from being used in a server environment. </a:t>
            </a:r>
          </a:p>
          <a:p>
            <a:pPr algn="l">
              <a:buFont typeface="Wingdings" pitchFamily="2" charset="2"/>
              <a:buChar char="Ø"/>
            </a:pPr>
            <a:r>
              <a:rPr lang="en-US" dirty="0" smtClean="0"/>
              <a:t>It can be enabled by using </a:t>
            </a:r>
            <a:r>
              <a:rPr lang="en-US" b="1" i="1" dirty="0" smtClean="0"/>
              <a:t>-XX:+</a:t>
            </a:r>
            <a:r>
              <a:rPr lang="en-US" b="1" i="1" dirty="0" err="1" smtClean="0"/>
              <a:t>UseSerialGC</a:t>
            </a:r>
            <a:r>
              <a:rPr lang="en-US" dirty="0" smtClean="0"/>
              <a:t> JVM argument.</a:t>
            </a:r>
          </a:p>
          <a:p>
            <a:pPr algn="l"/>
            <a:endParaRPr lang="en-US" dirty="0" smtClean="0"/>
          </a:p>
          <a:p>
            <a:pPr algn="l">
              <a:buNone/>
            </a:pPr>
            <a:r>
              <a:rPr lang="en-US" b="1" dirty="0" smtClean="0"/>
              <a:t>Parallel/Through Put Collector: </a:t>
            </a:r>
          </a:p>
          <a:p>
            <a:pPr algn="l">
              <a:buFont typeface="Wingdings" pitchFamily="2" charset="2"/>
              <a:buChar char="Ø"/>
            </a:pPr>
            <a:r>
              <a:rPr lang="en-US" dirty="0" smtClean="0"/>
              <a:t>Parallel collector is the JVM’s default collector. Much like its name, its biggest advantage is that is uses </a:t>
            </a:r>
            <a:r>
              <a:rPr lang="en-US" b="1" dirty="0" smtClean="0"/>
              <a:t>multiple threads to scan through and compact the heap</a:t>
            </a:r>
            <a:r>
              <a:rPr lang="en-US" dirty="0" smtClean="0"/>
              <a:t>. </a:t>
            </a:r>
          </a:p>
          <a:p>
            <a:pPr algn="l">
              <a:buFont typeface="Wingdings" pitchFamily="2" charset="2"/>
              <a:buChar char="Ø"/>
            </a:pPr>
            <a:r>
              <a:rPr lang="en-US" dirty="0" smtClean="0"/>
              <a:t>The downside to the parallel collector is that it will stop application threads when performing either a minor or full GC collection. </a:t>
            </a:r>
          </a:p>
          <a:p>
            <a:pPr algn="l">
              <a:buFont typeface="Wingdings" pitchFamily="2" charset="2"/>
              <a:buChar char="Ø"/>
            </a:pPr>
            <a:r>
              <a:rPr lang="en-US" dirty="0" smtClean="0"/>
              <a:t>The parallel collector is best suited for apps that can tolerate application pauses and are trying to optimize for lower CPU overhead caused by the collector.</a:t>
            </a:r>
          </a:p>
          <a:p>
            <a:pPr>
              <a:buFont typeface="Wingdings" pitchFamily="2" charset="2"/>
              <a:buChar char="Ø"/>
            </a:pPr>
            <a:r>
              <a:rPr lang="en-US" dirty="0" smtClean="0"/>
              <a:t>It can be enabled using -</a:t>
            </a:r>
            <a:r>
              <a:rPr lang="en-US" b="1" dirty="0" smtClean="0"/>
              <a:t>XX:+</a:t>
            </a:r>
            <a:r>
              <a:rPr lang="en-US" b="1" dirty="0" err="1" smtClean="0"/>
              <a:t>UseParallelGC</a:t>
            </a:r>
            <a:endParaRPr lang="en-US"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Font typeface="Wingdings" pitchFamily="2" charset="2"/>
              <a:buChar char="Ø"/>
            </a:pPr>
            <a:r>
              <a:rPr lang="en-US" b="1" dirty="0" smtClean="0"/>
              <a:t>CMS Collector: </a:t>
            </a:r>
            <a:r>
              <a:rPr lang="en-US" dirty="0" smtClean="0"/>
              <a:t>CMS collector (“ </a:t>
            </a:r>
            <a:r>
              <a:rPr lang="en-US" i="1" dirty="0" smtClean="0"/>
              <a:t>concurrent-mark-sweep</a:t>
            </a:r>
            <a:r>
              <a:rPr lang="en-US" dirty="0" smtClean="0"/>
              <a:t>”)  algorithm </a:t>
            </a:r>
            <a:r>
              <a:rPr lang="en-US" b="1" dirty="0" smtClean="0"/>
              <a:t>uses multiple threads </a:t>
            </a:r>
            <a:r>
              <a:rPr lang="en-US" dirty="0" smtClean="0"/>
              <a:t>(“concurrent”) to scan through the heap (“mark”) for unused objects that can be recycled (“sweep”). </a:t>
            </a:r>
          </a:p>
          <a:p>
            <a:pPr algn="l">
              <a:buFont typeface="Wingdings" pitchFamily="2" charset="2"/>
              <a:buChar char="Ø"/>
            </a:pPr>
            <a:r>
              <a:rPr lang="en-US" dirty="0" smtClean="0"/>
              <a:t>This algorithm will enter “stop the world” (STW) mode in two cases: </a:t>
            </a:r>
            <a:r>
              <a:rPr lang="en-US" b="1" dirty="0" smtClean="0"/>
              <a:t>when initializing the initial marking of roots </a:t>
            </a:r>
            <a:r>
              <a:rPr lang="en-US" dirty="0" smtClean="0"/>
              <a:t>(objects in the old generation that are reachable from thread entry points or static variables) and </a:t>
            </a:r>
            <a:r>
              <a:rPr lang="en-US" b="1" dirty="0" smtClean="0"/>
              <a:t>when the application has changed the state of the heap while the algorithm was running concurrently</a:t>
            </a:r>
            <a:r>
              <a:rPr lang="en-US" dirty="0" smtClean="0"/>
              <a:t>, forcing it to go back and do some final touches to make sure it has the right objects marked. </a:t>
            </a:r>
            <a:r>
              <a:rPr lang="en-US" i="1" dirty="0" smtClean="0"/>
              <a:t> </a:t>
            </a:r>
          </a:p>
          <a:p>
            <a:pPr>
              <a:buFont typeface="Wingdings" pitchFamily="2" charset="2"/>
              <a:buChar char="Ø"/>
            </a:pPr>
            <a:r>
              <a:rPr lang="en-US" i="1" dirty="0" smtClean="0"/>
              <a:t>Heap should be less than </a:t>
            </a:r>
            <a:r>
              <a:rPr lang="en-US" dirty="0" smtClean="0"/>
              <a:t>4Gb in size. </a:t>
            </a:r>
            <a:r>
              <a:rPr lang="en-US" smtClean="0"/>
              <a:t>-</a:t>
            </a:r>
            <a:r>
              <a:rPr lang="en-US" i="1" smtClean="0"/>
              <a:t>XX</a:t>
            </a:r>
            <a:r>
              <a:rPr lang="en-US" i="1" dirty="0" smtClean="0"/>
              <a:t>:+</a:t>
            </a:r>
            <a:r>
              <a:rPr lang="en-US" i="1" dirty="0" err="1" smtClean="0"/>
              <a:t>UseParNewGC</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Garbage First Collector: </a:t>
            </a:r>
          </a:p>
          <a:p>
            <a:pPr>
              <a:buFont typeface="Wingdings" pitchFamily="2" charset="2"/>
              <a:buChar char="Ø"/>
            </a:pPr>
            <a:r>
              <a:rPr lang="en-US" dirty="0" smtClean="0"/>
              <a:t>Garbage first collector (G1) introduced in JDK 7 update 4 was designed to better support heaps larger than 4GB. </a:t>
            </a:r>
          </a:p>
          <a:p>
            <a:pPr>
              <a:buFont typeface="Wingdings" pitchFamily="2" charset="2"/>
              <a:buChar char="Ø"/>
            </a:pPr>
            <a:r>
              <a:rPr lang="en-US" dirty="0" smtClean="0"/>
              <a:t>The G1 collector utilizes </a:t>
            </a:r>
            <a:r>
              <a:rPr lang="en-US" b="1" dirty="0" smtClean="0"/>
              <a:t>multiple background threads </a:t>
            </a:r>
            <a:r>
              <a:rPr lang="en-US" dirty="0" smtClean="0"/>
              <a:t>to scan through the heap that it </a:t>
            </a:r>
            <a:r>
              <a:rPr lang="en-US" b="1" dirty="0" smtClean="0"/>
              <a:t>divides into regions, spanning from 1MB to 32MB (depending on the size of your heap). </a:t>
            </a:r>
          </a:p>
          <a:p>
            <a:pPr>
              <a:buFont typeface="Wingdings" pitchFamily="2" charset="2"/>
              <a:buChar char="Ø"/>
            </a:pPr>
            <a:r>
              <a:rPr lang="en-US" dirty="0" smtClean="0"/>
              <a:t>G1 collector is </a:t>
            </a:r>
            <a:r>
              <a:rPr lang="en-US" b="1" dirty="0" smtClean="0"/>
              <a:t>geared towards scanning those regions that contain the most garbage objects first, giving it its name </a:t>
            </a:r>
            <a:r>
              <a:rPr lang="en-US" dirty="0" smtClean="0"/>
              <a:t>(Garbage first). </a:t>
            </a:r>
          </a:p>
          <a:p>
            <a:pPr>
              <a:buFont typeface="Wingdings" pitchFamily="2" charset="2"/>
              <a:buChar char="Ø"/>
            </a:pPr>
            <a:r>
              <a:rPr lang="en-US" dirty="0" smtClean="0"/>
              <a:t>This collector is turned on using the </a:t>
            </a:r>
            <a:r>
              <a:rPr lang="en-US" i="1" dirty="0" smtClean="0"/>
              <a:t>–XX:+UseG1GC </a:t>
            </a:r>
            <a:r>
              <a:rPr lang="en-US" dirty="0" smtClean="0"/>
              <a:t>flag. </a:t>
            </a:r>
          </a:p>
          <a:p>
            <a:pPr>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Java 8 and the G1 Collector: </a:t>
            </a:r>
          </a:p>
          <a:p>
            <a:pPr>
              <a:buNone/>
            </a:pPr>
            <a:r>
              <a:rPr lang="en-US" b="1" dirty="0" smtClean="0"/>
              <a:t>This </a:t>
            </a:r>
            <a:r>
              <a:rPr lang="en-US" dirty="0" smtClean="0"/>
              <a:t>optimization was added with Java 8 update 20 for is the G1 Collector </a:t>
            </a:r>
          </a:p>
          <a:p>
            <a:pPr>
              <a:buNone/>
            </a:pPr>
            <a:r>
              <a:rPr lang="en-US" b="1" dirty="0" smtClean="0"/>
              <a:t>String </a:t>
            </a:r>
            <a:r>
              <a:rPr lang="en-US" b="1" dirty="0" err="1" smtClean="0"/>
              <a:t>deduplication</a:t>
            </a:r>
            <a:r>
              <a:rPr lang="en-US" dirty="0" smtClean="0"/>
              <a:t>. </a:t>
            </a:r>
          </a:p>
          <a:p>
            <a:pPr>
              <a:buNone/>
            </a:pPr>
            <a:r>
              <a:rPr lang="en-US" dirty="0" smtClean="0"/>
              <a:t>Since strings (and their internal char[] arrays) takes much of our heap, a new optimization has been made that enables the G1 collector to identify strings which are duplicated more than once across your heap and correct them to point into the same internal char[] array.</a:t>
            </a:r>
          </a:p>
          <a:p>
            <a:pPr>
              <a:buNone/>
            </a:pPr>
            <a:r>
              <a:rPr lang="en-US" dirty="0" smtClean="0"/>
              <a:t> This avoids multiple copies of the same string from residing inefficiently within the heap. </a:t>
            </a:r>
          </a:p>
          <a:p>
            <a:pPr>
              <a:buNone/>
            </a:pPr>
            <a:r>
              <a:rPr lang="en-US" dirty="0" smtClean="0"/>
              <a:t>To enable use the option </a:t>
            </a:r>
            <a:r>
              <a:rPr lang="en-US" i="1" dirty="0" smtClean="0"/>
              <a:t>-XX:+</a:t>
            </a:r>
            <a:r>
              <a:rPr lang="en-US" i="1" dirty="0" err="1" smtClean="0"/>
              <a:t>UseStringDeduplication</a:t>
            </a:r>
            <a:endParaRPr lang="en-US" b="1" dirty="0" smtClean="0"/>
          </a:p>
          <a:p>
            <a:pPr>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Which </a:t>
            </a:r>
            <a:r>
              <a:rPr lang="en-US" dirty="0" err="1" smtClean="0"/>
              <a:t>gc</a:t>
            </a:r>
            <a:r>
              <a:rPr lang="en-US" dirty="0" smtClean="0"/>
              <a:t> algorithm to use?</a:t>
            </a:r>
            <a:endParaRPr lang="en-US" dirty="0"/>
          </a:p>
        </p:txBody>
      </p:sp>
      <p:graphicFrame>
        <p:nvGraphicFramePr>
          <p:cNvPr id="4" name="Table 3"/>
          <p:cNvGraphicFramePr>
            <a:graphicFrameLocks noGrp="1"/>
          </p:cNvGraphicFramePr>
          <p:nvPr/>
        </p:nvGraphicFramePr>
        <p:xfrm>
          <a:off x="304800" y="914400"/>
          <a:ext cx="8458200" cy="5791199"/>
        </p:xfrm>
        <a:graphic>
          <a:graphicData uri="http://schemas.openxmlformats.org/drawingml/2006/table">
            <a:tbl>
              <a:tblPr firstRow="1" bandRow="1">
                <a:tableStyleId>{5C22544A-7EE6-4342-B048-85BDC9FD1C3A}</a:tableStyleId>
              </a:tblPr>
              <a:tblGrid>
                <a:gridCol w="2793295"/>
                <a:gridCol w="5664905"/>
              </a:tblGrid>
              <a:tr h="933514">
                <a:tc>
                  <a:txBody>
                    <a:bodyPr/>
                    <a:lstStyle/>
                    <a:p>
                      <a:r>
                        <a:rPr lang="en-US" dirty="0" smtClean="0"/>
                        <a:t>GC Algorithm Name</a:t>
                      </a:r>
                      <a:endParaRPr lang="en-US" dirty="0"/>
                    </a:p>
                  </a:txBody>
                  <a:tcPr/>
                </a:tc>
                <a:tc>
                  <a:txBody>
                    <a:bodyPr/>
                    <a:lstStyle/>
                    <a:p>
                      <a:r>
                        <a:rPr lang="en-US" dirty="0" smtClean="0"/>
                        <a:t>When to use?</a:t>
                      </a:r>
                      <a:endParaRPr lang="en-US" dirty="0"/>
                    </a:p>
                  </a:txBody>
                  <a:tcPr/>
                </a:tc>
              </a:tr>
              <a:tr h="1211045">
                <a:tc>
                  <a:txBody>
                    <a:bodyPr/>
                    <a:lstStyle/>
                    <a:p>
                      <a:r>
                        <a:rPr lang="en-US" dirty="0" smtClean="0"/>
                        <a:t>Serial Collector</a:t>
                      </a:r>
                      <a:endParaRPr lang="en-US" dirty="0"/>
                    </a:p>
                  </a:txBody>
                  <a:tcPr/>
                </a:tc>
                <a:tc>
                  <a:txBody>
                    <a:bodyPr/>
                    <a:lstStyle/>
                    <a:p>
                      <a:r>
                        <a:rPr lang="en-US" dirty="0" smtClean="0"/>
                        <a:t>Single Threaded/Single Processor, desktop based Apps, with minimal data(Heap &lt;100MB). Apps are fine with Pauses</a:t>
                      </a:r>
                      <a:endParaRPr lang="en-US" dirty="0"/>
                    </a:p>
                  </a:txBody>
                  <a:tcPr/>
                </a:tc>
              </a:tr>
              <a:tr h="1211045">
                <a:tc>
                  <a:txBody>
                    <a:bodyPr/>
                    <a:lstStyle/>
                    <a:p>
                      <a:r>
                        <a:rPr lang="en-US" dirty="0" smtClean="0"/>
                        <a:t>Parallel Collector</a:t>
                      </a:r>
                      <a:endParaRPr lang="en-US" dirty="0"/>
                    </a:p>
                  </a:txBody>
                  <a:tcPr/>
                </a:tc>
                <a:tc>
                  <a:txBody>
                    <a:bodyPr/>
                    <a:lstStyle/>
                    <a:p>
                      <a:r>
                        <a:rPr kumimoji="0" lang="en-US" b="0" i="0" kern="1200" dirty="0" smtClean="0">
                          <a:solidFill>
                            <a:schemeClr val="dk1"/>
                          </a:solidFill>
                          <a:latin typeface="+mn-lt"/>
                          <a:ea typeface="+mn-ea"/>
                          <a:cs typeface="+mn-cs"/>
                        </a:rPr>
                        <a:t>This Collector is enabled by default,</a:t>
                      </a:r>
                      <a:r>
                        <a:rPr kumimoji="0" lang="en-US" b="0" i="0" kern="1200" baseline="0" dirty="0" smtClean="0">
                          <a:solidFill>
                            <a:schemeClr val="dk1"/>
                          </a:solidFill>
                          <a:latin typeface="+mn-lt"/>
                          <a:ea typeface="+mn-ea"/>
                          <a:cs typeface="+mn-cs"/>
                        </a:rPr>
                        <a:t> and results in high Throughput</a:t>
                      </a:r>
                      <a:endParaRPr lang="en-US" dirty="0"/>
                    </a:p>
                  </a:txBody>
                  <a:tcPr/>
                </a:tc>
              </a:tr>
              <a:tr h="1110124">
                <a:tc>
                  <a:txBody>
                    <a:bodyPr/>
                    <a:lstStyle/>
                    <a:p>
                      <a:r>
                        <a:rPr lang="en-US" dirty="0" smtClean="0"/>
                        <a:t>Concurrent Mark Sweep (CMS) Collector</a:t>
                      </a:r>
                    </a:p>
                  </a:txBody>
                  <a:tcPr/>
                </a:tc>
                <a:tc>
                  <a:txBody>
                    <a:bodyPr/>
                    <a:lstStyle/>
                    <a:p>
                      <a:r>
                        <a:rPr kumimoji="0" lang="en-US" b="0" i="0" kern="1200" dirty="0" smtClean="0">
                          <a:solidFill>
                            <a:schemeClr val="dk1"/>
                          </a:solidFill>
                          <a:latin typeface="+mn-lt"/>
                          <a:ea typeface="+mn-ea"/>
                          <a:cs typeface="+mn-cs"/>
                        </a:rPr>
                        <a:t> applications that prefer shorter garbage collection pauses</a:t>
                      </a:r>
                      <a:endParaRPr lang="en-US" dirty="0"/>
                    </a:p>
                  </a:txBody>
                  <a:tcPr/>
                </a:tc>
              </a:tr>
              <a:tr h="1325471">
                <a:tc>
                  <a:txBody>
                    <a:bodyPr/>
                    <a:lstStyle/>
                    <a:p>
                      <a:r>
                        <a:rPr lang="en-US" dirty="0" smtClean="0"/>
                        <a:t>Garbage-First Garbage Collector</a:t>
                      </a:r>
                    </a:p>
                  </a:txBody>
                  <a:tcPr/>
                </a:tc>
                <a:tc>
                  <a:txBody>
                    <a:bodyPr/>
                    <a:lstStyle/>
                    <a:p>
                      <a:r>
                        <a:rPr kumimoji="0" lang="en-US" b="0" i="0" kern="1200" dirty="0" smtClean="0">
                          <a:solidFill>
                            <a:schemeClr val="dk1"/>
                          </a:solidFill>
                          <a:latin typeface="+mn-lt"/>
                          <a:ea typeface="+mn-ea"/>
                          <a:cs typeface="+mn-cs"/>
                        </a:rPr>
                        <a:t>server-style collector is for multiprocessor machines with large memories. It meets garbage collection pause time goals with high probability while achieving high throughput.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Comparison of GC algorithms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2438400"/>
            <a:ext cx="8380635"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Hotspot JVM Heap Size Options</a:t>
            </a:r>
            <a:endParaRPr lang="en-US" dirty="0"/>
          </a:p>
        </p:txBody>
      </p:sp>
      <p:graphicFrame>
        <p:nvGraphicFramePr>
          <p:cNvPr id="4" name="Table 3"/>
          <p:cNvGraphicFramePr>
            <a:graphicFrameLocks noGrp="1"/>
          </p:cNvGraphicFramePr>
          <p:nvPr/>
        </p:nvGraphicFramePr>
        <p:xfrm>
          <a:off x="304800" y="914400"/>
          <a:ext cx="8153400" cy="5581650"/>
        </p:xfrm>
        <a:graphic>
          <a:graphicData uri="http://schemas.openxmlformats.org/drawingml/2006/table">
            <a:tbl>
              <a:tblPr firstRow="1" bandRow="1">
                <a:tableStyleId>{5C22544A-7EE6-4342-B048-85BDC9FD1C3A}</a:tableStyleId>
              </a:tblPr>
              <a:tblGrid>
                <a:gridCol w="2717800"/>
                <a:gridCol w="3987800"/>
                <a:gridCol w="1447800"/>
              </a:tblGrid>
              <a:tr h="704850">
                <a:tc>
                  <a:txBody>
                    <a:bodyPr/>
                    <a:lstStyle/>
                    <a:p>
                      <a:endParaRPr lang="en-US" dirty="0"/>
                    </a:p>
                  </a:txBody>
                  <a:tcPr/>
                </a:tc>
                <a:tc>
                  <a:txBody>
                    <a:bodyPr/>
                    <a:lstStyle/>
                    <a:p>
                      <a:endParaRPr lang="en-US" dirty="0"/>
                    </a:p>
                  </a:txBody>
                  <a:tcPr/>
                </a:tc>
                <a:tc>
                  <a:txBody>
                    <a:bodyPr/>
                    <a:lstStyle/>
                    <a:p>
                      <a:endParaRPr lang="en-US" dirty="0"/>
                    </a:p>
                  </a:txBody>
                  <a:tcPr/>
                </a:tc>
              </a:tr>
              <a:tr h="895350">
                <a:tc>
                  <a:txBody>
                    <a:bodyPr/>
                    <a:lstStyle/>
                    <a:p>
                      <a:r>
                        <a:rPr lang="en-US" dirty="0" smtClean="0"/>
                        <a:t>-</a:t>
                      </a:r>
                      <a:r>
                        <a:rPr lang="en-US" dirty="0" err="1" smtClean="0"/>
                        <a:t>XX:NewSize</a:t>
                      </a:r>
                      <a:endParaRPr lang="en-US" dirty="0"/>
                    </a:p>
                  </a:txBody>
                  <a:tcPr/>
                </a:tc>
                <a:tc>
                  <a:txBody>
                    <a:bodyPr/>
                    <a:lstStyle/>
                    <a:p>
                      <a:r>
                        <a:rPr lang="en-US" dirty="0" smtClean="0"/>
                        <a:t>New generation heap size</a:t>
                      </a:r>
                      <a:endParaRPr lang="en-US" dirty="0"/>
                    </a:p>
                  </a:txBody>
                  <a:tcPr/>
                </a:tc>
                <a:tc>
                  <a:txBody>
                    <a:bodyPr/>
                    <a:lstStyle/>
                    <a:p>
                      <a:endParaRPr lang="en-US"/>
                    </a:p>
                  </a:txBody>
                  <a:tcPr/>
                </a:tc>
              </a:tr>
              <a:tr h="914400">
                <a:tc>
                  <a:txBody>
                    <a:bodyPr/>
                    <a:lstStyle/>
                    <a:p>
                      <a:r>
                        <a:rPr lang="en-US" dirty="0" smtClean="0"/>
                        <a:t>-</a:t>
                      </a:r>
                      <a:r>
                        <a:rPr lang="en-US" dirty="0" err="1" smtClean="0"/>
                        <a:t>XX:MaxNewSize</a:t>
                      </a:r>
                      <a:endParaRPr lang="en-US" dirty="0"/>
                    </a:p>
                  </a:txBody>
                  <a:tcPr/>
                </a:tc>
                <a:tc>
                  <a:txBody>
                    <a:bodyPr/>
                    <a:lstStyle/>
                    <a:p>
                      <a:r>
                        <a:rPr lang="en-US" dirty="0" smtClean="0"/>
                        <a:t>maximum size of the New Generation heap size.</a:t>
                      </a:r>
                      <a:endParaRPr lang="en-US" dirty="0"/>
                    </a:p>
                  </a:txBody>
                  <a:tcPr/>
                </a:tc>
                <a:tc>
                  <a:txBody>
                    <a:bodyPr/>
                    <a:lstStyle/>
                    <a:p>
                      <a:endParaRPr lang="en-US"/>
                    </a:p>
                  </a:txBody>
                  <a:tcPr/>
                </a:tc>
              </a:tr>
              <a:tr h="838200">
                <a:tc>
                  <a:txBody>
                    <a:bodyPr/>
                    <a:lstStyle/>
                    <a:p>
                      <a:r>
                        <a:rPr lang="en-US" dirty="0" smtClean="0"/>
                        <a:t>-</a:t>
                      </a:r>
                      <a:r>
                        <a:rPr lang="en-US" dirty="0" err="1" smtClean="0"/>
                        <a:t>XX:SurvivorRatio</a:t>
                      </a:r>
                      <a:endParaRPr lang="en-US" dirty="0" smtClean="0"/>
                    </a:p>
                  </a:txBody>
                  <a:tcPr/>
                </a:tc>
                <a:tc>
                  <a:txBody>
                    <a:bodyPr/>
                    <a:lstStyle/>
                    <a:p>
                      <a:r>
                        <a:rPr lang="en-US" dirty="0" smtClean="0"/>
                        <a:t>ratio of the Eden/survivor space size. Set to 8 and monitor</a:t>
                      </a:r>
                      <a:r>
                        <a:rPr lang="en-US" baseline="0" dirty="0" smtClean="0"/>
                        <a:t> Garbage Collection</a:t>
                      </a:r>
                      <a:endParaRPr lang="en-US" dirty="0"/>
                    </a:p>
                  </a:txBody>
                  <a:tcPr/>
                </a:tc>
                <a:tc>
                  <a:txBody>
                    <a:bodyPr/>
                    <a:lstStyle/>
                    <a:p>
                      <a:endParaRPr lang="en-US" dirty="0"/>
                    </a:p>
                  </a:txBody>
                  <a:tcPr/>
                </a:tc>
              </a:tr>
              <a:tr h="990600">
                <a:tc>
                  <a:txBody>
                    <a:bodyPr/>
                    <a:lstStyle/>
                    <a:p>
                      <a:r>
                        <a:rPr lang="en-US" dirty="0" smtClean="0"/>
                        <a:t>-</a:t>
                      </a:r>
                      <a:r>
                        <a:rPr lang="en-US" dirty="0" err="1" smtClean="0"/>
                        <a:t>Xms</a:t>
                      </a:r>
                      <a:endParaRPr lang="en-US" dirty="0" smtClean="0"/>
                    </a:p>
                  </a:txBody>
                  <a:tcPr/>
                </a:tc>
                <a:tc>
                  <a:txBody>
                    <a:bodyPr/>
                    <a:lstStyle/>
                    <a:p>
                      <a:r>
                        <a:rPr lang="en-US" dirty="0" err="1" smtClean="0"/>
                        <a:t>intial</a:t>
                      </a:r>
                      <a:r>
                        <a:rPr lang="en-US" dirty="0" smtClean="0"/>
                        <a:t> heap size</a:t>
                      </a:r>
                      <a:endParaRPr lang="en-US" dirty="0"/>
                    </a:p>
                  </a:txBody>
                  <a:tcPr/>
                </a:tc>
                <a:tc>
                  <a:txBody>
                    <a:bodyPr/>
                    <a:lstStyle/>
                    <a:p>
                      <a:endParaRPr lang="en-US" dirty="0"/>
                    </a:p>
                  </a:txBody>
                  <a:tcPr/>
                </a:tc>
              </a:tr>
              <a:tr h="1162050">
                <a:tc>
                  <a:txBody>
                    <a:bodyPr/>
                    <a:lstStyle/>
                    <a:p>
                      <a:r>
                        <a:rPr lang="en-US" dirty="0" smtClean="0"/>
                        <a:t>-</a:t>
                      </a:r>
                      <a:r>
                        <a:rPr lang="en-US" dirty="0" err="1" smtClean="0"/>
                        <a:t>Xmx</a:t>
                      </a:r>
                      <a:endParaRPr lang="en-US" dirty="0" smtClean="0"/>
                    </a:p>
                  </a:txBody>
                  <a:tcPr/>
                </a:tc>
                <a:tc>
                  <a:txBody>
                    <a:bodyPr/>
                    <a:lstStyle/>
                    <a:p>
                      <a:r>
                        <a:rPr lang="en-US" dirty="0" smtClean="0"/>
                        <a:t>maximum size of the heap</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Key Components</a:t>
            </a:r>
            <a:endParaRPr lang="en-US" dirty="0"/>
          </a:p>
        </p:txBody>
      </p:sp>
      <p:pic>
        <p:nvPicPr>
          <p:cNvPr id="57346" name="Picture 2"/>
          <p:cNvPicPr>
            <a:picLocks noChangeAspect="1" noChangeArrowheads="1"/>
          </p:cNvPicPr>
          <p:nvPr/>
        </p:nvPicPr>
        <p:blipFill>
          <a:blip r:embed="rId2"/>
          <a:srcRect/>
          <a:stretch>
            <a:fillRect/>
          </a:stretch>
        </p:blipFill>
        <p:spPr bwMode="auto">
          <a:xfrm>
            <a:off x="152400" y="1295400"/>
            <a:ext cx="8761413" cy="49911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Purpose of </a:t>
            </a:r>
            <a:r>
              <a:rPr lang="en-US" dirty="0" err="1" smtClean="0"/>
              <a:t>jps</a:t>
            </a:r>
            <a:r>
              <a:rPr lang="en-US" dirty="0" smtClean="0"/>
              <a:t> </a:t>
            </a:r>
            <a:endParaRPr lang="en-US" dirty="0"/>
          </a:p>
        </p:txBody>
      </p:sp>
      <p:sp>
        <p:nvSpPr>
          <p:cNvPr id="3" name="Subtitle 2"/>
          <p:cNvSpPr>
            <a:spLocks noGrp="1"/>
          </p:cNvSpPr>
          <p:nvPr>
            <p:ph type="subTitle" idx="4294967295"/>
          </p:nvPr>
        </p:nvSpPr>
        <p:spPr>
          <a:xfrm>
            <a:off x="0" y="990600"/>
            <a:ext cx="8839200" cy="5715000"/>
          </a:xfrm>
        </p:spPr>
        <p:txBody>
          <a:bodyPr>
            <a:normAutofit fontScale="70000" lnSpcReduction="20000"/>
          </a:bodyPr>
          <a:lstStyle/>
          <a:p>
            <a:pPr algn="l"/>
            <a:r>
              <a:rPr lang="en-US" b="1" dirty="0" smtClean="0"/>
              <a:t>JPS Java Virtual Machine Process Status Tool, </a:t>
            </a:r>
            <a:r>
              <a:rPr lang="en-US" dirty="0" smtClean="0"/>
              <a:t>The </a:t>
            </a:r>
            <a:r>
              <a:rPr lang="en-US" b="1" dirty="0" err="1" smtClean="0"/>
              <a:t>jps</a:t>
            </a:r>
            <a:r>
              <a:rPr lang="en-US" dirty="0" smtClean="0"/>
              <a:t> tool lists the instrumented </a:t>
            </a:r>
            <a:r>
              <a:rPr lang="en-US" dirty="0" err="1" smtClean="0"/>
              <a:t>HotSpot</a:t>
            </a:r>
            <a:r>
              <a:rPr lang="en-US" dirty="0" smtClean="0"/>
              <a:t> Java Virtual Machines (JVMs) on the target system. </a:t>
            </a:r>
          </a:p>
          <a:p>
            <a:pPr algn="l">
              <a:buNone/>
            </a:pPr>
            <a:r>
              <a:rPr lang="en-US" dirty="0" smtClean="0"/>
              <a:t/>
            </a:r>
            <a:br>
              <a:rPr lang="en-US" dirty="0" smtClean="0"/>
            </a:br>
            <a:r>
              <a:rPr lang="en-US" dirty="0" smtClean="0"/>
              <a:t>It is also possible to get Java Process running on remote machine.</a:t>
            </a:r>
          </a:p>
          <a:p>
            <a:pPr algn="l"/>
            <a:endParaRPr lang="en-US" dirty="0" smtClean="0"/>
          </a:p>
          <a:p>
            <a:pPr algn="l"/>
            <a:r>
              <a:rPr lang="en-US" b="1" dirty="0" smtClean="0"/>
              <a:t>OPTIONS</a:t>
            </a:r>
          </a:p>
          <a:p>
            <a:pPr algn="l"/>
            <a:r>
              <a:rPr lang="en-US" dirty="0" smtClean="0"/>
              <a:t>The </a:t>
            </a:r>
            <a:r>
              <a:rPr lang="en-US" b="1" dirty="0" err="1" smtClean="0"/>
              <a:t>jps</a:t>
            </a:r>
            <a:r>
              <a:rPr lang="en-US" dirty="0" smtClean="0"/>
              <a:t> command supports a number of options that modify the output of the command. </a:t>
            </a:r>
          </a:p>
          <a:p>
            <a:pPr algn="l"/>
            <a:r>
              <a:rPr lang="en-US" b="1" dirty="0" smtClean="0"/>
              <a:t>-q </a:t>
            </a:r>
            <a:r>
              <a:rPr lang="en-US" dirty="0" smtClean="0"/>
              <a:t>Suppress the output of the class name, JAR file name, and arguments passed to the main method, producing only a list of local VM identifiers.</a:t>
            </a:r>
          </a:p>
          <a:p>
            <a:pPr algn="l"/>
            <a:r>
              <a:rPr lang="en-US" b="1" dirty="0" smtClean="0"/>
              <a:t>-m </a:t>
            </a:r>
            <a:r>
              <a:rPr lang="en-US" dirty="0" smtClean="0"/>
              <a:t>Output the arguments passed to the main method. The output may be null for embedded JVMs.</a:t>
            </a:r>
          </a:p>
          <a:p>
            <a:pPr algn="l"/>
            <a:r>
              <a:rPr lang="en-US" b="1" dirty="0" smtClean="0"/>
              <a:t>-l </a:t>
            </a:r>
            <a:r>
              <a:rPr lang="en-US" dirty="0" smtClean="0"/>
              <a:t>Output the full package name for the application's main class.</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 through the flags file (the .</a:t>
            </a:r>
            <a:r>
              <a:rPr lang="en-US" dirty="0" err="1" smtClean="0"/>
              <a:t>hotspotrc</a:t>
            </a:r>
            <a:r>
              <a:rPr lang="en-US" dirty="0" smtClean="0"/>
              <a:t> file or the file specified by the -</a:t>
            </a:r>
            <a:r>
              <a:rPr lang="en-US" dirty="0" err="1" smtClean="0"/>
              <a:t>XX:Flags</a:t>
            </a:r>
            <a:r>
              <a:rPr lang="en-US" dirty="0" smtClean="0"/>
              <a:t>=&lt;</a:t>
            </a:r>
            <a:r>
              <a:rPr lang="en-US" i="1" dirty="0" smtClean="0"/>
              <a:t>filename</a:t>
            </a:r>
            <a:r>
              <a:rPr lang="en-US" dirty="0" smtClean="0"/>
              <a:t>&gt; argument).</a:t>
            </a:r>
            <a:r>
              <a:rPr lang="en-US" b="1" dirty="0" smtClean="0"/>
              <a:t>-</a:t>
            </a:r>
            <a:endParaRPr lang="en-US" dirty="0" smtClean="0"/>
          </a:p>
          <a:p>
            <a:pPr algn="l"/>
            <a:endParaRPr lang="en-US" dirty="0" smtClean="0"/>
          </a:p>
          <a:p>
            <a:pPr algn="l"/>
            <a:r>
              <a:rPr lang="en-US" dirty="0" smtClean="0"/>
              <a:t>For example, </a:t>
            </a:r>
            <a:r>
              <a:rPr lang="en-US" b="1" dirty="0" smtClean="0"/>
              <a:t>-J-Xms48m</a:t>
            </a:r>
            <a:r>
              <a:rPr lang="en-US" dirty="0" smtClean="0"/>
              <a:t> sets the startup memory to 48 megabytes. It is a common convention for </a:t>
            </a:r>
            <a:r>
              <a:rPr lang="en-US" b="1" dirty="0" smtClean="0"/>
              <a:t>-J</a:t>
            </a:r>
            <a:r>
              <a:rPr lang="en-US" dirty="0" smtClean="0"/>
              <a:t> to pass options to the underlying VM executing applications written in Java.</a:t>
            </a:r>
            <a:endParaRPr 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81000"/>
            <a:ext cx="8610600" cy="476250"/>
          </a:xfrm>
        </p:spPr>
        <p:txBody>
          <a:bodyPr>
            <a:normAutofit fontScale="90000"/>
          </a:bodyPr>
          <a:lstStyle/>
          <a:p>
            <a:r>
              <a:rPr lang="en-US" dirty="0" smtClean="0"/>
              <a:t>How to Check memory Allocation size?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smtClean="0"/>
              <a:t>Jstat Tool provided with JDK, is used to find memory allocations for various Heap Memory components or parts.</a:t>
            </a:r>
          </a:p>
          <a:p>
            <a:pPr algn="l">
              <a:buNone/>
            </a:pPr>
            <a:endParaRPr lang="en-US" dirty="0"/>
          </a:p>
          <a:p>
            <a:pPr algn="l">
              <a:buNone/>
            </a:pPr>
            <a:r>
              <a:rPr lang="en-US" dirty="0" smtClean="0"/>
              <a:t>How to use jstat?</a:t>
            </a:r>
          </a:p>
          <a:p>
            <a:pPr algn="l">
              <a:buNone/>
            </a:pPr>
            <a:r>
              <a:rPr lang="en-US" b="1" dirty="0"/>
              <a:t>j</a:t>
            </a:r>
            <a:r>
              <a:rPr lang="en-US" b="1" dirty="0" smtClean="0"/>
              <a:t>stat –</a:t>
            </a:r>
            <a:r>
              <a:rPr lang="en-US" b="1" dirty="0" err="1" smtClean="0"/>
              <a:t>gc</a:t>
            </a:r>
            <a:r>
              <a:rPr lang="en-US" b="1" dirty="0" smtClean="0"/>
              <a:t> 2367 1000 10</a:t>
            </a:r>
          </a:p>
          <a:p>
            <a:pPr algn="l">
              <a:buNone/>
            </a:pPr>
            <a:r>
              <a:rPr lang="en-US" dirty="0" smtClean="0"/>
              <a:t>2367 is process id and 1000 prints memory allocation details every 1 second</a:t>
            </a:r>
          </a:p>
          <a:p>
            <a:pPr algn="l">
              <a:buNone/>
            </a:pPr>
            <a:r>
              <a:rPr lang="en-US" dirty="0" smtClean="0"/>
              <a:t>10 prints the output 10 times</a:t>
            </a:r>
            <a:endParaRPr lang="en-US" dirty="0"/>
          </a:p>
          <a:p>
            <a:pPr algn="l">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lnSpcReduction="10000"/>
          </a:bodyPr>
          <a:lstStyle/>
          <a:p>
            <a:pPr algn="l"/>
            <a:r>
              <a:rPr lang="en-US" b="1" dirty="0"/>
              <a:t>S0C and S1C</a:t>
            </a:r>
            <a:r>
              <a:rPr lang="en-US" dirty="0"/>
              <a:t>: This column shows the current size of the Survivor0 and Survivor1 areas in KB</a:t>
            </a:r>
            <a:r>
              <a:rPr lang="en-US" dirty="0" smtClean="0"/>
              <a:t>.</a:t>
            </a:r>
          </a:p>
          <a:p>
            <a:pPr algn="l"/>
            <a:endParaRPr lang="en-US" dirty="0"/>
          </a:p>
          <a:p>
            <a:pPr algn="l"/>
            <a:r>
              <a:rPr lang="en-US" b="1" dirty="0"/>
              <a:t>S0U and S1U</a:t>
            </a:r>
            <a:r>
              <a:rPr lang="en-US" dirty="0"/>
              <a:t>: This column shows the current usage of the Survivor0 and Survivor1 areas in KB. Notice that one of the survivor areas are empty all the time</a:t>
            </a:r>
            <a:r>
              <a:rPr lang="en-US" dirty="0" smtClean="0"/>
              <a:t>.</a:t>
            </a:r>
          </a:p>
          <a:p>
            <a:pPr algn="l"/>
            <a:endParaRPr lang="en-US" dirty="0"/>
          </a:p>
          <a:p>
            <a:pPr algn="l"/>
            <a:r>
              <a:rPr lang="en-US" b="1" dirty="0"/>
              <a:t>EC and EU</a:t>
            </a:r>
            <a:r>
              <a:rPr lang="en-US" dirty="0"/>
              <a:t>: These columns show the current size and usage of Eden space in KB. Note that EU size is increasing and as soon as it crosses the EC, Minor GC is called and EU size is decreased</a:t>
            </a:r>
            <a:r>
              <a:rPr lang="en-US" dirty="0" smtClean="0"/>
              <a:t>.</a:t>
            </a:r>
          </a:p>
          <a:p>
            <a:pPr algn="l"/>
            <a:endParaRPr lang="en-US" dirty="0"/>
          </a:p>
          <a:p>
            <a:pPr algn="l"/>
            <a:r>
              <a:rPr lang="en-US" b="1" dirty="0"/>
              <a:t>OC and OU</a:t>
            </a:r>
            <a:r>
              <a:rPr lang="en-US" dirty="0"/>
              <a:t>: These columns show the current size and current usage of Old generation in KB.</a:t>
            </a:r>
          </a:p>
          <a:p>
            <a:pPr algn="l"/>
            <a:r>
              <a:rPr lang="en-US" b="1" dirty="0"/>
              <a:t>PC and PU</a:t>
            </a:r>
            <a:r>
              <a:rPr lang="en-US" dirty="0"/>
              <a:t>: These columns show the current size and current usage of Perm Gen in KB</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YGC </a:t>
            </a:r>
            <a:r>
              <a:rPr lang="en-US" b="1" dirty="0"/>
              <a:t>and YGCT</a:t>
            </a:r>
            <a:r>
              <a:rPr lang="en-US" dirty="0"/>
              <a:t>: YGC column displays the number of GC event occurred in young generation. YGCT column displays the accumulated time for GC operations for Young generation. Notice that both of them are increased in the same row where EU value is dropped because of minor GC.</a:t>
            </a:r>
          </a:p>
          <a:p>
            <a:pPr algn="l"/>
            <a:r>
              <a:rPr lang="en-US" b="1" dirty="0"/>
              <a:t>FGC and FGCT</a:t>
            </a:r>
            <a:r>
              <a:rPr lang="en-US" dirty="0"/>
              <a:t>: FGC column displays the number of Full GC event occurred. FGCT column displays the accumulated time for Full GC operations. Notice that Full GC time is too high when compared to young generation GC timings.</a:t>
            </a:r>
          </a:p>
          <a:p>
            <a:pPr algn="l"/>
            <a:r>
              <a:rPr lang="en-US" b="1" dirty="0"/>
              <a:t>GCT</a:t>
            </a:r>
            <a:r>
              <a:rPr lang="en-US" dirty="0"/>
              <a:t>: This column displays the total accumulated time for GC operations. Notice that it’s sum of YGCT and FGCT column values</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use JMAP command</a:t>
            </a:r>
            <a:endParaRPr lang="en-US" dirty="0"/>
          </a:p>
        </p:txBody>
      </p:sp>
      <p:sp>
        <p:nvSpPr>
          <p:cNvPr id="3" name="Subtitle 2"/>
          <p:cNvSpPr>
            <a:spLocks noGrp="1"/>
          </p:cNvSpPr>
          <p:nvPr>
            <p:ph type="subTitle" idx="4294967295"/>
          </p:nvPr>
        </p:nvSpPr>
        <p:spPr>
          <a:xfrm>
            <a:off x="0" y="838200"/>
            <a:ext cx="8839200" cy="6019800"/>
          </a:xfrm>
        </p:spPr>
        <p:txBody>
          <a:bodyPr>
            <a:normAutofit/>
          </a:bodyPr>
          <a:lstStyle/>
          <a:p>
            <a:pPr>
              <a:buNone/>
            </a:pPr>
            <a:r>
              <a:rPr lang="en-US" dirty="0" smtClean="0"/>
              <a:t>Usage</a:t>
            </a:r>
          </a:p>
          <a:p>
            <a:pPr>
              <a:buNone/>
            </a:pPr>
            <a:r>
              <a:rPr lang="en-US" dirty="0" err="1" smtClean="0"/>
              <a:t>jmap</a:t>
            </a:r>
            <a:r>
              <a:rPr lang="en-US" dirty="0" smtClean="0"/>
              <a:t> -</a:t>
            </a:r>
            <a:r>
              <a:rPr lang="en-US" dirty="0" err="1" smtClean="0"/>
              <a:t>dump:live,file</a:t>
            </a:r>
            <a:r>
              <a:rPr lang="en-US" dirty="0" smtClean="0"/>
              <a:t>=&lt;file-path&gt; &lt;</a:t>
            </a:r>
            <a:r>
              <a:rPr lang="en-US" dirty="0" err="1" smtClean="0"/>
              <a:t>pid</a:t>
            </a:r>
            <a:r>
              <a:rPr lang="en-US" dirty="0" smtClean="0"/>
              <a:t>&gt; </a:t>
            </a:r>
          </a:p>
          <a:p>
            <a:pPr>
              <a:buNone/>
            </a:pPr>
            <a:r>
              <a:rPr lang="en-US" dirty="0" smtClean="0"/>
              <a:t>where </a:t>
            </a:r>
            <a:r>
              <a:rPr lang="en-US" dirty="0" err="1" smtClean="0"/>
              <a:t>pid</a:t>
            </a:r>
            <a:r>
              <a:rPr lang="en-US" dirty="0" smtClean="0"/>
              <a:t>: is the Java Process Id, whose heap dump should be captured </a:t>
            </a:r>
          </a:p>
          <a:p>
            <a:pPr>
              <a:buNone/>
            </a:pPr>
            <a:r>
              <a:rPr lang="en-US" dirty="0" smtClean="0"/>
              <a:t>file-path: is the file path where heap dump will be written in to. </a:t>
            </a:r>
            <a:br>
              <a:rPr lang="en-US" dirty="0" smtClean="0"/>
            </a:br>
            <a:endParaRPr lang="en-US" dirty="0" smtClean="0"/>
          </a:p>
          <a:p>
            <a:pPr>
              <a:buNone/>
            </a:pPr>
            <a:r>
              <a:rPr lang="en-US" dirty="0" smtClean="0"/>
              <a:t>Example:</a:t>
            </a:r>
          </a:p>
          <a:p>
            <a:pPr>
              <a:buNone/>
            </a:pPr>
            <a:r>
              <a:rPr lang="en-US" dirty="0" err="1" smtClean="0"/>
              <a:t>jmap</a:t>
            </a:r>
            <a:r>
              <a:rPr lang="en-US" dirty="0" smtClean="0"/>
              <a:t> -</a:t>
            </a:r>
            <a:r>
              <a:rPr lang="en-US" dirty="0" err="1" smtClean="0"/>
              <a:t>dump:live,file</a:t>
            </a:r>
            <a:r>
              <a:rPr lang="en-US" dirty="0" smtClean="0"/>
              <a:t>=D:/AddressBook-heapdump.bin 37320</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628650"/>
          </a:xfrm>
        </p:spPr>
        <p:txBody>
          <a:bodyPr>
            <a:normAutofit/>
          </a:bodyPr>
          <a:lstStyle/>
          <a:p>
            <a:r>
              <a:rPr lang="en-US" dirty="0" smtClean="0"/>
              <a:t>VisualVM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smtClean="0"/>
              <a:t>This is UI Tool to Monitor Heap usage, GC, Threads, etc… of any running Java Application.</a:t>
            </a:r>
          </a:p>
          <a:p>
            <a:pPr algn="l"/>
            <a:endParaRPr lang="en-US" dirty="0" smtClean="0"/>
          </a:p>
          <a:p>
            <a:pPr algn="l"/>
            <a:r>
              <a:rPr lang="en-US" dirty="0" smtClean="0"/>
              <a:t>How to get </a:t>
            </a:r>
            <a:r>
              <a:rPr lang="en-US" dirty="0" err="1" smtClean="0"/>
              <a:t>VisualVM</a:t>
            </a:r>
            <a:r>
              <a:rPr lang="en-US" dirty="0" smtClean="0"/>
              <a:t> Tool?</a:t>
            </a:r>
          </a:p>
          <a:p>
            <a:pPr algn="l"/>
            <a:r>
              <a:rPr lang="en-US" dirty="0" smtClean="0"/>
              <a:t>Download and install it from</a:t>
            </a:r>
          </a:p>
          <a:p>
            <a:r>
              <a:rPr lang="en-US" dirty="0" smtClean="0"/>
              <a:t>https://visualvm.github.io/download.html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VisualVM UI Tool</a:t>
            </a:r>
            <a:endParaRPr lang="en-US" dirty="0"/>
          </a:p>
        </p:txBody>
      </p:sp>
      <p:pic>
        <p:nvPicPr>
          <p:cNvPr id="2050" name="Picture 2"/>
          <p:cNvPicPr>
            <a:picLocks noChangeAspect="1" noChangeArrowheads="1"/>
          </p:cNvPicPr>
          <p:nvPr/>
        </p:nvPicPr>
        <p:blipFill>
          <a:blip r:embed="rId2"/>
          <a:srcRect/>
          <a:stretch>
            <a:fillRect/>
          </a:stretch>
        </p:blipFill>
        <p:spPr bwMode="auto">
          <a:xfrm>
            <a:off x="0" y="1389530"/>
            <a:ext cx="9144000" cy="5163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8610600" cy="552450"/>
          </a:xfrm>
        </p:spPr>
        <p:txBody>
          <a:bodyPr>
            <a:normAutofit/>
          </a:bodyPr>
          <a:lstStyle/>
          <a:p>
            <a:r>
              <a:rPr lang="en-US" dirty="0" smtClean="0"/>
              <a:t>VisualGC 2.x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err="1" smtClean="0"/>
              <a:t>VisualGC</a:t>
            </a:r>
            <a:r>
              <a:rPr lang="en-US" dirty="0" smtClean="0"/>
              <a:t> Tool shows Eden, Survival, </a:t>
            </a:r>
            <a:r>
              <a:rPr lang="en-US" dirty="0" err="1" smtClean="0"/>
              <a:t>PermGen</a:t>
            </a:r>
            <a:r>
              <a:rPr lang="en-US" dirty="0" smtClean="0"/>
              <a:t> Memory slots, and their current usage details.</a:t>
            </a:r>
          </a:p>
          <a:p>
            <a:pPr algn="l">
              <a:buNone/>
            </a:pPr>
            <a:endParaRPr lang="en-US" dirty="0" smtClean="0"/>
          </a:p>
          <a:p>
            <a:pPr algn="l"/>
            <a:r>
              <a:rPr lang="en-US" dirty="0" smtClean="0"/>
              <a:t>This tool is available as </a:t>
            </a:r>
            <a:r>
              <a:rPr lang="en-US" dirty="0" err="1" smtClean="0"/>
              <a:t>Plugin</a:t>
            </a:r>
            <a:r>
              <a:rPr lang="en-US" dirty="0" smtClean="0"/>
              <a:t> to VisualVM. After installing VisualVM Tool, follow below steps</a:t>
            </a:r>
          </a:p>
          <a:p>
            <a:pPr marL="514350" indent="-514350" algn="l">
              <a:buAutoNum type="arabicPeriod"/>
            </a:pPr>
            <a:r>
              <a:rPr lang="en-US" dirty="0" smtClean="0"/>
              <a:t>Select Tools </a:t>
            </a:r>
          </a:p>
          <a:p>
            <a:pPr marL="514350" indent="-514350" algn="l">
              <a:buAutoNum type="arabicPeriod"/>
            </a:pPr>
            <a:r>
              <a:rPr lang="en-US" dirty="0" smtClean="0"/>
              <a:t>Select </a:t>
            </a:r>
            <a:r>
              <a:rPr lang="en-US" dirty="0" err="1" smtClean="0"/>
              <a:t>Plugins</a:t>
            </a:r>
            <a:endParaRPr lang="en-US" dirty="0" smtClean="0"/>
          </a:p>
          <a:p>
            <a:pPr marL="514350" indent="-514350" algn="l">
              <a:buAutoNum type="arabicPeriod"/>
            </a:pPr>
            <a:r>
              <a:rPr lang="en-US" dirty="0" smtClean="0"/>
              <a:t>Then select VisualGC, and install</a:t>
            </a:r>
          </a:p>
          <a:p>
            <a:pPr marL="514350" indent="-514350" algn="l">
              <a:buAutoNum type="arabicPeriod"/>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VisualGC 2.x UI Tool</a:t>
            </a:r>
            <a:endParaRPr lang="en-US" dirty="0"/>
          </a:p>
        </p:txBody>
      </p:sp>
      <p:pic>
        <p:nvPicPr>
          <p:cNvPr id="1027" name="Picture 3"/>
          <p:cNvPicPr>
            <a:picLocks noChangeAspect="1" noChangeArrowheads="1"/>
          </p:cNvPicPr>
          <p:nvPr/>
        </p:nvPicPr>
        <p:blipFill>
          <a:blip r:embed="rId2"/>
          <a:srcRect/>
          <a:stretch>
            <a:fillRect/>
          </a:stretch>
        </p:blipFill>
        <p:spPr bwMode="auto">
          <a:xfrm>
            <a:off x="103187" y="1447800"/>
            <a:ext cx="9040813"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err="1" smtClean="0"/>
              <a:t>Jconsole</a:t>
            </a:r>
            <a:r>
              <a:rPr lang="en-US" dirty="0" smtClean="0"/>
              <a:t>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err="1" smtClean="0"/>
              <a:t>Jconsole</a:t>
            </a:r>
            <a:r>
              <a:rPr lang="en-US" dirty="0" smtClean="0"/>
              <a:t> Tool provided with JDK, can be used to dump Heap. </a:t>
            </a:r>
          </a:p>
          <a:p>
            <a:pPr algn="l"/>
            <a:r>
              <a:rPr lang="en-US" dirty="0" smtClean="0"/>
              <a:t>This Tool can be launched by typing </a:t>
            </a:r>
            <a:r>
              <a:rPr lang="en-US" b="1" dirty="0" err="1" smtClean="0"/>
              <a:t>jconsole</a:t>
            </a:r>
            <a:r>
              <a:rPr lang="en-US" dirty="0" smtClean="0"/>
              <a:t> in command line</a:t>
            </a:r>
          </a:p>
          <a:p>
            <a:r>
              <a:rPr lang="en-US" dirty="0" smtClean="0"/>
              <a:t>Below are steps to generate </a:t>
            </a:r>
            <a:r>
              <a:rPr lang="en-US" dirty="0" err="1" smtClean="0"/>
              <a:t>HeapDump</a:t>
            </a:r>
            <a:endParaRPr lang="en-US" dirty="0" smtClean="0"/>
          </a:p>
          <a:p>
            <a:pPr algn="l"/>
            <a:r>
              <a:rPr lang="en-US" dirty="0" smtClean="0"/>
              <a:t> On the </a:t>
            </a:r>
            <a:r>
              <a:rPr lang="en-US" b="1" dirty="0" err="1" smtClean="0"/>
              <a:t>MBeans</a:t>
            </a:r>
            <a:r>
              <a:rPr lang="en-US" dirty="0" smtClean="0"/>
              <a:t> tab, in the </a:t>
            </a:r>
            <a:r>
              <a:rPr lang="en-US" b="1" dirty="0" err="1" smtClean="0"/>
              <a:t>com.sun.management</a:t>
            </a:r>
            <a:r>
              <a:rPr lang="en-US" b="1" dirty="0" smtClean="0"/>
              <a:t>/</a:t>
            </a:r>
            <a:r>
              <a:rPr lang="en-US" b="1" dirty="0" err="1" smtClean="0"/>
              <a:t>HotSpotDiagnostics</a:t>
            </a:r>
            <a:r>
              <a:rPr lang="en-US" dirty="0" smtClean="0"/>
              <a:t> object, select the </a:t>
            </a:r>
            <a:r>
              <a:rPr lang="en-US" b="1" dirty="0" err="1" smtClean="0"/>
              <a:t>Operation</a:t>
            </a:r>
            <a:r>
              <a:rPr lang="en-US" dirty="0" err="1" smtClean="0"/>
              <a:t>section</a:t>
            </a:r>
            <a:r>
              <a:rPr lang="en-US" dirty="0" smtClean="0"/>
              <a:t>.  </a:t>
            </a:r>
          </a:p>
          <a:p>
            <a:pPr marL="514350" indent="-514350" algn="l">
              <a:buFont typeface="+mj-lt"/>
              <a:buAutoNum type="arabicPeriod"/>
            </a:pPr>
            <a:r>
              <a:rPr lang="en-US" dirty="0" smtClean="0"/>
              <a:t>In </a:t>
            </a:r>
            <a:r>
              <a:rPr lang="en-US" b="1" dirty="0" err="1" smtClean="0"/>
              <a:t>dumpHeap</a:t>
            </a:r>
            <a:r>
              <a:rPr lang="en-US" dirty="0" smtClean="0"/>
              <a:t> parameters, enter the following information:p0: [heap-output-path] p1: true - do a garbage collection before dump heap</a:t>
            </a:r>
          </a:p>
          <a:p>
            <a:pPr marL="514350" indent="-514350" algn="l">
              <a:buFont typeface="+mj-lt"/>
              <a:buAutoNum type="arabicPeriod"/>
            </a:pPr>
            <a:r>
              <a:rPr lang="en-US" dirty="0" smtClean="0"/>
              <a:t>For example:p0: c:/abc.dmp p1: true</a:t>
            </a:r>
          </a:p>
          <a:p>
            <a:pPr marL="514350" indent="-514350" algn="l">
              <a:buFont typeface="+mj-lt"/>
              <a:buAutoNum type="arabicPeriod"/>
            </a:pPr>
            <a:r>
              <a:rPr lang="en-US" dirty="0" smtClean="0"/>
              <a:t>Click the </a:t>
            </a:r>
            <a:r>
              <a:rPr lang="en-US" b="1" dirty="0" err="1" smtClean="0"/>
              <a:t>dumpHeap</a:t>
            </a:r>
            <a:r>
              <a:rPr lang="en-US" dirty="0" smtClean="0"/>
              <a:t> button.</a:t>
            </a:r>
          </a:p>
          <a:p>
            <a:pPr algn="l"/>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0" y="990600"/>
            <a:ext cx="7848600" cy="5334000"/>
          </a:xfrm>
        </p:spPr>
        <p:txBody>
          <a:bodyPr>
            <a:normAutofit/>
          </a:bodyPr>
          <a:lstStyle/>
          <a:p>
            <a:pPr algn="l">
              <a:buNone/>
            </a:pPr>
            <a:r>
              <a:rPr lang="en-US" dirty="0" smtClean="0"/>
              <a:t>Below are components of JVM:</a:t>
            </a:r>
            <a:endParaRPr lang="en-US" dirty="0"/>
          </a:p>
          <a:p>
            <a:pPr marL="514350" indent="-514350" algn="l">
              <a:buFont typeface="+mj-lt"/>
              <a:buAutoNum type="arabicPeriod"/>
            </a:pPr>
            <a:r>
              <a:rPr lang="en-US" dirty="0" smtClean="0"/>
              <a:t>Class Loader</a:t>
            </a:r>
            <a:endParaRPr lang="en-US" dirty="0"/>
          </a:p>
          <a:p>
            <a:pPr marL="514350" indent="-514350" algn="l">
              <a:buFont typeface="+mj-lt"/>
              <a:buAutoNum type="arabicPeriod"/>
            </a:pPr>
            <a:r>
              <a:rPr lang="en-US" dirty="0" smtClean="0"/>
              <a:t>Byte Code Verifier</a:t>
            </a:r>
            <a:endParaRPr lang="en-US" dirty="0"/>
          </a:p>
          <a:p>
            <a:pPr marL="514350" indent="-514350" algn="l">
              <a:buFont typeface="+mj-lt"/>
              <a:buAutoNum type="arabicPeriod"/>
            </a:pPr>
            <a:r>
              <a:rPr lang="en-US" dirty="0" smtClean="0"/>
              <a:t>Execution Engine</a:t>
            </a:r>
            <a:endParaRPr lang="en-US" dirty="0"/>
          </a:p>
          <a:p>
            <a:pPr marL="514350" indent="-514350" algn="l">
              <a:buFont typeface="+mj-lt"/>
              <a:buAutoNum type="arabicPeriod"/>
            </a:pPr>
            <a:r>
              <a:rPr lang="en-US" dirty="0" smtClean="0"/>
              <a:t>Garbage Collector</a:t>
            </a:r>
          </a:p>
          <a:p>
            <a:pPr marL="514350" indent="-514350" algn="l">
              <a:buFont typeface="+mj-lt"/>
              <a:buAutoNum type="arabicPeriod"/>
            </a:pPr>
            <a:r>
              <a:rPr lang="en-US" dirty="0" smtClean="0"/>
              <a:t>Security Manager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8610600" cy="781050"/>
          </a:xfrm>
        </p:spPr>
        <p:txBody>
          <a:bodyPr>
            <a:normAutofit/>
          </a:bodyPr>
          <a:lstStyle/>
          <a:p>
            <a:r>
              <a:rPr lang="en-US" dirty="0" err="1" smtClean="0"/>
              <a:t>Jconsole</a:t>
            </a:r>
            <a:r>
              <a:rPr lang="en-US" dirty="0" smtClean="0"/>
              <a:t> Tool Snapshot</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885093"/>
            <a:ext cx="8239125" cy="5972907"/>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Eclipse MAT Tool – Memory Analyzer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Eclipse MAT Tool is used to process and view </a:t>
            </a:r>
            <a:r>
              <a:rPr lang="en-US" dirty="0" err="1" smtClean="0"/>
              <a:t>HeapDump</a:t>
            </a:r>
            <a:r>
              <a:rPr lang="en-US" dirty="0" smtClean="0"/>
              <a:t>. It even shows minute details like number of instances of an object, etc…</a:t>
            </a:r>
          </a:p>
          <a:p>
            <a:pPr fontAlgn="base"/>
            <a:endParaRPr lang="en-US" dirty="0" smtClean="0"/>
          </a:p>
          <a:p>
            <a:pPr fontAlgn="base"/>
            <a:r>
              <a:rPr lang="en-US" dirty="0" smtClean="0"/>
              <a:t>How to install MAT on Eclipse</a:t>
            </a:r>
          </a:p>
          <a:p>
            <a:pPr fontAlgn="base"/>
            <a:r>
              <a:rPr lang="en-US" dirty="0" smtClean="0"/>
              <a:t>Eclipse —&gt; Help Menu —&gt; Install New Software —&gt; Add</a:t>
            </a:r>
          </a:p>
          <a:p>
            <a:pPr fontAlgn="base"/>
            <a:r>
              <a:rPr lang="en-US" dirty="0" smtClean="0"/>
              <a:t>Enter below information </a:t>
            </a:r>
            <a:r>
              <a:rPr lang="en-US" dirty="0" smtClean="0">
                <a:hlinkClick r:id="rId2"/>
              </a:rPr>
              <a:t>http://download.eclipse.org/mat/1.5/update-site/</a:t>
            </a:r>
            <a:r>
              <a:rPr lang="en-US" dirty="0" smtClean="0"/>
              <a:t> and follow onscreen instructions to complete installation of MAT </a:t>
            </a:r>
            <a:r>
              <a:rPr lang="en-US" dirty="0" err="1" smtClean="0"/>
              <a:t>Plugin</a:t>
            </a:r>
            <a:r>
              <a:rPr lang="en-US" dirty="0" smtClean="0"/>
              <a:t> to you Eclipse IDE.</a:t>
            </a:r>
          </a:p>
          <a:p>
            <a:pPr algn="l"/>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Eclipse MAT Tool Snapshots</a:t>
            </a:r>
            <a:endParaRPr lang="en-US" dirty="0"/>
          </a:p>
        </p:txBody>
      </p:sp>
      <p:pic>
        <p:nvPicPr>
          <p:cNvPr id="2051" name="Picture 3"/>
          <p:cNvPicPr>
            <a:picLocks noChangeAspect="1" noChangeArrowheads="1"/>
          </p:cNvPicPr>
          <p:nvPr/>
        </p:nvPicPr>
        <p:blipFill>
          <a:blip r:embed="rId2"/>
          <a:srcRect/>
          <a:stretch>
            <a:fillRect/>
          </a:stretch>
        </p:blipFill>
        <p:spPr bwMode="auto">
          <a:xfrm>
            <a:off x="0" y="1143000"/>
            <a:ext cx="4333875" cy="4752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67200" y="1219200"/>
            <a:ext cx="4876800" cy="5257800"/>
          </a:xfrm>
          <a:prstGeom prst="rect">
            <a:avLst/>
          </a:prstGeom>
          <a:noFill/>
          <a:ln w="9525">
            <a:noFill/>
            <a:miter lim="800000"/>
            <a:headEnd/>
            <a:tailEnd/>
          </a:ln>
          <a:effectLst/>
        </p:spPr>
      </p:pic>
      <p:sp>
        <p:nvSpPr>
          <p:cNvPr id="8" name="TextBox 7"/>
          <p:cNvSpPr txBox="1"/>
          <p:nvPr/>
        </p:nvSpPr>
        <p:spPr>
          <a:xfrm>
            <a:off x="5029200" y="3200400"/>
            <a:ext cx="4114800" cy="830997"/>
          </a:xfrm>
          <a:prstGeom prst="rect">
            <a:avLst/>
          </a:prstGeom>
          <a:noFill/>
        </p:spPr>
        <p:txBody>
          <a:bodyPr wrap="square" rtlCol="0">
            <a:spAutoFit/>
          </a:bodyPr>
          <a:lstStyle/>
          <a:p>
            <a:r>
              <a:rPr lang="en-US" sz="4800" dirty="0" smtClean="0">
                <a:solidFill>
                  <a:srgbClr val="FF0000"/>
                </a:solidFill>
              </a:rPr>
              <a:t>Searchable Text</a:t>
            </a:r>
            <a:endParaRPr lang="en-US" sz="4800" dirty="0">
              <a:solidFill>
                <a:srgbClr val="FF0000"/>
              </a:solidFill>
            </a:endParaRPr>
          </a:p>
        </p:txBody>
      </p:sp>
      <p:cxnSp>
        <p:nvCxnSpPr>
          <p:cNvPr id="10" name="Straight Arrow Connector 9"/>
          <p:cNvCxnSpPr/>
          <p:nvPr/>
        </p:nvCxnSpPr>
        <p:spPr>
          <a:xfrm rot="16200000" flipH="1">
            <a:off x="4572000" y="2133600"/>
            <a:ext cx="1295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Eclipse MAT Tool – terminology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b="1" dirty="0" smtClean="0"/>
              <a:t>Dominator Tree</a:t>
            </a:r>
            <a:r>
              <a:rPr lang="en-US" dirty="0" smtClean="0"/>
              <a:t>: List the biggest objects and what they keep alive.</a:t>
            </a:r>
          </a:p>
          <a:p>
            <a:pPr fontAlgn="base"/>
            <a:endParaRPr lang="en-US" dirty="0" smtClean="0"/>
          </a:p>
          <a:p>
            <a:pPr fontAlgn="base"/>
            <a:r>
              <a:rPr lang="en-US" b="1" dirty="0" smtClean="0"/>
              <a:t>Shallow size</a:t>
            </a:r>
          </a:p>
          <a:p>
            <a:pPr fontAlgn="base">
              <a:buNone/>
            </a:pPr>
            <a:r>
              <a:rPr lang="en-US" dirty="0" smtClean="0"/>
              <a:t>The shallow size of an object is amount of memory used to store the object itself. The referenced objects are not taken into account.</a:t>
            </a:r>
          </a:p>
          <a:p>
            <a:pPr fontAlgn="base"/>
            <a:endParaRPr lang="en-US" dirty="0" smtClean="0"/>
          </a:p>
          <a:p>
            <a:pPr fontAlgn="base"/>
            <a:r>
              <a:rPr lang="en-US" b="1" dirty="0" smtClean="0"/>
              <a:t>Retained size</a:t>
            </a:r>
          </a:p>
          <a:p>
            <a:pPr fontAlgn="base">
              <a:buNone/>
            </a:pPr>
            <a:r>
              <a:rPr lang="en-US" dirty="0" smtClean="0"/>
              <a:t>The retained size of an object is the amount of memory that can be freed when the object is collected by the garbage collector.</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762000"/>
          </a:xfrm>
        </p:spPr>
        <p:txBody>
          <a:bodyPr>
            <a:normAutofit fontScale="90000"/>
          </a:bodyPr>
          <a:lstStyle/>
          <a:p>
            <a:r>
              <a:rPr lang="en-US" dirty="0" smtClean="0"/>
              <a:t>MAT Tool DOMINATOR TREE </a:t>
            </a:r>
            <a:br>
              <a:rPr lang="en-US" dirty="0" smtClean="0"/>
            </a:br>
            <a:r>
              <a:rPr lang="en-US" dirty="0" smtClean="0"/>
              <a:t>– view details of a class</a:t>
            </a:r>
            <a:endParaRPr lang="en-US" dirty="0"/>
          </a:p>
        </p:txBody>
      </p:sp>
      <p:pic>
        <p:nvPicPr>
          <p:cNvPr id="2050" name="Picture 2"/>
          <p:cNvPicPr>
            <a:picLocks noChangeAspect="1" noChangeArrowheads="1"/>
          </p:cNvPicPr>
          <p:nvPr/>
        </p:nvPicPr>
        <p:blipFill>
          <a:blip r:embed="rId2"/>
          <a:srcRect/>
          <a:stretch>
            <a:fillRect/>
          </a:stretch>
        </p:blipFill>
        <p:spPr bwMode="auto">
          <a:xfrm>
            <a:off x="0" y="1219200"/>
            <a:ext cx="8915400" cy="5638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DOMINATOR TREE</a:t>
            </a:r>
            <a:endParaRPr lang="en-US" dirty="0"/>
          </a:p>
        </p:txBody>
      </p:sp>
      <p:pic>
        <p:nvPicPr>
          <p:cNvPr id="3074" name="Picture 2"/>
          <p:cNvPicPr>
            <a:picLocks noChangeAspect="1" noChangeArrowheads="1"/>
          </p:cNvPicPr>
          <p:nvPr/>
        </p:nvPicPr>
        <p:blipFill>
          <a:blip r:embed="rId2"/>
          <a:srcRect/>
          <a:stretch>
            <a:fillRect/>
          </a:stretch>
        </p:blipFill>
        <p:spPr bwMode="auto">
          <a:xfrm>
            <a:off x="0" y="762000"/>
            <a:ext cx="9144000" cy="58674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VIEW RETAINED SET</a:t>
            </a:r>
            <a:endParaRPr lang="en-US" dirty="0"/>
          </a:p>
        </p:txBody>
      </p:sp>
      <p:pic>
        <p:nvPicPr>
          <p:cNvPr id="4098" name="Picture 2"/>
          <p:cNvPicPr>
            <a:picLocks noChangeAspect="1" noChangeArrowheads="1"/>
          </p:cNvPicPr>
          <p:nvPr/>
        </p:nvPicPr>
        <p:blipFill>
          <a:blip r:embed="rId2"/>
          <a:srcRect/>
          <a:stretch>
            <a:fillRect/>
          </a:stretch>
        </p:blipFill>
        <p:spPr bwMode="auto">
          <a:xfrm>
            <a:off x="0" y="762000"/>
            <a:ext cx="8915400" cy="60960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fontScale="90000"/>
          </a:bodyPr>
          <a:lstStyle/>
          <a:p>
            <a:r>
              <a:rPr lang="en-US" dirty="0" smtClean="0"/>
              <a:t>MAT Tool SHOW LARGEST OBJECT OF A TYPE</a:t>
            </a:r>
            <a:endParaRPr lang="en-US" dirty="0"/>
          </a:p>
        </p:txBody>
      </p:sp>
      <p:pic>
        <p:nvPicPr>
          <p:cNvPr id="5122" name="Picture 2"/>
          <p:cNvPicPr>
            <a:picLocks noChangeAspect="1" noChangeArrowheads="1"/>
          </p:cNvPicPr>
          <p:nvPr/>
        </p:nvPicPr>
        <p:blipFill>
          <a:blip r:embed="rId2"/>
          <a:srcRect/>
          <a:stretch>
            <a:fillRect/>
          </a:stretch>
        </p:blipFill>
        <p:spPr bwMode="auto">
          <a:xfrm>
            <a:off x="152400" y="838200"/>
            <a:ext cx="8763000" cy="60198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a:t>
            </a:r>
            <a:endParaRPr lang="en-US" dirty="0"/>
          </a:p>
        </p:txBody>
      </p:sp>
      <p:sp>
        <p:nvSpPr>
          <p:cNvPr id="4" name="Subtitle 2"/>
          <p:cNvSpPr txBox="1">
            <a:spLocks/>
          </p:cNvSpPr>
          <p:nvPr/>
        </p:nvSpPr>
        <p:spPr>
          <a:xfrm>
            <a:off x="0" y="990600"/>
            <a:ext cx="9144000" cy="5867400"/>
          </a:xfrm>
          <a:prstGeom prst="rect">
            <a:avLst/>
          </a:prstGeom>
        </p:spPr>
        <p:txBody>
          <a:bodyPr vert="horz">
            <a:normAutofit/>
          </a:bodyPr>
          <a:lstStyle/>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Its</a:t>
            </a:r>
            <a:r>
              <a:rPr kumimoji="0" lang="en-US" sz="2400" b="0" i="0" u="none" strike="noStrike" kern="1200" cap="none" spc="0" normalizeH="0" noProof="0" dirty="0" smtClean="0">
                <a:ln>
                  <a:noFill/>
                </a:ln>
                <a:solidFill>
                  <a:schemeClr val="tx1"/>
                </a:solidFill>
                <a:effectLst/>
                <a:uLnTx/>
                <a:uFillTx/>
                <a:latin typeface="+mn-lt"/>
                <a:ea typeface="+mn-ea"/>
                <a:cs typeface="+mn-cs"/>
              </a:rPr>
              <a:t> possible to import the reports in various formats</a:t>
            </a:r>
          </a:p>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en-US" sz="2400" baseline="0" dirty="0" smtClean="0"/>
          </a:p>
          <a:p>
            <a:pPr marL="514350" marR="0" lvl="0" indent="-514350" algn="l" defTabSz="914400" rtl="0" eaLnBrk="1" fontAlgn="auto" latinLnBrk="0" hangingPunct="1">
              <a:lnSpc>
                <a:spcPct val="100000"/>
              </a:lnSpc>
              <a:spcBef>
                <a:spcPts val="600"/>
              </a:spcBef>
              <a:spcAft>
                <a:spcPts val="0"/>
              </a:spcAft>
              <a:buClr>
                <a:schemeClr val="accent1"/>
              </a:buClr>
              <a:buSzPct val="70000"/>
              <a:tabLst/>
              <a:defRPr/>
            </a:pPr>
            <a:r>
              <a:rPr kumimoji="0" lang="en-US" sz="2400" b="1" i="0" u="none" strike="noStrike" kern="1200" cap="none" spc="0" normalizeH="0" noProof="0" dirty="0" smtClean="0">
                <a:ln>
                  <a:noFill/>
                </a:ln>
                <a:solidFill>
                  <a:schemeClr val="tx1"/>
                </a:solidFill>
                <a:effectLst/>
                <a:uLnTx/>
                <a:uFillTx/>
                <a:latin typeface="+mn-lt"/>
                <a:ea typeface="+mn-ea"/>
                <a:cs typeface="+mn-cs"/>
              </a:rPr>
              <a:t>MAT Supports OQL(Object Query Language): </a:t>
            </a:r>
            <a:r>
              <a:rPr kumimoji="0" lang="en-US" sz="2400" b="0" i="0" u="none" strike="noStrike" kern="1200" cap="none" spc="0" normalizeH="0" noProof="0" dirty="0" smtClean="0">
                <a:ln>
                  <a:noFill/>
                </a:ln>
                <a:solidFill>
                  <a:schemeClr val="tx1"/>
                </a:solidFill>
                <a:effectLst/>
                <a:uLnTx/>
                <a:uFillTx/>
                <a:latin typeface="+mn-lt"/>
                <a:ea typeface="+mn-ea"/>
                <a:cs typeface="+mn-cs"/>
              </a:rPr>
              <a:t>This can be used to query any information from </a:t>
            </a:r>
            <a:r>
              <a:rPr kumimoji="0" lang="en-US" sz="2400" b="0" i="0" u="none" strike="noStrike" kern="1200" cap="none" spc="0" normalizeH="0" noProof="0" dirty="0" err="1" smtClean="0">
                <a:ln>
                  <a:noFill/>
                </a:ln>
                <a:solidFill>
                  <a:schemeClr val="tx1"/>
                </a:solidFill>
                <a:effectLst/>
                <a:uLnTx/>
                <a:uFillTx/>
                <a:latin typeface="+mn-lt"/>
                <a:ea typeface="+mn-ea"/>
                <a:cs typeface="+mn-cs"/>
              </a:rPr>
              <a:t>HeapDump</a:t>
            </a:r>
            <a:r>
              <a:rPr kumimoji="0" lang="en-US" sz="2400" b="0" i="0" u="none" strike="noStrike" kern="1200" cap="none" spc="0" normalizeH="0" noProof="0" dirty="0" smtClean="0">
                <a:ln>
                  <a:noFill/>
                </a:ln>
                <a:solidFill>
                  <a:schemeClr val="tx1"/>
                </a:solidFill>
                <a:effectLst/>
                <a:uLnTx/>
                <a:uFillTx/>
                <a:latin typeface="+mn-lt"/>
                <a:ea typeface="+mn-ea"/>
                <a:cs typeface="+mn-cs"/>
              </a:rPr>
              <a:t>.</a:t>
            </a:r>
          </a:p>
          <a:p>
            <a:pPr marL="514350" marR="0" lvl="0" indent="-514350" algn="l" defTabSz="914400" rtl="0" eaLnBrk="1" fontAlgn="auto" latinLnBrk="0" hangingPunct="1">
              <a:lnSpc>
                <a:spcPct val="100000"/>
              </a:lnSpc>
              <a:spcBef>
                <a:spcPts val="600"/>
              </a:spcBef>
              <a:spcAft>
                <a:spcPts val="0"/>
              </a:spcAft>
              <a:buClr>
                <a:schemeClr val="accent1"/>
              </a:buClr>
              <a:buSzPct val="70000"/>
              <a:tabLst/>
              <a:defRPr/>
            </a:pPr>
            <a:endParaRPr lang="en-US" sz="2400" baseline="0" dirty="0" smtClean="0"/>
          </a:p>
          <a:p>
            <a:pPr marL="514350" lvl="0" indent="-514350">
              <a:spcBef>
                <a:spcPts val="600"/>
              </a:spcBef>
              <a:buClr>
                <a:schemeClr val="accent1"/>
              </a:buClr>
              <a:buSzPct val="70000"/>
            </a:pPr>
            <a:r>
              <a:rPr kumimoji="0" lang="en-US" sz="2400" b="0" i="0" u="none" strike="noStrike" kern="1200" cap="none" spc="0" normalizeH="0" noProof="0" dirty="0" smtClean="0">
                <a:ln>
                  <a:noFill/>
                </a:ln>
                <a:solidFill>
                  <a:schemeClr val="tx1"/>
                </a:solidFill>
                <a:effectLst/>
                <a:uLnTx/>
                <a:uFillTx/>
                <a:latin typeface="+mn-lt"/>
                <a:ea typeface="+mn-ea"/>
                <a:cs typeface="+mn-cs"/>
              </a:rPr>
              <a:t>OQL is like SQL, here </a:t>
            </a:r>
            <a:r>
              <a:rPr lang="en-US" sz="2400" dirty="0" smtClean="0"/>
              <a:t>classes as tables, objects as rows, and fields as columns</a:t>
            </a:r>
          </a:p>
          <a:p>
            <a:pPr marL="514350" lvl="0" indent="-514350">
              <a:spcBef>
                <a:spcPts val="600"/>
              </a:spcBef>
              <a:buClr>
                <a:schemeClr val="accent1"/>
              </a:buClr>
              <a:buSzPct val="70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ts val="600"/>
              </a:spcBef>
              <a:buClr>
                <a:schemeClr val="accent1"/>
              </a:buClr>
              <a:buSzPct val="70000"/>
            </a:pPr>
            <a:r>
              <a:rPr lang="en-US" sz="2400" dirty="0" smtClean="0"/>
              <a:t>For example:</a:t>
            </a:r>
            <a:br>
              <a:rPr lang="en-US" sz="2400" dirty="0" smtClean="0"/>
            </a:br>
            <a:r>
              <a:rPr lang="en-US" sz="2400" b="1" dirty="0" smtClean="0"/>
              <a:t>select * from </a:t>
            </a:r>
            <a:r>
              <a:rPr lang="en-US" sz="2400" b="1" dirty="0" err="1" smtClean="0"/>
              <a:t>java.lang.String</a:t>
            </a:r>
            <a:r>
              <a:rPr lang="en-US" sz="2400" b="1" dirty="0" smtClean="0"/>
              <a:t> where </a:t>
            </a:r>
            <a:r>
              <a:rPr lang="en-US" sz="2400" b="1" dirty="0" err="1" smtClean="0"/>
              <a:t>toString</a:t>
            </a:r>
            <a:r>
              <a:rPr lang="en-US" sz="2400" b="1" dirty="0" smtClean="0"/>
              <a:t>().</a:t>
            </a:r>
            <a:r>
              <a:rPr lang="en-US" sz="2400" b="1" dirty="0" err="1" smtClean="0"/>
              <a:t>startsWith</a:t>
            </a:r>
            <a:r>
              <a:rPr lang="en-US" sz="2400" b="1" dirty="0" smtClean="0"/>
              <a:t>(“</a:t>
            </a:r>
            <a:r>
              <a:rPr lang="en-US" sz="2400" b="1" dirty="0" err="1" smtClean="0"/>
              <a:t>abc</a:t>
            </a:r>
            <a:r>
              <a:rPr lang="en-US" sz="2400" b="1" dirty="0" smtClean="0"/>
              <a:t>")</a:t>
            </a:r>
            <a:r>
              <a:rPr lang="en-US" sz="2400" dirty="0" smtClean="0"/>
              <a:t/>
            </a:r>
            <a:br>
              <a:rPr lang="en-US" sz="2400" dirty="0" smtClean="0"/>
            </a:br>
            <a:r>
              <a:rPr lang="en-US" sz="2400" dirty="0" smtClean="0"/>
              <a:t>to query String objects with a certain prefix (i.e., “</a:t>
            </a:r>
            <a:r>
              <a:rPr lang="en-US" sz="2400" i="1" dirty="0" err="1" smtClean="0"/>
              <a:t>abc</a:t>
            </a:r>
            <a:r>
              <a:rPr lang="en-US" sz="2400" dirty="0" smtClean="0"/>
              <a:t>") and calculate the total size of retained heap associated with the interested objects.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 OQL</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1371600"/>
            <a:ext cx="7915275" cy="50101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381000"/>
            <a:ext cx="7772400" cy="476250"/>
          </a:xfrm>
        </p:spPr>
        <p:txBody>
          <a:bodyPr>
            <a:normAutofit fontScale="90000"/>
          </a:bodyPr>
          <a:lstStyle/>
          <a:p>
            <a:r>
              <a:rPr lang="en-US" dirty="0" smtClean="0"/>
              <a:t>JVM Internal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990600"/>
            <a:ext cx="6705600" cy="5597236"/>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 immediate dominators</a:t>
            </a:r>
            <a:endParaRPr lang="en-US" dirty="0"/>
          </a:p>
        </p:txBody>
      </p:sp>
      <p:sp>
        <p:nvSpPr>
          <p:cNvPr id="4" name="Subtitle 2"/>
          <p:cNvSpPr txBox="1">
            <a:spLocks/>
          </p:cNvSpPr>
          <p:nvPr/>
        </p:nvSpPr>
        <p:spPr>
          <a:xfrm>
            <a:off x="0" y="990600"/>
            <a:ext cx="8839200" cy="5715000"/>
          </a:xfrm>
          <a:prstGeom prst="rect">
            <a:avLst/>
          </a:prstGeom>
        </p:spPr>
        <p:txBody>
          <a:bodyPr vert="horz">
            <a:normAutofit/>
          </a:bodyPr>
          <a:lstStyle/>
          <a:p>
            <a:pPr marL="514350" lvl="0" indent="-514350">
              <a:spcBef>
                <a:spcPts val="600"/>
              </a:spcBef>
              <a:buClr>
                <a:schemeClr val="accent1"/>
              </a:buClr>
              <a:buSzPct val="70000"/>
              <a:buFont typeface="Wingdings"/>
              <a:buChar char=""/>
            </a:pPr>
            <a:r>
              <a:rPr lang="en-US" sz="2400" dirty="0" smtClean="0"/>
              <a:t>An Object A is said to </a:t>
            </a:r>
            <a:r>
              <a:rPr lang="en-US" sz="2400" i="1" dirty="0" smtClean="0"/>
              <a:t>dominate </a:t>
            </a:r>
            <a:r>
              <a:rPr lang="en-US" sz="2400" dirty="0" smtClean="0"/>
              <a:t>an Object B if every path from the Root to B must pass through A</a:t>
            </a:r>
          </a:p>
          <a:p>
            <a:pPr marL="514350" lvl="0" indent="-514350">
              <a:spcBef>
                <a:spcPts val="600"/>
              </a:spcBef>
              <a:buClr>
                <a:schemeClr val="accent1"/>
              </a:buClr>
              <a:buSzPct val="70000"/>
              <a:buFont typeface="Wingdings"/>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ts val="600"/>
              </a:spcBef>
              <a:buClr>
                <a:schemeClr val="accent1"/>
              </a:buClr>
              <a:buSzPct val="70000"/>
              <a:buFont typeface="Wingdings"/>
              <a:buChar char=""/>
            </a:pPr>
            <a:r>
              <a:rPr lang="en-US" sz="2400" dirty="0" smtClean="0"/>
              <a:t>Right click and select “Immediate Dominators”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finalize() method</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r>
              <a:rPr lang="en-US" dirty="0" smtClean="0"/>
              <a:t>As known, finalize() method gets invoked, when an object gets Garbage Collected. Hence Garbage Collection of objects with finalize() method is delayed a bit, unlike an object without finalize().</a:t>
            </a:r>
          </a:p>
          <a:p>
            <a:pPr marL="514350" indent="-514350" algn="l"/>
            <a:r>
              <a:rPr lang="en-US" dirty="0" smtClean="0"/>
              <a:t>Objects with </a:t>
            </a:r>
            <a:r>
              <a:rPr lang="en-US" dirty="0" err="1" smtClean="0"/>
              <a:t>finalizers</a:t>
            </a:r>
            <a:r>
              <a:rPr lang="en-US" dirty="0" smtClean="0"/>
              <a:t> (those that have a non-trivial finalize() method) have significant overhead compared to objects without </a:t>
            </a:r>
            <a:r>
              <a:rPr lang="en-US" dirty="0" err="1" smtClean="0"/>
              <a:t>finalizers</a:t>
            </a:r>
            <a:r>
              <a:rPr lang="en-US" dirty="0" smtClean="0"/>
              <a:t>, and should be used sparingly. </a:t>
            </a:r>
          </a:p>
          <a:p>
            <a:pPr marL="514350" indent="-514350" algn="l"/>
            <a:r>
              <a:rPr lang="en-US" dirty="0" err="1" smtClean="0"/>
              <a:t>Finalizeable</a:t>
            </a:r>
            <a:r>
              <a:rPr lang="en-US" dirty="0" smtClean="0"/>
              <a:t> objects are both slower to allocate and slower to collect.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finalize() method</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r>
              <a:rPr lang="en-US" dirty="0" smtClean="0"/>
              <a:t>At allocation time, the JVM must register any </a:t>
            </a:r>
            <a:r>
              <a:rPr lang="en-US" dirty="0" err="1" smtClean="0"/>
              <a:t>finalizeable</a:t>
            </a:r>
            <a:r>
              <a:rPr lang="en-US" dirty="0" smtClean="0"/>
              <a:t> objects with the garbage collector, and (at least in the </a:t>
            </a:r>
            <a:r>
              <a:rPr lang="en-US" dirty="0" err="1" smtClean="0"/>
              <a:t>HotSpot</a:t>
            </a:r>
            <a:r>
              <a:rPr lang="en-US" dirty="0" smtClean="0"/>
              <a:t> JVM implementation) </a:t>
            </a:r>
            <a:r>
              <a:rPr lang="en-US" dirty="0" err="1" smtClean="0"/>
              <a:t>finalizeable</a:t>
            </a:r>
            <a:r>
              <a:rPr lang="en-US" dirty="0" smtClean="0"/>
              <a:t> objects must follow a slower allocation path than most other objects. </a:t>
            </a:r>
          </a:p>
          <a:p>
            <a:pPr marL="514350" indent="-514350" algn="l"/>
            <a:r>
              <a:rPr lang="en-US" dirty="0" smtClean="0"/>
              <a:t>Similarly, </a:t>
            </a:r>
            <a:r>
              <a:rPr lang="en-US" dirty="0" err="1" smtClean="0"/>
              <a:t>finalizeable</a:t>
            </a:r>
            <a:r>
              <a:rPr lang="en-US" dirty="0" smtClean="0"/>
              <a:t> objects are slower to collect, too. </a:t>
            </a:r>
          </a:p>
          <a:p>
            <a:pPr marL="514350" indent="-514350" algn="l"/>
            <a:r>
              <a:rPr lang="en-US" dirty="0" smtClean="0"/>
              <a:t>It takes at least two garbage collection cycles (in the best case) before a </a:t>
            </a:r>
            <a:r>
              <a:rPr lang="en-US" dirty="0" err="1" smtClean="0"/>
              <a:t>finalizeable</a:t>
            </a:r>
            <a:r>
              <a:rPr lang="en-US" dirty="0" smtClean="0"/>
              <a:t> object can be reclaimed, and the garbage collector has to do extra work to invoke the </a:t>
            </a:r>
            <a:r>
              <a:rPr lang="en-US" dirty="0" err="1" smtClean="0"/>
              <a:t>finalizer</a:t>
            </a:r>
            <a:r>
              <a:rPr lang="en-US" dirty="0" smtClean="0"/>
              <a:t>. </a:t>
            </a:r>
          </a:p>
          <a:p>
            <a:pPr marL="514350" indent="-514350" algn="l">
              <a:buNone/>
            </a:pPr>
            <a:endParaRPr lang="en-US" dirty="0" smtClean="0"/>
          </a:p>
          <a:p>
            <a:pPr marL="514350" indent="-514350" algn="l">
              <a:buNone/>
            </a:pPr>
            <a:r>
              <a:rPr lang="en-US" dirty="0" smtClean="0"/>
              <a:t>Where finalize() is defined? What are other methods  defined there?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String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b="1" u="sng" dirty="0" smtClean="0"/>
              <a:t>Mutability Difference</a:t>
            </a:r>
            <a:r>
              <a:rPr lang="en-US" dirty="0" smtClean="0"/>
              <a:t>: Generally there are many string instances in our applications. </a:t>
            </a:r>
          </a:p>
          <a:p>
            <a:r>
              <a:rPr lang="en-US" b="1" dirty="0" smtClean="0"/>
              <a:t>String objects are immutable </a:t>
            </a:r>
            <a:r>
              <a:rPr lang="en-US" dirty="0" smtClean="0"/>
              <a:t>and their values cannot be changed after they are created. </a:t>
            </a:r>
          </a:p>
          <a:p>
            <a:r>
              <a:rPr lang="en-US" b="1" dirty="0" err="1" smtClean="0"/>
              <a:t>StringBuffer</a:t>
            </a:r>
            <a:r>
              <a:rPr lang="en-US" b="1" dirty="0" smtClean="0"/>
              <a:t> and </a:t>
            </a:r>
            <a:r>
              <a:rPr lang="en-US" b="1" dirty="0" err="1" smtClean="0"/>
              <a:t>StringBuilder</a:t>
            </a:r>
            <a:r>
              <a:rPr lang="en-US" b="1" dirty="0" smtClean="0"/>
              <a:t> are mutable</a:t>
            </a:r>
            <a:r>
              <a:rPr lang="en-US" dirty="0" smtClean="0"/>
              <a:t>. </a:t>
            </a:r>
          </a:p>
          <a:p>
            <a:r>
              <a:rPr lang="en-US" dirty="0" smtClean="0"/>
              <a:t>String always creates a new object when you try to update the same.</a:t>
            </a:r>
          </a:p>
          <a:p>
            <a:r>
              <a:rPr lang="en-US" b="1" u="sng" dirty="0" smtClean="0"/>
              <a:t>Thread-Safety Difference</a:t>
            </a:r>
            <a:r>
              <a:rPr lang="en-US" dirty="0" smtClean="0"/>
              <a:t>: Difference between </a:t>
            </a:r>
            <a:r>
              <a:rPr lang="en-US" dirty="0" err="1" smtClean="0"/>
              <a:t>StringBuffer</a:t>
            </a:r>
            <a:r>
              <a:rPr lang="en-US" dirty="0" smtClean="0"/>
              <a:t> and </a:t>
            </a:r>
            <a:r>
              <a:rPr lang="en-US" dirty="0" err="1" smtClean="0"/>
              <a:t>StringBuilder</a:t>
            </a:r>
            <a:r>
              <a:rPr lang="en-US" dirty="0" smtClean="0"/>
              <a:t> is that </a:t>
            </a:r>
            <a:r>
              <a:rPr lang="en-US" b="1" dirty="0" err="1" smtClean="0"/>
              <a:t>StringBuffer</a:t>
            </a:r>
            <a:r>
              <a:rPr lang="en-US" b="1" dirty="0" smtClean="0"/>
              <a:t> is thread-safe</a:t>
            </a:r>
            <a:r>
              <a:rPr lang="en-US" dirty="0" smtClean="0"/>
              <a:t>. </a:t>
            </a:r>
          </a:p>
          <a:p>
            <a:r>
              <a:rPr lang="en-US" dirty="0" smtClean="0"/>
              <a:t>When the application needs to be run only in a single thread then it is better to use </a:t>
            </a:r>
            <a:r>
              <a:rPr lang="en-US" dirty="0" err="1" smtClean="0"/>
              <a:t>StringBuilder</a:t>
            </a:r>
            <a:r>
              <a:rPr lang="en-US" dirty="0" smtClean="0"/>
              <a:t>. </a:t>
            </a:r>
          </a:p>
          <a:p>
            <a:r>
              <a:rPr lang="en-US" b="1" dirty="0" err="1" smtClean="0"/>
              <a:t>StringBuilder</a:t>
            </a:r>
            <a:r>
              <a:rPr lang="en-US" b="1" dirty="0" smtClean="0"/>
              <a:t> is more efficient than </a:t>
            </a:r>
            <a:r>
              <a:rPr lang="en-US" b="1" dirty="0" err="1" smtClean="0"/>
              <a:t>StringBuffer</a:t>
            </a: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When to use which String?</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Following below guidelines helps to achieve best performance, with Strings.</a:t>
            </a:r>
          </a:p>
          <a:p>
            <a:pPr marL="514350" indent="-514350" algn="l" fontAlgn="base">
              <a:buFont typeface="+mj-lt"/>
              <a:buAutoNum type="arabicPeriod"/>
            </a:pPr>
            <a:r>
              <a:rPr lang="en-US" dirty="0" smtClean="0"/>
              <a:t>If string is not going to change use a String class.</a:t>
            </a:r>
          </a:p>
          <a:p>
            <a:pPr marL="514350" indent="-514350" algn="l" fontAlgn="base">
              <a:buFont typeface="+mj-lt"/>
              <a:buAutoNum type="arabicPeriod"/>
            </a:pPr>
            <a:r>
              <a:rPr lang="en-US" dirty="0" smtClean="0"/>
              <a:t>If string need to change and need to be accessed from a single thread, use </a:t>
            </a:r>
            <a:r>
              <a:rPr lang="en-US" dirty="0" err="1" smtClean="0"/>
              <a:t>StringBuilder</a:t>
            </a:r>
            <a:r>
              <a:rPr lang="en-US" dirty="0" smtClean="0"/>
              <a:t>.</a:t>
            </a:r>
          </a:p>
          <a:p>
            <a:pPr marL="514350" indent="-514350" algn="l" fontAlgn="base">
              <a:buFont typeface="+mj-lt"/>
              <a:buAutoNum type="arabicPeriod"/>
            </a:pPr>
            <a:r>
              <a:rPr lang="en-US" dirty="0" smtClean="0"/>
              <a:t>If string need to change, and can be accessed from multiple threads, use a </a:t>
            </a:r>
            <a:r>
              <a:rPr lang="en-US" dirty="0" err="1" smtClean="0"/>
              <a:t>StringBuffer</a:t>
            </a:r>
            <a:endParaRPr lang="en-US" dirty="0" smtClean="0"/>
          </a:p>
          <a:p>
            <a:r>
              <a:rPr lang="en-US" dirty="0" smtClean="0"/>
              <a:t/>
            </a:r>
            <a:br>
              <a:rPr lang="en-US" dirty="0" smtClean="0"/>
            </a:b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is Lock/Thread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Essentially thread contention is a condition where one thread is waiting for a lock/object that is currently being held by another thread. </a:t>
            </a:r>
          </a:p>
          <a:p>
            <a:pPr fontAlgn="base"/>
            <a:r>
              <a:rPr lang="en-US" dirty="0" smtClean="0"/>
              <a:t>Therefore, this waiting thread cannot use that object until the other thread has unlocked that particular object.</a:t>
            </a:r>
          </a:p>
          <a:p>
            <a:r>
              <a:rPr lang="en-US" dirty="0" smtClean="0"/>
              <a:t/>
            </a:r>
            <a:br>
              <a:rPr lang="en-US" dirty="0" smtClean="0"/>
            </a:br>
            <a:r>
              <a:rPr lang="en-US" dirty="0" smtClean="0"/>
              <a:t>Which keyword is used to synchronize, in Java?</a:t>
            </a:r>
            <a:endParaRPr lang="en-US"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704850"/>
          </a:xfrm>
        </p:spPr>
        <p:txBody>
          <a:bodyPr>
            <a:normAutofit/>
          </a:bodyPr>
          <a:lstStyle/>
          <a:p>
            <a:r>
              <a:rPr lang="en-US" dirty="0" smtClean="0"/>
              <a:t>How to find Lock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smtClean="0"/>
              <a:t>VisualVM can be used to find Lock Contentions, during execution of Java Program.</a:t>
            </a:r>
          </a:p>
          <a:p>
            <a:pPr algn="l"/>
            <a:endParaRPr lang="en-US" dirty="0" smtClean="0"/>
          </a:p>
          <a:p>
            <a:pPr algn="l"/>
            <a:r>
              <a:rPr lang="en-US" dirty="0" smtClean="0"/>
              <a:t>Please select Threads tab, to view if any Blocked Threads, also click on Thread Dump button, to get Thread dump, and it can be analyzed.</a:t>
            </a:r>
          </a:p>
          <a:p>
            <a:pPr algn="l">
              <a:buNone/>
            </a:pP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Analyze Thread Dump?</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VisualVM can be used to find Lock Contentions, during execution of Java Program.</a:t>
            </a:r>
          </a:p>
          <a:p>
            <a:pPr algn="l"/>
            <a:endParaRPr lang="en-US" b="1" dirty="0" smtClean="0"/>
          </a:p>
          <a:p>
            <a:pPr algn="l"/>
            <a:r>
              <a:rPr lang="en-US" b="1" dirty="0" smtClean="0"/>
              <a:t>Please select Threads tab, to view if any Blocked Threads, also click on Thread Dump button, to get Thread dump, and it can be analyzed.</a:t>
            </a:r>
          </a:p>
          <a:p>
            <a:pPr algn="l"/>
            <a:endParaRPr lang="en-US" b="1" dirty="0" smtClean="0"/>
          </a:p>
          <a:p>
            <a:pPr algn="l"/>
            <a:r>
              <a:rPr lang="en-US" b="1" dirty="0" smtClean="0"/>
              <a:t>What is a dead lock? When it can occur? </a:t>
            </a:r>
            <a:r>
              <a:rPr lang="en-US" b="1" dirty="0" err="1" smtClean="0"/>
              <a:t>Eg</a:t>
            </a:r>
            <a:r>
              <a:rPr lang="en-US" b="1" dirty="0" smtClean="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476250"/>
          </a:xfrm>
        </p:spPr>
        <p:txBody>
          <a:bodyPr>
            <a:normAutofit fontScale="90000"/>
          </a:bodyPr>
          <a:lstStyle/>
          <a:p>
            <a:r>
              <a:rPr lang="en-US" dirty="0" smtClean="0"/>
              <a:t>Threads status in VisualVM</a:t>
            </a:r>
            <a:endParaRPr lang="en-US" dirty="0"/>
          </a:p>
        </p:txBody>
      </p:sp>
      <p:pic>
        <p:nvPicPr>
          <p:cNvPr id="1027" name="Picture 3"/>
          <p:cNvPicPr>
            <a:picLocks noChangeAspect="1" noChangeArrowheads="1"/>
          </p:cNvPicPr>
          <p:nvPr/>
        </p:nvPicPr>
        <p:blipFill>
          <a:blip r:embed="rId2"/>
          <a:srcRect/>
          <a:stretch>
            <a:fillRect/>
          </a:stretch>
        </p:blipFill>
        <p:spPr bwMode="auto">
          <a:xfrm>
            <a:off x="1" y="990600"/>
            <a:ext cx="9144000" cy="5867399"/>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Improving lock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Below are various approaches which can be applied during code development/design, to improve lock performance.</a:t>
            </a:r>
          </a:p>
          <a:p>
            <a:pPr marL="514350" indent="-514350" algn="l">
              <a:buFont typeface="+mj-lt"/>
              <a:buAutoNum type="arabicPeriod"/>
            </a:pPr>
            <a:r>
              <a:rPr lang="en-US" dirty="0" smtClean="0"/>
              <a:t>Lock splitting</a:t>
            </a:r>
          </a:p>
          <a:p>
            <a:pPr marL="514350" indent="-514350" algn="l">
              <a:buFont typeface="+mj-lt"/>
              <a:buAutoNum type="arabicPeriod"/>
            </a:pPr>
            <a:r>
              <a:rPr lang="en-US" dirty="0" smtClean="0"/>
              <a:t>Use built in concurrent data structures</a:t>
            </a:r>
          </a:p>
          <a:p>
            <a:pPr marL="514350" indent="-514350" algn="l">
              <a:buFont typeface="+mj-lt"/>
              <a:buAutoNum type="arabicPeriod"/>
            </a:pPr>
            <a:r>
              <a:rPr lang="en-US" dirty="0" smtClean="0"/>
              <a:t>Protect data instead of code</a:t>
            </a:r>
          </a:p>
          <a:p>
            <a:pPr marL="514350" indent="-514350" algn="l">
              <a:buFont typeface="+mj-lt"/>
              <a:buAutoNum type="arabicPeriod"/>
            </a:pPr>
            <a:r>
              <a:rPr lang="en-US" dirty="0" smtClean="0"/>
              <a:t>Lock scope reduction.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915400" cy="552450"/>
          </a:xfrm>
        </p:spPr>
        <p:txBody>
          <a:bodyPr>
            <a:normAutofit/>
          </a:bodyPr>
          <a:lstStyle/>
          <a:p>
            <a:r>
              <a:rPr lang="en-US" dirty="0" smtClean="0"/>
              <a:t>Java Code Compilation and Execution</a:t>
            </a:r>
            <a:endParaRPr lang="en-US" dirty="0"/>
          </a:p>
        </p:txBody>
      </p:sp>
      <p:pic>
        <p:nvPicPr>
          <p:cNvPr id="55298" name="Picture 2"/>
          <p:cNvPicPr>
            <a:picLocks noChangeAspect="1" noChangeArrowheads="1"/>
          </p:cNvPicPr>
          <p:nvPr/>
        </p:nvPicPr>
        <p:blipFill>
          <a:blip r:embed="rId2"/>
          <a:srcRect/>
          <a:stretch>
            <a:fillRect/>
          </a:stretch>
        </p:blipFill>
        <p:spPr bwMode="auto">
          <a:xfrm>
            <a:off x="1066800" y="1752600"/>
            <a:ext cx="6916242" cy="38100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8610600" cy="552450"/>
          </a:xfrm>
        </p:spPr>
        <p:txBody>
          <a:bodyPr>
            <a:normAutofit/>
          </a:bodyPr>
          <a:lstStyle/>
          <a:p>
            <a:r>
              <a:rPr lang="en-US" dirty="0" err="1" smtClean="0"/>
              <a:t>Jstack</a:t>
            </a:r>
            <a:r>
              <a:rPr lang="en-US" dirty="0" smtClean="0"/>
              <a:t> tool purpose</a:t>
            </a:r>
            <a:endParaRPr lang="en-US" dirty="0"/>
          </a:p>
        </p:txBody>
      </p:sp>
      <p:sp>
        <p:nvSpPr>
          <p:cNvPr id="3" name="Subtitle 2"/>
          <p:cNvSpPr txBox="1">
            <a:spLocks/>
          </p:cNvSpPr>
          <p:nvPr/>
        </p:nvSpPr>
        <p:spPr>
          <a:xfrm>
            <a:off x="0" y="990600"/>
            <a:ext cx="8839200" cy="5715000"/>
          </a:xfrm>
          <a:prstGeom prst="rect">
            <a:avLst/>
          </a:prstGeom>
        </p:spPr>
        <p:txBody>
          <a:bodyPr vert="horz">
            <a:normAutofit/>
          </a:bodyPr>
          <a:lstStyle/>
          <a:p>
            <a:pPr marL="274320" lvl="0" indent="-274320" fontAlgn="base">
              <a:spcBef>
                <a:spcPts val="600"/>
              </a:spcBef>
              <a:buClr>
                <a:schemeClr val="accent1"/>
              </a:buClr>
              <a:buSzPct val="70000"/>
              <a:buFont typeface="Wingdings"/>
              <a:buChar char=""/>
            </a:pPr>
            <a:r>
              <a:rPr lang="en-US" sz="2400" dirty="0" smtClean="0"/>
              <a:t>‘</a:t>
            </a:r>
            <a:r>
              <a:rPr lang="en-US" sz="2400" dirty="0" err="1" smtClean="0"/>
              <a:t>jstack</a:t>
            </a:r>
            <a:r>
              <a:rPr lang="en-US" sz="2400" dirty="0" smtClean="0"/>
              <a:t>’ is an effective command line tool to capture thread dumps, available with JDK</a:t>
            </a:r>
          </a:p>
          <a:p>
            <a:pPr marL="274320" lvl="0" indent="-274320" fontAlgn="base">
              <a:spcBef>
                <a:spcPts val="600"/>
              </a:spcBef>
              <a:buClr>
                <a:schemeClr val="accent1"/>
              </a:buClr>
              <a:buSzPct val="70000"/>
              <a:buFont typeface="Wingdings"/>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fontAlgn="base">
              <a:spcBef>
                <a:spcPts val="600"/>
              </a:spcBef>
              <a:buClr>
                <a:schemeClr val="accent1"/>
              </a:buClr>
              <a:buSzPct val="70000"/>
              <a:buFont typeface="Wingdings"/>
              <a:buChar char=""/>
            </a:pPr>
            <a:r>
              <a:rPr lang="en-US" sz="2400" dirty="0" smtClean="0"/>
              <a:t>How to use?</a:t>
            </a:r>
          </a:p>
          <a:p>
            <a:pPr marL="274320" lvl="0" indent="-274320" fontAlgn="base">
              <a:spcBef>
                <a:spcPts val="600"/>
              </a:spcBef>
              <a:buClr>
                <a:schemeClr val="accent1"/>
              </a:buClr>
              <a:buSzPct val="70000"/>
              <a:buFont typeface="Wingdings"/>
              <a:buChar char=""/>
            </a:pPr>
            <a:r>
              <a:rPr lang="en-US" sz="2400" dirty="0" err="1" smtClean="0"/>
              <a:t>jstack</a:t>
            </a:r>
            <a:r>
              <a:rPr lang="en-US" sz="2400" dirty="0" smtClean="0"/>
              <a:t> -l &lt;</a:t>
            </a:r>
            <a:r>
              <a:rPr lang="en-US" sz="2400" dirty="0" err="1" smtClean="0"/>
              <a:t>pid</a:t>
            </a:r>
            <a:r>
              <a:rPr lang="en-US" sz="2400" dirty="0" smtClean="0"/>
              <a:t>&gt; &gt; &lt;file-path&gt;</a:t>
            </a:r>
          </a:p>
          <a:p>
            <a:r>
              <a:rPr lang="en-US" sz="2400" dirty="0" err="1" smtClean="0"/>
              <a:t>pid</a:t>
            </a:r>
            <a:r>
              <a:rPr lang="en-US" sz="2400" dirty="0" smtClean="0"/>
              <a:t>: is the Process Id of the application, whose thread dump should be captured</a:t>
            </a:r>
          </a:p>
          <a:p>
            <a:r>
              <a:rPr lang="en-US" sz="2400" dirty="0" smtClean="0"/>
              <a:t>file-path: is the file path where thread dump will be written in to.</a:t>
            </a:r>
          </a:p>
          <a:p>
            <a:pPr marL="274320" lvl="0" indent="-274320" fontAlgn="base">
              <a:spcBef>
                <a:spcPts val="600"/>
              </a:spcBef>
              <a:buClr>
                <a:schemeClr val="accent1"/>
              </a:buClr>
              <a:buSzPct val="70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fontAlgn="base">
              <a:spcBef>
                <a:spcPts val="600"/>
              </a:spcBef>
              <a:buClr>
                <a:schemeClr val="accent1"/>
              </a:buClr>
              <a:buSzPct val="70000"/>
            </a:pPr>
            <a:r>
              <a:rPr lang="en-US" sz="2400" dirty="0" smtClean="0"/>
              <a:t>Example:</a:t>
            </a:r>
          </a:p>
          <a:p>
            <a:pPr marL="274320" lvl="0" indent="-274320" fontAlgn="base">
              <a:spcBef>
                <a:spcPts val="600"/>
              </a:spcBef>
              <a:buClr>
                <a:schemeClr val="accent1"/>
              </a:buClr>
              <a:buSzPct val="70000"/>
            </a:pPr>
            <a:r>
              <a:rPr lang="en-US" sz="2400" dirty="0" err="1" smtClean="0"/>
              <a:t>jstack</a:t>
            </a:r>
            <a:r>
              <a:rPr lang="en-US" sz="2400" dirty="0" smtClean="0"/>
              <a:t> -l 37320 &gt; C:/threadDump.txt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a:t>Java virtual machines (JVM) use Just-In-Time (JIT) compilers to compile Java byte codes into native instructions during server run time. A JIT compiler is a platform-specific compiler that generates machine instructions for each method as needed. These compilers can affect startup or runtime performance.</a:t>
            </a:r>
          </a:p>
          <a:p>
            <a:r>
              <a:rPr lang="en-US" dirty="0"/>
              <a:t/>
            </a:r>
            <a:br>
              <a:rPr lang="en-US" dirty="0"/>
            </a:b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optimizations JIT can perform?</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algn="l" fontAlgn="base"/>
            <a:r>
              <a:rPr lang="en-US" dirty="0" smtClean="0"/>
              <a:t>Below are optimizations, which JIT can perform.</a:t>
            </a:r>
          </a:p>
          <a:p>
            <a:pPr marL="514350" indent="-514350" algn="l">
              <a:buFont typeface="+mj-lt"/>
              <a:buAutoNum type="arabicPeriod"/>
            </a:pPr>
            <a:r>
              <a:rPr lang="en-US" dirty="0" smtClean="0"/>
              <a:t>Inline methods - instead of calling method on an instance of the object it copies the method to caller code. The hot methods should be located as close to the caller as possible to prevent any overhead. </a:t>
            </a:r>
          </a:p>
          <a:p>
            <a:pPr marL="514350" indent="-514350" algn="l">
              <a:buFont typeface="+mj-lt"/>
              <a:buAutoNum type="arabicPeriod"/>
            </a:pPr>
            <a:r>
              <a:rPr lang="en-US" dirty="0" smtClean="0"/>
              <a:t>Eliminate locks if monitor is not reachable from other threads</a:t>
            </a:r>
          </a:p>
          <a:p>
            <a:pPr marL="514350" indent="-514350" algn="l">
              <a:buFont typeface="+mj-lt"/>
              <a:buAutoNum type="arabicPeriod"/>
            </a:pPr>
            <a:r>
              <a:rPr lang="en-US" dirty="0" smtClean="0"/>
              <a:t>Replace interface with direct method calls for method implemented only once to eliminate calling of virtual functions overhead</a:t>
            </a:r>
          </a:p>
          <a:p>
            <a:pPr marL="514350" indent="-514350" algn="l">
              <a:buFont typeface="+mj-lt"/>
              <a:buAutoNum type="arabicPeriod"/>
            </a:pPr>
            <a:r>
              <a:rPr lang="en-US" dirty="0" smtClean="0"/>
              <a:t>Join adjacent synchronized blocks on the same object</a:t>
            </a:r>
          </a:p>
          <a:p>
            <a:pPr marL="514350" indent="-514350" algn="l" fontAlgn="base">
              <a:buFont typeface="+mj-lt"/>
              <a:buAutoNum type="arabicPeriod"/>
            </a:pPr>
            <a:r>
              <a:rPr lang="en-US" dirty="0" smtClean="0"/>
              <a:t>Eliminate dead code</a:t>
            </a:r>
          </a:p>
          <a:p>
            <a:pPr marL="514350" indent="-514350" algn="l" fontAlgn="base">
              <a:buFont typeface="+mj-lt"/>
              <a:buAutoNum type="arabicPeriod"/>
            </a:pPr>
            <a:r>
              <a:rPr lang="en-US" dirty="0" smtClean="0"/>
              <a:t>Drop memory write for non-volatile variables</a:t>
            </a:r>
          </a:p>
          <a:p>
            <a:pPr marL="514350" indent="-514350" algn="l" fontAlgn="base">
              <a:buFont typeface="+mj-lt"/>
              <a:buAutoNum type="arabicPeriod"/>
            </a:pPr>
            <a:r>
              <a:rPr lang="en-US" dirty="0" smtClean="0"/>
              <a:t>Remove </a:t>
            </a:r>
            <a:r>
              <a:rPr lang="en-US" dirty="0" err="1" smtClean="0"/>
              <a:t>prechecking</a:t>
            </a:r>
            <a:r>
              <a:rPr lang="en-US" dirty="0" smtClean="0"/>
              <a:t> </a:t>
            </a:r>
            <a:r>
              <a:rPr lang="en-US" dirty="0" err="1" smtClean="0"/>
              <a:t>NullPointerException</a:t>
            </a:r>
            <a:r>
              <a:rPr lang="en-US" dirty="0" smtClean="0"/>
              <a:t> and </a:t>
            </a:r>
            <a:r>
              <a:rPr lang="en-US" dirty="0" err="1" smtClean="0"/>
              <a:t>IndexOutOfBoundsException</a:t>
            </a:r>
            <a:r>
              <a:rPr lang="en-US" dirty="0" smtClean="0"/>
              <a:t> </a:t>
            </a:r>
          </a:p>
          <a:p>
            <a:pPr fontAlgn="base"/>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Lets check how we can Monitor and Tune JIT Compiler</a:t>
            </a:r>
          </a:p>
          <a:p>
            <a:pPr marL="514350" indent="-514350" algn="l">
              <a:buFont typeface="+mj-lt"/>
              <a:buAutoNum type="arabicPeriod"/>
            </a:pPr>
            <a:r>
              <a:rPr lang="en-US" dirty="0" smtClean="0"/>
              <a:t>Java Launcher </a:t>
            </a:r>
            <a:r>
              <a:rPr lang="en-US" dirty="0" err="1" smtClean="0"/>
              <a:t>Codecache</a:t>
            </a:r>
            <a:r>
              <a:rPr lang="en-US" dirty="0" smtClean="0"/>
              <a:t> Option</a:t>
            </a:r>
          </a:p>
          <a:p>
            <a:pPr marL="514350" indent="-514350" algn="l">
              <a:buFont typeface="+mj-lt"/>
              <a:buAutoNum type="arabicPeriod"/>
            </a:pPr>
            <a:r>
              <a:rPr lang="en-US" dirty="0" smtClean="0"/>
              <a:t>Measuring </a:t>
            </a:r>
            <a:r>
              <a:rPr lang="en-US" dirty="0" err="1" smtClean="0"/>
              <a:t>Codecache</a:t>
            </a:r>
            <a:r>
              <a:rPr lang="en-US" dirty="0" smtClean="0"/>
              <a:t> Usage</a:t>
            </a:r>
          </a:p>
          <a:p>
            <a:pPr marL="514350" indent="-514350" algn="l">
              <a:buFont typeface="+mj-lt"/>
              <a:buAutoNum type="arabicPeriod"/>
            </a:pPr>
            <a:r>
              <a:rPr lang="en-US" dirty="0" smtClean="0"/>
              <a:t>Constraining the </a:t>
            </a:r>
            <a:r>
              <a:rPr lang="en-US" dirty="0" err="1" smtClean="0"/>
              <a:t>Codecache</a:t>
            </a:r>
            <a:r>
              <a:rPr lang="en-US" dirty="0" smtClean="0"/>
              <a:t> Size</a:t>
            </a:r>
          </a:p>
          <a:p>
            <a:pPr marL="514350" indent="-514350" algn="l">
              <a:buFont typeface="+mj-lt"/>
              <a:buAutoNum type="arabicPeriod"/>
            </a:pPr>
            <a:r>
              <a:rPr lang="en-US" dirty="0" smtClean="0"/>
              <a:t>Reducing Compilations</a:t>
            </a:r>
          </a:p>
          <a:p>
            <a:pPr marL="514350" indent="-514350" algn="l">
              <a:buFont typeface="+mj-lt"/>
              <a:buAutoNum type="arabicPeriod"/>
            </a:pPr>
            <a:r>
              <a:rPr lang="en-US" dirty="0" smtClean="0"/>
              <a:t>Reducing Compiled Method Sizes</a:t>
            </a:r>
          </a:p>
          <a:p>
            <a:pPr marL="514350" indent="-514350" algn="l">
              <a:buFont typeface="+mj-lt"/>
              <a:buAutoNum type="arabicPeriod"/>
            </a:pPr>
            <a:endParaRPr lang="en-US" dirty="0" smtClean="0"/>
          </a:p>
          <a:p>
            <a:pPr marL="514350" indent="-514350" algn="l">
              <a:buFont typeface="+mj-lt"/>
              <a:buAutoNum type="arabicPeriod"/>
            </a:pPr>
            <a:endParaRPr lang="en-US" dirty="0" smtClean="0"/>
          </a:p>
          <a:p>
            <a:pPr marL="514350" indent="-514350" algn="l"/>
            <a:r>
              <a:rPr lang="en-US" dirty="0" smtClean="0"/>
              <a:t>NOTE: How to check all JVM options?</a:t>
            </a:r>
          </a:p>
          <a:p>
            <a:pPr marL="514350" indent="-514350" algn="l"/>
            <a:r>
              <a:rPr lang="en-US" b="1" dirty="0" smtClean="0"/>
              <a:t>java -XX:+</a:t>
            </a:r>
            <a:r>
              <a:rPr lang="en-US" b="1" dirty="0" err="1" smtClean="0"/>
              <a:t>PrintFlagsFinal</a:t>
            </a:r>
            <a:r>
              <a:rPr lang="en-US" b="1" dirty="0" smtClean="0"/>
              <a:t> </a:t>
            </a:r>
            <a:r>
              <a:rPr lang="en-US" dirty="0" smtClean="0"/>
              <a:t>| more</a:t>
            </a:r>
          </a:p>
          <a:p>
            <a:pPr fontAlgn="base">
              <a:buNone/>
            </a:pPr>
            <a:r>
              <a:rPr lang="en-US" dirty="0" smtClean="0"/>
              <a:t>	java -XX:+</a:t>
            </a:r>
            <a:r>
              <a:rPr lang="en-US" dirty="0" err="1" smtClean="0"/>
              <a:t>PrintFlagsFinal</a:t>
            </a:r>
            <a:r>
              <a:rPr lang="en-US" dirty="0" smtClean="0"/>
              <a:t> | </a:t>
            </a:r>
            <a:r>
              <a:rPr lang="en-US" dirty="0" err="1" smtClean="0"/>
              <a:t>findstr</a:t>
            </a:r>
            <a:r>
              <a:rPr lang="en-US" dirty="0" smtClean="0"/>
              <a:t> GC</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JIT Can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JVM generates native code and stores it in a memory area called the </a:t>
            </a:r>
            <a:r>
              <a:rPr lang="en-US" b="1" dirty="0" err="1" smtClean="0"/>
              <a:t>codecache</a:t>
            </a:r>
            <a:r>
              <a:rPr lang="en-US" dirty="0" smtClean="0"/>
              <a:t>. JIT uses major chunk of </a:t>
            </a:r>
            <a:r>
              <a:rPr lang="en-US" b="1" dirty="0" err="1" smtClean="0"/>
              <a:t>codecache</a:t>
            </a:r>
            <a:r>
              <a:rPr lang="en-US" dirty="0" smtClean="0"/>
              <a:t>, how can we control below.</a:t>
            </a:r>
          </a:p>
          <a:p>
            <a:pPr marL="514350" indent="-514350" algn="l" fontAlgn="base">
              <a:buFont typeface="+mj-lt"/>
              <a:buAutoNum type="arabicPeriod"/>
            </a:pPr>
            <a:r>
              <a:rPr lang="en-US" dirty="0" smtClean="0"/>
              <a:t>Constrain the amount of </a:t>
            </a:r>
            <a:r>
              <a:rPr lang="en-US" dirty="0" err="1" smtClean="0"/>
              <a:t>codecache</a:t>
            </a:r>
            <a:r>
              <a:rPr lang="en-US" dirty="0" smtClean="0"/>
              <a:t> available to the JIT.</a:t>
            </a:r>
          </a:p>
          <a:p>
            <a:pPr marL="514350" indent="-514350" algn="l">
              <a:buFont typeface="+mj-lt"/>
              <a:buAutoNum type="arabicPeriod"/>
            </a:pPr>
            <a:r>
              <a:rPr lang="en-US" dirty="0" smtClean="0"/>
              <a:t>Tune the JIT to compile fewer methods.</a:t>
            </a:r>
          </a:p>
          <a:p>
            <a:pPr marL="514350" indent="-514350" algn="l">
              <a:buFont typeface="+mj-lt"/>
              <a:buAutoNum type="arabicPeriod"/>
            </a:pPr>
            <a:r>
              <a:rPr lang="en-US" dirty="0" smtClean="0"/>
              <a:t>Tune the JIT to generate less code per method.</a:t>
            </a:r>
          </a:p>
          <a:p>
            <a:pPr marL="514350" indent="-514350" algn="l"/>
            <a:r>
              <a:rPr lang="en-US" dirty="0" smtClean="0"/>
              <a:t>All are –XX options, for example,  </a:t>
            </a:r>
          </a:p>
          <a:p>
            <a:pPr marL="514350" indent="-514350" algn="l">
              <a:buNone/>
            </a:pPr>
            <a:r>
              <a:rPr lang="en-US" dirty="0" smtClean="0"/>
              <a:t>	-</a:t>
            </a:r>
            <a:r>
              <a:rPr lang="en-US" dirty="0" err="1" smtClean="0"/>
              <a:t>XX:InitialCodeCacheSize</a:t>
            </a:r>
            <a:r>
              <a:rPr lang="en-US" dirty="0" smtClean="0"/>
              <a:t>=32m</a:t>
            </a:r>
          </a:p>
          <a:p>
            <a:pPr algn="l" fontAlgn="t"/>
            <a:r>
              <a:rPr lang="en-US" dirty="0" err="1" smtClean="0"/>
              <a:t>InitialCodeCacheSize</a:t>
            </a:r>
            <a:r>
              <a:rPr lang="en-US" dirty="0" smtClean="0"/>
              <a:t> - Initial code cache size (in bytes)</a:t>
            </a:r>
          </a:p>
          <a:p>
            <a:pPr algn="l" fontAlgn="t"/>
            <a:r>
              <a:rPr lang="en-US" dirty="0" err="1" smtClean="0"/>
              <a:t>ReservedCodeCacheSize</a:t>
            </a:r>
            <a:r>
              <a:rPr lang="en-US" dirty="0" smtClean="0"/>
              <a:t> - Reserved code cache size (in bytes) - maximum code cache size</a:t>
            </a:r>
          </a:p>
          <a:p>
            <a:pPr algn="l" fontAlgn="t"/>
            <a:r>
              <a:rPr lang="en-US" dirty="0" err="1" smtClean="0"/>
              <a:t>CodeCacheExpansionSize</a:t>
            </a:r>
            <a:r>
              <a:rPr lang="en-US" dirty="0" smtClean="0"/>
              <a:t> - Code cache expansion size (in bytes)</a:t>
            </a:r>
          </a:p>
          <a:p>
            <a:pPr marL="514350" indent="-514350" algn="l"/>
            <a:endParaRPr lang="en-US" dirty="0" smtClean="0"/>
          </a:p>
          <a:p>
            <a:pPr fontAlgn="base"/>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JIT-Code Cache Flush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ExitOnFullCodeCache</a:t>
            </a:r>
            <a:r>
              <a:rPr lang="en-US" dirty="0" smtClean="0"/>
              <a:t> - Exit the JVM if the </a:t>
            </a:r>
            <a:r>
              <a:rPr lang="en-US" dirty="0" err="1" smtClean="0"/>
              <a:t>codecache</a:t>
            </a:r>
            <a:r>
              <a:rPr lang="en-US" dirty="0" smtClean="0"/>
              <a:t> fills</a:t>
            </a:r>
          </a:p>
          <a:p>
            <a:pPr algn="l" fontAlgn="t"/>
            <a:r>
              <a:rPr lang="en-US" dirty="0" err="1" smtClean="0"/>
              <a:t>UseCodeCacheFlushing</a:t>
            </a:r>
            <a:r>
              <a:rPr lang="en-US" dirty="0" smtClean="0"/>
              <a:t> - Attempt to sweep the </a:t>
            </a:r>
            <a:r>
              <a:rPr lang="en-US" dirty="0" err="1" smtClean="0"/>
              <a:t>codecache</a:t>
            </a:r>
            <a:r>
              <a:rPr lang="en-US" dirty="0" smtClean="0"/>
              <a:t> before shutting off compiler</a:t>
            </a:r>
          </a:p>
          <a:p>
            <a:pPr algn="l" fontAlgn="t"/>
            <a:r>
              <a:rPr lang="en-US" dirty="0" err="1" smtClean="0"/>
              <a:t>MinCodeCacheFlushingInterval</a:t>
            </a:r>
            <a:r>
              <a:rPr lang="en-US" dirty="0" smtClean="0"/>
              <a:t>- Minimum number of seconds between </a:t>
            </a:r>
            <a:r>
              <a:rPr lang="en-US" dirty="0" err="1" smtClean="0"/>
              <a:t>codecache</a:t>
            </a:r>
            <a:r>
              <a:rPr lang="en-US" dirty="0" smtClean="0"/>
              <a:t> sweeping sessions</a:t>
            </a:r>
          </a:p>
          <a:p>
            <a:pPr algn="l" fontAlgn="t"/>
            <a:r>
              <a:rPr lang="en-US" dirty="0" err="1" smtClean="0"/>
              <a:t>CodeCacheMinimumFreeSpace</a:t>
            </a:r>
            <a:r>
              <a:rPr lang="en-US" dirty="0" smtClean="0"/>
              <a:t> - When less than the specified amount of space remains, stop compiling. </a:t>
            </a:r>
          </a:p>
          <a:p>
            <a:pPr fontAlgn="base"/>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JIT-Compilation Limit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MaxInlineLevel</a:t>
            </a:r>
            <a:r>
              <a:rPr lang="en-US" dirty="0" smtClean="0"/>
              <a:t> - Maximum number of nested calls that are </a:t>
            </a:r>
            <a:r>
              <a:rPr lang="en-US" dirty="0" err="1" smtClean="0"/>
              <a:t>inlined</a:t>
            </a:r>
            <a:endParaRPr lang="en-US" dirty="0" smtClean="0"/>
          </a:p>
          <a:p>
            <a:pPr algn="l" fontAlgn="t"/>
            <a:r>
              <a:rPr lang="en-US" dirty="0" err="1" smtClean="0"/>
              <a:t>MaxInlineSize</a:t>
            </a:r>
            <a:r>
              <a:rPr lang="en-US" dirty="0" smtClean="0"/>
              <a:t> - Maximum </a:t>
            </a:r>
            <a:r>
              <a:rPr lang="en-US" dirty="0" err="1" smtClean="0"/>
              <a:t>bytecode</a:t>
            </a:r>
            <a:r>
              <a:rPr lang="en-US" dirty="0" smtClean="0"/>
              <a:t> size of a method to be </a:t>
            </a:r>
            <a:r>
              <a:rPr lang="en-US" dirty="0" err="1" smtClean="0"/>
              <a:t>inlined</a:t>
            </a:r>
            <a:endParaRPr lang="en-US" dirty="0" smtClean="0"/>
          </a:p>
          <a:p>
            <a:pPr algn="l" fontAlgn="t"/>
            <a:r>
              <a:rPr lang="en-US" dirty="0" err="1" smtClean="0"/>
              <a:t>MinInliningThreshold</a:t>
            </a:r>
            <a:r>
              <a:rPr lang="en-US" dirty="0" smtClean="0"/>
              <a:t> - Minimum invocation count a method needs to have to be </a:t>
            </a:r>
            <a:r>
              <a:rPr lang="en-US" dirty="0" err="1" smtClean="0"/>
              <a:t>inlined</a:t>
            </a:r>
            <a:endParaRPr lang="en-US" dirty="0" smtClean="0"/>
          </a:p>
          <a:p>
            <a:pPr algn="l" fontAlgn="t"/>
            <a:r>
              <a:rPr lang="en-US" dirty="0" err="1" smtClean="0"/>
              <a:t>InlineSynchronizedMethods</a:t>
            </a:r>
            <a:r>
              <a:rPr lang="en-US" dirty="0" smtClean="0"/>
              <a:t> - Inline synchronized methods</a:t>
            </a:r>
          </a:p>
          <a:p>
            <a:pPr marL="514350" indent="-514350" algn="l"/>
            <a:endParaRPr lang="en-US" dirty="0" smtClean="0"/>
          </a:p>
          <a:p>
            <a:pPr fontAlgn="base"/>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JIT-Diagnostic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PrintFlagsFinal</a:t>
            </a:r>
            <a:r>
              <a:rPr lang="en-US" dirty="0" smtClean="0"/>
              <a:t> - Print all JVM options</a:t>
            </a:r>
          </a:p>
          <a:p>
            <a:pPr algn="l" fontAlgn="t"/>
            <a:r>
              <a:rPr lang="en-US" dirty="0" err="1" smtClean="0"/>
              <a:t>PrintCodeCache</a:t>
            </a:r>
            <a:r>
              <a:rPr lang="en-US" dirty="0" smtClean="0"/>
              <a:t> - Print the code cache memory usage when exiting</a:t>
            </a:r>
          </a:p>
          <a:p>
            <a:pPr algn="l" fontAlgn="t"/>
            <a:r>
              <a:rPr lang="en-US" dirty="0" err="1" smtClean="0"/>
              <a:t>PrintCodeCacheOnCompilation</a:t>
            </a:r>
            <a:r>
              <a:rPr lang="en-US" dirty="0" smtClean="0"/>
              <a:t> - Print the code cache memory usage each time a method is compiled</a:t>
            </a:r>
          </a:p>
          <a:p>
            <a:pPr marL="514350" indent="-514350" algn="l"/>
            <a:endParaRPr lang="en-US" dirty="0" smtClean="0"/>
          </a:p>
          <a:p>
            <a:pPr fontAlgn="base"/>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smtClean="0"/>
              <a:t>Diff. b/n synchronized and concurrent collections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Both methods suggest that the Java Virtual Machine expend effort toward recycling unused objects in order to make the memory they currently occupy available for quick reuse. When control returns from the method call, the Java Virtual Machine has made a best effort to reclaim space from all discarded objects.</a:t>
            </a:r>
          </a:p>
          <a:p>
            <a:r>
              <a:rPr lang="en-US" dirty="0" smtClean="0"/>
              <a:t>The </a:t>
            </a:r>
            <a:r>
              <a:rPr lang="en-US" dirty="0" err="1" smtClean="0"/>
              <a:t>System.gc</a:t>
            </a:r>
            <a:r>
              <a:rPr lang="en-US" dirty="0" smtClean="0"/>
              <a:t>() is a static method so it's a little bit more convenient to use. The call </a:t>
            </a:r>
            <a:r>
              <a:rPr lang="en-US" dirty="0" err="1" smtClean="0"/>
              <a:t>System.gc</a:t>
            </a:r>
            <a:r>
              <a:rPr lang="en-US" dirty="0" smtClean="0"/>
              <a:t>() is effectively equivalent to the call:</a:t>
            </a:r>
          </a:p>
          <a:p>
            <a:r>
              <a:rPr lang="en-US" dirty="0" err="1" smtClean="0"/>
              <a:t>Runtime.getRuntime</a:t>
            </a:r>
            <a:r>
              <a:rPr lang="en-US" dirty="0" smtClean="0"/>
              <a:t>().</a:t>
            </a:r>
            <a:r>
              <a:rPr lang="en-US" dirty="0" err="1" smtClean="0"/>
              <a:t>gc</a:t>
            </a:r>
            <a:r>
              <a:rPr lang="en-US" dirty="0" smtClean="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smtClean="0"/>
              <a:t>Diff. b/n </a:t>
            </a:r>
            <a:r>
              <a:rPr lang="en-US" dirty="0" err="1" smtClean="0"/>
              <a:t>System.gc</a:t>
            </a:r>
            <a:r>
              <a:rPr lang="en-US" dirty="0" smtClean="0"/>
              <a:t>() and </a:t>
            </a:r>
            <a:r>
              <a:rPr lang="en-US" dirty="0" err="1" smtClean="0"/>
              <a:t>Runtime.getRuntime.gc</a:t>
            </a:r>
            <a:r>
              <a:rPr lang="en-US" dirty="0" smtClean="0"/>
              <a: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Both methods suggest that the Java Virtual Machine expend effort toward recycling unused objects in order to make the memory they currently occupy available for quick reuse. When control returns from the method call, the Java Virtual Machine has made a best effort to reclaim space from all discarded objects.</a:t>
            </a:r>
          </a:p>
          <a:p>
            <a:r>
              <a:rPr lang="en-US" dirty="0" smtClean="0"/>
              <a:t>The </a:t>
            </a:r>
            <a:r>
              <a:rPr lang="en-US" dirty="0" err="1" smtClean="0"/>
              <a:t>System.gc</a:t>
            </a:r>
            <a:r>
              <a:rPr lang="en-US" dirty="0" smtClean="0"/>
              <a:t>() is a static method so it's a little bit more convenient to use. The call </a:t>
            </a:r>
            <a:r>
              <a:rPr lang="en-US" dirty="0" err="1" smtClean="0"/>
              <a:t>System.gc</a:t>
            </a:r>
            <a:r>
              <a:rPr lang="en-US" dirty="0" smtClean="0"/>
              <a:t>() is effectively equivalent to the call:</a:t>
            </a:r>
          </a:p>
          <a:p>
            <a:r>
              <a:rPr lang="en-US" dirty="0" err="1" smtClean="0"/>
              <a:t>Runtime.getRuntime</a:t>
            </a:r>
            <a:r>
              <a:rPr lang="en-US" dirty="0" smtClean="0"/>
              <a:t>().</a:t>
            </a:r>
            <a:r>
              <a:rPr lang="en-US" dirty="0" err="1" smtClean="0"/>
              <a:t>gc</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7772400" cy="476250"/>
          </a:xfrm>
        </p:spPr>
        <p:txBody>
          <a:bodyPr>
            <a:normAutofit fontScale="90000"/>
          </a:bodyPr>
          <a:lstStyle/>
          <a:p>
            <a:r>
              <a:rPr lang="en-US" dirty="0" smtClean="0"/>
              <a:t>Interpreter and JIT Compiler</a:t>
            </a:r>
            <a:endParaRPr lang="en-US" dirty="0"/>
          </a:p>
        </p:txBody>
      </p:sp>
      <p:sp>
        <p:nvSpPr>
          <p:cNvPr id="1026" name="AutoShape 2" descr="https://dzone.com/storage/rc-covers/16521-thumb.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057400" y="838200"/>
            <a:ext cx="5048250" cy="58674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9144000" cy="533400"/>
          </a:xfrm>
        </p:spPr>
        <p:txBody>
          <a:bodyPr>
            <a:normAutofit fontScale="90000"/>
          </a:bodyPr>
          <a:lstStyle/>
          <a:p>
            <a:r>
              <a:rPr lang="en-US" dirty="0" smtClean="0"/>
              <a:t>Diff. b/n Client and Server JVM</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lnSpcReduction="20000"/>
          </a:bodyPr>
          <a:lstStyle/>
          <a:p>
            <a:r>
              <a:rPr lang="en-US" dirty="0" smtClean="0"/>
              <a:t>To choose between server and client mode we can have client mode for small programs that are not executed for a longer period and server mode otherwise. The startup of the JVM might be slower in server mode and the runtime memory footprint also will be larger. Client mode starts JVM in quicker time and memory footprint is also lesser. This is because client mode does not try to optimize many code blocks as the server mode does. Therefore the shorter startup time and less memory usage.</a:t>
            </a:r>
          </a:p>
          <a:p>
            <a:r>
              <a:rPr lang="en-US" dirty="0" smtClean="0"/>
              <a:t>So what is the special optimization done by server mode? One example is in lining of virtual method invocations wherever it is used. This is done by adaptive compilation. One more thing done by server mode is, it does not give back the memory acquired back to the OS till the execution is complete. But in case of client mode if a certain block of memory is left unused it may give back to the OS during the execution of the program. Initial options like </a:t>
            </a:r>
            <a:r>
              <a:rPr lang="en-US" dirty="0" err="1" smtClean="0"/>
              <a:t>InitialHeapSize</a:t>
            </a:r>
            <a:r>
              <a:rPr lang="en-US" dirty="0" smtClean="0"/>
              <a:t> and </a:t>
            </a:r>
            <a:r>
              <a:rPr lang="en-US" dirty="0" err="1" smtClean="0"/>
              <a:t>MaxHeapSize</a:t>
            </a:r>
            <a:r>
              <a:rPr lang="en-US" dirty="0" smtClean="0"/>
              <a:t> are taken as large numbers in server mode on launch in comparison with client mode.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9144000" cy="7620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4" name="Subtitle 2"/>
          <p:cNvSpPr txBox="1">
            <a:spLocks/>
          </p:cNvSpPr>
          <p:nvPr/>
        </p:nvSpPr>
        <p:spPr>
          <a:xfrm>
            <a:off x="0" y="990600"/>
            <a:ext cx="8839200" cy="5715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By Default JVM is launched in client mode, when java command is invoked.</a:t>
            </a:r>
          </a:p>
          <a:p>
            <a:r>
              <a:rPr lang="en-US" dirty="0" smtClean="0"/>
              <a:t>Launch JVM in Server mode, as below.</a:t>
            </a:r>
          </a:p>
          <a:p>
            <a:r>
              <a:rPr lang="en-US" dirty="0" smtClean="0"/>
              <a:t>java -server </a:t>
            </a:r>
            <a:r>
              <a:rPr lang="en-US" dirty="0" err="1" smtClean="0"/>
              <a:t>ClassName</a:t>
            </a:r>
            <a:endParaRPr lang="en-US" dirty="0" smtClean="0"/>
          </a:p>
          <a:p>
            <a:r>
              <a:rPr lang="en-US" dirty="0" smtClean="0"/>
              <a:t>They are essentially two different compilers (JITs) interfacing to the same runtime system. The client system is optimal for applications which need fast startup times or small footprints, the server system is optimal for applications where the overall performance is most important. In general the client system is better suited for interactive applications such as GUIs</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Purpose of </a:t>
            </a:r>
            <a:r>
              <a:rPr lang="en-US" dirty="0" err="1" smtClean="0"/>
              <a:t>jstatd</a:t>
            </a:r>
            <a:r>
              <a:rPr lang="en-US" dirty="0" smtClean="0"/>
              <a:t>?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Miscellaneous</a:t>
            </a:r>
            <a:endParaRPr lang="en-US" dirty="0"/>
          </a:p>
        </p:txBody>
      </p:sp>
      <p:sp>
        <p:nvSpPr>
          <p:cNvPr id="3" name="Rectangle 2"/>
          <p:cNvSpPr/>
          <p:nvPr/>
        </p:nvSpPr>
        <p:spPr>
          <a:xfrm>
            <a:off x="228600" y="685800"/>
            <a:ext cx="7162800" cy="5909310"/>
          </a:xfrm>
          <a:prstGeom prst="rect">
            <a:avLst/>
          </a:prstGeom>
        </p:spPr>
        <p:txBody>
          <a:bodyPr wrap="square">
            <a:spAutoFit/>
          </a:bodyPr>
          <a:lstStyle/>
          <a:p>
            <a:r>
              <a:rPr lang="en-US" dirty="0" smtClean="0"/>
              <a:t>-XX:+</a:t>
            </a:r>
            <a:r>
              <a:rPr lang="en-US" dirty="0" err="1" smtClean="0"/>
              <a:t>HeapDumpOnOutOfMemoryError</a:t>
            </a:r>
            <a:r>
              <a:rPr lang="en-US" dirty="0" smtClean="0"/>
              <a:t> writes heap dump on </a:t>
            </a:r>
            <a:r>
              <a:rPr lang="en-US" dirty="0" err="1" smtClean="0"/>
              <a:t>OutOfMemoryError</a:t>
            </a:r>
            <a:r>
              <a:rPr lang="en-US" dirty="0" smtClean="0"/>
              <a:t> (recommended)</a:t>
            </a:r>
          </a:p>
          <a:p>
            <a:endParaRPr lang="en-US" dirty="0" smtClean="0"/>
          </a:p>
          <a:p>
            <a:endParaRPr lang="en-US" dirty="0" smtClean="0"/>
          </a:p>
          <a:p>
            <a:r>
              <a:rPr lang="en-US" dirty="0" smtClean="0"/>
              <a:t>-XX:+</a:t>
            </a:r>
            <a:r>
              <a:rPr lang="en-US" dirty="0" err="1" smtClean="0"/>
              <a:t>HeapDumpOnCtrlBreak</a:t>
            </a:r>
            <a:r>
              <a:rPr lang="en-US" dirty="0" smtClean="0"/>
              <a:t> writes heap dump together with thread dump on CTRL+BREAK</a:t>
            </a:r>
          </a:p>
          <a:p>
            <a:endParaRPr lang="en-US" dirty="0" smtClean="0"/>
          </a:p>
          <a:p>
            <a:pPr fontAlgn="base"/>
            <a:r>
              <a:rPr lang="en-US" b="1" dirty="0" smtClean="0"/>
              <a:t>-</a:t>
            </a:r>
            <a:r>
              <a:rPr lang="en-US" b="1" dirty="0" err="1" smtClean="0"/>
              <a:t>Xmn</a:t>
            </a:r>
            <a:r>
              <a:rPr lang="en-US" dirty="0" smtClean="0"/>
              <a:t>[size]: Size of young generation heap space.</a:t>
            </a:r>
          </a:p>
          <a:p>
            <a:pPr fontAlgn="base"/>
            <a:r>
              <a:rPr lang="en-US" dirty="0" smtClean="0"/>
              <a:t>Applications with emphasis on performance tend to use -</a:t>
            </a:r>
            <a:r>
              <a:rPr lang="en-US" dirty="0" err="1" smtClean="0"/>
              <a:t>Xmn</a:t>
            </a:r>
            <a:r>
              <a:rPr lang="en-US" dirty="0" smtClean="0"/>
              <a:t> to size the young generation, because </a:t>
            </a:r>
            <a:r>
              <a:rPr lang="en-US" b="1" dirty="0" smtClean="0"/>
              <a:t>it combines the use of -</a:t>
            </a:r>
            <a:r>
              <a:rPr lang="en-US" b="1" dirty="0" err="1" smtClean="0"/>
              <a:t>XX:MaxNewSize</a:t>
            </a:r>
            <a:r>
              <a:rPr lang="en-US" b="1" dirty="0" smtClean="0"/>
              <a:t> and -</a:t>
            </a:r>
            <a:r>
              <a:rPr lang="en-US" b="1" dirty="0" err="1" smtClean="0"/>
              <a:t>XX:NewSize</a:t>
            </a:r>
            <a:r>
              <a:rPr lang="en-US" dirty="0" smtClean="0"/>
              <a:t> and almost always explicitly sets -</a:t>
            </a:r>
            <a:r>
              <a:rPr lang="en-US" dirty="0" err="1" smtClean="0"/>
              <a:t>XX:PermSize</a:t>
            </a:r>
            <a:r>
              <a:rPr lang="en-US" dirty="0" smtClean="0"/>
              <a:t> and -</a:t>
            </a:r>
            <a:r>
              <a:rPr lang="en-US" dirty="0" err="1" smtClean="0"/>
              <a:t>XX:MaxPermSize</a:t>
            </a:r>
            <a:r>
              <a:rPr lang="en-US" dirty="0" smtClean="0"/>
              <a:t> to the same value.</a:t>
            </a:r>
          </a:p>
          <a:p>
            <a:endParaRPr lang="en-US" dirty="0" smtClean="0"/>
          </a:p>
          <a:p>
            <a:r>
              <a:rPr lang="en-US" dirty="0" smtClean="0"/>
              <a:t>Heap Size can be specified in GB, just by suffixing with g</a:t>
            </a:r>
          </a:p>
          <a:p>
            <a:endParaRPr lang="en-US" dirty="0" smtClean="0"/>
          </a:p>
          <a:p>
            <a:endParaRPr lang="en-US" dirty="0" smtClean="0"/>
          </a:p>
          <a:p>
            <a:r>
              <a:rPr lang="en-US" dirty="0" smtClean="0"/>
              <a:t>Log4j supports Asynchronous Logging</a:t>
            </a:r>
          </a:p>
          <a:p>
            <a:r>
              <a:rPr lang="en-US" dirty="0" smtClean="0">
                <a:hlinkClick r:id="rId2"/>
              </a:rPr>
              <a:t>https://logging.apache.org/log4j/log4j-2.3/manual/async.html</a:t>
            </a:r>
            <a:endParaRPr lang="en-US" dirty="0" smtClean="0"/>
          </a:p>
          <a:p>
            <a:endParaRPr lang="en-US" dirty="0" smtClean="0"/>
          </a:p>
          <a:p>
            <a:r>
              <a:rPr lang="en-US" dirty="0" smtClean="0"/>
              <a:t>AWS supports Heap and GC Tuning on the instances</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VisualVM</a:t>
            </a:r>
            <a:endParaRPr lang="en-US" dirty="0"/>
          </a:p>
        </p:txBody>
      </p:sp>
      <p:pic>
        <p:nvPicPr>
          <p:cNvPr id="1026" name="Picture 2"/>
          <p:cNvPicPr>
            <a:picLocks noChangeAspect="1" noChangeArrowheads="1"/>
          </p:cNvPicPr>
          <p:nvPr/>
        </p:nvPicPr>
        <p:blipFill>
          <a:blip r:embed="rId2"/>
          <a:srcRect/>
          <a:stretch>
            <a:fillRect/>
          </a:stretch>
        </p:blipFill>
        <p:spPr bwMode="auto">
          <a:xfrm>
            <a:off x="0" y="1295400"/>
            <a:ext cx="8763000" cy="5324475"/>
          </a:xfrm>
          <a:prstGeom prst="rect">
            <a:avLst/>
          </a:prstGeom>
          <a:noFill/>
          <a:ln w="9525">
            <a:noFill/>
            <a:miter lim="800000"/>
            <a:headEnd/>
            <a:tailEnd/>
          </a:ln>
          <a:effectLst/>
        </p:spPr>
      </p:pic>
      <p:sp>
        <p:nvSpPr>
          <p:cNvPr id="6" name="TextBox 5"/>
          <p:cNvSpPr txBox="1"/>
          <p:nvPr/>
        </p:nvSpPr>
        <p:spPr>
          <a:xfrm>
            <a:off x="1219200" y="990600"/>
            <a:ext cx="2667000" cy="369332"/>
          </a:xfrm>
          <a:prstGeom prst="rect">
            <a:avLst/>
          </a:prstGeom>
          <a:noFill/>
        </p:spPr>
        <p:txBody>
          <a:bodyPr wrap="square" rtlCol="0">
            <a:spAutoFit/>
          </a:bodyPr>
          <a:lstStyle/>
          <a:p>
            <a:r>
              <a:rPr lang="en-US" dirty="0" smtClean="0">
                <a:solidFill>
                  <a:srgbClr val="FF0000"/>
                </a:solidFill>
              </a:rPr>
              <a:t>Maximum Capacity</a:t>
            </a:r>
            <a:endParaRPr lang="en-US" dirty="0">
              <a:solidFill>
                <a:srgbClr val="FF0000"/>
              </a:solidFill>
            </a:endParaRPr>
          </a:p>
        </p:txBody>
      </p:sp>
      <p:sp>
        <p:nvSpPr>
          <p:cNvPr id="7" name="TextBox 6"/>
          <p:cNvSpPr txBox="1"/>
          <p:nvPr/>
        </p:nvSpPr>
        <p:spPr>
          <a:xfrm>
            <a:off x="3657600" y="990600"/>
            <a:ext cx="2667000" cy="369332"/>
          </a:xfrm>
          <a:prstGeom prst="rect">
            <a:avLst/>
          </a:prstGeom>
          <a:noFill/>
        </p:spPr>
        <p:txBody>
          <a:bodyPr wrap="square" rtlCol="0">
            <a:spAutoFit/>
          </a:bodyPr>
          <a:lstStyle/>
          <a:p>
            <a:r>
              <a:rPr lang="en-US" dirty="0" smtClean="0">
                <a:solidFill>
                  <a:srgbClr val="FF0000"/>
                </a:solidFill>
              </a:rPr>
              <a:t>Current Capacity</a:t>
            </a:r>
            <a:endParaRPr lang="en-US" dirty="0">
              <a:solidFill>
                <a:srgbClr val="FF0000"/>
              </a:solidFill>
            </a:endParaRPr>
          </a:p>
        </p:txBody>
      </p:sp>
      <p:sp>
        <p:nvSpPr>
          <p:cNvPr id="8" name="TextBox 7"/>
          <p:cNvSpPr txBox="1"/>
          <p:nvPr/>
        </p:nvSpPr>
        <p:spPr>
          <a:xfrm>
            <a:off x="5943600" y="457200"/>
            <a:ext cx="2667000" cy="369332"/>
          </a:xfrm>
          <a:prstGeom prst="rect">
            <a:avLst/>
          </a:prstGeom>
          <a:noFill/>
        </p:spPr>
        <p:txBody>
          <a:bodyPr wrap="square" rtlCol="0">
            <a:spAutoFit/>
          </a:bodyPr>
          <a:lstStyle/>
          <a:p>
            <a:r>
              <a:rPr lang="en-US" dirty="0" smtClean="0">
                <a:solidFill>
                  <a:srgbClr val="FF0000"/>
                </a:solidFill>
              </a:rPr>
              <a:t>No. of GC runs</a:t>
            </a:r>
            <a:endParaRPr lang="en-US" dirty="0">
              <a:solidFill>
                <a:srgbClr val="FF0000"/>
              </a:solidFill>
            </a:endParaRPr>
          </a:p>
        </p:txBody>
      </p:sp>
      <p:sp>
        <p:nvSpPr>
          <p:cNvPr id="9" name="TextBox 8"/>
          <p:cNvSpPr txBox="1"/>
          <p:nvPr/>
        </p:nvSpPr>
        <p:spPr>
          <a:xfrm>
            <a:off x="6858000" y="914400"/>
            <a:ext cx="2667000" cy="369332"/>
          </a:xfrm>
          <a:prstGeom prst="rect">
            <a:avLst/>
          </a:prstGeom>
          <a:noFill/>
        </p:spPr>
        <p:txBody>
          <a:bodyPr wrap="square" rtlCol="0">
            <a:spAutoFit/>
          </a:bodyPr>
          <a:lstStyle/>
          <a:p>
            <a:r>
              <a:rPr lang="en-US" dirty="0" smtClean="0">
                <a:solidFill>
                  <a:srgbClr val="FF0000"/>
                </a:solidFill>
              </a:rPr>
              <a:t>Total time GC has run</a:t>
            </a:r>
            <a:endParaRPr lang="en-US" dirty="0">
              <a:solidFill>
                <a:srgbClr val="FF0000"/>
              </a:solidFill>
            </a:endParaRPr>
          </a:p>
        </p:txBody>
      </p:sp>
      <p:cxnSp>
        <p:nvCxnSpPr>
          <p:cNvPr id="11" name="Straight Arrow Connector 10"/>
          <p:cNvCxnSpPr/>
          <p:nvPr/>
        </p:nvCxnSpPr>
        <p:spPr>
          <a:xfrm rot="16200000" flipV="1">
            <a:off x="2324100" y="1409700"/>
            <a:ext cx="2590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3581400" y="2209800"/>
            <a:ext cx="2667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62500" y="2247900"/>
            <a:ext cx="3200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5943600" y="2057400"/>
            <a:ext cx="2743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733800" y="2057400"/>
            <a:ext cx="3429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62200" y="228601"/>
            <a:ext cx="3733800" cy="369332"/>
          </a:xfrm>
          <a:prstGeom prst="rect">
            <a:avLst/>
          </a:prstGeom>
          <a:noFill/>
        </p:spPr>
        <p:txBody>
          <a:bodyPr wrap="square" rtlCol="0">
            <a:spAutoFit/>
          </a:bodyPr>
          <a:lstStyle/>
          <a:p>
            <a:r>
              <a:rPr lang="en-US" dirty="0" smtClean="0">
                <a:solidFill>
                  <a:srgbClr val="FF0000"/>
                </a:solidFill>
              </a:rPr>
              <a:t>Memory reclaimed thru GC run</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Components</a:t>
            </a:r>
            <a:endParaRPr lang="en-US" dirty="0"/>
          </a:p>
        </p:txBody>
      </p:sp>
      <p:sp>
        <p:nvSpPr>
          <p:cNvPr id="3" name="Subtitle 2"/>
          <p:cNvSpPr>
            <a:spLocks noGrp="1"/>
          </p:cNvSpPr>
          <p:nvPr>
            <p:ph type="subTitle" idx="4294967295"/>
          </p:nvPr>
        </p:nvSpPr>
        <p:spPr>
          <a:xfrm>
            <a:off x="228600" y="762000"/>
            <a:ext cx="8915400" cy="5943600"/>
          </a:xfrm>
        </p:spPr>
        <p:txBody>
          <a:bodyPr>
            <a:normAutofit/>
          </a:bodyPr>
          <a:lstStyle/>
          <a:p>
            <a:pPr marL="457200" indent="-457200" algn="l">
              <a:buFont typeface="+mj-lt"/>
              <a:buAutoNum type="arabicPeriod"/>
            </a:pPr>
            <a:r>
              <a:rPr lang="en-US" u="sng" dirty="0" err="1" smtClean="0"/>
              <a:t>ByteCode</a:t>
            </a:r>
            <a:r>
              <a:rPr lang="en-US" u="sng" dirty="0" smtClean="0"/>
              <a:t> verifier</a:t>
            </a:r>
            <a:r>
              <a:rPr lang="en-US" dirty="0" smtClean="0"/>
              <a:t>: </a:t>
            </a:r>
            <a:r>
              <a:rPr lang="en-US" dirty="0" err="1" smtClean="0"/>
              <a:t>ByteCode</a:t>
            </a:r>
            <a:r>
              <a:rPr lang="en-US" dirty="0" smtClean="0"/>
              <a:t> verifier checks if the read </a:t>
            </a:r>
            <a:r>
              <a:rPr lang="en-US" dirty="0" err="1" smtClean="0"/>
              <a:t>bytecode</a:t>
            </a:r>
            <a:r>
              <a:rPr lang="en-US" dirty="0" smtClean="0"/>
              <a:t>, is valid, and detects any malicious operations which may corrupt data/code.</a:t>
            </a:r>
          </a:p>
          <a:p>
            <a:pPr marL="457200" indent="-457200" algn="l">
              <a:buFont typeface="+mj-lt"/>
              <a:buAutoNum type="arabicPeriod"/>
            </a:pPr>
            <a:r>
              <a:rPr lang="en-US" u="sng" dirty="0" err="1" smtClean="0"/>
              <a:t>Classloader</a:t>
            </a:r>
            <a:r>
              <a:rPr lang="en-US" dirty="0" smtClean="0"/>
              <a:t>: </a:t>
            </a:r>
            <a:r>
              <a:rPr lang="en-US" dirty="0" err="1" smtClean="0"/>
              <a:t>Classloader</a:t>
            </a:r>
            <a:r>
              <a:rPr lang="en-US" dirty="0" smtClean="0"/>
              <a:t> </a:t>
            </a:r>
            <a:r>
              <a:rPr lang="en-US" dirty="0"/>
              <a:t>is a subsystem of JVM that is used to load </a:t>
            </a:r>
            <a:r>
              <a:rPr lang="en-US" dirty="0" smtClean="0"/>
              <a:t>required class files(compiled byte code of each class file)</a:t>
            </a:r>
            <a:endParaRPr lang="en-US" dirty="0"/>
          </a:p>
          <a:p>
            <a:pPr marL="457200" indent="-457200" algn="l">
              <a:buFont typeface="+mj-lt"/>
              <a:buAutoNum type="arabicPeriod"/>
            </a:pPr>
            <a:r>
              <a:rPr lang="en-US" u="sng" dirty="0" smtClean="0"/>
              <a:t>Class(Method</a:t>
            </a:r>
            <a:r>
              <a:rPr lang="en-US" u="sng" dirty="0"/>
              <a:t>) </a:t>
            </a:r>
            <a:r>
              <a:rPr lang="en-US" u="sng" dirty="0" smtClean="0"/>
              <a:t>Area</a:t>
            </a:r>
            <a:r>
              <a:rPr lang="en-US" dirty="0" smtClean="0"/>
              <a:t>: Class(Method</a:t>
            </a:r>
            <a:r>
              <a:rPr lang="en-US" dirty="0"/>
              <a:t>) Area stores per-class structures such as the runtime constant pool, field and method data, the code for </a:t>
            </a:r>
            <a:r>
              <a:rPr lang="en-US" dirty="0" smtClean="0"/>
              <a:t>methods.</a:t>
            </a:r>
          </a:p>
          <a:p>
            <a:pPr marL="457200" indent="-457200" algn="l">
              <a:buFont typeface="+mj-lt"/>
              <a:buAutoNum type="arabicPeriod"/>
            </a:pPr>
            <a:r>
              <a:rPr lang="en-US" u="sng" dirty="0" smtClean="0"/>
              <a:t>Heap</a:t>
            </a:r>
            <a:r>
              <a:rPr lang="en-US" dirty="0" smtClean="0"/>
              <a:t>: It </a:t>
            </a:r>
            <a:r>
              <a:rPr lang="en-US" dirty="0"/>
              <a:t>is the runtime data area in which objects are </a:t>
            </a:r>
            <a:r>
              <a:rPr lang="en-US" dirty="0" smtClean="0"/>
              <a:t>allocated.</a:t>
            </a:r>
          </a:p>
          <a:p>
            <a:pPr marL="457200" indent="-457200" algn="l">
              <a:buFont typeface="+mj-lt"/>
              <a:buAutoNum type="arabicPeriod"/>
            </a:pPr>
            <a:r>
              <a:rPr lang="en-US" u="sng" dirty="0" smtClean="0"/>
              <a:t>Stack</a:t>
            </a:r>
            <a:r>
              <a:rPr lang="en-US" dirty="0" smtClean="0"/>
              <a:t>: Java </a:t>
            </a:r>
            <a:r>
              <a:rPr lang="en-US" dirty="0"/>
              <a:t>Stack stores frames</a:t>
            </a:r>
            <a:r>
              <a:rPr lang="en-US" dirty="0" smtClean="0"/>
              <a:t>. It </a:t>
            </a:r>
            <a:r>
              <a:rPr lang="en-US" dirty="0"/>
              <a:t>holds local variables and partial results, and plays a part in method invocation and return</a:t>
            </a:r>
            <a:r>
              <a:rPr lang="en-US"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1788</TotalTime>
  <Words>4338</Words>
  <Application>Microsoft Office PowerPoint</Application>
  <PresentationFormat>On-screen Show (4:3)</PresentationFormat>
  <Paragraphs>464</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Oriel</vt:lpstr>
      <vt:lpstr>Java Performance Tuning</vt:lpstr>
      <vt:lpstr>Optimization – Why?</vt:lpstr>
      <vt:lpstr>JVM Internal Architecture</vt:lpstr>
      <vt:lpstr>JVM Key Components</vt:lpstr>
      <vt:lpstr>JVM Internal Architecture</vt:lpstr>
      <vt:lpstr>JVM Internal Architecture</vt:lpstr>
      <vt:lpstr>Java Code Compilation and Execution</vt:lpstr>
      <vt:lpstr>Interpreter and JIT Compiler</vt:lpstr>
      <vt:lpstr>JVM Internal Components</vt:lpstr>
      <vt:lpstr>JVM Internal Architecture</vt:lpstr>
      <vt:lpstr>Execution Engine: Interpreter &amp; JIT Compiler</vt:lpstr>
      <vt:lpstr>Program under Execution in JVM</vt:lpstr>
      <vt:lpstr>Reasons for Performance Problems</vt:lpstr>
      <vt:lpstr>Reasons for Performance Problems</vt:lpstr>
      <vt:lpstr>How To Improve Performance</vt:lpstr>
      <vt:lpstr>Role of Garbage Collector</vt:lpstr>
      <vt:lpstr>Role of Garbage Collector…</vt:lpstr>
      <vt:lpstr>What Garbage Collection actually does?</vt:lpstr>
      <vt:lpstr>What Garbage Collection actually does?</vt:lpstr>
      <vt:lpstr>What Garbage Collection actually does?</vt:lpstr>
      <vt:lpstr>JVM – Heap Memory Model</vt:lpstr>
      <vt:lpstr>Heap Memory Model – In Depth</vt:lpstr>
      <vt:lpstr>Young Generation Memory</vt:lpstr>
      <vt:lpstr>Old Generation Memory</vt:lpstr>
      <vt:lpstr>Garbage Collector Stops Java Apps</vt:lpstr>
      <vt:lpstr>Garbage Collector Stops Java Apps</vt:lpstr>
      <vt:lpstr>jcmd</vt:lpstr>
      <vt:lpstr>Memory Model – Permanent Generation</vt:lpstr>
      <vt:lpstr>Memory Model – Permanent Generation</vt:lpstr>
      <vt:lpstr>What Garbage Collection actually does?</vt:lpstr>
      <vt:lpstr>List of Tools to Monitor and Tune performance</vt:lpstr>
      <vt:lpstr>Latency , Throughput and Footprint</vt:lpstr>
      <vt:lpstr>Garbage Collector Algorithms</vt:lpstr>
      <vt:lpstr>Garbage Collector Algorithms</vt:lpstr>
      <vt:lpstr>Garbage Collector Algorithms</vt:lpstr>
      <vt:lpstr>Garbage Collector Algorithms</vt:lpstr>
      <vt:lpstr>Which gc algorithm to use?</vt:lpstr>
      <vt:lpstr>Comparison of GC algorithms</vt:lpstr>
      <vt:lpstr>Hotspot JVM Heap Size Options</vt:lpstr>
      <vt:lpstr>Purpose of jps </vt:lpstr>
      <vt:lpstr>How to Check memory Allocation size?</vt:lpstr>
      <vt:lpstr>How to read jstat output?</vt:lpstr>
      <vt:lpstr>How to read jstat output?</vt:lpstr>
      <vt:lpstr>How to use JMAP command</vt:lpstr>
      <vt:lpstr>VisualVM UI Tool</vt:lpstr>
      <vt:lpstr>VisualVM UI Tool</vt:lpstr>
      <vt:lpstr>VisualGC 2.x UI Tool</vt:lpstr>
      <vt:lpstr>VisualGC 2.x UI Tool</vt:lpstr>
      <vt:lpstr>Jconsole Tool</vt:lpstr>
      <vt:lpstr>Jconsole Tool Snapshot</vt:lpstr>
      <vt:lpstr>Eclipse MAT Tool – Memory Analyzer Tool</vt:lpstr>
      <vt:lpstr>Eclipse MAT Tool Snapshots</vt:lpstr>
      <vt:lpstr>Eclipse MAT Tool – terminology</vt:lpstr>
      <vt:lpstr>MAT Tool DOMINATOR TREE  – view details of a class</vt:lpstr>
      <vt:lpstr>MAT Tool DOMINATOR TREE</vt:lpstr>
      <vt:lpstr>MAT Tool VIEW RETAINED SET</vt:lpstr>
      <vt:lpstr>MAT Tool SHOW LARGEST OBJECT OF A TYPE</vt:lpstr>
      <vt:lpstr>MAT Tool</vt:lpstr>
      <vt:lpstr>MAT Tool - OQL</vt:lpstr>
      <vt:lpstr>MAT Tool – immediate dominators</vt:lpstr>
      <vt:lpstr>finalize() method</vt:lpstr>
      <vt:lpstr>finalize() method</vt:lpstr>
      <vt:lpstr>String performance</vt:lpstr>
      <vt:lpstr>When to use which String?</vt:lpstr>
      <vt:lpstr>What is Lock/Thread Contention?</vt:lpstr>
      <vt:lpstr>How to find Lock Contention?</vt:lpstr>
      <vt:lpstr>How to Analyze Thread Dump?</vt:lpstr>
      <vt:lpstr>Threads status in VisualVM</vt:lpstr>
      <vt:lpstr>Improving lock performance</vt:lpstr>
      <vt:lpstr>Jstack tool purpose</vt:lpstr>
      <vt:lpstr>Tuning JIT Compiler</vt:lpstr>
      <vt:lpstr>What optimizations JIT can perform?</vt:lpstr>
      <vt:lpstr>Tuning JIT Compiler</vt:lpstr>
      <vt:lpstr>How JIT Can improve performance?</vt:lpstr>
      <vt:lpstr>JIT-Code Cache Flush Options</vt:lpstr>
      <vt:lpstr>JIT-Compilation Limit Options</vt:lpstr>
      <vt:lpstr>JIT-Diagnostic Options</vt:lpstr>
      <vt:lpstr>Diff. b/n synchronized and concurrent collections</vt:lpstr>
      <vt:lpstr>Diff. b/n System.gc() and Runtime.getRuntime.gc()</vt:lpstr>
      <vt:lpstr>Diff. b/n Client and Server JVM</vt:lpstr>
      <vt:lpstr>HotSpot JVM and other Flavours</vt:lpstr>
      <vt:lpstr>HotSpot JVM and other Flavours</vt:lpstr>
      <vt:lpstr>Purpose of jstatd? </vt:lpstr>
      <vt:lpstr>Miscellaneous</vt:lpstr>
      <vt:lpstr>VisualVM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Performance Tuning</dc:title>
  <dc:creator>admin</dc:creator>
  <cp:lastModifiedBy>admin</cp:lastModifiedBy>
  <cp:revision>363</cp:revision>
  <dcterms:created xsi:type="dcterms:W3CDTF">2017-06-14T19:04:43Z</dcterms:created>
  <dcterms:modified xsi:type="dcterms:W3CDTF">2017-06-21T06:08:23Z</dcterms:modified>
</cp:coreProperties>
</file>