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3" r:id="rId4"/>
    <p:sldId id="274" r:id="rId5"/>
    <p:sldId id="281" r:id="rId6"/>
    <p:sldId id="275" r:id="rId7"/>
    <p:sldId id="292" r:id="rId8"/>
    <p:sldId id="276" r:id="rId9"/>
    <p:sldId id="283" r:id="rId10"/>
    <p:sldId id="284" r:id="rId11"/>
    <p:sldId id="277" r:id="rId12"/>
    <p:sldId id="257" r:id="rId13"/>
    <p:sldId id="260" r:id="rId14"/>
    <p:sldId id="291" r:id="rId15"/>
    <p:sldId id="278" r:id="rId16"/>
    <p:sldId id="258" r:id="rId17"/>
    <p:sldId id="261" r:id="rId18"/>
    <p:sldId id="279" r:id="rId19"/>
    <p:sldId id="265" r:id="rId20"/>
    <p:sldId id="266" r:id="rId21"/>
    <p:sldId id="282" r:id="rId22"/>
    <p:sldId id="262" r:id="rId23"/>
    <p:sldId id="267" r:id="rId24"/>
    <p:sldId id="268" r:id="rId25"/>
    <p:sldId id="280" r:id="rId26"/>
    <p:sldId id="269" r:id="rId27"/>
    <p:sldId id="270" r:id="rId28"/>
    <p:sldId id="271" r:id="rId29"/>
    <p:sldId id="272" r:id="rId30"/>
    <p:sldId id="288" r:id="rId31"/>
    <p:sldId id="289" r:id="rId32"/>
    <p:sldId id="290" r:id="rId33"/>
    <p:sldId id="286" r:id="rId34"/>
    <p:sldId id="28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8A4B-C9F3-4E00-BB70-6357D01A01EE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93EC-4DAF-42BE-B8E7-FD5BC0F51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8A4B-C9F3-4E00-BB70-6357D01A01EE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93EC-4DAF-42BE-B8E7-FD5BC0F51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8A4B-C9F3-4E00-BB70-6357D01A01EE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93EC-4DAF-42BE-B8E7-FD5BC0F51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8A4B-C9F3-4E00-BB70-6357D01A01EE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93EC-4DAF-42BE-B8E7-FD5BC0F51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8A4B-C9F3-4E00-BB70-6357D01A01EE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93EC-4DAF-42BE-B8E7-FD5BC0F51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8A4B-C9F3-4E00-BB70-6357D01A01EE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93EC-4DAF-42BE-B8E7-FD5BC0F51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8A4B-C9F3-4E00-BB70-6357D01A01EE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93EC-4DAF-42BE-B8E7-FD5BC0F51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8A4B-C9F3-4E00-BB70-6357D01A01EE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93EC-4DAF-42BE-B8E7-FD5BC0F51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8A4B-C9F3-4E00-BB70-6357D01A01EE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93EC-4DAF-42BE-B8E7-FD5BC0F51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8A4B-C9F3-4E00-BB70-6357D01A01EE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93EC-4DAF-42BE-B8E7-FD5BC0F51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8A4B-C9F3-4E00-BB70-6357D01A01EE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93EC-4DAF-42BE-B8E7-FD5BC0F51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38A4B-C9F3-4E00-BB70-6357D01A01EE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293EC-4DAF-42BE-B8E7-FD5BC0F51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Servlets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US" u="sng" dirty="0" err="1" smtClean="0">
                <a:solidFill>
                  <a:srgbClr val="FF0000"/>
                </a:solidFill>
              </a:rPr>
              <a:t>Servlet</a:t>
            </a:r>
            <a:r>
              <a:rPr lang="en-US" u="sng" dirty="0" smtClean="0">
                <a:solidFill>
                  <a:srgbClr val="FF0000"/>
                </a:solidFill>
              </a:rPr>
              <a:t> Initialization parameters</a:t>
            </a:r>
          </a:p>
          <a:p>
            <a:r>
              <a:rPr lang="en-US" dirty="0" smtClean="0"/>
              <a:t>Any configurable parameters can be provided to web application thru initialization parameters in web.xml</a:t>
            </a:r>
          </a:p>
          <a:p>
            <a:r>
              <a:rPr lang="en-US" dirty="0" smtClean="0"/>
              <a:t>There are two types of initialization parameters.</a:t>
            </a: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Servlet</a:t>
            </a:r>
            <a:r>
              <a:rPr lang="en-US" dirty="0" smtClean="0">
                <a:solidFill>
                  <a:srgbClr val="FF0000"/>
                </a:solidFill>
              </a:rPr>
              <a:t> specific: </a:t>
            </a:r>
            <a:r>
              <a:rPr lang="en-US" dirty="0" smtClean="0"/>
              <a:t>These  init </a:t>
            </a:r>
            <a:r>
              <a:rPr lang="en-US" dirty="0" err="1" smtClean="0"/>
              <a:t>params</a:t>
            </a:r>
            <a:r>
              <a:rPr lang="en-US" dirty="0" smtClean="0"/>
              <a:t> can be accessed only by a specific </a:t>
            </a:r>
            <a:r>
              <a:rPr lang="en-US" dirty="0" err="1" smtClean="0"/>
              <a:t>servlet</a:t>
            </a:r>
            <a:r>
              <a:rPr lang="en-US" dirty="0" smtClean="0"/>
              <a:t>. </a:t>
            </a:r>
            <a:r>
              <a:rPr lang="en-US" dirty="0" err="1" smtClean="0">
                <a:solidFill>
                  <a:srgbClr val="FF0000"/>
                </a:solidFill>
              </a:rPr>
              <a:t>ServletConfig</a:t>
            </a:r>
            <a:r>
              <a:rPr lang="en-US" dirty="0" smtClean="0"/>
              <a:t> can be used to retrieve </a:t>
            </a:r>
            <a:r>
              <a:rPr lang="en-US" dirty="0" err="1" smtClean="0"/>
              <a:t>servlet</a:t>
            </a:r>
            <a:r>
              <a:rPr lang="en-US" dirty="0" smtClean="0"/>
              <a:t> specific init parameter values, from web.xml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Web app specific: </a:t>
            </a:r>
            <a:r>
              <a:rPr lang="en-US" dirty="0" smtClean="0"/>
              <a:t>These init </a:t>
            </a:r>
            <a:r>
              <a:rPr lang="en-US" dirty="0" err="1" smtClean="0"/>
              <a:t>params</a:t>
            </a:r>
            <a:r>
              <a:rPr lang="en-US" dirty="0" smtClean="0"/>
              <a:t> can be accessed by any </a:t>
            </a:r>
            <a:r>
              <a:rPr lang="en-US" dirty="0" err="1" smtClean="0"/>
              <a:t>servlet</a:t>
            </a:r>
            <a:r>
              <a:rPr lang="en-US" dirty="0" smtClean="0"/>
              <a:t> within the web application. Here </a:t>
            </a:r>
            <a:r>
              <a:rPr lang="en-US" dirty="0" err="1" smtClean="0">
                <a:solidFill>
                  <a:srgbClr val="FF0000"/>
                </a:solidFill>
              </a:rPr>
              <a:t>ServletContext</a:t>
            </a:r>
            <a:r>
              <a:rPr lang="en-US" dirty="0" smtClean="0"/>
              <a:t> is used to retrieve web app specific init </a:t>
            </a:r>
            <a:r>
              <a:rPr lang="en-US" dirty="0" err="1" smtClean="0"/>
              <a:t>params</a:t>
            </a:r>
            <a:r>
              <a:rPr lang="en-US" dirty="0" smtClean="0"/>
              <a:t> from web.xml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Since HTTP protocol does not maintain any session, we have to maintain session related details using server side program.  A Session has user specific details, when user interaction with web site is under </a:t>
            </a:r>
            <a:r>
              <a:rPr lang="en-US" dirty="0" err="1" smtClean="0">
                <a:solidFill>
                  <a:schemeClr val="tx1"/>
                </a:solidFill>
              </a:rPr>
              <a:t>progress.There</a:t>
            </a:r>
            <a:r>
              <a:rPr lang="en-US" dirty="0" smtClean="0">
                <a:solidFill>
                  <a:schemeClr val="tx1"/>
                </a:solidFill>
              </a:rPr>
              <a:t> are two ways to maintain session related details.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Cookie</a:t>
            </a:r>
          </a:p>
          <a:p>
            <a:pPr marL="514350" indent="-514350" algn="l"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HTTPSession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u="sng" dirty="0" err="1" smtClean="0">
                <a:solidFill>
                  <a:srgbClr val="FF0000"/>
                </a:solidFill>
              </a:rPr>
              <a:t>Servlet</a:t>
            </a:r>
            <a:r>
              <a:rPr lang="en-US" u="sng" dirty="0" smtClean="0">
                <a:solidFill>
                  <a:srgbClr val="FF0000"/>
                </a:solidFill>
              </a:rPr>
              <a:t> Cookie</a:t>
            </a: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</a:rPr>
              <a:t>A Cookie is a small piece of information which a server side program(such as Java </a:t>
            </a:r>
            <a:r>
              <a:rPr lang="en-US" dirty="0" err="1" smtClean="0">
                <a:solidFill>
                  <a:schemeClr val="tx1"/>
                </a:solidFill>
              </a:rPr>
              <a:t>Servlet</a:t>
            </a:r>
            <a:r>
              <a:rPr lang="en-US" dirty="0" smtClean="0">
                <a:solidFill>
                  <a:schemeClr val="tx1"/>
                </a:solidFill>
              </a:rPr>
              <a:t>) can store and retrieve, to and from Browser. Cookie is persistently stored in Browser, until expiry.</a:t>
            </a: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</a:rPr>
              <a:t>A Cookie has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Name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Value(only plain text allowed)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Expiry date/time</a:t>
            </a:r>
          </a:p>
          <a:p>
            <a:pPr marL="514350" indent="-514350" algn="l"/>
            <a:r>
              <a:rPr lang="en-US" dirty="0" smtClean="0">
                <a:solidFill>
                  <a:srgbClr val="FF0000"/>
                </a:solidFill>
              </a:rPr>
              <a:t>Disadvantages of Cookies are:</a:t>
            </a: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</a:rPr>
              <a:t>Cookies can be viewed or may be edited by User</a:t>
            </a: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</a:rPr>
              <a:t>Cookies can be deleted by User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553200"/>
          </a:xfrm>
        </p:spPr>
        <p:txBody>
          <a:bodyPr>
            <a:no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Servlet</a:t>
            </a:r>
            <a:r>
              <a:rPr lang="en-US" dirty="0" smtClean="0">
                <a:solidFill>
                  <a:srgbClr val="FF0000"/>
                </a:solidFill>
              </a:rPr>
              <a:t> Filter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A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b="1" dirty="0">
                <a:solidFill>
                  <a:schemeClr val="tx1"/>
                </a:solidFill>
              </a:rPr>
              <a:t>filter</a:t>
            </a:r>
            <a:r>
              <a:rPr lang="en-US" sz="2400" dirty="0">
                <a:solidFill>
                  <a:schemeClr val="tx1"/>
                </a:solidFill>
              </a:rPr>
              <a:t> is an object that is invoked at the preprocessing and </a:t>
            </a:r>
            <a:r>
              <a:rPr lang="en-US" sz="2400" dirty="0" err="1">
                <a:solidFill>
                  <a:schemeClr val="tx1"/>
                </a:solidFill>
              </a:rPr>
              <a:t>postprocessing</a:t>
            </a:r>
            <a:r>
              <a:rPr lang="en-US" sz="2400" dirty="0">
                <a:solidFill>
                  <a:schemeClr val="tx1"/>
                </a:solidFill>
              </a:rPr>
              <a:t> of a </a:t>
            </a:r>
            <a:r>
              <a:rPr lang="en-US" sz="2400" dirty="0" smtClean="0">
                <a:solidFill>
                  <a:schemeClr val="tx1"/>
                </a:solidFill>
              </a:rPr>
              <a:t>request from  and to Browser.</a:t>
            </a:r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It is mainly used to perform filtering tasks such as conversion, logging, compression, encryption and decryption, input validation etc.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The </a:t>
            </a:r>
            <a:r>
              <a:rPr lang="en-US" sz="2400" b="1" dirty="0" err="1">
                <a:solidFill>
                  <a:schemeClr val="tx1"/>
                </a:solidFill>
              </a:rPr>
              <a:t>servlet</a:t>
            </a:r>
            <a:r>
              <a:rPr lang="en-US" sz="2400" b="1" dirty="0">
                <a:solidFill>
                  <a:schemeClr val="tx1"/>
                </a:solidFill>
              </a:rPr>
              <a:t> filter is </a:t>
            </a:r>
            <a:r>
              <a:rPr lang="en-US" sz="2400" b="1" dirty="0" smtClean="0">
                <a:solidFill>
                  <a:schemeClr val="tx1"/>
                </a:solidFill>
              </a:rPr>
              <a:t>dynamically pluggable</a:t>
            </a:r>
            <a:r>
              <a:rPr lang="en-US" sz="2400" dirty="0">
                <a:solidFill>
                  <a:schemeClr val="tx1"/>
                </a:solidFill>
              </a:rPr>
              <a:t>, i.e. its entry is defined in the </a:t>
            </a:r>
            <a:r>
              <a:rPr lang="en-US" sz="2400" dirty="0" smtClean="0">
                <a:solidFill>
                  <a:schemeClr val="tx1"/>
                </a:solidFill>
              </a:rPr>
              <a:t>web.xml(Deployment Descriptor) </a:t>
            </a:r>
            <a:r>
              <a:rPr lang="en-US" sz="2400" dirty="0">
                <a:solidFill>
                  <a:schemeClr val="tx1"/>
                </a:solidFill>
              </a:rPr>
              <a:t>file, if we remove the entry of filter from the web.xml file, filter will be removed automatically and we don't need to change the </a:t>
            </a:r>
            <a:r>
              <a:rPr lang="en-US" sz="2400" dirty="0" err="1">
                <a:solidFill>
                  <a:schemeClr val="tx1"/>
                </a:solidFill>
              </a:rPr>
              <a:t>servlet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400" dirty="0" err="1" smtClean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..e no recompilation and deployment of </a:t>
            </a:r>
            <a:r>
              <a:rPr lang="en-US" sz="2400" dirty="0" err="1" smtClean="0">
                <a:solidFill>
                  <a:schemeClr val="tx1"/>
                </a:solidFill>
              </a:rPr>
              <a:t>webapplication</a:t>
            </a:r>
            <a:r>
              <a:rPr lang="en-US" sz="2400" dirty="0" smtClean="0">
                <a:solidFill>
                  <a:schemeClr val="tx1"/>
                </a:solidFill>
              </a:rPr>
              <a:t> is required</a:t>
            </a:r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Hence, maintenance </a:t>
            </a:r>
            <a:r>
              <a:rPr lang="en-US" sz="2400" dirty="0">
                <a:solidFill>
                  <a:schemeClr val="tx1"/>
                </a:solidFill>
              </a:rPr>
              <a:t>cost </a:t>
            </a:r>
            <a:r>
              <a:rPr lang="en-US" sz="2400" dirty="0" smtClean="0">
                <a:solidFill>
                  <a:schemeClr val="tx1"/>
                </a:solidFill>
              </a:rPr>
              <a:t>is less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505200" y="2590800"/>
            <a:ext cx="1828800" cy="30480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1.Request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2514600"/>
            <a:ext cx="1752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Browser(Client)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91200" y="990600"/>
            <a:ext cx="24384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86600" y="2895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</a:t>
            </a:r>
            <a:r>
              <a:rPr lang="en-US" dirty="0" err="1" smtClean="0"/>
              <a:t>Servlet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43600" y="2209800"/>
            <a:ext cx="457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L</a:t>
            </a:r>
          </a:p>
          <a:p>
            <a:pPr algn="ctr"/>
            <a:r>
              <a:rPr lang="en-US" dirty="0" smtClean="0"/>
              <a:t>T</a:t>
            </a:r>
          </a:p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dirty="0" smtClean="0"/>
              <a:t>R</a:t>
            </a:r>
          </a:p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67000" y="2667000"/>
            <a:ext cx="33528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2667000" y="3048000"/>
            <a:ext cx="3429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400800" y="3048000"/>
            <a:ext cx="685800" cy="15240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6400800" y="3429000"/>
            <a:ext cx="685800" cy="15240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3"/>
          <p:cNvSpPr txBox="1">
            <a:spLocks/>
          </p:cNvSpPr>
          <p:nvPr/>
        </p:nvSpPr>
        <p:spPr>
          <a:xfrm>
            <a:off x="3200400" y="3228110"/>
            <a:ext cx="1828800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4.Response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Subtitle 3"/>
          <p:cNvSpPr txBox="1">
            <a:spLocks/>
          </p:cNvSpPr>
          <p:nvPr/>
        </p:nvSpPr>
        <p:spPr>
          <a:xfrm>
            <a:off x="6096000" y="685800"/>
            <a:ext cx="1828800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 Server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53200" y="2743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53200" y="3581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10800000">
            <a:off x="4495800" y="1600200"/>
            <a:ext cx="1676400" cy="13716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title 3"/>
          <p:cNvSpPr txBox="1">
            <a:spLocks/>
          </p:cNvSpPr>
          <p:nvPr/>
        </p:nvSpPr>
        <p:spPr>
          <a:xfrm>
            <a:off x="2514600" y="1219200"/>
            <a:ext cx="3048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Preprocessing a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Request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10800000" flipV="1">
            <a:off x="4648200" y="3505200"/>
            <a:ext cx="1447800" cy="9906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ubtitle 3"/>
          <p:cNvSpPr txBox="1">
            <a:spLocks/>
          </p:cNvSpPr>
          <p:nvPr/>
        </p:nvSpPr>
        <p:spPr>
          <a:xfrm>
            <a:off x="2438400" y="4440380"/>
            <a:ext cx="35814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Post processing a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Response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819400"/>
            <a:ext cx="1752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Browser(Client)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24200" y="1219200"/>
            <a:ext cx="5486400" cy="518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76600" y="1371600"/>
            <a:ext cx="533400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L</a:t>
            </a:r>
          </a:p>
          <a:p>
            <a:pPr algn="ctr"/>
            <a:r>
              <a:rPr lang="en-US" dirty="0" smtClean="0"/>
              <a:t>T</a:t>
            </a:r>
          </a:p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dirty="0" smtClean="0"/>
              <a:t>R</a:t>
            </a:r>
          </a:p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Subtitle 3"/>
          <p:cNvSpPr txBox="1">
            <a:spLocks/>
          </p:cNvSpPr>
          <p:nvPr/>
        </p:nvSpPr>
        <p:spPr>
          <a:xfrm>
            <a:off x="5410200" y="762000"/>
            <a:ext cx="1828800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 Server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91200" y="2362200"/>
            <a:ext cx="2362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</a:t>
            </a:r>
            <a:r>
              <a:rPr lang="en-US" dirty="0" err="1" smtClean="0"/>
              <a:t>Servlet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14800" y="1371600"/>
            <a:ext cx="533400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L</a:t>
            </a:r>
          </a:p>
          <a:p>
            <a:pPr algn="ctr"/>
            <a:r>
              <a:rPr lang="en-US" dirty="0" smtClean="0"/>
              <a:t>T</a:t>
            </a:r>
          </a:p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dirty="0" smtClean="0"/>
              <a:t>R</a:t>
            </a:r>
          </a:p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53000" y="1371600"/>
            <a:ext cx="533400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L</a:t>
            </a:r>
          </a:p>
          <a:p>
            <a:pPr algn="ctr"/>
            <a:r>
              <a:rPr lang="en-US" dirty="0" smtClean="0"/>
              <a:t>T</a:t>
            </a:r>
          </a:p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dirty="0" smtClean="0"/>
              <a:t>R</a:t>
            </a:r>
          </a:p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600200" y="2971800"/>
            <a:ext cx="1524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3"/>
          <p:cNvSpPr txBox="1">
            <a:spLocks/>
          </p:cNvSpPr>
          <p:nvPr/>
        </p:nvSpPr>
        <p:spPr>
          <a:xfrm>
            <a:off x="0" y="990600"/>
            <a:ext cx="28194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can be Filter chains, as shown below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1752600" y="3657600"/>
            <a:ext cx="1371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124200" y="2819400"/>
            <a:ext cx="2667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553200"/>
          </a:xfrm>
        </p:spPr>
        <p:txBody>
          <a:bodyPr>
            <a:no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HttpSession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HTTP is the protocol used between Browser and Web Server.  A session stores user specific details, for a period for which user is logged in to the site. Since HTTP Protocol is state less, it is the responsibility of server side program(like Java </a:t>
            </a:r>
            <a:r>
              <a:rPr lang="en-US" sz="2400" dirty="0" err="1" smtClean="0">
                <a:solidFill>
                  <a:schemeClr val="tx1"/>
                </a:solidFill>
              </a:rPr>
              <a:t>Servlets</a:t>
            </a:r>
            <a:r>
              <a:rPr lang="en-US" sz="2400" dirty="0" smtClean="0">
                <a:solidFill>
                  <a:schemeClr val="tx1"/>
                </a:solidFill>
              </a:rPr>
              <a:t>, JSP) to maintain Session details, when  a session is in progress between Browser and Web Server.</a:t>
            </a: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Generally session stores user specific details, like the user who is currently logged in, etc…</a:t>
            </a: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dirty="0" err="1" smtClean="0">
                <a:solidFill>
                  <a:schemeClr val="tx1"/>
                </a:solidFill>
              </a:rPr>
              <a:t>Servlet</a:t>
            </a:r>
            <a:r>
              <a:rPr lang="en-US" sz="2400" dirty="0" smtClean="0">
                <a:solidFill>
                  <a:schemeClr val="tx1"/>
                </a:solidFill>
              </a:rPr>
              <a:t> can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Create a new session(this is done, generally when user logs in)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Retrieve an existing session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Set, Get or remove an attribute to and from a session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Destroy a Session(this is done, when user logs out)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3600" b="1" dirty="0" smtClean="0">
                <a:solidFill>
                  <a:srgbClr val="FF0000"/>
                </a:solidFill>
              </a:rPr>
              <a:t>Usage of Filter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600" dirty="0" smtClean="0">
                <a:solidFill>
                  <a:schemeClr val="tx1"/>
                </a:solidFill>
              </a:rPr>
              <a:t>recording all incoming requests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600" dirty="0" smtClean="0">
                <a:solidFill>
                  <a:schemeClr val="tx1"/>
                </a:solidFill>
              </a:rPr>
              <a:t>logs the IP addresses of the computers from which the requests originate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600" dirty="0" smtClean="0">
                <a:solidFill>
                  <a:schemeClr val="tx1"/>
                </a:solidFill>
              </a:rPr>
              <a:t>Can block requests from certain IP </a:t>
            </a:r>
            <a:r>
              <a:rPr lang="en-US" sz="3600" dirty="0" err="1" smtClean="0">
                <a:solidFill>
                  <a:schemeClr val="tx1"/>
                </a:solidFill>
              </a:rPr>
              <a:t>addr</a:t>
            </a:r>
            <a:r>
              <a:rPr lang="en-US" sz="3600" dirty="0" smtClean="0">
                <a:solidFill>
                  <a:schemeClr val="tx1"/>
                </a:solidFill>
              </a:rPr>
              <a:t> or range of IP addresses.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600" dirty="0" smtClean="0">
                <a:solidFill>
                  <a:schemeClr val="tx1"/>
                </a:solidFill>
              </a:rPr>
              <a:t>conversion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600" dirty="0" smtClean="0">
                <a:solidFill>
                  <a:schemeClr val="tx1"/>
                </a:solidFill>
              </a:rPr>
              <a:t>data compression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600" dirty="0" smtClean="0">
                <a:solidFill>
                  <a:schemeClr val="tx1"/>
                </a:solidFill>
              </a:rPr>
              <a:t>encryption and decryption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600" dirty="0" smtClean="0">
                <a:solidFill>
                  <a:schemeClr val="tx1"/>
                </a:solidFill>
              </a:rPr>
              <a:t>input validation etc.</a:t>
            </a:r>
          </a:p>
          <a:p>
            <a:pPr algn="just"/>
            <a:r>
              <a:rPr lang="en-US" sz="3600" b="1" dirty="0" smtClean="0">
                <a:solidFill>
                  <a:srgbClr val="FF0000"/>
                </a:solidFill>
              </a:rPr>
              <a:t>Advantage of Filter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600" dirty="0" smtClean="0">
                <a:solidFill>
                  <a:schemeClr val="tx1"/>
                </a:solidFill>
              </a:rPr>
              <a:t>Filter is pluggable.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600" dirty="0" smtClean="0">
                <a:solidFill>
                  <a:schemeClr val="tx1"/>
                </a:solidFill>
              </a:rPr>
              <a:t>Gets invoked only for matching </a:t>
            </a:r>
            <a:r>
              <a:rPr lang="en-US" sz="3600" dirty="0" err="1" smtClean="0">
                <a:solidFill>
                  <a:srgbClr val="FF0000"/>
                </a:solidFill>
              </a:rPr>
              <a:t>url</a:t>
            </a:r>
            <a:r>
              <a:rPr lang="en-US" sz="3600" dirty="0" smtClean="0">
                <a:solidFill>
                  <a:srgbClr val="FF0000"/>
                </a:solidFill>
              </a:rPr>
              <a:t>-pattern</a:t>
            </a:r>
            <a:r>
              <a:rPr lang="en-US" sz="3600" dirty="0" smtClean="0">
                <a:solidFill>
                  <a:schemeClr val="tx1"/>
                </a:solidFill>
              </a:rPr>
              <a:t> configured in web.xml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600" dirty="0" smtClean="0">
                <a:solidFill>
                  <a:schemeClr val="tx1"/>
                </a:solidFill>
              </a:rPr>
              <a:t>One filter don't have dependency onto another resource.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600" dirty="0" smtClean="0">
                <a:solidFill>
                  <a:schemeClr val="tx1"/>
                </a:solidFill>
              </a:rPr>
              <a:t>Less Maintenance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Another Advantage of Filters is, it is possible to have multiple Filters at a time, each Filter can be plugged out or plugged in(just by changing web.xml) based on the requirement.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rgbClr val="FF0000"/>
                </a:solidFill>
              </a:rPr>
              <a:t>RequestDispatcher</a:t>
            </a:r>
            <a:r>
              <a:rPr lang="en-US" dirty="0" smtClean="0">
                <a:solidFill>
                  <a:schemeClr val="tx1"/>
                </a:solidFill>
              </a:rPr>
              <a:t>: When processing a request, a </a:t>
            </a:r>
            <a:r>
              <a:rPr lang="en-US" dirty="0" err="1" smtClean="0">
                <a:solidFill>
                  <a:schemeClr val="tx1"/>
                </a:solidFill>
              </a:rPr>
              <a:t>Servlet</a:t>
            </a:r>
            <a:r>
              <a:rPr lang="en-US" dirty="0" smtClean="0">
                <a:solidFill>
                  <a:schemeClr val="tx1"/>
                </a:solidFill>
              </a:rPr>
              <a:t> may need to 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forward the request to some other resource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Include output of some other resource to the current one.</a:t>
            </a:r>
            <a:endParaRPr lang="en-US" dirty="0">
              <a:solidFill>
                <a:schemeClr val="tx1"/>
              </a:solidFill>
            </a:endParaRPr>
          </a:p>
          <a:p>
            <a:pPr marL="514350" indent="-514350" algn="l"/>
            <a:r>
              <a:rPr lang="en-US" dirty="0" err="1" smtClean="0">
                <a:solidFill>
                  <a:schemeClr val="tx1"/>
                </a:solidFill>
              </a:rPr>
              <a:t>RequestDispatcher</a:t>
            </a:r>
            <a:r>
              <a:rPr lang="en-US" dirty="0" smtClean="0">
                <a:solidFill>
                  <a:schemeClr val="tx1"/>
                </a:solidFill>
              </a:rPr>
              <a:t> provides methods to forward or include a resource.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24200" y="1143000"/>
            <a:ext cx="1828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Processing </a:t>
            </a:r>
            <a:r>
              <a:rPr lang="en-US" dirty="0" err="1" smtClean="0"/>
              <a:t>Servlet</a:t>
            </a:r>
            <a:endParaRPr lang="en-US" dirty="0"/>
          </a:p>
        </p:txBody>
      </p:sp>
      <p:sp>
        <p:nvSpPr>
          <p:cNvPr id="14" name="Subtitle 3"/>
          <p:cNvSpPr txBox="1">
            <a:spLocks/>
          </p:cNvSpPr>
          <p:nvPr/>
        </p:nvSpPr>
        <p:spPr>
          <a:xfrm>
            <a:off x="3276600" y="4876800"/>
            <a:ext cx="3962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 Server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77000" y="1143000"/>
            <a:ext cx="1828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4.Forwarded Resource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28600" y="3505200"/>
            <a:ext cx="1143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Browser (Client)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798125" y="3796145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…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>
            <a:endCxn id="5" idx="1"/>
          </p:cNvCxnSpPr>
          <p:nvPr/>
        </p:nvCxnSpPr>
        <p:spPr>
          <a:xfrm rot="5400000" flipH="1" flipV="1">
            <a:off x="1257300" y="2095500"/>
            <a:ext cx="1981200" cy="1752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" idx="3"/>
            <a:endCxn id="16" idx="1"/>
          </p:cNvCxnSpPr>
          <p:nvPr/>
        </p:nvCxnSpPr>
        <p:spPr>
          <a:xfrm>
            <a:off x="4953000" y="1981200"/>
            <a:ext cx="1524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6" idx="2"/>
          </p:cNvCxnSpPr>
          <p:nvPr/>
        </p:nvCxnSpPr>
        <p:spPr>
          <a:xfrm rot="5400000">
            <a:off x="3619500" y="571500"/>
            <a:ext cx="1524000" cy="6019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219200" y="2286000"/>
            <a:ext cx="18288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Send HTTP Request to </a:t>
            </a:r>
            <a:r>
              <a:rPr lang="en-US" dirty="0" err="1" smtClean="0"/>
              <a:t>Servlet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105400" y="990600"/>
            <a:ext cx="121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3.Forward the request to some other </a:t>
            </a:r>
            <a:r>
              <a:rPr lang="en-US" sz="1400" dirty="0" err="1" smtClean="0"/>
              <a:t>Servlet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4114800" y="3733800"/>
            <a:ext cx="121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5.Send the response to Client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228600" y="2286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RequestDispatcher</a:t>
            </a:r>
            <a:r>
              <a:rPr lang="en-US" dirty="0" smtClean="0"/>
              <a:t> Forward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876800" y="152400"/>
            <a:ext cx="167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NOTE: any response from Processing </a:t>
            </a:r>
            <a:r>
              <a:rPr lang="en-US" sz="1400" dirty="0" err="1" smtClean="0"/>
              <a:t>Servlet</a:t>
            </a:r>
            <a:r>
              <a:rPr lang="en-US" sz="1400" dirty="0" smtClean="0"/>
              <a:t> is discarded</a:t>
            </a:r>
            <a:endParaRPr lang="en-US" sz="1400" dirty="0"/>
          </a:p>
        </p:txBody>
      </p:sp>
      <p:sp>
        <p:nvSpPr>
          <p:cNvPr id="59" name="Right Brace 58"/>
          <p:cNvSpPr/>
          <p:nvPr/>
        </p:nvSpPr>
        <p:spPr>
          <a:xfrm rot="16200000">
            <a:off x="5562600" y="76200"/>
            <a:ext cx="381000" cy="1600200"/>
          </a:xfrm>
          <a:prstGeom prst="rightBrace">
            <a:avLst>
              <a:gd name="adj1" fmla="val 8333"/>
              <a:gd name="adj2" fmla="val 5055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382000" cy="61722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 smtClean="0">
                <a:solidFill>
                  <a:schemeClr val="tx1"/>
                </a:solidFill>
              </a:rPr>
              <a:t>Servlet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 err="1" smtClean="0">
                <a:solidFill>
                  <a:schemeClr val="tx1"/>
                </a:solidFill>
              </a:rPr>
              <a:t>Servlet</a:t>
            </a:r>
            <a:r>
              <a:rPr lang="en-US" dirty="0" smtClean="0">
                <a:solidFill>
                  <a:schemeClr val="tx1"/>
                </a:solidFill>
              </a:rPr>
              <a:t> is a Server Side Java Program, which accepts request from Web Browser(Client), processes the request, and sends the response(generally HTML code) back to the Client.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 err="1" smtClean="0">
                <a:solidFill>
                  <a:schemeClr val="tx1"/>
                </a:solidFill>
              </a:rPr>
              <a:t>WebServer</a:t>
            </a:r>
            <a:r>
              <a:rPr lang="en-US" dirty="0" smtClean="0">
                <a:solidFill>
                  <a:schemeClr val="tx1"/>
                </a:solidFill>
              </a:rPr>
              <a:t> is required to a run a </a:t>
            </a:r>
            <a:r>
              <a:rPr lang="en-US" dirty="0" err="1" smtClean="0">
                <a:solidFill>
                  <a:schemeClr val="tx1"/>
                </a:solidFill>
              </a:rPr>
              <a:t>servlet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Below are some examples of Web Server.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Apache Tomcat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Glass Fish </a:t>
            </a:r>
            <a:r>
              <a:rPr lang="en-US" dirty="0" err="1" smtClean="0">
                <a:solidFill>
                  <a:schemeClr val="tx1"/>
                </a:solidFill>
              </a:rPr>
              <a:t>Server,etc</a:t>
            </a:r>
            <a:r>
              <a:rPr lang="en-US" dirty="0" smtClean="0">
                <a:solidFill>
                  <a:schemeClr val="tx1"/>
                </a:solidFill>
              </a:rPr>
              <a:t>..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Web Logic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Web Sphere</a:t>
            </a:r>
          </a:p>
          <a:p>
            <a:pPr marL="514350" indent="-514350"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24200" y="1143000"/>
            <a:ext cx="1828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2.Processing </a:t>
            </a:r>
            <a:r>
              <a:rPr lang="en-US" dirty="0" err="1" smtClean="0"/>
              <a:t>Servlet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477000" y="1143000"/>
            <a:ext cx="1828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4.Included Resource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28600" y="3505200"/>
            <a:ext cx="1143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Browser (Client)</a:t>
            </a:r>
            <a:endParaRPr lang="en-US" dirty="0"/>
          </a:p>
        </p:txBody>
      </p:sp>
      <p:cxnSp>
        <p:nvCxnSpPr>
          <p:cNvPr id="34" name="Straight Arrow Connector 33"/>
          <p:cNvCxnSpPr>
            <a:endCxn id="5" idx="1"/>
          </p:cNvCxnSpPr>
          <p:nvPr/>
        </p:nvCxnSpPr>
        <p:spPr>
          <a:xfrm rot="5400000" flipH="1" flipV="1">
            <a:off x="1257300" y="2095500"/>
            <a:ext cx="1981200" cy="1752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" idx="3"/>
            <a:endCxn id="16" idx="1"/>
          </p:cNvCxnSpPr>
          <p:nvPr/>
        </p:nvCxnSpPr>
        <p:spPr>
          <a:xfrm>
            <a:off x="4953000" y="1981200"/>
            <a:ext cx="1524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" idx="2"/>
          </p:cNvCxnSpPr>
          <p:nvPr/>
        </p:nvCxnSpPr>
        <p:spPr>
          <a:xfrm rot="5400000">
            <a:off x="1943100" y="2247900"/>
            <a:ext cx="1524000" cy="2667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219200" y="2286000"/>
            <a:ext cx="18288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1.Send HTTP Request to </a:t>
            </a:r>
            <a:r>
              <a:rPr lang="en-US" dirty="0" err="1" smtClean="0"/>
              <a:t>Servlet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105400" y="990600"/>
            <a:ext cx="121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3.Include request to some other </a:t>
            </a:r>
            <a:r>
              <a:rPr lang="en-US" sz="1400" dirty="0" err="1" smtClean="0"/>
              <a:t>Servlet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228600" y="2286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RequestDispatcher</a:t>
            </a:r>
            <a:r>
              <a:rPr lang="en-US" dirty="0" smtClean="0"/>
              <a:t> Include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 rot="20496482">
            <a:off x="2022023" y="3877769"/>
            <a:ext cx="2964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5. response from Processing </a:t>
            </a:r>
            <a:r>
              <a:rPr lang="en-US" sz="1400" dirty="0" err="1" smtClean="0"/>
              <a:t>Servlet</a:t>
            </a:r>
            <a:r>
              <a:rPr lang="en-US" sz="1400" dirty="0" smtClean="0"/>
              <a:t> is included along with included resources</a:t>
            </a:r>
            <a:endParaRPr lang="en-US" sz="1400" dirty="0"/>
          </a:p>
        </p:txBody>
      </p:sp>
      <p:sp>
        <p:nvSpPr>
          <p:cNvPr id="59" name="Right Brace 58"/>
          <p:cNvSpPr/>
          <p:nvPr/>
        </p:nvSpPr>
        <p:spPr>
          <a:xfrm rot="4219729">
            <a:off x="3163430" y="2253109"/>
            <a:ext cx="179898" cy="3060070"/>
          </a:xfrm>
          <a:prstGeom prst="rightBrace">
            <a:avLst>
              <a:gd name="adj1" fmla="val 8333"/>
              <a:gd name="adj2" fmla="val 5055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rot="10800000" flipV="1">
            <a:off x="2895600" y="2667000"/>
            <a:ext cx="3581400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90800" y="518160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Any number of resources can be included. Responses from all the resources is included along with response from  Pro </a:t>
            </a:r>
            <a:r>
              <a:rPr lang="en-US" dirty="0" err="1" smtClean="0"/>
              <a:t>cessing</a:t>
            </a:r>
            <a:r>
              <a:rPr lang="en-US" dirty="0" smtClean="0"/>
              <a:t> </a:t>
            </a:r>
            <a:r>
              <a:rPr lang="en-US" dirty="0" err="1" smtClean="0"/>
              <a:t>Servlet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24200" y="1143000"/>
            <a:ext cx="1828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Processing </a:t>
            </a:r>
            <a:r>
              <a:rPr lang="en-US" dirty="0" err="1" smtClean="0"/>
              <a:t>Servlet</a:t>
            </a:r>
            <a:endParaRPr lang="en-US" dirty="0"/>
          </a:p>
        </p:txBody>
      </p:sp>
      <p:sp>
        <p:nvSpPr>
          <p:cNvPr id="14" name="Subtitle 3"/>
          <p:cNvSpPr txBox="1">
            <a:spLocks/>
          </p:cNvSpPr>
          <p:nvPr/>
        </p:nvSpPr>
        <p:spPr>
          <a:xfrm>
            <a:off x="3276600" y="4876800"/>
            <a:ext cx="3962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 Server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34200" y="2133600"/>
            <a:ext cx="1828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5.Forwarded Resource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28600" y="3505200"/>
            <a:ext cx="1143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Browser (Client)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895600" y="4267200"/>
            <a:ext cx="206432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…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>
            <a:endCxn id="5" idx="1"/>
          </p:cNvCxnSpPr>
          <p:nvPr/>
        </p:nvCxnSpPr>
        <p:spPr>
          <a:xfrm rot="5400000" flipH="1" flipV="1">
            <a:off x="1257300" y="2095500"/>
            <a:ext cx="1981200" cy="1752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0800000" flipV="1">
            <a:off x="1371600" y="2743200"/>
            <a:ext cx="2514600" cy="1524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V="1">
            <a:off x="1371600" y="3733800"/>
            <a:ext cx="556260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219200" y="2286000"/>
            <a:ext cx="18288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Send HTTP Request to </a:t>
            </a:r>
            <a:r>
              <a:rPr lang="en-US" dirty="0" err="1" smtClean="0"/>
              <a:t>Servlet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362200" y="2971800"/>
            <a:ext cx="121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3.Send redirect request back to Browser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4572000" y="3124200"/>
            <a:ext cx="121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4.Send the request to forwarded resource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228600" y="2286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Redirect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371600" y="3352800"/>
            <a:ext cx="5562600" cy="1066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71800" y="4343401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6.Response from  forwarded resource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495300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Redirect with HTTP Post method:</a:t>
            </a:r>
          </a:p>
          <a:p>
            <a:endParaRPr lang="en-US" dirty="0" smtClean="0"/>
          </a:p>
          <a:p>
            <a:r>
              <a:rPr lang="en-US" dirty="0" err="1" smtClean="0"/>
              <a:t>response.setStatus</a:t>
            </a:r>
            <a:r>
              <a:rPr lang="en-US" dirty="0" smtClean="0"/>
              <a:t>(307); //this makes the redirection keep your requesting method as is. </a:t>
            </a:r>
            <a:r>
              <a:rPr lang="en-US" dirty="0" err="1" smtClean="0"/>
              <a:t>response.addHeader</a:t>
            </a:r>
            <a:r>
              <a:rPr lang="en-US" dirty="0" smtClean="0"/>
              <a:t>("Location", "http://address.to/redirect");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743200" y="381000"/>
            <a:ext cx="6172200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76600" y="3429000"/>
            <a:ext cx="1143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</a:t>
            </a:r>
            <a:r>
              <a:rPr lang="en-US" dirty="0" err="1" smtClean="0"/>
              <a:t>Servlet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76600" y="990600"/>
            <a:ext cx="541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 data</a:t>
            </a:r>
            <a:endParaRPr lang="en-US" dirty="0"/>
          </a:p>
        </p:txBody>
      </p:sp>
      <p:sp>
        <p:nvSpPr>
          <p:cNvPr id="14" name="Subtitle 3"/>
          <p:cNvSpPr txBox="1">
            <a:spLocks/>
          </p:cNvSpPr>
          <p:nvPr/>
        </p:nvSpPr>
        <p:spPr>
          <a:xfrm>
            <a:off x="3276600" y="4876800"/>
            <a:ext cx="3962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 Server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00600" y="3429000"/>
            <a:ext cx="1066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Servlet1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72200" y="3429000"/>
            <a:ext cx="1066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Servlet2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543800" y="3429000"/>
            <a:ext cx="1066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 </a:t>
            </a:r>
            <a:r>
              <a:rPr lang="en-US" dirty="0" err="1" smtClean="0"/>
              <a:t>Servlet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2552700" y="2400300"/>
            <a:ext cx="1905000" cy="152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 flipH="1" flipV="1">
            <a:off x="3200400" y="2438400"/>
            <a:ext cx="1828800" cy="152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H="1">
            <a:off x="5600700" y="2324100"/>
            <a:ext cx="1905000" cy="304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V="1">
            <a:off x="7010400" y="2286000"/>
            <a:ext cx="1905000" cy="381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19400" y="2895600"/>
            <a:ext cx="1143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getSession</a:t>
            </a:r>
            <a:r>
              <a:rPr lang="en-US" sz="1200" dirty="0" smtClean="0">
                <a:solidFill>
                  <a:schemeClr val="bg1"/>
                </a:solidFill>
              </a:rPr>
              <a:t>()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57600" y="2362200"/>
            <a:ext cx="1143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setAttribute</a:t>
            </a:r>
            <a:r>
              <a:rPr lang="en-US" sz="1200" dirty="0" smtClean="0">
                <a:solidFill>
                  <a:schemeClr val="bg1"/>
                </a:solidFill>
              </a:rPr>
              <a:t>()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0" y="2133600"/>
            <a:ext cx="13716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getSession</a:t>
            </a:r>
            <a:r>
              <a:rPr lang="en-US" sz="1200" dirty="0" smtClean="0">
                <a:solidFill>
                  <a:schemeClr val="bg1"/>
                </a:solidFill>
              </a:rPr>
              <a:t>(false)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rot="16200000" flipH="1">
            <a:off x="4267200" y="2362200"/>
            <a:ext cx="190500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00600" y="2667000"/>
            <a:ext cx="1143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getAttribute</a:t>
            </a:r>
            <a:r>
              <a:rPr lang="en-US" sz="1200" dirty="0" smtClean="0">
                <a:solidFill>
                  <a:schemeClr val="bg1"/>
                </a:solidFill>
              </a:rPr>
              <a:t>()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96000" y="2362200"/>
            <a:ext cx="1143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getAttribute</a:t>
            </a:r>
            <a:r>
              <a:rPr lang="en-US" sz="1200" dirty="0" smtClean="0">
                <a:solidFill>
                  <a:schemeClr val="bg1"/>
                </a:solidFill>
              </a:rPr>
              <a:t>()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467600" y="2514600"/>
            <a:ext cx="1447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Invalidate()  destroys the session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28600" y="3505200"/>
            <a:ext cx="1143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Browser (Client)</a:t>
            </a:r>
            <a:endParaRPr lang="en-US" dirty="0"/>
          </a:p>
        </p:txBody>
      </p:sp>
      <p:sp>
        <p:nvSpPr>
          <p:cNvPr id="43" name="Left-Right Arrow 42"/>
          <p:cNvSpPr/>
          <p:nvPr/>
        </p:nvSpPr>
        <p:spPr>
          <a:xfrm>
            <a:off x="1371600" y="3962400"/>
            <a:ext cx="14478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384965" y="3810000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…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98125" y="3796145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…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62800" y="3810000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…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867400" y="1828800"/>
            <a:ext cx="13716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getSession</a:t>
            </a:r>
            <a:r>
              <a:rPr lang="en-US" sz="1200" dirty="0" smtClean="0">
                <a:solidFill>
                  <a:schemeClr val="bg1"/>
                </a:solidFill>
              </a:rPr>
              <a:t>(false)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67000" y="3124200"/>
            <a:ext cx="1676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Create new session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43400" y="1676400"/>
            <a:ext cx="1676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Get existing session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15000" y="1600200"/>
            <a:ext cx="1676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Get existing session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JSP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JSP stands for Java Server Pages. JSP is just an extension over </a:t>
            </a:r>
            <a:r>
              <a:rPr lang="en-US" dirty="0" err="1" smtClean="0">
                <a:solidFill>
                  <a:schemeClr val="tx1"/>
                </a:solidFill>
              </a:rPr>
              <a:t>Servlets</a:t>
            </a:r>
            <a:r>
              <a:rPr lang="en-US" dirty="0" smtClean="0">
                <a:solidFill>
                  <a:schemeClr val="tx1"/>
                </a:solidFill>
              </a:rPr>
              <a:t>. Advantages of JSP over </a:t>
            </a:r>
            <a:r>
              <a:rPr lang="en-US" dirty="0" err="1" smtClean="0">
                <a:solidFill>
                  <a:schemeClr val="tx1"/>
                </a:solidFill>
              </a:rPr>
              <a:t>Servlets</a:t>
            </a:r>
            <a:r>
              <a:rPr lang="en-US" dirty="0" smtClean="0">
                <a:solidFill>
                  <a:schemeClr val="tx1"/>
                </a:solidFill>
              </a:rPr>
              <a:t> are</a:t>
            </a:r>
          </a:p>
          <a:p>
            <a:pPr marL="514350" indent="-514350" algn="just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JSP Code is more compact compared to </a:t>
            </a:r>
            <a:r>
              <a:rPr lang="en-US" dirty="0" err="1" smtClean="0">
                <a:solidFill>
                  <a:schemeClr val="tx1"/>
                </a:solidFill>
              </a:rPr>
              <a:t>Servlets</a:t>
            </a:r>
            <a:endParaRPr lang="en-US" dirty="0" smtClean="0">
              <a:solidFill>
                <a:schemeClr val="tx1"/>
              </a:solidFill>
            </a:endParaRPr>
          </a:p>
          <a:p>
            <a:pPr marL="514350" indent="-514350" algn="just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JSP is tag based, and syntactically looks similar to HTML, and has better readability.</a:t>
            </a:r>
          </a:p>
          <a:p>
            <a:pPr marL="514350" indent="-514350" algn="just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Development time of Web Applications using JSP is lesser compared with that of </a:t>
            </a:r>
            <a:r>
              <a:rPr lang="en-US" dirty="0" err="1" smtClean="0">
                <a:solidFill>
                  <a:schemeClr val="tx1"/>
                </a:solidFill>
              </a:rPr>
              <a:t>Servlets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just"/>
            <a:r>
              <a:rPr lang="en-US" dirty="0" smtClean="0">
                <a:solidFill>
                  <a:schemeClr val="tx1"/>
                </a:solidFill>
              </a:rPr>
              <a:t>Note that when .</a:t>
            </a:r>
            <a:r>
              <a:rPr lang="en-US" dirty="0" err="1" smtClean="0">
                <a:solidFill>
                  <a:schemeClr val="tx1"/>
                </a:solidFill>
              </a:rPr>
              <a:t>jsp</a:t>
            </a:r>
            <a:r>
              <a:rPr lang="en-US" dirty="0" smtClean="0">
                <a:solidFill>
                  <a:schemeClr val="tx1"/>
                </a:solidFill>
              </a:rPr>
              <a:t> is built, </a:t>
            </a:r>
            <a:r>
              <a:rPr lang="en-US" dirty="0" err="1" smtClean="0">
                <a:solidFill>
                  <a:schemeClr val="tx1"/>
                </a:solidFill>
              </a:rPr>
              <a:t>Servlet</a:t>
            </a:r>
            <a:r>
              <a:rPr lang="en-US" dirty="0" smtClean="0">
                <a:solidFill>
                  <a:schemeClr val="tx1"/>
                </a:solidFill>
              </a:rPr>
              <a:t> Java file gets generated behind the scenes. Further .class file is generated from .java </a:t>
            </a:r>
            <a:r>
              <a:rPr lang="en-US" dirty="0" err="1" smtClean="0">
                <a:solidFill>
                  <a:schemeClr val="tx1"/>
                </a:solidFill>
              </a:rPr>
              <a:t>Servlet</a:t>
            </a:r>
            <a:r>
              <a:rPr lang="en-US" dirty="0" smtClean="0">
                <a:solidFill>
                  <a:schemeClr val="tx1"/>
                </a:solidFill>
              </a:rPr>
              <a:t> file. And JVM finally executes the .class file on the Web Server, during run time.</a:t>
            </a:r>
          </a:p>
          <a:p>
            <a:pPr marL="514350" indent="-514350" algn="just"/>
            <a:r>
              <a:rPr lang="en-US" dirty="0" smtClean="0">
                <a:solidFill>
                  <a:schemeClr val="tx1"/>
                </a:solidFill>
              </a:rPr>
              <a:t>JSP execution may be slower compared to a </a:t>
            </a:r>
            <a:r>
              <a:rPr lang="en-US" dirty="0" err="1" smtClean="0">
                <a:solidFill>
                  <a:schemeClr val="tx1"/>
                </a:solidFill>
              </a:rPr>
              <a:t>Servlet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629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JSP Tags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JSP is Tag based, and below are most frequently used tags in JSP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&lt;%! </a:t>
            </a:r>
            <a:r>
              <a:rPr lang="en-US" dirty="0" smtClean="0">
                <a:solidFill>
                  <a:schemeClr val="tx1"/>
                </a:solidFill>
              </a:rPr>
              <a:t>declaration tag </a:t>
            </a:r>
            <a:r>
              <a:rPr lang="en-US" dirty="0" smtClean="0">
                <a:solidFill>
                  <a:srgbClr val="FF0000"/>
                </a:solidFill>
              </a:rPr>
              <a:t>%&gt; </a:t>
            </a:r>
          </a:p>
          <a:p>
            <a:pPr marL="514350" indent="-514350" algn="just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&lt;%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scriplet</a:t>
            </a:r>
            <a:r>
              <a:rPr lang="en-US" dirty="0" smtClean="0">
                <a:solidFill>
                  <a:schemeClr val="tx1"/>
                </a:solidFill>
              </a:rPr>
              <a:t> Tag </a:t>
            </a:r>
            <a:r>
              <a:rPr lang="en-US" dirty="0" smtClean="0">
                <a:solidFill>
                  <a:srgbClr val="FF0000"/>
                </a:solidFill>
              </a:rPr>
              <a:t>%&gt;</a:t>
            </a:r>
          </a:p>
          <a:p>
            <a:pPr marL="514350" indent="-514350" algn="just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&lt;%= </a:t>
            </a:r>
            <a:r>
              <a:rPr lang="en-US" dirty="0" smtClean="0">
                <a:solidFill>
                  <a:schemeClr val="tx1"/>
                </a:solidFill>
              </a:rPr>
              <a:t>expression tag </a:t>
            </a:r>
            <a:r>
              <a:rPr lang="en-US" dirty="0" smtClean="0">
                <a:solidFill>
                  <a:srgbClr val="FF0000"/>
                </a:solidFill>
              </a:rPr>
              <a:t>%&gt;</a:t>
            </a:r>
          </a:p>
          <a:p>
            <a:pPr marL="514350" indent="-514350" algn="just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&lt;%--</a:t>
            </a:r>
            <a:r>
              <a:rPr lang="en-US" dirty="0" smtClean="0">
                <a:solidFill>
                  <a:schemeClr val="tx1"/>
                </a:solidFill>
              </a:rPr>
              <a:t> comment </a:t>
            </a:r>
            <a:r>
              <a:rPr lang="en-US" dirty="0" smtClean="0">
                <a:solidFill>
                  <a:srgbClr val="FF0000"/>
                </a:solidFill>
              </a:rPr>
              <a:t>--%&gt;</a:t>
            </a:r>
          </a:p>
          <a:p>
            <a:pPr marL="514350" indent="-514350" algn="just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&lt;%@ </a:t>
            </a:r>
            <a:r>
              <a:rPr lang="en-US" dirty="0" smtClean="0">
                <a:solidFill>
                  <a:schemeClr val="tx1"/>
                </a:solidFill>
              </a:rPr>
              <a:t>directive tag</a:t>
            </a:r>
            <a:r>
              <a:rPr lang="en-US" dirty="0" smtClean="0">
                <a:solidFill>
                  <a:srgbClr val="FF0000"/>
                </a:solidFill>
              </a:rPr>
              <a:t> %&gt;</a:t>
            </a:r>
          </a:p>
          <a:p>
            <a:pPr marL="514350" indent="-514350" algn="just"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514350" indent="-514350" algn="just"/>
            <a:r>
              <a:rPr lang="en-US" dirty="0" smtClean="0">
                <a:solidFill>
                  <a:srgbClr val="FF0000"/>
                </a:solidFill>
              </a:rPr>
              <a:t>Declaration Tag: </a:t>
            </a:r>
            <a:r>
              <a:rPr lang="en-US" dirty="0" smtClean="0">
                <a:solidFill>
                  <a:schemeClr val="tx1"/>
                </a:solidFill>
              </a:rPr>
              <a:t>All variable declarations need to be enclosed in Declaration Tag 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i="1" dirty="0" smtClean="0">
                <a:solidFill>
                  <a:schemeClr val="tx1"/>
                </a:solidFill>
              </a:rPr>
              <a:t>&lt;%! </a:t>
            </a:r>
            <a:r>
              <a:rPr lang="en-US" i="1" dirty="0" err="1" smtClean="0">
                <a:solidFill>
                  <a:schemeClr val="tx1"/>
                </a:solidFill>
              </a:rPr>
              <a:t>int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a,b</a:t>
            </a:r>
            <a:r>
              <a:rPr lang="en-US" i="1" dirty="0" smtClean="0">
                <a:solidFill>
                  <a:schemeClr val="tx1"/>
                </a:solidFill>
              </a:rPr>
              <a:t>; %&gt;</a:t>
            </a:r>
          </a:p>
          <a:p>
            <a:pPr marL="514350" indent="-514350" algn="just"/>
            <a:r>
              <a:rPr lang="en-US" dirty="0" err="1" smtClean="0">
                <a:solidFill>
                  <a:srgbClr val="FF0000"/>
                </a:solidFill>
              </a:rPr>
              <a:t>Scriplet</a:t>
            </a:r>
            <a:r>
              <a:rPr lang="en-US" dirty="0" smtClean="0">
                <a:solidFill>
                  <a:srgbClr val="FF0000"/>
                </a:solidFill>
              </a:rPr>
              <a:t> Tag: </a:t>
            </a:r>
            <a:r>
              <a:rPr lang="en-US" dirty="0" smtClean="0">
                <a:solidFill>
                  <a:schemeClr val="tx1"/>
                </a:solidFill>
              </a:rPr>
              <a:t>All other normal code need to be enclosed in </a:t>
            </a:r>
            <a:r>
              <a:rPr lang="en-US" dirty="0" err="1" smtClean="0">
                <a:solidFill>
                  <a:schemeClr val="tx1"/>
                </a:solidFill>
              </a:rPr>
              <a:t>Scriplet</a:t>
            </a:r>
            <a:r>
              <a:rPr lang="en-US" dirty="0" smtClean="0">
                <a:solidFill>
                  <a:schemeClr val="tx1"/>
                </a:solidFill>
              </a:rPr>
              <a:t> Tag.</a:t>
            </a:r>
          </a:p>
          <a:p>
            <a:pPr marL="514350" indent="-514350" algn="just"/>
            <a:r>
              <a:rPr lang="en-US" dirty="0" smtClean="0">
                <a:solidFill>
                  <a:srgbClr val="FF0000"/>
                </a:solidFill>
              </a:rPr>
              <a:t>Expression Tag: </a:t>
            </a:r>
            <a:r>
              <a:rPr lang="en-US" dirty="0" smtClean="0">
                <a:solidFill>
                  <a:schemeClr val="tx1"/>
                </a:solidFill>
              </a:rPr>
              <a:t>any expression gets evaluated and output is sent as response 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i="1" dirty="0" smtClean="0">
                <a:solidFill>
                  <a:schemeClr val="tx1"/>
                </a:solidFill>
              </a:rPr>
              <a:t>&lt;%= (</a:t>
            </a:r>
            <a:r>
              <a:rPr lang="en-US" i="1" dirty="0" err="1" smtClean="0">
                <a:solidFill>
                  <a:schemeClr val="tx1"/>
                </a:solidFill>
              </a:rPr>
              <a:t>a+b</a:t>
            </a:r>
            <a:r>
              <a:rPr lang="en-US" i="1" dirty="0" smtClean="0">
                <a:solidFill>
                  <a:schemeClr val="tx1"/>
                </a:solidFill>
              </a:rPr>
              <a:t>) %&gt;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marL="514350" indent="-514350" algn="just"/>
            <a:r>
              <a:rPr lang="en-US" dirty="0" smtClean="0">
                <a:solidFill>
                  <a:srgbClr val="FF0000"/>
                </a:solidFill>
              </a:rPr>
              <a:t>Comment Tag: </a:t>
            </a:r>
            <a:r>
              <a:rPr lang="en-US" dirty="0" smtClean="0">
                <a:solidFill>
                  <a:schemeClr val="tx1"/>
                </a:solidFill>
              </a:rPr>
              <a:t>JSP Comment are enclosed</a:t>
            </a:r>
          </a:p>
          <a:p>
            <a:pPr marL="514350" indent="-514350" algn="just"/>
            <a:r>
              <a:rPr lang="en-US" dirty="0" smtClean="0">
                <a:solidFill>
                  <a:srgbClr val="FF0000"/>
                </a:solidFill>
              </a:rPr>
              <a:t>Directive Tag: </a:t>
            </a:r>
            <a:r>
              <a:rPr lang="en-US" dirty="0" smtClean="0">
                <a:solidFill>
                  <a:schemeClr val="tx1"/>
                </a:solidFill>
              </a:rPr>
              <a:t>used to import, session, exception </a:t>
            </a:r>
            <a:r>
              <a:rPr lang="en-US" dirty="0" err="1" smtClean="0">
                <a:solidFill>
                  <a:schemeClr val="tx1"/>
                </a:solidFill>
              </a:rPr>
              <a:t>handling,etc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629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JSP Tags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In each JSP file, there can be any number of each of above JSP Tags.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Usages of </a:t>
            </a:r>
            <a:r>
              <a:rPr lang="en-US" dirty="0" smtClean="0">
                <a:solidFill>
                  <a:srgbClr val="FF0000"/>
                </a:solidFill>
              </a:rPr>
              <a:t>&lt;%@ </a:t>
            </a:r>
            <a:r>
              <a:rPr lang="en-US" dirty="0" smtClean="0">
                <a:solidFill>
                  <a:schemeClr val="tx1"/>
                </a:solidFill>
              </a:rPr>
              <a:t>directive tag</a:t>
            </a:r>
            <a:r>
              <a:rPr lang="en-US" dirty="0" smtClean="0">
                <a:solidFill>
                  <a:srgbClr val="FF0000"/>
                </a:solidFill>
              </a:rPr>
              <a:t> %&gt;</a:t>
            </a:r>
          </a:p>
          <a:p>
            <a:pPr marL="514350" indent="-514350" algn="just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To import package(s)</a:t>
            </a:r>
          </a:p>
          <a:p>
            <a:pPr marL="514350" indent="-514350" algn="just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To manage session</a:t>
            </a:r>
          </a:p>
          <a:p>
            <a:pPr marL="514350" indent="-514350" algn="just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To specify </a:t>
            </a:r>
            <a:r>
              <a:rPr lang="en-US" dirty="0" err="1" smtClean="0">
                <a:solidFill>
                  <a:schemeClr val="tx1"/>
                </a:solidFill>
              </a:rPr>
              <a:t>taglib</a:t>
            </a:r>
            <a:endParaRPr lang="en-US" dirty="0" smtClean="0">
              <a:solidFill>
                <a:schemeClr val="tx1"/>
              </a:solidFill>
            </a:endParaRPr>
          </a:p>
          <a:p>
            <a:pPr marL="514350" indent="-514350" algn="just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To handle exceptions</a:t>
            </a:r>
          </a:p>
          <a:p>
            <a:pPr marL="514350" indent="-514350" algn="just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629400"/>
          </a:xfrm>
        </p:spPr>
        <p:txBody>
          <a:bodyPr>
            <a:norm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JSP Implicit objects</a:t>
            </a:r>
          </a:p>
          <a:p>
            <a:pPr algn="just"/>
            <a:r>
              <a:rPr lang="en-US" sz="2000" dirty="0" smtClean="0"/>
              <a:t>In JSP implicit objects are the objects created by implicitly, and can be directly used in </a:t>
            </a:r>
            <a:r>
              <a:rPr lang="en-US" sz="2000" dirty="0" err="1" smtClean="0"/>
              <a:t>Jsp</a:t>
            </a:r>
            <a:r>
              <a:rPr lang="en-US" sz="2000" dirty="0" smtClean="0"/>
              <a:t> programs with out declaring them. This is basically to reduce the code written by developer.</a:t>
            </a:r>
          </a:p>
          <a:p>
            <a:pPr algn="just"/>
            <a:r>
              <a:rPr lang="en-US" sz="2000" dirty="0" smtClean="0"/>
              <a:t>Below is list of </a:t>
            </a:r>
            <a:r>
              <a:rPr lang="en-US" sz="2000" dirty="0" err="1" smtClean="0"/>
              <a:t>Jsp</a:t>
            </a:r>
            <a:r>
              <a:rPr lang="en-US" sz="2000" dirty="0" smtClean="0"/>
              <a:t> implicit objects, along with the details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1905000"/>
          <a:ext cx="8991600" cy="4995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/>
                <a:gridCol w="2997200"/>
                <a:gridCol w="2997200"/>
              </a:tblGrid>
              <a:tr h="405881">
                <a:tc>
                  <a:txBody>
                    <a:bodyPr/>
                    <a:lstStyle/>
                    <a:p>
                      <a:r>
                        <a:rPr lang="en-US" dirty="0" smtClean="0"/>
                        <a:t>Implicit object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Details</a:t>
                      </a:r>
                      <a:endParaRPr lang="en-US" dirty="0"/>
                    </a:p>
                  </a:txBody>
                  <a:tcPr/>
                </a:tc>
              </a:tr>
              <a:tr h="405881">
                <a:tc>
                  <a:txBody>
                    <a:bodyPr/>
                    <a:lstStyle/>
                    <a:p>
                      <a:r>
                        <a:rPr lang="en-US" dirty="0" smtClean="0"/>
                        <a:t>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HTTPServletRequest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Request received from client</a:t>
                      </a:r>
                      <a:endParaRPr lang="en-US" dirty="0"/>
                    </a:p>
                  </a:txBody>
                  <a:tcPr/>
                </a:tc>
              </a:tr>
              <a:tr h="629428"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HTTPServletResponse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 which need to be sent to client</a:t>
                      </a:r>
                      <a:endParaRPr lang="en-US" dirty="0"/>
                    </a:p>
                  </a:txBody>
                  <a:tcPr/>
                </a:tc>
              </a:tr>
              <a:tr h="405881">
                <a:tc>
                  <a:txBody>
                    <a:bodyPr/>
                    <a:lstStyle/>
                    <a:p>
                      <a:r>
                        <a:rPr lang="en-US" dirty="0" smtClean="0"/>
                        <a:t>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PrintWriter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2942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config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ServletConfig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to retrieve init parameters</a:t>
                      </a:r>
                      <a:endParaRPr lang="en-US" dirty="0"/>
                    </a:p>
                  </a:txBody>
                  <a:tcPr/>
                </a:tc>
              </a:tr>
              <a:tr h="629428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ServletContext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to retrieve application wide init parameters</a:t>
                      </a:r>
                      <a:endParaRPr lang="en-US" dirty="0"/>
                    </a:p>
                  </a:txBody>
                  <a:tcPr/>
                </a:tc>
              </a:tr>
              <a:tr h="629428">
                <a:tc>
                  <a:txBody>
                    <a:bodyPr/>
                    <a:lstStyle/>
                    <a:p>
                      <a:r>
                        <a:rPr lang="en-US" dirty="0" smtClean="0"/>
                        <a:t>session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HttpSession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Indicates a session created between client and server</a:t>
                      </a:r>
                      <a:endParaRPr lang="en-US" dirty="0"/>
                    </a:p>
                  </a:txBody>
                  <a:tcPr/>
                </a:tc>
              </a:tr>
              <a:tr h="405881">
                <a:tc>
                  <a:txBody>
                    <a:bodyPr/>
                    <a:lstStyle/>
                    <a:p>
                      <a:r>
                        <a:rPr lang="en-US" dirty="0" smtClean="0"/>
                        <a:t>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ServletException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588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pageContext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5881">
                <a:tc>
                  <a:txBody>
                    <a:bodyPr/>
                    <a:lstStyle/>
                    <a:p>
                      <a:r>
                        <a:rPr lang="en-US" dirty="0" smtClean="0"/>
                        <a:t>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629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JSP Forward and Include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685800"/>
            <a:ext cx="7696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</a:t>
            </a:r>
            <a:r>
              <a:rPr lang="en-US" sz="2800" dirty="0" err="1" smtClean="0"/>
              <a:t>jsp:forward</a:t>
            </a:r>
            <a:r>
              <a:rPr lang="en-US" sz="2800" dirty="0" smtClean="0"/>
              <a:t> /&gt;</a:t>
            </a:r>
          </a:p>
          <a:p>
            <a:r>
              <a:rPr lang="en-US" dirty="0" smtClean="0"/>
              <a:t>JSP Tag used to forward the request to some other resource.</a:t>
            </a:r>
          </a:p>
          <a:p>
            <a:endParaRPr lang="en-US" dirty="0" smtClean="0"/>
          </a:p>
          <a:p>
            <a:r>
              <a:rPr lang="en-US" sz="2800" dirty="0" smtClean="0"/>
              <a:t>&lt;</a:t>
            </a:r>
            <a:r>
              <a:rPr lang="en-US" sz="2800" dirty="0" err="1" smtClean="0"/>
              <a:t>jsp:include</a:t>
            </a:r>
            <a:r>
              <a:rPr lang="en-US" sz="2800" dirty="0" smtClean="0"/>
              <a:t> /&gt;</a:t>
            </a:r>
          </a:p>
          <a:p>
            <a:r>
              <a:rPr lang="en-US" dirty="0" smtClean="0"/>
              <a:t>JSP Tag used to include request of some other resource, to the response of currently processing JSP.</a:t>
            </a:r>
          </a:p>
          <a:p>
            <a:endParaRPr lang="en-US" dirty="0" smtClean="0"/>
          </a:p>
          <a:p>
            <a:r>
              <a:rPr lang="en-US" dirty="0" smtClean="0"/>
              <a:t>Note that, </a:t>
            </a:r>
            <a:r>
              <a:rPr lang="en-US" b="1" dirty="0" smtClean="0"/>
              <a:t>&lt;</a:t>
            </a:r>
            <a:r>
              <a:rPr lang="en-US" b="1" dirty="0" err="1" smtClean="0"/>
              <a:t>jsp:param</a:t>
            </a:r>
            <a:r>
              <a:rPr lang="en-US" b="1" dirty="0" smtClean="0"/>
              <a:t> name=“var1”  value=“test” /&gt; </a:t>
            </a:r>
            <a:r>
              <a:rPr lang="en-US" dirty="0" smtClean="0"/>
              <a:t>can be used with either of them to send additional parameters and values to forwarded or included resource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629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JSP Life Cycle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4692"/>
            <a:ext cx="88392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Below are the JSP Life Cycle methods,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jspInit</a:t>
            </a:r>
            <a:r>
              <a:rPr lang="en-US" dirty="0" smtClean="0"/>
              <a:t>() is called only once , when first request is received by JSP page. Any  one time initialization code can be added to </a:t>
            </a:r>
            <a:r>
              <a:rPr lang="en-US" dirty="0" err="1" smtClean="0"/>
              <a:t>jspInit</a:t>
            </a:r>
            <a:r>
              <a:rPr lang="en-US" dirty="0" smtClean="0"/>
              <a:t>().</a:t>
            </a:r>
          </a:p>
          <a:p>
            <a:pPr marL="342900" indent="-342900">
              <a:buAutoNum type="arabicPeriod"/>
            </a:pPr>
            <a:r>
              <a:rPr lang="en-US" dirty="0" smtClean="0"/>
              <a:t>_</a:t>
            </a:r>
            <a:r>
              <a:rPr lang="en-US" dirty="0" err="1" smtClean="0"/>
              <a:t>jspService</a:t>
            </a:r>
            <a:r>
              <a:rPr lang="en-US" dirty="0" smtClean="0"/>
              <a:t>() is called once for every request. This method is not written by Developer, it  gets generated.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jspDestroy</a:t>
            </a:r>
            <a:r>
              <a:rPr lang="en-US" dirty="0" smtClean="0"/>
              <a:t>() is called, when JSP instance gets destroyed due to any of below reasons</a:t>
            </a:r>
          </a:p>
          <a:p>
            <a:pPr marL="342900" indent="-342900"/>
            <a:r>
              <a:rPr lang="en-US" dirty="0" smtClean="0"/>
              <a:t>	a) When Web Server is shutdown.</a:t>
            </a:r>
          </a:p>
          <a:p>
            <a:pPr marL="342900" indent="-342900"/>
            <a:r>
              <a:rPr lang="en-US" dirty="0" smtClean="0"/>
              <a:t>	b) When Server is out of memory.</a:t>
            </a:r>
          </a:p>
          <a:p>
            <a:pPr marL="342900" indent="-342900"/>
            <a:r>
              <a:rPr lang="en-US" dirty="0" smtClean="0"/>
              <a:t>	c) When requests are not received, for certain amount of time </a:t>
            </a:r>
            <a:r>
              <a:rPr lang="en-US" dirty="0" err="1" smtClean="0"/>
              <a:t>i</a:t>
            </a:r>
            <a:r>
              <a:rPr lang="en-US" dirty="0" smtClean="0"/>
              <a:t>..e when timeout occurs.</a:t>
            </a:r>
          </a:p>
          <a:p>
            <a:pPr marL="342900" indent="-342900"/>
            <a:r>
              <a:rPr lang="en-US" dirty="0" smtClean="0"/>
              <a:t>Any 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//</a:t>
            </a:r>
            <a:r>
              <a:rPr lang="en-US" dirty="0" err="1" smtClean="0"/>
              <a:t>jspInit</a:t>
            </a:r>
            <a:r>
              <a:rPr lang="en-US" dirty="0" smtClean="0"/>
              <a:t>() is not invoked for every request</a:t>
            </a:r>
          </a:p>
          <a:p>
            <a:pPr marL="342900" indent="-342900"/>
            <a:r>
              <a:rPr lang="en-US" dirty="0" smtClean="0"/>
              <a:t>&lt;%!</a:t>
            </a:r>
          </a:p>
          <a:p>
            <a:pPr marL="342900" indent="-342900"/>
            <a:r>
              <a:rPr lang="en-US" dirty="0" smtClean="0"/>
              <a:t>                public void </a:t>
            </a:r>
            <a:r>
              <a:rPr lang="en-US" dirty="0" err="1" smtClean="0"/>
              <a:t>jspInit</a:t>
            </a:r>
            <a:r>
              <a:rPr lang="en-US" dirty="0" smtClean="0"/>
              <a:t>(){</a:t>
            </a:r>
          </a:p>
          <a:p>
            <a:pPr marL="342900" indent="-342900"/>
            <a:r>
              <a:rPr lang="en-US" dirty="0" smtClean="0"/>
              <a:t>                    </a:t>
            </a:r>
            <a:r>
              <a:rPr lang="en-US" dirty="0" err="1" smtClean="0"/>
              <a:t>System.out.print</a:t>
            </a:r>
            <a:r>
              <a:rPr lang="en-US" dirty="0" smtClean="0"/>
              <a:t>("</a:t>
            </a:r>
            <a:r>
              <a:rPr lang="en-US" dirty="0" err="1" smtClean="0"/>
              <a:t>jspinit</a:t>
            </a:r>
            <a:r>
              <a:rPr lang="en-US" dirty="0" smtClean="0"/>
              <a:t>");</a:t>
            </a:r>
          </a:p>
          <a:p>
            <a:pPr marL="342900" indent="-342900"/>
            <a:r>
              <a:rPr lang="en-US" dirty="0" smtClean="0"/>
              <a:t>                }</a:t>
            </a:r>
          </a:p>
          <a:p>
            <a:pPr marL="342900" indent="-342900"/>
            <a:r>
              <a:rPr lang="en-US" dirty="0" smtClean="0"/>
              <a:t>            %&gt;</a:t>
            </a:r>
          </a:p>
          <a:p>
            <a:pPr marL="342900" indent="-342900"/>
            <a:r>
              <a:rPr lang="en-US" dirty="0" smtClean="0"/>
              <a:t>            &lt;%!</a:t>
            </a:r>
          </a:p>
          <a:p>
            <a:pPr marL="342900" indent="-342900"/>
            <a:r>
              <a:rPr lang="en-US" dirty="0" smtClean="0"/>
              <a:t>            </a:t>
            </a:r>
          </a:p>
          <a:p>
            <a:pPr marL="342900" indent="-342900"/>
            <a:r>
              <a:rPr lang="en-US" dirty="0" smtClean="0"/>
              <a:t>                public void </a:t>
            </a:r>
            <a:r>
              <a:rPr lang="en-US" dirty="0" err="1" smtClean="0"/>
              <a:t>jspDestroy</a:t>
            </a:r>
            <a:r>
              <a:rPr lang="en-US" dirty="0" smtClean="0"/>
              <a:t>(){</a:t>
            </a:r>
          </a:p>
          <a:p>
            <a:pPr marL="342900" indent="-342900"/>
            <a:r>
              <a:rPr lang="en-US" dirty="0" smtClean="0"/>
              <a:t>                </a:t>
            </a:r>
            <a:r>
              <a:rPr lang="en-US" dirty="0" err="1" smtClean="0"/>
              <a:t>System.out.print</a:t>
            </a:r>
            <a:r>
              <a:rPr lang="en-US" dirty="0" smtClean="0"/>
              <a:t>("</a:t>
            </a:r>
            <a:r>
              <a:rPr lang="en-US" dirty="0" err="1" smtClean="0"/>
              <a:t>jspdestroy</a:t>
            </a:r>
            <a:r>
              <a:rPr lang="en-US" dirty="0" smtClean="0"/>
              <a:t>");</a:t>
            </a:r>
          </a:p>
          <a:p>
            <a:pPr marL="342900" indent="-342900"/>
            <a:r>
              <a:rPr lang="en-US" dirty="0" smtClean="0"/>
              <a:t>            }</a:t>
            </a:r>
          </a:p>
          <a:p>
            <a:pPr marL="342900" indent="-342900"/>
            <a:r>
              <a:rPr lang="en-US" dirty="0" smtClean="0"/>
              <a:t>            %&gt;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629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JSTL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3400"/>
            <a:ext cx="9144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JSTL stands for Java Server Pages Template Library. For more frequently required functionality, JSP provides additional Tags as part of JSTL. JSTL is divided into </a:t>
            </a:r>
            <a:r>
              <a:rPr lang="en-US" sz="2000" dirty="0" err="1" smtClean="0"/>
              <a:t>belwo</a:t>
            </a:r>
            <a:r>
              <a:rPr lang="en-US" sz="2000" dirty="0" smtClean="0"/>
              <a:t> Categories.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1.Core </a:t>
            </a:r>
            <a:r>
              <a:rPr lang="en-US" sz="2000" dirty="0" smtClean="0"/>
              <a:t>-  loop, choose/when, etc…</a:t>
            </a:r>
          </a:p>
          <a:p>
            <a:r>
              <a:rPr lang="it-IT" sz="2000" dirty="0" smtClean="0"/>
              <a:t>&lt;%@ taglib uri="http://java.sun.com/jsp/jstl/core" prefix="c" %&gt;</a:t>
            </a:r>
          </a:p>
          <a:p>
            <a:endParaRPr lang="it-IT" sz="2000" dirty="0" smtClean="0"/>
          </a:p>
          <a:p>
            <a:r>
              <a:rPr lang="it-IT" sz="2000" dirty="0" smtClean="0"/>
              <a:t>Scope of variables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2.XML</a:t>
            </a:r>
            <a:r>
              <a:rPr lang="en-US" sz="2000" dirty="0" smtClean="0"/>
              <a:t> – to parse XML files, retrieve values of various elements </a:t>
            </a:r>
          </a:p>
          <a:p>
            <a:r>
              <a:rPr lang="it-IT" sz="2000" dirty="0" smtClean="0"/>
              <a:t>&lt;%@ taglib prefix="x" uri="http://java.sun.com/jsp/jstl/xml" %&gt;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3.Format</a:t>
            </a:r>
          </a:p>
          <a:p>
            <a:r>
              <a:rPr lang="it-IT" sz="2000" dirty="0" smtClean="0"/>
              <a:t>&lt;%@ taglib uri="http://java.sun.com/jsp/jstl/fmt" prefix="fmt" %&gt;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4.SQL</a:t>
            </a:r>
            <a:r>
              <a:rPr lang="en-US" sz="2000" dirty="0" smtClean="0"/>
              <a:t> – provides JSP Tags, to connect to database, retrieve rows/records. This code is more compact compared to using JDBC to connect to database.</a:t>
            </a:r>
          </a:p>
          <a:p>
            <a:r>
              <a:rPr lang="it-IT" sz="2000" dirty="0" smtClean="0"/>
              <a:t>&lt;%@ taglib uri="http://java.sun.com/jsp/jstl/sql" prefix="sql"%&gt;</a:t>
            </a:r>
          </a:p>
          <a:p>
            <a:r>
              <a:rPr lang="it-IT" sz="2000" dirty="0" smtClean="0"/>
              <a:t>Note: Any prefix can be used, but tags from corresponding taglib need to be prefixed, accordingly.</a:t>
            </a:r>
          </a:p>
          <a:p>
            <a:r>
              <a:rPr lang="it-IT" sz="2000" dirty="0" smtClean="0"/>
              <a:t>Also note that it is possible to develop our own  JSP Tags, just like JSTL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971800" y="2362200"/>
            <a:ext cx="2438400" cy="381000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1.HTTP  Request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2514600"/>
            <a:ext cx="1752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Browser(Client)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10200" y="990600"/>
            <a:ext cx="28194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86600" y="2895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Java </a:t>
            </a:r>
            <a:r>
              <a:rPr lang="en-US" b="1" dirty="0" err="1" smtClean="0"/>
              <a:t>Servlet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67000" y="2667000"/>
            <a:ext cx="44196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2667000" y="3048000"/>
            <a:ext cx="44196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3"/>
          <p:cNvSpPr txBox="1">
            <a:spLocks/>
          </p:cNvSpPr>
          <p:nvPr/>
        </p:nvSpPr>
        <p:spPr>
          <a:xfrm>
            <a:off x="6096000" y="685800"/>
            <a:ext cx="1828800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 Server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Flowchart: Magnetic Disk 24"/>
          <p:cNvSpPr/>
          <p:nvPr/>
        </p:nvSpPr>
        <p:spPr>
          <a:xfrm>
            <a:off x="6781800" y="4648200"/>
            <a:ext cx="1676400" cy="1600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7" idx="2"/>
          </p:cNvCxnSpPr>
          <p:nvPr/>
        </p:nvCxnSpPr>
        <p:spPr>
          <a:xfrm rot="5400000">
            <a:off x="6896100" y="4457700"/>
            <a:ext cx="12954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ubtitle 3"/>
          <p:cNvSpPr txBox="1">
            <a:spLocks/>
          </p:cNvSpPr>
          <p:nvPr/>
        </p:nvSpPr>
        <p:spPr>
          <a:xfrm>
            <a:off x="2743200" y="3505200"/>
            <a:ext cx="2743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3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.HTTP Response</a:t>
            </a:r>
          </a:p>
        </p:txBody>
      </p:sp>
      <p:sp>
        <p:nvSpPr>
          <p:cNvPr id="12" name="Subtitle 3"/>
          <p:cNvSpPr txBox="1">
            <a:spLocks/>
          </p:cNvSpPr>
          <p:nvPr/>
        </p:nvSpPr>
        <p:spPr>
          <a:xfrm>
            <a:off x="6477000" y="2362200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Processing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ubtitle 3"/>
          <p:cNvSpPr txBox="1">
            <a:spLocks/>
          </p:cNvSpPr>
          <p:nvPr/>
        </p:nvSpPr>
        <p:spPr>
          <a:xfrm>
            <a:off x="5333995" y="2978730"/>
            <a:ext cx="1828800" cy="30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HttpServletRequest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ubtitle 3"/>
          <p:cNvSpPr txBox="1">
            <a:spLocks/>
          </p:cNvSpPr>
          <p:nvPr/>
        </p:nvSpPr>
        <p:spPr>
          <a:xfrm>
            <a:off x="5105395" y="3352800"/>
            <a:ext cx="2209800" cy="30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HttpServletResponse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ight Brace 17"/>
          <p:cNvSpPr/>
          <p:nvPr/>
        </p:nvSpPr>
        <p:spPr>
          <a:xfrm rot="5400000">
            <a:off x="3752850" y="3181350"/>
            <a:ext cx="342900" cy="2667000"/>
          </a:xfrm>
          <a:prstGeom prst="rightBrace">
            <a:avLst>
              <a:gd name="adj1" fmla="val 8333"/>
              <a:gd name="adj2" fmla="val 505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3"/>
          <p:cNvSpPr txBox="1">
            <a:spLocks/>
          </p:cNvSpPr>
          <p:nvPr/>
        </p:nvSpPr>
        <p:spPr>
          <a:xfrm>
            <a:off x="2514600" y="4572000"/>
            <a:ext cx="27432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/>
              <a:t>Internet/LAN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ight Brace 16"/>
          <p:cNvSpPr/>
          <p:nvPr/>
        </p:nvSpPr>
        <p:spPr>
          <a:xfrm rot="16200000">
            <a:off x="1581150" y="1314450"/>
            <a:ext cx="342900" cy="1828800"/>
          </a:xfrm>
          <a:prstGeom prst="rightBrace">
            <a:avLst>
              <a:gd name="adj1" fmla="val 8333"/>
              <a:gd name="adj2" fmla="val 505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itle 3"/>
          <p:cNvSpPr txBox="1">
            <a:spLocks/>
          </p:cNvSpPr>
          <p:nvPr/>
        </p:nvSpPr>
        <p:spPr>
          <a:xfrm>
            <a:off x="381000" y="1371600"/>
            <a:ext cx="27432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HTML/CSS/JavaScript Executes here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Subtitle 3"/>
          <p:cNvSpPr txBox="1">
            <a:spLocks/>
          </p:cNvSpPr>
          <p:nvPr/>
        </p:nvSpPr>
        <p:spPr>
          <a:xfrm>
            <a:off x="0" y="5029200"/>
            <a:ext cx="6324600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NOTE: 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lang="en-US" sz="2000" dirty="0" smtClean="0"/>
              <a:t>HTTP Request has all data entered by user on webpage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lang="en-US" sz="2000" dirty="0" smtClean="0"/>
              <a:t>HTTP Request has HTML/CSS/JavaScript to display next web page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8915400" cy="609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Index page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533400"/>
            <a:ext cx="891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an HTTP client (generally a web browser) requests a URL that points to a directory structure instead of an actual web page within the directory, the web server will generally serve a default page, which is often referred to as a main or "index" page, like index.html or index.jsp or index.php, etc…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8915400" cy="609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JSP page attributes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57200"/>
            <a:ext cx="8153400" cy="6481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8915400" cy="609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page directives examples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457200"/>
            <a:ext cx="891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&lt;%@ page buffer="none" %&gt;</a:t>
            </a:r>
          </a:p>
          <a:p>
            <a:r>
              <a:rPr lang="en-US" dirty="0" smtClean="0"/>
              <a:t>&lt;%@ page buffer=“6kb" %&gt;</a:t>
            </a:r>
          </a:p>
          <a:p>
            <a:endParaRPr lang="en-US" dirty="0" smtClean="0"/>
          </a:p>
          <a:p>
            <a:r>
              <a:rPr lang="en-US" dirty="0" smtClean="0"/>
              <a:t>&lt;%@ page </a:t>
            </a:r>
            <a:r>
              <a:rPr lang="en-US" dirty="0" err="1" smtClean="0"/>
              <a:t>autoFlush</a:t>
            </a:r>
            <a:r>
              <a:rPr lang="en-US" dirty="0" smtClean="0"/>
              <a:t>="true" %&gt;</a:t>
            </a:r>
          </a:p>
          <a:p>
            <a:endParaRPr lang="en-US" dirty="0" smtClean="0"/>
          </a:p>
          <a:p>
            <a:r>
              <a:rPr lang="en-US" dirty="0" smtClean="0"/>
              <a:t>&lt;%@ page extends=“</a:t>
            </a:r>
            <a:r>
              <a:rPr lang="en-US" dirty="0" err="1" smtClean="0"/>
              <a:t>myackage.MyClass</a:t>
            </a:r>
            <a:r>
              <a:rPr lang="en-US" dirty="0" smtClean="0"/>
              <a:t>" %&gt;</a:t>
            </a:r>
          </a:p>
          <a:p>
            <a:endParaRPr lang="en-US" dirty="0" smtClean="0"/>
          </a:p>
          <a:p>
            <a:r>
              <a:rPr lang="en-US" dirty="0" smtClean="0"/>
              <a:t>&lt;%@ page </a:t>
            </a:r>
            <a:r>
              <a:rPr lang="en-US" dirty="0" err="1" smtClean="0"/>
              <a:t>isThreadSafe</a:t>
            </a:r>
            <a:r>
              <a:rPr lang="en-US" dirty="0" smtClean="0"/>
              <a:t>="false" %&gt;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8763000" cy="609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JSP Expression Language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3340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JSP </a:t>
            </a:r>
            <a:r>
              <a:rPr lang="en-US" sz="2000" b="1" dirty="0" smtClean="0"/>
              <a:t>Expression Language</a:t>
            </a:r>
            <a:r>
              <a:rPr lang="en-US" sz="2000" dirty="0" smtClean="0"/>
              <a:t> (EL) simplifies the accessibility of data stored in objects like request, session, application etc.</a:t>
            </a:r>
          </a:p>
          <a:p>
            <a:endParaRPr lang="en-US" sz="2000" dirty="0" smtClean="0"/>
          </a:p>
          <a:p>
            <a:r>
              <a:rPr lang="en-US" sz="2000" b="1" dirty="0" smtClean="0"/>
              <a:t>Syntax for Expression Language (EL)</a:t>
            </a:r>
          </a:p>
          <a:p>
            <a:r>
              <a:rPr lang="en-US" sz="2000" dirty="0" smtClean="0"/>
              <a:t>${ expression }  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57400"/>
            <a:ext cx="8802974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62940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34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index.jsp</a:t>
            </a:r>
          </a:p>
          <a:p>
            <a:r>
              <a:rPr lang="en-US" sz="2000" dirty="0" smtClean="0"/>
              <a:t>&lt;form action=“login.jsp"&gt;  </a:t>
            </a:r>
          </a:p>
          <a:p>
            <a:r>
              <a:rPr lang="en-US" sz="2000" dirty="0" smtClean="0"/>
              <a:t>Enter Name:&lt;input type="text" name=“username" /&gt;&lt;</a:t>
            </a:r>
            <a:r>
              <a:rPr lang="en-US" sz="2000" dirty="0" err="1" smtClean="0"/>
              <a:t>br</a:t>
            </a:r>
            <a:r>
              <a:rPr lang="en-US" sz="2000" dirty="0" smtClean="0"/>
              <a:t>/&gt;&lt;</a:t>
            </a:r>
            <a:r>
              <a:rPr lang="en-US" sz="2000" dirty="0" err="1" smtClean="0"/>
              <a:t>br</a:t>
            </a:r>
            <a:r>
              <a:rPr lang="en-US" sz="2000" dirty="0" smtClean="0"/>
              <a:t>/&gt;  </a:t>
            </a:r>
          </a:p>
          <a:p>
            <a:r>
              <a:rPr lang="en-US" sz="2000" dirty="0" smtClean="0"/>
              <a:t>&lt;input type="submit" value="go"/&gt;  </a:t>
            </a:r>
          </a:p>
          <a:p>
            <a:r>
              <a:rPr lang="en-US" sz="2000" dirty="0" smtClean="0"/>
              <a:t>&lt;/form&gt;  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login.jsp</a:t>
            </a:r>
          </a:p>
          <a:p>
            <a:r>
              <a:rPr lang="en-US" sz="2000" dirty="0" smtClean="0"/>
              <a:t>Welcome, ${ </a:t>
            </a:r>
            <a:r>
              <a:rPr lang="en-US" sz="2000" dirty="0" err="1" smtClean="0"/>
              <a:t>param.username</a:t>
            </a:r>
            <a:r>
              <a:rPr lang="en-US" sz="2000" dirty="0" smtClean="0"/>
              <a:t> }  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514350" indent="-514350" algn="l"/>
            <a:r>
              <a:rPr lang="en-US" b="1" u="sng" dirty="0" smtClean="0">
                <a:solidFill>
                  <a:srgbClr val="FF0000"/>
                </a:solidFill>
              </a:rPr>
              <a:t>How to develop a </a:t>
            </a:r>
            <a:r>
              <a:rPr lang="en-US" b="1" u="sng" dirty="0" err="1" smtClean="0">
                <a:solidFill>
                  <a:srgbClr val="FF0000"/>
                </a:solidFill>
              </a:rPr>
              <a:t>Servlet</a:t>
            </a:r>
            <a:r>
              <a:rPr lang="en-US" b="1" u="sng" dirty="0" smtClean="0">
                <a:solidFill>
                  <a:srgbClr val="FF0000"/>
                </a:solidFill>
              </a:rPr>
              <a:t>?</a:t>
            </a: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</a:rPr>
              <a:t>1. The package </a:t>
            </a:r>
            <a:r>
              <a:rPr lang="en-US" dirty="0" err="1" smtClean="0">
                <a:solidFill>
                  <a:srgbClr val="FF0000"/>
                </a:solidFill>
              </a:rPr>
              <a:t>javax.servlet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need to be imported.</a:t>
            </a: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</a:rPr>
              <a:t>2. A </a:t>
            </a:r>
            <a:r>
              <a:rPr lang="en-US" dirty="0" err="1" smtClean="0">
                <a:solidFill>
                  <a:schemeClr val="tx1"/>
                </a:solidFill>
              </a:rPr>
              <a:t>Servlet</a:t>
            </a:r>
            <a:r>
              <a:rPr lang="en-US" dirty="0" smtClean="0">
                <a:solidFill>
                  <a:schemeClr val="tx1"/>
                </a:solidFill>
              </a:rPr>
              <a:t> program is generally extended from </a:t>
            </a:r>
            <a:r>
              <a:rPr lang="en-US" dirty="0" err="1" smtClean="0">
                <a:solidFill>
                  <a:srgbClr val="FF0000"/>
                </a:solidFill>
              </a:rPr>
              <a:t>javax.servlet.http.HttpServlet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class.</a:t>
            </a: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</a:rPr>
              <a:t>3. Then override any or both of the methods </a:t>
            </a:r>
          </a:p>
          <a:p>
            <a:pPr marL="514350" indent="-514350" algn="l">
              <a:buFont typeface="+mj-lt"/>
              <a:buAutoNum type="alphaLcPeriod"/>
            </a:pPr>
            <a:r>
              <a:rPr lang="en-US" dirty="0" err="1" smtClean="0">
                <a:solidFill>
                  <a:srgbClr val="FF0000"/>
                </a:solidFill>
              </a:rPr>
              <a:t>doGet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>
                <a:solidFill>
                  <a:schemeClr val="tx1"/>
                </a:solidFill>
              </a:rPr>
              <a:t>– to support HTTP GET Requests</a:t>
            </a:r>
          </a:p>
          <a:p>
            <a:pPr marL="514350" indent="-514350" algn="l">
              <a:buFont typeface="+mj-lt"/>
              <a:buAutoNum type="alphaLcPeriod"/>
            </a:pPr>
            <a:r>
              <a:rPr lang="en-US" dirty="0" err="1" smtClean="0">
                <a:solidFill>
                  <a:srgbClr val="FF0000"/>
                </a:solidFill>
              </a:rPr>
              <a:t>doPost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>
                <a:solidFill>
                  <a:schemeClr val="tx1"/>
                </a:solidFill>
              </a:rPr>
              <a:t>– to support HTTP POST Requests</a:t>
            </a: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</a:rPr>
              <a:t>NOTE: Both above methods have two parameters</a:t>
            </a:r>
          </a:p>
          <a:p>
            <a:pPr marL="514350" indent="-514350" algn="l">
              <a:buFont typeface="+mj-lt"/>
              <a:buAutoNum type="alphaLcPeriod"/>
            </a:pPr>
            <a:r>
              <a:rPr lang="en-US" dirty="0" err="1" smtClean="0">
                <a:solidFill>
                  <a:srgbClr val="FF0000"/>
                </a:solidFill>
              </a:rPr>
              <a:t>HttpServletRequest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object of this class has all data submitted from Web Browser</a:t>
            </a:r>
          </a:p>
          <a:p>
            <a:pPr marL="514350" indent="-514350" algn="l">
              <a:buFont typeface="+mj-lt"/>
              <a:buAutoNum type="alphaLcPeriod"/>
            </a:pPr>
            <a:r>
              <a:rPr lang="en-US" dirty="0" err="1" smtClean="0">
                <a:solidFill>
                  <a:srgbClr val="FF0000"/>
                </a:solidFill>
              </a:rPr>
              <a:t>HttpServletResponse</a:t>
            </a:r>
            <a:r>
              <a:rPr lang="en-US" dirty="0" smtClean="0">
                <a:solidFill>
                  <a:schemeClr val="tx1"/>
                </a:solidFill>
              </a:rPr>
              <a:t> – response from </a:t>
            </a:r>
            <a:r>
              <a:rPr lang="en-US" dirty="0" err="1" smtClean="0">
                <a:solidFill>
                  <a:schemeClr val="tx1"/>
                </a:solidFill>
              </a:rPr>
              <a:t>Servlet</a:t>
            </a:r>
            <a:r>
              <a:rPr lang="en-US" dirty="0" smtClean="0">
                <a:solidFill>
                  <a:schemeClr val="tx1"/>
                </a:solidFill>
              </a:rPr>
              <a:t> is sent to Web Browser, by putting in this object.</a:t>
            </a: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</a:rPr>
              <a:t>Both above methods throws </a:t>
            </a:r>
            <a:r>
              <a:rPr lang="en-US" dirty="0" err="1" smtClean="0">
                <a:solidFill>
                  <a:srgbClr val="FF0000"/>
                </a:solidFill>
              </a:rPr>
              <a:t>ServletException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IOException</a:t>
            </a:r>
            <a:endParaRPr lang="en-US" dirty="0">
              <a:solidFill>
                <a:srgbClr val="FF0000"/>
              </a:solidFill>
            </a:endParaRPr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28600"/>
            <a:ext cx="9144000" cy="6629400"/>
          </a:xfrm>
        </p:spPr>
        <p:txBody>
          <a:bodyPr>
            <a:normAutofit fontScale="85000" lnSpcReduction="10000"/>
          </a:bodyPr>
          <a:lstStyle/>
          <a:p>
            <a:pPr marL="514350" indent="-514350" algn="l"/>
            <a:r>
              <a:rPr lang="en-US" dirty="0" smtClean="0">
                <a:solidFill>
                  <a:schemeClr val="tx1"/>
                </a:solidFill>
              </a:rPr>
              <a:t>As shown in the diagram, a </a:t>
            </a:r>
            <a:r>
              <a:rPr lang="en-US" dirty="0" err="1" smtClean="0">
                <a:solidFill>
                  <a:schemeClr val="tx1"/>
                </a:solidFill>
              </a:rPr>
              <a:t>Servlet</a:t>
            </a:r>
            <a:r>
              <a:rPr lang="en-US" dirty="0" smtClean="0">
                <a:solidFill>
                  <a:schemeClr val="tx1"/>
                </a:solidFill>
              </a:rPr>
              <a:t> receives request from Web Browser, processes the request, and may even connect to database, to query or update data. For example consider a simple scenario, in which user Logs in to a web site.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Browser displays Login web page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User fills up username/password, and clicks “Login” button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Now Web Browser sends HTTP Request to Web Server, whose URL is provided thru action attribute in &lt;form&gt; tag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The HTTP request is received by the </a:t>
            </a:r>
            <a:r>
              <a:rPr lang="en-US" dirty="0" err="1" smtClean="0">
                <a:solidFill>
                  <a:schemeClr val="tx1"/>
                </a:solidFill>
              </a:rPr>
              <a:t>Servlet</a:t>
            </a:r>
            <a:r>
              <a:rPr lang="en-US" dirty="0" smtClean="0">
                <a:solidFill>
                  <a:schemeClr val="tx1"/>
                </a:solidFill>
              </a:rPr>
              <a:t>, which retrieves username and password from the request.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Now </a:t>
            </a:r>
            <a:r>
              <a:rPr lang="en-US" dirty="0" err="1" smtClean="0">
                <a:solidFill>
                  <a:schemeClr val="tx1"/>
                </a:solidFill>
              </a:rPr>
              <a:t>Servlet</a:t>
            </a:r>
            <a:r>
              <a:rPr lang="en-US" dirty="0" smtClean="0">
                <a:solidFill>
                  <a:schemeClr val="tx1"/>
                </a:solidFill>
              </a:rPr>
              <a:t> checks, if username/</a:t>
            </a:r>
            <a:r>
              <a:rPr lang="en-US" dirty="0" err="1" smtClean="0">
                <a:solidFill>
                  <a:schemeClr val="tx1"/>
                </a:solidFill>
              </a:rPr>
              <a:t>pwd</a:t>
            </a:r>
            <a:r>
              <a:rPr lang="en-US" dirty="0" smtClean="0">
                <a:solidFill>
                  <a:schemeClr val="tx1"/>
                </a:solidFill>
              </a:rPr>
              <a:t> are valid, by querying to database.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Then </a:t>
            </a:r>
            <a:r>
              <a:rPr lang="en-US" dirty="0" err="1" smtClean="0">
                <a:solidFill>
                  <a:schemeClr val="tx1"/>
                </a:solidFill>
              </a:rPr>
              <a:t>Servlet</a:t>
            </a:r>
            <a:r>
              <a:rPr lang="en-US" dirty="0" smtClean="0">
                <a:solidFill>
                  <a:schemeClr val="tx1"/>
                </a:solidFill>
              </a:rPr>
              <a:t> sends appropriate HTTP response web page, back to Web Browser.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3505200"/>
          </a:xfrm>
        </p:spPr>
        <p:txBody>
          <a:bodyPr>
            <a:normAutofit fontScale="85000" lnSpcReduction="20000"/>
          </a:bodyPr>
          <a:lstStyle/>
          <a:p>
            <a:pPr marL="514350" indent="-514350"/>
            <a:r>
              <a:rPr lang="en-US" dirty="0" smtClean="0">
                <a:solidFill>
                  <a:srgbClr val="FF0000"/>
                </a:solidFill>
              </a:rPr>
              <a:t>Deployment Descriptor</a:t>
            </a:r>
          </a:p>
          <a:p>
            <a:pPr marL="514350" indent="-514350"/>
            <a:r>
              <a:rPr lang="en-US" dirty="0" smtClean="0">
                <a:solidFill>
                  <a:schemeClr val="tx1"/>
                </a:solidFill>
              </a:rPr>
              <a:t>Web.xml is deployment Descriptor, which has list of </a:t>
            </a:r>
            <a:r>
              <a:rPr lang="en-US" dirty="0" err="1" smtClean="0">
                <a:solidFill>
                  <a:schemeClr val="tx1"/>
                </a:solidFill>
              </a:rPr>
              <a:t>Servlet</a:t>
            </a:r>
            <a:r>
              <a:rPr lang="en-US" dirty="0" smtClean="0">
                <a:solidFill>
                  <a:schemeClr val="tx1"/>
                </a:solidFill>
              </a:rPr>
              <a:t> classes, initialization parameters, etc..</a:t>
            </a:r>
          </a:p>
          <a:p>
            <a:pPr marL="514350" indent="-514350"/>
            <a:r>
              <a:rPr lang="en-US" dirty="0" smtClean="0">
                <a:solidFill>
                  <a:schemeClr val="tx1"/>
                </a:solidFill>
              </a:rPr>
              <a:t>Web server gets the details of </a:t>
            </a:r>
            <a:r>
              <a:rPr lang="en-US" dirty="0" err="1" smtClean="0">
                <a:solidFill>
                  <a:schemeClr val="tx1"/>
                </a:solidFill>
              </a:rPr>
              <a:t>Servlet</a:t>
            </a:r>
            <a:r>
              <a:rPr lang="en-US" dirty="0" smtClean="0">
                <a:solidFill>
                  <a:schemeClr val="tx1"/>
                </a:solidFill>
              </a:rPr>
              <a:t> thru web.xml</a:t>
            </a:r>
          </a:p>
          <a:p>
            <a:pPr marL="514350" indent="-514350"/>
            <a:r>
              <a:rPr lang="en-US" dirty="0" smtClean="0">
                <a:solidFill>
                  <a:schemeClr val="tx1"/>
                </a:solidFill>
              </a:rPr>
              <a:t>web.xml also provides mapping between a </a:t>
            </a:r>
            <a:r>
              <a:rPr lang="en-US" dirty="0" err="1" smtClean="0">
                <a:solidFill>
                  <a:schemeClr val="tx1"/>
                </a:solidFill>
              </a:rPr>
              <a:t>url</a:t>
            </a:r>
            <a:r>
              <a:rPr lang="en-US" dirty="0" smtClean="0">
                <a:solidFill>
                  <a:schemeClr val="tx1"/>
                </a:solidFill>
              </a:rPr>
              <a:t> and specific </a:t>
            </a:r>
            <a:r>
              <a:rPr lang="en-US" dirty="0" err="1" smtClean="0">
                <a:solidFill>
                  <a:schemeClr val="tx1"/>
                </a:solidFill>
              </a:rPr>
              <a:t>Servlet</a:t>
            </a:r>
            <a:r>
              <a:rPr lang="en-US" dirty="0" smtClean="0">
                <a:solidFill>
                  <a:schemeClr val="tx1"/>
                </a:solidFill>
              </a:rPr>
              <a:t> class. So, when web server receives request with a specific </a:t>
            </a:r>
            <a:r>
              <a:rPr lang="en-US" dirty="0" err="1" smtClean="0">
                <a:solidFill>
                  <a:schemeClr val="tx1"/>
                </a:solidFill>
              </a:rPr>
              <a:t>url</a:t>
            </a:r>
            <a:r>
              <a:rPr lang="en-US" dirty="0" smtClean="0">
                <a:solidFill>
                  <a:schemeClr val="tx1"/>
                </a:solidFill>
              </a:rPr>
              <a:t>, corresponding </a:t>
            </a:r>
            <a:r>
              <a:rPr lang="en-US" dirty="0" err="1" smtClean="0">
                <a:solidFill>
                  <a:schemeClr val="tx1"/>
                </a:solidFill>
              </a:rPr>
              <a:t>servlet</a:t>
            </a:r>
            <a:r>
              <a:rPr lang="en-US" dirty="0" smtClean="0">
                <a:solidFill>
                  <a:schemeClr val="tx1"/>
                </a:solidFill>
              </a:rPr>
              <a:t> class gets executed.</a:t>
            </a:r>
          </a:p>
          <a:p>
            <a:pPr marL="514350" indent="-514350"/>
            <a:endParaRPr lang="en-US" dirty="0" smtClean="0">
              <a:solidFill>
                <a:schemeClr val="tx1"/>
              </a:solidFill>
            </a:endParaRPr>
          </a:p>
          <a:p>
            <a:pPr marL="514350" indent="-514350"/>
            <a:r>
              <a:rPr lang="en-US" dirty="0" smtClean="0">
                <a:solidFill>
                  <a:schemeClr val="tx1"/>
                </a:solidFill>
              </a:rPr>
              <a:t>http://localhost:8080/ServletExample/NewServlet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4572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 name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5638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number(is required only if server is running on non standard port number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86200" y="4419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Folder name on server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81800" y="5638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Servlet</a:t>
            </a:r>
            <a:r>
              <a:rPr lang="en-US" dirty="0" smtClean="0"/>
              <a:t> name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0"/>
          </p:cNvCxnSpPr>
          <p:nvPr/>
        </p:nvCxnSpPr>
        <p:spPr>
          <a:xfrm rot="5400000" flipH="1" flipV="1">
            <a:off x="1695450" y="3676650"/>
            <a:ext cx="12954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</p:cNvCxnSpPr>
          <p:nvPr/>
        </p:nvCxnSpPr>
        <p:spPr>
          <a:xfrm rot="5400000" flipH="1" flipV="1">
            <a:off x="2305050" y="4286250"/>
            <a:ext cx="23622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4019550" y="3676650"/>
            <a:ext cx="11430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6381750" y="4286250"/>
            <a:ext cx="23622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259080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Request URL to a </a:t>
            </a:r>
            <a:r>
              <a:rPr lang="en-US" sz="2400" dirty="0" err="1" smtClean="0">
                <a:solidFill>
                  <a:srgbClr val="FF0000"/>
                </a:solidFill>
              </a:rPr>
              <a:t>Servlet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3962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protocol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0"/>
          </p:cNvCxnSpPr>
          <p:nvPr/>
        </p:nvCxnSpPr>
        <p:spPr>
          <a:xfrm rot="5400000" flipH="1" flipV="1">
            <a:off x="704850" y="3371850"/>
            <a:ext cx="6858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0960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How to add </a:t>
            </a:r>
            <a:r>
              <a:rPr lang="en-US" b="1" u="sng" dirty="0" err="1" smtClean="0">
                <a:solidFill>
                  <a:srgbClr val="FF0000"/>
                </a:solidFill>
              </a:rPr>
              <a:t>WebServer</a:t>
            </a:r>
            <a:r>
              <a:rPr lang="en-US" b="1" u="sng" dirty="0" smtClean="0">
                <a:solidFill>
                  <a:srgbClr val="FF0000"/>
                </a:solidFill>
              </a:rPr>
              <a:t> to </a:t>
            </a:r>
            <a:r>
              <a:rPr lang="en-US" b="1" u="sng" dirty="0" err="1" smtClean="0">
                <a:solidFill>
                  <a:srgbClr val="FF0000"/>
                </a:solidFill>
              </a:rPr>
              <a:t>Intellij</a:t>
            </a:r>
            <a:endParaRPr lang="en-US" b="1" u="sng" dirty="0" smtClean="0">
              <a:solidFill>
                <a:srgbClr val="FF0000"/>
              </a:solidFill>
            </a:endParaRPr>
          </a:p>
          <a:p>
            <a:pPr marL="514350" indent="-514350"/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en-US" b="1" u="sng" dirty="0" err="1" smtClean="0">
                <a:solidFill>
                  <a:srgbClr val="FF0000"/>
                </a:solidFill>
              </a:rPr>
              <a:t>Servlet</a:t>
            </a:r>
            <a:r>
              <a:rPr lang="en-US" b="1" u="sng" dirty="0" smtClean="0">
                <a:solidFill>
                  <a:srgbClr val="FF0000"/>
                </a:solidFill>
              </a:rPr>
              <a:t> Life Cycle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Below are life cycle methods of a </a:t>
            </a:r>
            <a:r>
              <a:rPr lang="en-US" dirty="0" err="1" smtClean="0">
                <a:solidFill>
                  <a:schemeClr val="tx1"/>
                </a:solidFill>
              </a:rPr>
              <a:t>Servlet</a:t>
            </a:r>
            <a:endParaRPr lang="en-US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init(</a:t>
            </a:r>
            <a:r>
              <a:rPr lang="en-US" dirty="0" err="1" smtClean="0">
                <a:solidFill>
                  <a:srgbClr val="FF0000"/>
                </a:solidFill>
              </a:rPr>
              <a:t>ServletConfig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config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– gets invoked only once, when first request is being received by Server.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service() </a:t>
            </a:r>
            <a:r>
              <a:rPr lang="en-US" dirty="0" smtClean="0">
                <a:solidFill>
                  <a:schemeClr val="tx1"/>
                </a:solidFill>
              </a:rPr>
              <a:t>– this method further invokes </a:t>
            </a:r>
            <a:r>
              <a:rPr lang="en-US" dirty="0" err="1" smtClean="0">
                <a:solidFill>
                  <a:srgbClr val="FF0000"/>
                </a:solidFill>
              </a:rPr>
              <a:t>doGet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>
                <a:solidFill>
                  <a:schemeClr val="tx1"/>
                </a:solidFill>
              </a:rPr>
              <a:t>or </a:t>
            </a:r>
            <a:r>
              <a:rPr lang="en-US" dirty="0" err="1" smtClean="0">
                <a:solidFill>
                  <a:srgbClr val="FF0000"/>
                </a:solidFill>
              </a:rPr>
              <a:t>doPost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>
                <a:solidFill>
                  <a:schemeClr val="tx1"/>
                </a:solidFill>
              </a:rPr>
              <a:t>– Get invoked once, for every request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destroy() </a:t>
            </a:r>
            <a:r>
              <a:rPr lang="en-US" dirty="0" smtClean="0">
                <a:solidFill>
                  <a:schemeClr val="tx1"/>
                </a:solidFill>
              </a:rPr>
              <a:t>– gets invoked only when </a:t>
            </a: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</a:rPr>
              <a:t>	(a) server is shutdown or </a:t>
            </a: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</a:rPr>
              <a:t>	(b) when server is out of memory or </a:t>
            </a: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</a:rPr>
              <a:t>	(c) when no requests are received for certain period of time. After destroy() gets invoked </a:t>
            </a:r>
            <a:r>
              <a:rPr lang="en-US" dirty="0" err="1" smtClean="0">
                <a:solidFill>
                  <a:schemeClr val="tx1"/>
                </a:solidFill>
              </a:rPr>
              <a:t>Servlet</a:t>
            </a:r>
            <a:r>
              <a:rPr lang="en-US" dirty="0" smtClean="0">
                <a:solidFill>
                  <a:schemeClr val="tx1"/>
                </a:solidFill>
              </a:rPr>
              <a:t> no more exists in memory. Again when a new request is received, init( ) gets invoked.</a:t>
            </a:r>
          </a:p>
          <a:p>
            <a:pPr marL="514350" indent="-514350"/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0" y="304800"/>
            <a:ext cx="2971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GenericServlet</a:t>
            </a:r>
            <a:endParaRPr lang="en-US" sz="2800" dirty="0" smtClean="0"/>
          </a:p>
          <a:p>
            <a:pPr algn="ctr"/>
            <a:r>
              <a:rPr lang="en-US" sz="2800" dirty="0" smtClean="0"/>
              <a:t>init() and destroy()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286000" y="1905000"/>
            <a:ext cx="2971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HttpServlet</a:t>
            </a:r>
            <a:endParaRPr lang="en-US" sz="2800" dirty="0" smtClean="0"/>
          </a:p>
          <a:p>
            <a:pPr algn="ctr"/>
            <a:r>
              <a:rPr lang="en-US" sz="2800" dirty="0" smtClean="0"/>
              <a:t>service(), </a:t>
            </a:r>
            <a:r>
              <a:rPr lang="en-US" sz="2800" dirty="0" err="1" smtClean="0"/>
              <a:t>doGet</a:t>
            </a:r>
            <a:r>
              <a:rPr lang="en-US" sz="2800" dirty="0" smtClean="0"/>
              <a:t>(), </a:t>
            </a:r>
            <a:r>
              <a:rPr lang="en-US" sz="2800" dirty="0" err="1" smtClean="0"/>
              <a:t>doPost</a:t>
            </a:r>
            <a:r>
              <a:rPr lang="en-US" sz="2800" dirty="0" smtClean="0"/>
              <a:t>()</a:t>
            </a:r>
            <a:endParaRPr lang="en-US" sz="2800" dirty="0"/>
          </a:p>
        </p:txBody>
      </p:sp>
      <p:cxnSp>
        <p:nvCxnSpPr>
          <p:cNvPr id="8" name="Straight Arrow Connector 7"/>
          <p:cNvCxnSpPr>
            <a:stCxn id="6" idx="0"/>
            <a:endCxn id="5" idx="2"/>
          </p:cNvCxnSpPr>
          <p:nvPr/>
        </p:nvCxnSpPr>
        <p:spPr>
          <a:xfrm rot="5400000" flipH="1" flipV="1">
            <a:off x="3505200" y="1638300"/>
            <a:ext cx="533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86000" y="3733800"/>
            <a:ext cx="2971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HelloServlet</a:t>
            </a:r>
            <a:endParaRPr lang="en-US" sz="2800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3391694" y="3390106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>
            <a:off x="5562600" y="3657600"/>
            <a:ext cx="152400" cy="1905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791200" y="4267201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Servlet</a:t>
            </a:r>
            <a:r>
              <a:rPr lang="en-US" sz="2400" dirty="0" smtClean="0"/>
              <a:t> developed by us</a:t>
            </a:r>
            <a:endParaRPr lang="en-US" sz="2400" dirty="0"/>
          </a:p>
        </p:txBody>
      </p:sp>
      <p:sp>
        <p:nvSpPr>
          <p:cNvPr id="11" name="Right Brace 10"/>
          <p:cNvSpPr/>
          <p:nvPr/>
        </p:nvSpPr>
        <p:spPr>
          <a:xfrm>
            <a:off x="5562600" y="1600199"/>
            <a:ext cx="152400" cy="1905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91200" y="23622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HTTP Protocol specific Base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 class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2007</Words>
  <Application>Microsoft Office PowerPoint</Application>
  <PresentationFormat>On-screen Show (4:3)</PresentationFormat>
  <Paragraphs>338</Paragraphs>
  <Slides>34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Java Servlets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Servlets</dc:title>
  <dc:creator>admin</dc:creator>
  <cp:lastModifiedBy>admin</cp:lastModifiedBy>
  <cp:revision>241</cp:revision>
  <dcterms:created xsi:type="dcterms:W3CDTF">2015-11-16T14:50:08Z</dcterms:created>
  <dcterms:modified xsi:type="dcterms:W3CDTF">2017-07-13T18:42:55Z</dcterms:modified>
</cp:coreProperties>
</file>