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60" r:id="rId5"/>
    <p:sldId id="261" r:id="rId6"/>
    <p:sldId id="262" r:id="rId7"/>
    <p:sldId id="265" r:id="rId8"/>
    <p:sldId id="266" r:id="rId9"/>
    <p:sldId id="263" r:id="rId10"/>
    <p:sldId id="264"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CC0CF-1215-4E67-85ED-9820FBB1CB37}" type="datetimeFigureOut">
              <a:rPr lang="en-US" smtClean="0"/>
              <a:pPr/>
              <a:t>9/4/2016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314E71-27A3-4358-B93D-179DE2250E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5FAC6C-F1DE-4D54-85C3-B550597A61F5}" type="datetimeFigureOut">
              <a:rPr lang="en-US" smtClean="0"/>
              <a:pPr/>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FAC6C-F1DE-4D54-85C3-B550597A61F5}" type="datetimeFigureOut">
              <a:rPr lang="en-US" smtClean="0"/>
              <a:pPr/>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FAC6C-F1DE-4D54-85C3-B550597A61F5}" type="datetimeFigureOut">
              <a:rPr lang="en-US" smtClean="0"/>
              <a:pPr/>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FAC6C-F1DE-4D54-85C3-B550597A61F5}" type="datetimeFigureOut">
              <a:rPr lang="en-US" smtClean="0"/>
              <a:pPr/>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5FAC6C-F1DE-4D54-85C3-B550597A61F5}" type="datetimeFigureOut">
              <a:rPr lang="en-US" smtClean="0"/>
              <a:pPr/>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5FAC6C-F1DE-4D54-85C3-B550597A61F5}" type="datetimeFigureOut">
              <a:rPr lang="en-US" smtClean="0"/>
              <a:pPr/>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5FAC6C-F1DE-4D54-85C3-B550597A61F5}" type="datetimeFigureOut">
              <a:rPr lang="en-US" smtClean="0"/>
              <a:pPr/>
              <a:t>9/4/2016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5FAC6C-F1DE-4D54-85C3-B550597A61F5}" type="datetimeFigureOut">
              <a:rPr lang="en-US" smtClean="0"/>
              <a:pPr/>
              <a:t>9/4/2016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FAC6C-F1DE-4D54-85C3-B550597A61F5}" type="datetimeFigureOut">
              <a:rPr lang="en-US" smtClean="0"/>
              <a:pPr/>
              <a:t>9/4/2016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FAC6C-F1DE-4D54-85C3-B550597A61F5}" type="datetimeFigureOut">
              <a:rPr lang="en-US" smtClean="0"/>
              <a:pPr/>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FAC6C-F1DE-4D54-85C3-B550597A61F5}" type="datetimeFigureOut">
              <a:rPr lang="en-US" smtClean="0"/>
              <a:pPr/>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FAC6C-F1DE-4D54-85C3-B550597A61F5}" type="datetimeFigureOut">
              <a:rPr lang="en-US" smtClean="0"/>
              <a:pPr/>
              <a:t>9/4/2016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46C9D-48BE-4B0F-BE08-6132EED27E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924800" cy="3584575"/>
          </a:xfrm>
        </p:spPr>
        <p:txBody>
          <a:bodyPr/>
          <a:lstStyle/>
          <a:p>
            <a:r>
              <a:rPr lang="en-US" dirty="0" smtClean="0"/>
              <a:t>java.io package</a:t>
            </a:r>
            <a:br>
              <a:rPr lang="en-US" dirty="0" smtClean="0"/>
            </a:br>
            <a:r>
              <a:rPr lang="en-US" dirty="0" smtClean="0"/>
              <a:t>(</a:t>
            </a:r>
            <a:r>
              <a:rPr lang="en-US" dirty="0" err="1" smtClean="0"/>
              <a:t>InputStream</a:t>
            </a:r>
            <a:r>
              <a:rPr lang="en-US" dirty="0" smtClean="0"/>
              <a:t> and </a:t>
            </a:r>
            <a:r>
              <a:rPr lang="en-US" dirty="0" err="1" smtClean="0"/>
              <a:t>OutputStream</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dirty="0" smtClean="0"/>
              <a:t>Difference between String and </a:t>
            </a:r>
            <a:r>
              <a:rPr lang="en-US" dirty="0" err="1" smtClean="0"/>
              <a:t>StringBuffer</a:t>
            </a:r>
            <a:endParaRPr lang="en-US" dirty="0" smtClean="0"/>
          </a:p>
          <a:p>
            <a:pPr algn="just"/>
            <a:r>
              <a:rPr lang="en-US" dirty="0" smtClean="0"/>
              <a:t>String is immutable, but </a:t>
            </a:r>
            <a:r>
              <a:rPr lang="en-US" dirty="0" err="1" smtClean="0"/>
              <a:t>StringBuffer</a:t>
            </a:r>
            <a:r>
              <a:rPr lang="en-US" dirty="0" smtClean="0"/>
              <a:t> is mutable.</a:t>
            </a:r>
          </a:p>
          <a:p>
            <a:pPr algn="just"/>
            <a:r>
              <a:rPr lang="en-US" dirty="0" smtClean="0"/>
              <a:t>That means a String object once created, cannot be changed, when any changes done, a new String object gets created, and old object may continue to exist.</a:t>
            </a:r>
          </a:p>
          <a:p>
            <a:pPr algn="just"/>
            <a:r>
              <a:rPr lang="en-US" dirty="0" smtClean="0"/>
              <a:t>But </a:t>
            </a:r>
            <a:r>
              <a:rPr lang="en-US" dirty="0" err="1" smtClean="0"/>
              <a:t>StringBuffer</a:t>
            </a:r>
            <a:r>
              <a:rPr lang="en-US" dirty="0" smtClean="0"/>
              <a:t> object once created, </a:t>
            </a:r>
            <a:r>
              <a:rPr lang="en-US" smtClean="0"/>
              <a:t>can get changed.</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fontScale="62500" lnSpcReduction="20000"/>
          </a:bodyPr>
          <a:lstStyle/>
          <a:p>
            <a:pPr algn="just"/>
            <a:r>
              <a:rPr lang="en-US" sz="5100" dirty="0" smtClean="0">
                <a:solidFill>
                  <a:srgbClr val="FF0000"/>
                </a:solidFill>
              </a:rPr>
              <a:t>Serialization</a:t>
            </a:r>
          </a:p>
          <a:p>
            <a:pPr algn="just"/>
            <a:r>
              <a:rPr lang="en-US" dirty="0" smtClean="0"/>
              <a:t>Serialization is the process of converting an object to a byte stream, and </a:t>
            </a:r>
            <a:r>
              <a:rPr lang="en-US" dirty="0" err="1" smtClean="0"/>
              <a:t>Deserialization</a:t>
            </a:r>
            <a:r>
              <a:rPr lang="en-US" dirty="0" smtClean="0"/>
              <a:t> is the process of converting a byte stream back to an object.</a:t>
            </a:r>
          </a:p>
          <a:p>
            <a:pPr algn="just"/>
            <a:endParaRPr lang="en-US" dirty="0" smtClean="0"/>
          </a:p>
          <a:p>
            <a:pPr algn="just"/>
            <a:r>
              <a:rPr lang="en-US" dirty="0" smtClean="0"/>
              <a:t>Serialization is required in below scenarios,</a:t>
            </a:r>
          </a:p>
          <a:p>
            <a:pPr algn="just"/>
            <a:r>
              <a:rPr lang="en-US" dirty="0" smtClean="0"/>
              <a:t>1. to transfer an object thru network</a:t>
            </a:r>
          </a:p>
          <a:p>
            <a:pPr algn="just"/>
            <a:r>
              <a:rPr lang="en-US" dirty="0" smtClean="0"/>
              <a:t>2. To store an object persistently in a file, so that it can be retrieved and used later.</a:t>
            </a:r>
          </a:p>
          <a:p>
            <a:pPr algn="just"/>
            <a:endParaRPr lang="en-US" dirty="0" smtClean="0"/>
          </a:p>
          <a:p>
            <a:pPr algn="just"/>
            <a:r>
              <a:rPr lang="en-US" dirty="0" smtClean="0"/>
              <a:t>object which need to be serialized need to be implemented from </a:t>
            </a:r>
            <a:r>
              <a:rPr lang="en-US" dirty="0" err="1" smtClean="0"/>
              <a:t>Serializable</a:t>
            </a:r>
            <a:r>
              <a:rPr lang="en-US" dirty="0" smtClean="0"/>
              <a:t>  interface. </a:t>
            </a:r>
            <a:r>
              <a:rPr lang="en-US" dirty="0" err="1" smtClean="0"/>
              <a:t>Serializable</a:t>
            </a:r>
            <a:r>
              <a:rPr lang="en-US" dirty="0" smtClean="0"/>
              <a:t> is marker interface.</a:t>
            </a:r>
          </a:p>
          <a:p>
            <a:pPr algn="just"/>
            <a:r>
              <a:rPr lang="en-US" dirty="0" err="1" smtClean="0">
                <a:solidFill>
                  <a:srgbClr val="FF0000"/>
                </a:solidFill>
              </a:rPr>
              <a:t>java.io.NotSerializableException</a:t>
            </a:r>
            <a:r>
              <a:rPr lang="en-US" dirty="0" smtClean="0"/>
              <a:t> is thrown, if below class doesn't implement </a:t>
            </a:r>
          </a:p>
          <a:p>
            <a:pPr algn="just"/>
            <a:r>
              <a:rPr lang="en-US" dirty="0" err="1" smtClean="0"/>
              <a:t>Serializable</a:t>
            </a:r>
            <a:r>
              <a:rPr lang="en-US" dirty="0" smtClean="0"/>
              <a:t> interface</a:t>
            </a:r>
          </a:p>
          <a:p>
            <a:pPr algn="just"/>
            <a:endParaRPr lang="en-US" dirty="0" smtClean="0"/>
          </a:p>
          <a:p>
            <a:pPr algn="just"/>
            <a:r>
              <a:rPr lang="en-US" dirty="0" smtClean="0"/>
              <a:t>Without Serialization it is possible to store an object persistently, and retrieve it back during later invocations. But here we have to write our own code, by retrieving each data member, appending to String, etc… Serialization relieves us from writing this code.</a:t>
            </a:r>
          </a:p>
          <a:p>
            <a:pPr algn="just"/>
            <a:endParaRPr lang="en-US" dirty="0" smtClean="0"/>
          </a:p>
          <a:p>
            <a:pPr algn="just"/>
            <a:r>
              <a:rPr lang="en-US" dirty="0" smtClean="0"/>
              <a:t>transient keyword: In a class the data members declared as transient does not take part in Serialization. transient keyword cannot be used with methods.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1752600"/>
            <a:ext cx="2819400" cy="1524000"/>
          </a:xfrm>
        </p:spPr>
        <p:txBody>
          <a:bodyPr>
            <a:normAutofit fontScale="92500" lnSpcReduction="20000"/>
          </a:bodyPr>
          <a:lstStyle/>
          <a:p>
            <a:r>
              <a:rPr lang="en-US" sz="2000" dirty="0" smtClean="0">
                <a:solidFill>
                  <a:srgbClr val="FF0000"/>
                </a:solidFill>
              </a:rPr>
              <a:t>Input sources</a:t>
            </a:r>
          </a:p>
          <a:p>
            <a:r>
              <a:rPr lang="en-US" sz="2000" dirty="0" smtClean="0"/>
              <a:t>Keyboard</a:t>
            </a:r>
          </a:p>
          <a:p>
            <a:r>
              <a:rPr lang="en-US" sz="2000" dirty="0" smtClean="0"/>
              <a:t>Files</a:t>
            </a:r>
          </a:p>
          <a:p>
            <a:r>
              <a:rPr lang="en-US" sz="2000" dirty="0" smtClean="0"/>
              <a:t>Main Memory</a:t>
            </a:r>
          </a:p>
          <a:p>
            <a:r>
              <a:rPr lang="en-US" sz="2000" dirty="0" smtClean="0"/>
              <a:t>Network, etc…</a:t>
            </a:r>
            <a:endParaRPr lang="en-US" sz="2000" dirty="0"/>
          </a:p>
        </p:txBody>
      </p:sp>
      <p:sp>
        <p:nvSpPr>
          <p:cNvPr id="5" name="Rectangle 4"/>
          <p:cNvSpPr/>
          <p:nvPr/>
        </p:nvSpPr>
        <p:spPr>
          <a:xfrm>
            <a:off x="3276600" y="1295400"/>
            <a:ext cx="2057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Program</a:t>
            </a:r>
            <a:endParaRPr lang="en-US" dirty="0"/>
          </a:p>
        </p:txBody>
      </p:sp>
      <p:cxnSp>
        <p:nvCxnSpPr>
          <p:cNvPr id="7" name="Straight Arrow Connector 6"/>
          <p:cNvCxnSpPr/>
          <p:nvPr/>
        </p:nvCxnSpPr>
        <p:spPr>
          <a:xfrm>
            <a:off x="1447800" y="1752600"/>
            <a:ext cx="1828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334000" y="1752600"/>
            <a:ext cx="1828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Subtitle 3"/>
          <p:cNvSpPr txBox="1">
            <a:spLocks/>
          </p:cNvSpPr>
          <p:nvPr/>
        </p:nvSpPr>
        <p:spPr>
          <a:xfrm>
            <a:off x="5410200" y="1905000"/>
            <a:ext cx="2819400" cy="1524000"/>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FF0000"/>
                </a:solidFill>
                <a:effectLst/>
                <a:uLnTx/>
                <a:uFillTx/>
                <a:latin typeface="+mn-lt"/>
                <a:ea typeface="+mn-ea"/>
                <a:cs typeface="+mn-cs"/>
              </a:rPr>
              <a:t>Output </a:t>
            </a:r>
            <a:r>
              <a:rPr lang="en-US" sz="2000" dirty="0" smtClean="0">
                <a:solidFill>
                  <a:srgbClr val="FF0000"/>
                </a:solidFill>
              </a:rPr>
              <a:t>Destinations</a:t>
            </a:r>
            <a:endParaRPr kumimoji="0" lang="en-US" sz="2000" b="0"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Monitor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Files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solidFill>
                  <a:schemeClr val="tx1">
                    <a:tint val="75000"/>
                  </a:schemeClr>
                </a:solidFill>
              </a:rPr>
              <a:t>Main Memory</a:t>
            </a:r>
            <a:endPar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Network, etc…</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ubtitle 3"/>
          <p:cNvSpPr txBox="1">
            <a:spLocks/>
          </p:cNvSpPr>
          <p:nvPr/>
        </p:nvSpPr>
        <p:spPr>
          <a:xfrm>
            <a:off x="1752600" y="1420090"/>
            <a:ext cx="1676400" cy="457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FF0000"/>
                </a:solidFill>
                <a:effectLst/>
                <a:uLnTx/>
                <a:uFillTx/>
                <a:latin typeface="+mn-lt"/>
                <a:ea typeface="+mn-ea"/>
                <a:cs typeface="+mn-cs"/>
              </a:rPr>
              <a:t>read</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4807520" y="1406235"/>
            <a:ext cx="1676400" cy="457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FF0000"/>
                </a:solidFill>
                <a:effectLst/>
                <a:uLnTx/>
                <a:uFillTx/>
                <a:latin typeface="+mn-lt"/>
                <a:ea typeface="+mn-ea"/>
                <a:cs typeface="+mn-cs"/>
              </a:rPr>
              <a:t>write</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2" name="Subtitle 2"/>
          <p:cNvSpPr txBox="1">
            <a:spLocks/>
          </p:cNvSpPr>
          <p:nvPr/>
        </p:nvSpPr>
        <p:spPr>
          <a:xfrm>
            <a:off x="0" y="3505200"/>
            <a:ext cx="9144000" cy="2971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rgbClr val="FF0000"/>
                </a:solidFill>
              </a:rPr>
              <a:t>j</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ava.io</a:t>
            </a: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package provides classes and interfaces, which lets the Java Program,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1. to read input from User or other Programs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2. To write output for User, or other Programs</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04800"/>
            <a:ext cx="9144000" cy="6553200"/>
          </a:xfrm>
        </p:spPr>
        <p:txBody>
          <a:bodyPr>
            <a:normAutofit fontScale="85000" lnSpcReduction="10000"/>
          </a:bodyPr>
          <a:lstStyle/>
          <a:p>
            <a:pPr algn="just"/>
            <a:r>
              <a:rPr lang="en-US" dirty="0" smtClean="0"/>
              <a:t>An </a:t>
            </a:r>
            <a:r>
              <a:rPr lang="en-US" dirty="0" err="1" smtClean="0">
                <a:solidFill>
                  <a:srgbClr val="FF0000"/>
                </a:solidFill>
              </a:rPr>
              <a:t>java.io.InputStream</a:t>
            </a:r>
            <a:r>
              <a:rPr lang="en-US" dirty="0" smtClean="0"/>
              <a:t> is used to read data from input sources, and </a:t>
            </a:r>
            <a:r>
              <a:rPr lang="en-US" dirty="0" err="1" smtClean="0">
                <a:solidFill>
                  <a:srgbClr val="FF0000"/>
                </a:solidFill>
              </a:rPr>
              <a:t>java.io.OutputStream</a:t>
            </a:r>
            <a:r>
              <a:rPr lang="en-US" dirty="0" smtClean="0"/>
              <a:t> is used to write data to output destinations.</a:t>
            </a:r>
          </a:p>
          <a:p>
            <a:pPr algn="just"/>
            <a:r>
              <a:rPr lang="en-US" dirty="0" err="1" smtClean="0">
                <a:solidFill>
                  <a:srgbClr val="FF0000"/>
                </a:solidFill>
              </a:rPr>
              <a:t>java.io.InputStream</a:t>
            </a:r>
            <a:r>
              <a:rPr lang="en-US" dirty="0" smtClean="0"/>
              <a:t> is base class for all </a:t>
            </a:r>
            <a:r>
              <a:rPr lang="en-US" dirty="0" err="1" smtClean="0"/>
              <a:t>InputStream</a:t>
            </a:r>
            <a:r>
              <a:rPr lang="en-US" dirty="0" smtClean="0"/>
              <a:t> classes, and </a:t>
            </a:r>
            <a:r>
              <a:rPr lang="en-US" dirty="0" err="1" smtClean="0">
                <a:solidFill>
                  <a:srgbClr val="FF0000"/>
                </a:solidFill>
              </a:rPr>
              <a:t>java.io.OutputStream</a:t>
            </a:r>
            <a:r>
              <a:rPr lang="en-US" dirty="0" smtClean="0"/>
              <a:t> is base class for all </a:t>
            </a:r>
            <a:r>
              <a:rPr lang="en-US" dirty="0" err="1" smtClean="0"/>
              <a:t>OutputStream</a:t>
            </a:r>
            <a:r>
              <a:rPr lang="en-US" dirty="0" smtClean="0"/>
              <a:t> classes.</a:t>
            </a:r>
          </a:p>
          <a:p>
            <a:pPr algn="just"/>
            <a:endParaRPr lang="en-US" dirty="0" smtClean="0"/>
          </a:p>
          <a:p>
            <a:pPr algn="just"/>
            <a:r>
              <a:rPr lang="en-US" dirty="0" smtClean="0"/>
              <a:t>For example below classes can be used to read, write data to and from a file.</a:t>
            </a:r>
          </a:p>
          <a:p>
            <a:pPr algn="just"/>
            <a:r>
              <a:rPr lang="en-US" dirty="0" err="1" smtClean="0">
                <a:solidFill>
                  <a:srgbClr val="FF0000"/>
                </a:solidFill>
              </a:rPr>
              <a:t>FileOutputStream</a:t>
            </a:r>
            <a:r>
              <a:rPr lang="en-US" dirty="0" smtClean="0"/>
              <a:t> to write bytes to a file.</a:t>
            </a:r>
          </a:p>
          <a:p>
            <a:pPr algn="just"/>
            <a:r>
              <a:rPr lang="en-US" dirty="0" err="1" smtClean="0">
                <a:solidFill>
                  <a:srgbClr val="FF0000"/>
                </a:solidFill>
              </a:rPr>
              <a:t>FileInputStream</a:t>
            </a:r>
            <a:r>
              <a:rPr lang="en-US" dirty="0" smtClean="0"/>
              <a:t>, to read bytes from a file.</a:t>
            </a:r>
          </a:p>
          <a:p>
            <a:pPr algn="just"/>
            <a:endParaRPr lang="en-US" dirty="0" smtClean="0"/>
          </a:p>
          <a:p>
            <a:pPr algn="just"/>
            <a:r>
              <a:rPr lang="en-US" dirty="0" smtClean="0"/>
              <a:t>Most of the methods related to read, write etc.. throw </a:t>
            </a:r>
            <a:r>
              <a:rPr lang="en-US" dirty="0" err="1" smtClean="0">
                <a:solidFill>
                  <a:srgbClr val="FF0000"/>
                </a:solidFill>
              </a:rPr>
              <a:t>IOException</a:t>
            </a:r>
            <a:r>
              <a:rPr lang="en-US" dirty="0" smtClean="0">
                <a:solidFill>
                  <a:srgbClr val="FF0000"/>
                </a:solidFill>
              </a:rPr>
              <a:t> </a:t>
            </a:r>
            <a:r>
              <a:rPr lang="en-US" dirty="0" smtClean="0"/>
              <a:t>. </a:t>
            </a:r>
            <a:r>
              <a:rPr lang="en-US" dirty="0" err="1" smtClean="0"/>
              <a:t>IOException</a:t>
            </a:r>
            <a:r>
              <a:rPr lang="en-US" dirty="0" smtClean="0"/>
              <a:t> is checked exception.</a:t>
            </a:r>
          </a:p>
          <a:p>
            <a:pPr algn="just"/>
            <a:r>
              <a:rPr lang="en-US" dirty="0" err="1" smtClean="0"/>
              <a:t>FileNotFoundException</a:t>
            </a:r>
            <a:r>
              <a:rPr lang="en-US" dirty="0" smtClean="0"/>
              <a:t> is derived from </a:t>
            </a:r>
            <a:r>
              <a:rPr lang="en-US" dirty="0" err="1" smtClean="0"/>
              <a:t>IOException</a:t>
            </a:r>
            <a:r>
              <a:rPr lang="en-US" dirty="0" smtClean="0"/>
              <a:t>. </a:t>
            </a:r>
            <a:r>
              <a:rPr lang="en-US" dirty="0" err="1" smtClean="0"/>
              <a:t>java.io.EOFException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pPr algn="just"/>
            <a:r>
              <a:rPr lang="en-US" dirty="0" err="1" smtClean="0">
                <a:solidFill>
                  <a:srgbClr val="FF0000"/>
                </a:solidFill>
              </a:rPr>
              <a:t>java.io.File</a:t>
            </a:r>
            <a:r>
              <a:rPr lang="en-US" dirty="0" smtClean="0">
                <a:solidFill>
                  <a:srgbClr val="FF0000"/>
                </a:solidFill>
              </a:rPr>
              <a:t> class</a:t>
            </a:r>
            <a:endParaRPr lang="en-US" dirty="0" smtClean="0">
              <a:solidFill>
                <a:srgbClr val="FF0000"/>
              </a:solidFill>
            </a:endParaRPr>
          </a:p>
          <a:p>
            <a:pPr algn="just"/>
            <a:r>
              <a:rPr lang="en-US" dirty="0" smtClean="0"/>
              <a:t>This class provides methods to create a file or folder. To retrieve list of files or folders names (and their properties like modified date, etc…)in a specific path</a:t>
            </a:r>
          </a:p>
          <a:p>
            <a:pPr algn="just"/>
            <a:endParaRPr lang="en-US" dirty="0" smtClean="0"/>
          </a:p>
          <a:p>
            <a:pPr algn="just"/>
            <a:r>
              <a:rPr lang="en-US" dirty="0" smtClean="0">
                <a:solidFill>
                  <a:srgbClr val="FF0000"/>
                </a:solidFill>
              </a:rPr>
              <a:t>Relative path</a:t>
            </a:r>
            <a:r>
              <a:rPr lang="en-US" dirty="0" smtClean="0"/>
              <a:t>: is specified in relation to current execution directory of the program</a:t>
            </a:r>
          </a:p>
          <a:p>
            <a:pPr algn="just"/>
            <a:endParaRPr lang="en-US" dirty="0" smtClean="0"/>
          </a:p>
          <a:p>
            <a:pPr algn="just"/>
            <a:r>
              <a:rPr lang="en-US" dirty="0" smtClean="0">
                <a:solidFill>
                  <a:srgbClr val="FF0000"/>
                </a:solidFill>
              </a:rPr>
              <a:t>Absolute path: </a:t>
            </a:r>
            <a:r>
              <a:rPr lang="en-US" dirty="0" smtClean="0"/>
              <a:t>this is full path along with drive or root folder details. For </a:t>
            </a:r>
            <a:r>
              <a:rPr lang="en-US" dirty="0" err="1" smtClean="0"/>
              <a:t>eg</a:t>
            </a:r>
            <a:r>
              <a:rPr lang="en-US" dirty="0" smtClean="0"/>
              <a:t>:  D:\abc\simple\test</a:t>
            </a:r>
          </a:p>
          <a:p>
            <a:pPr algn="just"/>
            <a:endParaRPr lang="en-US" dirty="0" smtClean="0"/>
          </a:p>
          <a:p>
            <a:pPr algn="just"/>
            <a:r>
              <a:rPr lang="en-US" dirty="0" smtClean="0">
                <a:solidFill>
                  <a:srgbClr val="FF0000"/>
                </a:solidFill>
              </a:rPr>
              <a:t>..</a:t>
            </a:r>
            <a:r>
              <a:rPr lang="en-US" dirty="0" smtClean="0"/>
              <a:t> indicates previous directory</a:t>
            </a:r>
          </a:p>
          <a:p>
            <a:pPr algn="just"/>
            <a:r>
              <a:rPr lang="en-US" dirty="0" smtClean="0">
                <a:solidFill>
                  <a:srgbClr val="FF0000"/>
                </a:solidFill>
              </a:rPr>
              <a:t>.</a:t>
            </a:r>
            <a:r>
              <a:rPr lang="en-US" dirty="0" smtClean="0"/>
              <a:t> indicates current directory</a:t>
            </a:r>
            <a:endParaRPr lang="en-US" dirty="0"/>
          </a:p>
        </p:txBody>
      </p:sp>
      <p:cxnSp>
        <p:nvCxnSpPr>
          <p:cNvPr id="5" name="Straight Connector 4"/>
          <p:cNvCxnSpPr/>
          <p:nvPr/>
        </p:nvCxnSpPr>
        <p:spPr>
          <a:xfrm>
            <a:off x="1676400" y="2209800"/>
            <a:ext cx="4800600" cy="1588"/>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20000"/>
          </a:bodyPr>
          <a:lstStyle/>
          <a:p>
            <a:pPr algn="just"/>
            <a:endParaRPr lang="en-US" dirty="0" smtClean="0"/>
          </a:p>
          <a:p>
            <a:pPr algn="just"/>
            <a:r>
              <a:rPr lang="en-US" dirty="0" err="1" smtClean="0">
                <a:solidFill>
                  <a:srgbClr val="FF0000"/>
                </a:solidFill>
              </a:rPr>
              <a:t>java.io.DataInputStream</a:t>
            </a:r>
            <a:r>
              <a:rPr lang="en-US" dirty="0" smtClean="0"/>
              <a:t>: This class allows to read data types directly from any </a:t>
            </a:r>
            <a:r>
              <a:rPr lang="en-US" dirty="0" err="1" smtClean="0"/>
              <a:t>InputStream</a:t>
            </a:r>
            <a:r>
              <a:rPr lang="en-US" dirty="0" smtClean="0"/>
              <a:t>. </a:t>
            </a:r>
            <a:r>
              <a:rPr lang="en-US" dirty="0" err="1" smtClean="0"/>
              <a:t>DataInputStream</a:t>
            </a:r>
            <a:r>
              <a:rPr lang="en-US" dirty="0" smtClean="0"/>
              <a:t> provides methods such as </a:t>
            </a:r>
            <a:r>
              <a:rPr lang="en-US" dirty="0" err="1" smtClean="0"/>
              <a:t>readInt</a:t>
            </a:r>
            <a:r>
              <a:rPr lang="en-US" dirty="0" smtClean="0"/>
              <a:t>(), </a:t>
            </a:r>
            <a:r>
              <a:rPr lang="en-US" dirty="0" err="1" smtClean="0"/>
              <a:t>readFloat</a:t>
            </a:r>
            <a:r>
              <a:rPr lang="en-US" dirty="0" smtClean="0"/>
              <a:t>(),</a:t>
            </a:r>
            <a:r>
              <a:rPr lang="en-US" dirty="0" err="1" smtClean="0"/>
              <a:t>readUTF</a:t>
            </a:r>
            <a:r>
              <a:rPr lang="en-US" dirty="0" smtClean="0"/>
              <a:t>(),etc… which facilitates to read corresponding data type directly.</a:t>
            </a:r>
          </a:p>
          <a:p>
            <a:pPr algn="just"/>
            <a:endParaRPr lang="en-US" dirty="0" smtClean="0"/>
          </a:p>
          <a:p>
            <a:pPr algn="just"/>
            <a:r>
              <a:rPr lang="en-US" dirty="0" err="1" smtClean="0">
                <a:solidFill>
                  <a:srgbClr val="FF0000"/>
                </a:solidFill>
              </a:rPr>
              <a:t>java.io.DataOutputStream</a:t>
            </a:r>
            <a:r>
              <a:rPr lang="en-US" dirty="0" smtClean="0"/>
              <a:t>: This class allows to write data types directly to any </a:t>
            </a:r>
            <a:r>
              <a:rPr lang="en-US" dirty="0" err="1" smtClean="0"/>
              <a:t>OutputStream</a:t>
            </a:r>
            <a:r>
              <a:rPr lang="en-US" dirty="0" smtClean="0"/>
              <a:t>. </a:t>
            </a:r>
            <a:r>
              <a:rPr lang="en-US" dirty="0" err="1" smtClean="0"/>
              <a:t>DataOutputStream</a:t>
            </a:r>
            <a:r>
              <a:rPr lang="en-US" dirty="0" smtClean="0"/>
              <a:t> provides methods such as </a:t>
            </a:r>
            <a:r>
              <a:rPr lang="en-US" dirty="0" err="1" smtClean="0"/>
              <a:t>writeInt</a:t>
            </a:r>
            <a:r>
              <a:rPr lang="en-US" dirty="0" smtClean="0"/>
              <a:t>(), </a:t>
            </a:r>
            <a:r>
              <a:rPr lang="en-US" dirty="0" err="1" smtClean="0"/>
              <a:t>writeFloat</a:t>
            </a:r>
            <a:r>
              <a:rPr lang="en-US" dirty="0" smtClean="0"/>
              <a:t>(), etc… which facilitates to write corresponding data type directly.</a:t>
            </a:r>
          </a:p>
          <a:p>
            <a:pPr algn="just"/>
            <a:r>
              <a:rPr lang="en-US" dirty="0" err="1" smtClean="0">
                <a:solidFill>
                  <a:srgbClr val="FF0000"/>
                </a:solidFill>
              </a:rPr>
              <a:t>SequenceInputStream</a:t>
            </a:r>
            <a:r>
              <a:rPr lang="en-US" dirty="0" smtClean="0">
                <a:solidFill>
                  <a:srgbClr val="FF0000"/>
                </a:solidFill>
              </a:rPr>
              <a:t> </a:t>
            </a:r>
          </a:p>
          <a:p>
            <a:pPr algn="just"/>
            <a:r>
              <a:rPr lang="en-US" dirty="0" smtClean="0"/>
              <a:t>This class helps in combining multiple input streams into a single input stream</a:t>
            </a:r>
          </a:p>
          <a:p>
            <a:pPr algn="just"/>
            <a:r>
              <a:rPr lang="en-US" dirty="0" err="1" smtClean="0">
                <a:solidFill>
                  <a:srgbClr val="FF0000"/>
                </a:solidFill>
              </a:rPr>
              <a:t>java.io.PushbackInputStream</a:t>
            </a:r>
            <a:r>
              <a:rPr lang="en-US" dirty="0" smtClean="0"/>
              <a:t>: This stream lets us read and unread, any data. Generally this is used for parsing purposes.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1752600"/>
          </a:xfrm>
        </p:spPr>
        <p:txBody>
          <a:bodyPr>
            <a:normAutofit/>
          </a:bodyPr>
          <a:lstStyle/>
          <a:p>
            <a:pPr algn="just"/>
            <a:r>
              <a:rPr lang="en-US" dirty="0" err="1" smtClean="0"/>
              <a:t>PipedInputStream</a:t>
            </a:r>
            <a:r>
              <a:rPr lang="en-US" dirty="0" smtClean="0"/>
              <a:t> and </a:t>
            </a:r>
            <a:r>
              <a:rPr lang="en-US" dirty="0" err="1" smtClean="0"/>
              <a:t>PipedOutputStream</a:t>
            </a:r>
            <a:endParaRPr lang="en-US" dirty="0" smtClean="0"/>
          </a:p>
          <a:p>
            <a:pPr algn="just"/>
            <a:r>
              <a:rPr lang="en-US" dirty="0" smtClean="0"/>
              <a:t>These streams are used for exchanging data between threads.</a:t>
            </a:r>
          </a:p>
        </p:txBody>
      </p:sp>
      <p:cxnSp>
        <p:nvCxnSpPr>
          <p:cNvPr id="5" name="Straight Connector 4"/>
          <p:cNvCxnSpPr/>
          <p:nvPr/>
        </p:nvCxnSpPr>
        <p:spPr>
          <a:xfrm rot="5400000">
            <a:off x="-876300" y="4305300"/>
            <a:ext cx="510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2934494" y="4304506"/>
            <a:ext cx="510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752600"/>
            <a:ext cx="1143000" cy="369332"/>
          </a:xfrm>
          <a:prstGeom prst="rect">
            <a:avLst/>
          </a:prstGeom>
          <a:noFill/>
        </p:spPr>
        <p:txBody>
          <a:bodyPr wrap="square" rtlCol="0">
            <a:spAutoFit/>
          </a:bodyPr>
          <a:lstStyle/>
          <a:p>
            <a:r>
              <a:rPr lang="en-US" dirty="0" smtClean="0"/>
              <a:t>Thread 1</a:t>
            </a:r>
            <a:endParaRPr lang="en-US" dirty="0"/>
          </a:p>
        </p:txBody>
      </p:sp>
      <p:sp>
        <p:nvSpPr>
          <p:cNvPr id="8" name="TextBox 7"/>
          <p:cNvSpPr txBox="1"/>
          <p:nvPr/>
        </p:nvSpPr>
        <p:spPr>
          <a:xfrm>
            <a:off x="4572000" y="1828800"/>
            <a:ext cx="1143000" cy="369332"/>
          </a:xfrm>
          <a:prstGeom prst="rect">
            <a:avLst/>
          </a:prstGeom>
          <a:noFill/>
        </p:spPr>
        <p:txBody>
          <a:bodyPr wrap="square" rtlCol="0">
            <a:spAutoFit/>
          </a:bodyPr>
          <a:lstStyle/>
          <a:p>
            <a:r>
              <a:rPr lang="en-US" dirty="0" smtClean="0"/>
              <a:t>Thread 2</a:t>
            </a:r>
            <a:endParaRPr lang="en-US" dirty="0"/>
          </a:p>
        </p:txBody>
      </p:sp>
      <p:sp>
        <p:nvSpPr>
          <p:cNvPr id="9" name="Flowchart: Direct Access Storage 8"/>
          <p:cNvSpPr/>
          <p:nvPr/>
        </p:nvSpPr>
        <p:spPr>
          <a:xfrm>
            <a:off x="2209800" y="3733800"/>
            <a:ext cx="2819400" cy="9144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95800" y="3352801"/>
            <a:ext cx="2362200" cy="369332"/>
          </a:xfrm>
          <a:prstGeom prst="rect">
            <a:avLst/>
          </a:prstGeom>
          <a:noFill/>
        </p:spPr>
        <p:txBody>
          <a:bodyPr wrap="square" rtlCol="0">
            <a:spAutoFit/>
          </a:bodyPr>
          <a:lstStyle/>
          <a:p>
            <a:r>
              <a:rPr lang="en-US" dirty="0" err="1" smtClean="0"/>
              <a:t>PipedOutputStream</a:t>
            </a:r>
            <a:endParaRPr lang="en-US" dirty="0"/>
          </a:p>
        </p:txBody>
      </p:sp>
      <p:sp>
        <p:nvSpPr>
          <p:cNvPr id="11" name="TextBox 10"/>
          <p:cNvSpPr txBox="1"/>
          <p:nvPr/>
        </p:nvSpPr>
        <p:spPr>
          <a:xfrm>
            <a:off x="609600" y="3352800"/>
            <a:ext cx="2362200" cy="369332"/>
          </a:xfrm>
          <a:prstGeom prst="rect">
            <a:avLst/>
          </a:prstGeom>
          <a:noFill/>
        </p:spPr>
        <p:txBody>
          <a:bodyPr wrap="square" rtlCol="0">
            <a:spAutoFit/>
          </a:bodyPr>
          <a:lstStyle/>
          <a:p>
            <a:r>
              <a:rPr lang="en-US" dirty="0" err="1" smtClean="0"/>
              <a:t>PipedInputStream</a:t>
            </a:r>
            <a:endParaRPr lang="en-US" dirty="0"/>
          </a:p>
        </p:txBody>
      </p:sp>
      <p:sp>
        <p:nvSpPr>
          <p:cNvPr id="12" name="TextBox 11"/>
          <p:cNvSpPr txBox="1"/>
          <p:nvPr/>
        </p:nvSpPr>
        <p:spPr>
          <a:xfrm>
            <a:off x="2667000" y="4724400"/>
            <a:ext cx="2362200" cy="369332"/>
          </a:xfrm>
          <a:prstGeom prst="rect">
            <a:avLst/>
          </a:prstGeom>
          <a:noFill/>
        </p:spPr>
        <p:txBody>
          <a:bodyPr wrap="square" rtlCol="0">
            <a:spAutoFit/>
          </a:bodyPr>
          <a:lstStyle/>
          <a:p>
            <a:r>
              <a:rPr lang="en-US" dirty="0" smtClean="0"/>
              <a:t>connect</a:t>
            </a:r>
            <a:endParaRPr lang="en-US" dirty="0"/>
          </a:p>
        </p:txBody>
      </p:sp>
      <p:cxnSp>
        <p:nvCxnSpPr>
          <p:cNvPr id="14" name="Straight Arrow Connector 13"/>
          <p:cNvCxnSpPr/>
          <p:nvPr/>
        </p:nvCxnSpPr>
        <p:spPr>
          <a:xfrm rot="10800000" flipV="1">
            <a:off x="4724400" y="4191000"/>
            <a:ext cx="83820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600200" y="4267200"/>
            <a:ext cx="76200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62600" y="3962400"/>
            <a:ext cx="1219200" cy="369332"/>
          </a:xfrm>
          <a:prstGeom prst="rect">
            <a:avLst/>
          </a:prstGeom>
          <a:noFill/>
        </p:spPr>
        <p:txBody>
          <a:bodyPr wrap="square" rtlCol="0">
            <a:spAutoFit/>
          </a:bodyPr>
          <a:lstStyle/>
          <a:p>
            <a:r>
              <a:rPr lang="en-US" dirty="0" smtClean="0"/>
              <a:t>Write()</a:t>
            </a:r>
            <a:endParaRPr lang="en-US" dirty="0"/>
          </a:p>
        </p:txBody>
      </p:sp>
      <p:sp>
        <p:nvSpPr>
          <p:cNvPr id="21" name="TextBox 20"/>
          <p:cNvSpPr txBox="1"/>
          <p:nvPr/>
        </p:nvSpPr>
        <p:spPr>
          <a:xfrm>
            <a:off x="685800" y="4114800"/>
            <a:ext cx="1219200" cy="369332"/>
          </a:xfrm>
          <a:prstGeom prst="rect">
            <a:avLst/>
          </a:prstGeom>
          <a:noFill/>
        </p:spPr>
        <p:txBody>
          <a:bodyPr wrap="square" rtlCol="0">
            <a:spAutoFit/>
          </a:bodyPr>
          <a:lstStyle/>
          <a:p>
            <a:r>
              <a:rPr lang="en-US" dirty="0" smtClean="0"/>
              <a:t>read()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20000"/>
          </a:bodyPr>
          <a:lstStyle/>
          <a:p>
            <a:pPr algn="just"/>
            <a:endParaRPr lang="en-US" dirty="0" smtClean="0"/>
          </a:p>
          <a:p>
            <a:pPr algn="just"/>
            <a:r>
              <a:rPr lang="en-US" b="1" u="sng" dirty="0" smtClean="0"/>
              <a:t>Standard Streams in Java</a:t>
            </a:r>
          </a:p>
          <a:p>
            <a:pPr algn="just"/>
            <a:r>
              <a:rPr lang="en-US" dirty="0" smtClean="0"/>
              <a:t>Below are standard  input put streams  available in Java</a:t>
            </a:r>
          </a:p>
          <a:p>
            <a:pPr algn="just"/>
            <a:r>
              <a:rPr lang="en-US" dirty="0" err="1" smtClean="0">
                <a:solidFill>
                  <a:srgbClr val="FF0000"/>
                </a:solidFill>
              </a:rPr>
              <a:t>System.out</a:t>
            </a:r>
            <a:r>
              <a:rPr lang="en-US" dirty="0" smtClean="0"/>
              <a:t> is standard output(which is by default writes to Console). Here </a:t>
            </a:r>
            <a:r>
              <a:rPr lang="en-US" dirty="0" smtClean="0">
                <a:solidFill>
                  <a:srgbClr val="FF0000"/>
                </a:solidFill>
              </a:rPr>
              <a:t>out</a:t>
            </a:r>
            <a:r>
              <a:rPr lang="en-US" dirty="0" smtClean="0"/>
              <a:t> is an object of </a:t>
            </a:r>
            <a:r>
              <a:rPr lang="en-US" dirty="0" err="1" smtClean="0"/>
              <a:t>PrintStream</a:t>
            </a:r>
            <a:endParaRPr lang="en-US" dirty="0" smtClean="0"/>
          </a:p>
          <a:p>
            <a:pPr algn="just"/>
            <a:r>
              <a:rPr lang="en-US" i="1" dirty="0" smtClean="0"/>
              <a:t>public final static </a:t>
            </a:r>
            <a:r>
              <a:rPr lang="en-US" i="1" dirty="0" err="1" smtClean="0"/>
              <a:t>PrintStream</a:t>
            </a:r>
            <a:r>
              <a:rPr lang="en-US" i="1" dirty="0" smtClean="0"/>
              <a:t> out ;</a:t>
            </a:r>
          </a:p>
          <a:p>
            <a:pPr algn="just"/>
            <a:endParaRPr lang="en-US" i="1" dirty="0" smtClean="0"/>
          </a:p>
          <a:p>
            <a:pPr algn="just"/>
            <a:r>
              <a:rPr lang="en-US" dirty="0" err="1" smtClean="0">
                <a:solidFill>
                  <a:srgbClr val="FF0000"/>
                </a:solidFill>
              </a:rPr>
              <a:t>System.in</a:t>
            </a:r>
            <a:r>
              <a:rPr lang="en-US" dirty="0" smtClean="0"/>
              <a:t> is standard input stream(which by default reads from Keyboard). Here </a:t>
            </a:r>
            <a:r>
              <a:rPr lang="en-US" dirty="0" smtClean="0">
                <a:solidFill>
                  <a:srgbClr val="FF0000"/>
                </a:solidFill>
              </a:rPr>
              <a:t>in</a:t>
            </a:r>
            <a:r>
              <a:rPr lang="en-US" dirty="0" smtClean="0"/>
              <a:t> is an object of </a:t>
            </a:r>
            <a:r>
              <a:rPr lang="en-US" dirty="0" err="1" smtClean="0"/>
              <a:t>InputStream</a:t>
            </a:r>
            <a:endParaRPr lang="en-US" dirty="0" smtClean="0"/>
          </a:p>
          <a:p>
            <a:pPr algn="just"/>
            <a:r>
              <a:rPr lang="en-US" i="1" dirty="0" smtClean="0"/>
              <a:t>public final static </a:t>
            </a:r>
            <a:r>
              <a:rPr lang="en-US" i="1" dirty="0" err="1" smtClean="0"/>
              <a:t>InputStream</a:t>
            </a:r>
            <a:r>
              <a:rPr lang="en-US" i="1" dirty="0" smtClean="0"/>
              <a:t> in ;</a:t>
            </a:r>
          </a:p>
          <a:p>
            <a:pPr algn="just"/>
            <a:r>
              <a:rPr lang="en-US" dirty="0" smtClean="0">
                <a:solidFill>
                  <a:srgbClr val="FF0000"/>
                </a:solidFill>
              </a:rPr>
              <a:t>System.err</a:t>
            </a:r>
            <a:r>
              <a:rPr lang="en-US" dirty="0" smtClean="0"/>
              <a:t> is standard error output </a:t>
            </a:r>
            <a:r>
              <a:rPr lang="en-US" dirty="0" err="1" smtClean="0"/>
              <a:t>output</a:t>
            </a:r>
            <a:r>
              <a:rPr lang="en-US" dirty="0" smtClean="0"/>
              <a:t>(which is by default writes to Console). Here </a:t>
            </a:r>
            <a:r>
              <a:rPr lang="en-US" dirty="0" smtClean="0">
                <a:solidFill>
                  <a:srgbClr val="FF0000"/>
                </a:solidFill>
              </a:rPr>
              <a:t>err</a:t>
            </a:r>
            <a:r>
              <a:rPr lang="en-US" dirty="0" smtClean="0"/>
              <a:t> is an object of </a:t>
            </a:r>
            <a:r>
              <a:rPr lang="en-US" dirty="0" err="1" smtClean="0"/>
              <a:t>PrintStream</a:t>
            </a:r>
            <a:endParaRPr lang="en-US" dirty="0" smtClean="0"/>
          </a:p>
          <a:p>
            <a:pPr algn="just"/>
            <a:r>
              <a:rPr lang="en-US" dirty="0" smtClean="0"/>
              <a:t>As known System is a class in </a:t>
            </a:r>
            <a:r>
              <a:rPr lang="en-US" dirty="0" err="1" smtClean="0"/>
              <a:t>java.lang</a:t>
            </a:r>
            <a:r>
              <a:rPr lang="en-US" dirty="0" smtClean="0"/>
              <a:t> package</a:t>
            </a:r>
          </a:p>
          <a:p>
            <a:pPr algn="just"/>
            <a:r>
              <a:rPr lang="en-US" dirty="0" smtClean="0"/>
              <a:t>Note that these streams can be set to some other sources or destinations like files, network stream, etc….</a:t>
            </a:r>
          </a:p>
          <a:p>
            <a:pPr algn="just"/>
            <a:r>
              <a:rPr lang="en-US" dirty="0" err="1" smtClean="0"/>
              <a:t>System.out.format</a:t>
            </a:r>
            <a:r>
              <a:rPr lang="en-US"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a:bodyPr>
          <a:lstStyle/>
          <a:p>
            <a:pPr algn="just"/>
            <a:r>
              <a:rPr lang="en-US" dirty="0" err="1" smtClean="0">
                <a:solidFill>
                  <a:srgbClr val="FF0000"/>
                </a:solidFill>
              </a:rPr>
              <a:t>RandomAccessFile</a:t>
            </a:r>
            <a:endParaRPr lang="en-US" dirty="0" smtClean="0">
              <a:solidFill>
                <a:srgbClr val="FF0000"/>
              </a:solidFill>
            </a:endParaRPr>
          </a:p>
          <a:p>
            <a:pPr algn="just"/>
            <a:r>
              <a:rPr lang="en-US" dirty="0" smtClean="0"/>
              <a:t>A random access file behaves like a large array of bytes stored in the file system. There is a kind of cursor, or index into the implied array, called the </a:t>
            </a:r>
            <a:r>
              <a:rPr lang="en-US" i="1" dirty="0" smtClean="0">
                <a:solidFill>
                  <a:srgbClr val="FF0000"/>
                </a:solidFill>
              </a:rPr>
              <a:t>file pointer</a:t>
            </a:r>
            <a:r>
              <a:rPr lang="en-US" dirty="0" smtClean="0"/>
              <a:t>; input operations read bytes starting at the file pointer and advance the file pointer past the bytes read. </a:t>
            </a:r>
          </a:p>
          <a:p>
            <a:pPr algn="just"/>
            <a:r>
              <a:rPr lang="en-US" dirty="0" smtClean="0"/>
              <a:t>If the random access file is created in read/write mode, then output operations are also available; output operations write bytes starting at the file pointer and advance the file pointer past the bytes written. </a:t>
            </a:r>
          </a:p>
          <a:p>
            <a:pPr algn="just"/>
            <a:r>
              <a:rPr lang="en-US" dirty="0" smtClean="0"/>
              <a:t>Output operations that write past the current end of the implied array cause the array to be extended. The file pointer can be read by the </a:t>
            </a:r>
            <a:r>
              <a:rPr lang="en-US" dirty="0" err="1" smtClean="0">
                <a:solidFill>
                  <a:srgbClr val="FF0000"/>
                </a:solidFill>
              </a:rPr>
              <a:t>getFilePointer</a:t>
            </a:r>
            <a:r>
              <a:rPr lang="en-US" dirty="0" smtClean="0"/>
              <a:t> method and set by the </a:t>
            </a:r>
            <a:r>
              <a:rPr lang="en-US" dirty="0" smtClean="0">
                <a:solidFill>
                  <a:srgbClr val="FF0000"/>
                </a:solidFill>
              </a:rPr>
              <a:t>seek</a:t>
            </a:r>
            <a:r>
              <a:rPr lang="en-US" dirty="0" smtClean="0"/>
              <a:t> method.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sz="2200" dirty="0" err="1" smtClean="0"/>
              <a:t>java.io.PipedInputStream</a:t>
            </a:r>
            <a:endParaRPr lang="en-US" sz="2200" dirty="0" smtClean="0"/>
          </a:p>
          <a:p>
            <a:pPr algn="just"/>
            <a:r>
              <a:rPr lang="en-US" sz="2200" dirty="0" err="1" smtClean="0"/>
              <a:t>java.io.PipedOutputStream</a:t>
            </a:r>
            <a:endParaRPr lang="en-US" sz="2200" dirty="0" smtClean="0"/>
          </a:p>
          <a:p>
            <a:pPr algn="just"/>
            <a:endParaRPr lang="en-US" sz="2200" dirty="0" smtClean="0"/>
          </a:p>
          <a:p>
            <a:pPr algn="just"/>
            <a:r>
              <a:rPr lang="en-US" sz="2200" dirty="0" err="1" smtClean="0">
                <a:solidFill>
                  <a:srgbClr val="FF0000"/>
                </a:solidFill>
              </a:rPr>
              <a:t>StreamTokenizer</a:t>
            </a:r>
            <a:r>
              <a:rPr lang="en-US" sz="2200" dirty="0" smtClean="0"/>
              <a:t>: The </a:t>
            </a:r>
            <a:r>
              <a:rPr lang="en-US" sz="2200" dirty="0" err="1" smtClean="0"/>
              <a:t>StreamTokenizer</a:t>
            </a:r>
            <a:r>
              <a:rPr lang="en-US" sz="2200" dirty="0" smtClean="0"/>
              <a:t> class takes an input stream and parses it into "tokens", allowing the tokens to be read one at a time.</a:t>
            </a:r>
          </a:p>
          <a:p>
            <a:pPr algn="just"/>
            <a:r>
              <a:rPr lang="en-US" sz="2200" dirty="0" err="1" smtClean="0">
                <a:solidFill>
                  <a:srgbClr val="FF0000"/>
                </a:solidFill>
              </a:rPr>
              <a:t>BufferedReader</a:t>
            </a:r>
            <a:r>
              <a:rPr lang="en-US" sz="2200" dirty="0" smtClean="0"/>
              <a:t>: used to buffer the characters, which are read</a:t>
            </a:r>
          </a:p>
          <a:p>
            <a:pPr algn="just"/>
            <a:endParaRPr lang="en-US" sz="2200" dirty="0" smtClean="0"/>
          </a:p>
          <a:p>
            <a:pPr algn="just"/>
            <a:r>
              <a:rPr lang="en-US" sz="2200" dirty="0" err="1" smtClean="0">
                <a:solidFill>
                  <a:srgbClr val="FF0000"/>
                </a:solidFill>
              </a:rPr>
              <a:t>java.io.Reader</a:t>
            </a:r>
            <a:r>
              <a:rPr lang="en-US" sz="2200" dirty="0" smtClean="0">
                <a:solidFill>
                  <a:srgbClr val="FF0000"/>
                </a:solidFill>
              </a:rPr>
              <a:t> and </a:t>
            </a:r>
            <a:r>
              <a:rPr lang="en-US" sz="2200" dirty="0" err="1" smtClean="0">
                <a:solidFill>
                  <a:srgbClr val="FF0000"/>
                </a:solidFill>
              </a:rPr>
              <a:t>java.io.Writer</a:t>
            </a:r>
            <a:endParaRPr lang="en-US" sz="2200" dirty="0" smtClean="0">
              <a:solidFill>
                <a:srgbClr val="FF0000"/>
              </a:solidFill>
            </a:endParaRPr>
          </a:p>
          <a:p>
            <a:pPr algn="just"/>
            <a:r>
              <a:rPr lang="en-US" sz="2200" dirty="0" smtClean="0"/>
              <a:t>These are character based streams, but </a:t>
            </a:r>
            <a:r>
              <a:rPr lang="en-US" sz="2200" dirty="0" err="1" smtClean="0"/>
              <a:t>InputStream</a:t>
            </a:r>
            <a:r>
              <a:rPr lang="en-US" sz="2200" dirty="0" smtClean="0"/>
              <a:t> and </a:t>
            </a:r>
            <a:r>
              <a:rPr lang="en-US" sz="2200" dirty="0" err="1" smtClean="0"/>
              <a:t>OutputStream</a:t>
            </a:r>
            <a:r>
              <a:rPr lang="en-US" sz="2200" dirty="0" smtClean="0"/>
              <a:t> are byte based.</a:t>
            </a:r>
          </a:p>
          <a:p>
            <a:pPr algn="just"/>
            <a:r>
              <a:rPr lang="en-US" sz="2200" dirty="0" smtClean="0"/>
              <a:t>Reader class is base class of all character based Reader classes, like </a:t>
            </a:r>
            <a:r>
              <a:rPr lang="en-US" sz="2200" dirty="0" err="1" smtClean="0"/>
              <a:t>FileReader</a:t>
            </a:r>
            <a:endParaRPr lang="en-US" sz="2200" dirty="0" smtClean="0"/>
          </a:p>
          <a:p>
            <a:pPr algn="just"/>
            <a:r>
              <a:rPr lang="en-US" sz="2200" dirty="0" smtClean="0"/>
              <a:t>Writer class is base class of all character based Writer classes, like </a:t>
            </a:r>
            <a:r>
              <a:rPr lang="en-US" sz="2200" dirty="0" err="1" smtClean="0"/>
              <a:t>FileWriter</a:t>
            </a:r>
            <a:endParaRPr lang="en-US" sz="2200" dirty="0" smtClean="0"/>
          </a:p>
          <a:p>
            <a:pPr algn="just"/>
            <a:r>
              <a:rPr lang="en-US" sz="2200" dirty="0" smtClean="0"/>
              <a:t>Other Readers/Writers are </a:t>
            </a:r>
            <a:r>
              <a:rPr lang="en-US" sz="2200" dirty="0" err="1" smtClean="0"/>
              <a:t>PushbackReader</a:t>
            </a:r>
            <a:r>
              <a:rPr lang="en-US" sz="2200" dirty="0" smtClean="0"/>
              <a:t>, </a:t>
            </a:r>
            <a:r>
              <a:rPr lang="en-US" sz="2200" dirty="0" err="1" smtClean="0"/>
              <a:t>PipedReader</a:t>
            </a:r>
            <a:r>
              <a:rPr lang="en-US" sz="2200" dirty="0" smtClean="0"/>
              <a:t>, </a:t>
            </a:r>
            <a:r>
              <a:rPr lang="en-US" sz="2200" dirty="0" err="1" smtClean="0"/>
              <a:t>PipedWriter</a:t>
            </a:r>
            <a:endParaRPr lang="en-US" sz="2200" dirty="0" smtClean="0"/>
          </a:p>
          <a:p>
            <a:pPr algn="just"/>
            <a:r>
              <a:rPr lang="en-US" sz="2200" dirty="0" err="1" smtClean="0">
                <a:solidFill>
                  <a:srgbClr val="FF0000"/>
                </a:solidFill>
              </a:rPr>
              <a:t>InputStreamReader</a:t>
            </a:r>
            <a:r>
              <a:rPr lang="en-US" sz="2200" dirty="0" smtClean="0"/>
              <a:t> converts byte based </a:t>
            </a:r>
            <a:r>
              <a:rPr lang="en-US" sz="2200" dirty="0" err="1" smtClean="0"/>
              <a:t>InputStream</a:t>
            </a:r>
            <a:r>
              <a:rPr lang="en-US" sz="2200" dirty="0" smtClean="0"/>
              <a:t> to character based corresponding Reader</a:t>
            </a:r>
          </a:p>
          <a:p>
            <a:pPr algn="just"/>
            <a:r>
              <a:rPr lang="en-US" sz="2200" dirty="0" err="1" smtClean="0">
                <a:solidFill>
                  <a:srgbClr val="FF0000"/>
                </a:solidFill>
              </a:rPr>
              <a:t>OutputStreamWriter</a:t>
            </a:r>
            <a:r>
              <a:rPr lang="en-US" sz="2200" dirty="0" smtClean="0"/>
              <a:t> converts </a:t>
            </a:r>
            <a:r>
              <a:rPr lang="en-US" sz="2200" dirty="0" err="1" smtClean="0"/>
              <a:t>OutputStream</a:t>
            </a:r>
            <a:r>
              <a:rPr lang="en-US" sz="2200" dirty="0" smtClean="0"/>
              <a:t> to character based corresponding Writer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959</Words>
  <Application>Microsoft Office PowerPoint</Application>
  <PresentationFormat>On-screen Show (4:3)</PresentationFormat>
  <Paragraphs>108</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java.io package (InputStream and OutputStream)</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Java.io package</dc:title>
  <dc:creator>admin</dc:creator>
  <cp:lastModifiedBy>admin</cp:lastModifiedBy>
  <cp:revision>106</cp:revision>
  <dcterms:created xsi:type="dcterms:W3CDTF">2015-11-09T14:49:26Z</dcterms:created>
  <dcterms:modified xsi:type="dcterms:W3CDTF">2016-09-04T08:46:10Z</dcterms:modified>
</cp:coreProperties>
</file>