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682402-8BE3-47FB-9D03-4D7098915A4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82402-8BE3-47FB-9D03-4D7098915A4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82402-8BE3-47FB-9D03-4D7098915A4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82402-8BE3-47FB-9D03-4D7098915A4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82402-8BE3-47FB-9D03-4D7098915A4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682402-8BE3-47FB-9D03-4D7098915A46}"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682402-8BE3-47FB-9D03-4D7098915A46}"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682402-8BE3-47FB-9D03-4D7098915A46}"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82402-8BE3-47FB-9D03-4D7098915A46}"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82402-8BE3-47FB-9D03-4D7098915A46}"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82402-8BE3-47FB-9D03-4D7098915A46}"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53D72-0C60-4508-A2BC-E43103A485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82402-8BE3-47FB-9D03-4D7098915A46}" type="datetimeFigureOut">
              <a:rPr lang="en-US" smtClean="0"/>
              <a:t>6/8/2017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53D72-0C60-4508-A2BC-E43103A4859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builder.cnet.com/webbuilding/0-7259.html?tag=dir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techrepublic.com/article.jhtml?id=u00320020626HXO01.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View Controller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200"/>
            <a:ext cx="7315200" cy="5105400"/>
          </a:xfrm>
        </p:spPr>
        <p:txBody>
          <a:bodyPr>
            <a:normAutofit lnSpcReduction="10000"/>
          </a:bodyPr>
          <a:lstStyle/>
          <a:p>
            <a:pPr algn="just"/>
            <a:r>
              <a:rPr lang="en-US" sz="2800" dirty="0"/>
              <a:t>Because the model is self-contained and separate from the controller and the view, it's much less painful to change your data layer or business rules. If you switch databases, say from </a:t>
            </a:r>
            <a:r>
              <a:rPr lang="en-US" sz="2800" dirty="0" err="1"/>
              <a:t>MySQL</a:t>
            </a:r>
            <a:r>
              <a:rPr lang="en-US" sz="2800" dirty="0"/>
              <a:t> to Oracle, or change a data source from an RDBMS to LDAP, you need only alter your model. If written correctly, the view won’t care at all whether that list of users came from a database or an LDAP server. The three parts of an MVC application are black boxes whose inner workings are hidden from the other portions. It makes you build well-defined interfaces and self-contained components.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667000"/>
            <a:ext cx="7315200" cy="3276600"/>
          </a:xfrm>
        </p:spPr>
        <p:txBody>
          <a:bodyPr>
            <a:normAutofit fontScale="92500"/>
          </a:bodyPr>
          <a:lstStyle/>
          <a:p>
            <a:pPr algn="just"/>
            <a:r>
              <a:rPr lang="en-US" sz="4000" dirty="0" smtClean="0"/>
              <a:t>Another advantage of MVC is, since developers are of different skill sets, web developers can focus only on View part, and actual developers can focus on Model and Controller</a:t>
            </a:r>
            <a:endParaRPr lang="en-US" sz="4000" dirty="0"/>
          </a:p>
        </p:txBody>
      </p:sp>
      <p:sp>
        <p:nvSpPr>
          <p:cNvPr id="4" name="TextBox 3"/>
          <p:cNvSpPr txBox="1"/>
          <p:nvPr/>
        </p:nvSpPr>
        <p:spPr>
          <a:xfrm>
            <a:off x="0" y="304800"/>
            <a:ext cx="8382000" cy="646331"/>
          </a:xfrm>
          <a:prstGeom prst="rect">
            <a:avLst/>
          </a:prstGeom>
          <a:noFill/>
        </p:spPr>
        <p:txBody>
          <a:bodyPr wrap="square" rtlCol="0">
            <a:spAutoFit/>
          </a:bodyPr>
          <a:lstStyle/>
          <a:p>
            <a:r>
              <a:rPr lang="en-US" sz="3600" dirty="0" smtClean="0">
                <a:solidFill>
                  <a:srgbClr val="FF0000"/>
                </a:solidFill>
              </a:rPr>
              <a:t>Skill Set of Developers</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839200" cy="3048000"/>
          </a:xfrm>
        </p:spPr>
        <p:txBody>
          <a:bodyPr>
            <a:normAutofit fontScale="92500" lnSpcReduction="20000"/>
          </a:bodyPr>
          <a:lstStyle/>
          <a:p>
            <a:r>
              <a:rPr lang="en-US" dirty="0"/>
              <a:t>MVC is the separation of </a:t>
            </a:r>
            <a:r>
              <a:rPr lang="en-US" b="1" dirty="0"/>
              <a:t>m</a:t>
            </a:r>
            <a:r>
              <a:rPr lang="en-US" dirty="0"/>
              <a:t>odel, </a:t>
            </a:r>
            <a:r>
              <a:rPr lang="en-US" b="1" dirty="0"/>
              <a:t>v</a:t>
            </a:r>
            <a:r>
              <a:rPr lang="en-US" dirty="0"/>
              <a:t>iew and </a:t>
            </a:r>
            <a:r>
              <a:rPr lang="en-US" b="1" dirty="0" smtClean="0"/>
              <a:t>c</a:t>
            </a:r>
            <a:r>
              <a:rPr lang="en-US" dirty="0" smtClean="0"/>
              <a:t>ontroller. </a:t>
            </a:r>
            <a:r>
              <a:rPr lang="en-US" dirty="0"/>
              <a:t>It's simply a paradigm; an ideal that you should have in the back of your mind when designing classes</a:t>
            </a:r>
            <a:r>
              <a:rPr lang="en-US" dirty="0">
                <a:solidFill>
                  <a:srgbClr val="FF0000"/>
                </a:solidFill>
              </a:rPr>
              <a:t>. </a:t>
            </a:r>
            <a:endParaRPr lang="en-US" dirty="0" smtClean="0">
              <a:solidFill>
                <a:srgbClr val="FF0000"/>
              </a:solidFill>
            </a:endParaRPr>
          </a:p>
          <a:p>
            <a:r>
              <a:rPr lang="en-US" dirty="0" smtClean="0">
                <a:solidFill>
                  <a:srgbClr val="FF0000"/>
                </a:solidFill>
              </a:rPr>
              <a:t>Avoid </a:t>
            </a:r>
            <a:r>
              <a:rPr lang="en-US" dirty="0">
                <a:solidFill>
                  <a:srgbClr val="FF0000"/>
                </a:solidFill>
              </a:rPr>
              <a:t>mixing code from the three categories into one class.</a:t>
            </a:r>
          </a:p>
          <a:p>
            <a:r>
              <a:rPr lang="en-US" dirty="0" smtClean="0"/>
              <a:t/>
            </a:r>
            <a:br>
              <a:rPr lang="en-US" dirty="0" smtClean="0"/>
            </a:br>
            <a:endParaRPr lang="en-US" dirty="0"/>
          </a:p>
        </p:txBody>
      </p:sp>
      <p:pic>
        <p:nvPicPr>
          <p:cNvPr id="5" name="Picture 4" descr="MVC-Diagram.gif"/>
          <p:cNvPicPr>
            <a:picLocks noChangeAspect="1"/>
          </p:cNvPicPr>
          <p:nvPr/>
        </p:nvPicPr>
        <p:blipFill>
          <a:blip r:embed="rId2"/>
          <a:stretch>
            <a:fillRect/>
          </a:stretch>
        </p:blipFill>
        <p:spPr>
          <a:xfrm>
            <a:off x="2438400" y="2286000"/>
            <a:ext cx="4191000" cy="33051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32500" lnSpcReduction="20000"/>
          </a:bodyPr>
          <a:lstStyle/>
          <a:p>
            <a:pPr algn="just"/>
            <a:r>
              <a:rPr lang="en-US" sz="11200" b="1" dirty="0" smtClean="0">
                <a:solidFill>
                  <a:srgbClr val="FF0000"/>
                </a:solidFill>
              </a:rPr>
              <a:t>Model</a:t>
            </a:r>
            <a:r>
              <a:rPr lang="en-US" sz="11200" b="1" dirty="0">
                <a:solidFill>
                  <a:srgbClr val="FF0000"/>
                </a:solidFill>
              </a:rPr>
              <a:t>:</a:t>
            </a:r>
            <a:r>
              <a:rPr lang="en-US" sz="11200" dirty="0" smtClean="0">
                <a:solidFill>
                  <a:srgbClr val="FF0000"/>
                </a:solidFill>
              </a:rPr>
              <a:t> </a:t>
            </a:r>
            <a:r>
              <a:rPr lang="en-US" sz="11200" dirty="0"/>
              <a:t>The model represents data and </a:t>
            </a:r>
            <a:r>
              <a:rPr lang="en-US" sz="11200" dirty="0" smtClean="0"/>
              <a:t>where business logic is performed, which may cause changes to data, like retrieving data from database, etc… </a:t>
            </a:r>
            <a:endParaRPr lang="en-US" sz="11200" dirty="0"/>
          </a:p>
          <a:p>
            <a:pPr algn="just"/>
            <a:r>
              <a:rPr lang="en-US" sz="11200" b="1" dirty="0" smtClean="0">
                <a:solidFill>
                  <a:srgbClr val="FF0000"/>
                </a:solidFill>
              </a:rPr>
              <a:t>View</a:t>
            </a:r>
            <a:r>
              <a:rPr lang="en-US" sz="11200" b="1" dirty="0">
                <a:solidFill>
                  <a:srgbClr val="FF0000"/>
                </a:solidFill>
              </a:rPr>
              <a:t>:</a:t>
            </a:r>
            <a:r>
              <a:rPr lang="en-US" sz="11200" dirty="0" smtClean="0">
                <a:solidFill>
                  <a:srgbClr val="FF0000"/>
                </a:solidFill>
              </a:rPr>
              <a:t> </a:t>
            </a:r>
            <a:r>
              <a:rPr lang="en-US" sz="11200" dirty="0"/>
              <a:t>The view renders the contents of a model. It specifies exactly how the model data should be presented. If the model data changes, the view must update its presentation as needed.</a:t>
            </a:r>
          </a:p>
          <a:p>
            <a:pPr algn="just"/>
            <a:r>
              <a:rPr lang="en-US" sz="11200" b="1" dirty="0" smtClean="0">
                <a:solidFill>
                  <a:srgbClr val="FF0000"/>
                </a:solidFill>
              </a:rPr>
              <a:t>Controller</a:t>
            </a:r>
            <a:r>
              <a:rPr lang="en-US" sz="11200" b="1" dirty="0">
                <a:solidFill>
                  <a:srgbClr val="FF0000"/>
                </a:solidFill>
              </a:rPr>
              <a:t>:</a:t>
            </a:r>
            <a:r>
              <a:rPr lang="en-US" sz="11200" dirty="0" smtClean="0">
                <a:solidFill>
                  <a:srgbClr val="FF0000"/>
                </a:solidFill>
              </a:rPr>
              <a:t> </a:t>
            </a:r>
            <a:r>
              <a:rPr lang="en-US" sz="11200" dirty="0"/>
              <a:t>The controller translates the user's interactions with the view into actions that the model will perform.</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57200"/>
            <a:ext cx="9144000" cy="6172200"/>
          </a:xfrm>
        </p:spPr>
        <p:txBody>
          <a:bodyPr>
            <a:normAutofit fontScale="85000" lnSpcReduction="10000"/>
          </a:bodyPr>
          <a:lstStyle/>
          <a:p>
            <a:pPr algn="just">
              <a:buFont typeface="Arial" pitchFamily="34" charset="0"/>
              <a:buChar char="•"/>
            </a:pPr>
            <a:r>
              <a:rPr lang="en-US" sz="2800" dirty="0"/>
              <a:t>The view is the interface the user sees and interacts with. For Web applications, this has historically been an </a:t>
            </a:r>
            <a:r>
              <a:rPr lang="en-US" sz="2800" dirty="0" smtClean="0">
                <a:hlinkClick r:id="rId2"/>
              </a:rPr>
              <a:t>HTML</a:t>
            </a:r>
            <a:r>
              <a:rPr lang="en-US" sz="2800" dirty="0" smtClean="0"/>
              <a:t>(with CSS and JavaScript)</a:t>
            </a:r>
            <a:r>
              <a:rPr lang="en-US" sz="2800" dirty="0"/>
              <a:t> interface</a:t>
            </a:r>
            <a:r>
              <a:rPr lang="en-US" sz="2800" dirty="0" smtClean="0"/>
              <a:t>.</a:t>
            </a:r>
          </a:p>
          <a:p>
            <a:pPr algn="just">
              <a:buFont typeface="Arial" pitchFamily="34" charset="0"/>
              <a:buChar char="•"/>
            </a:pPr>
            <a:r>
              <a:rPr lang="en-US" dirty="0"/>
              <a:t>Handling all of these interfaces in your application is becoming increasingly challenging. </a:t>
            </a:r>
            <a:endParaRPr lang="en-US" dirty="0" smtClean="0"/>
          </a:p>
          <a:p>
            <a:pPr algn="just"/>
            <a:r>
              <a:rPr lang="en-US" b="1" u="sng" dirty="0" smtClean="0">
                <a:solidFill>
                  <a:srgbClr val="FF0000"/>
                </a:solidFill>
              </a:rPr>
              <a:t>Advantage of MVC Design Pattern</a:t>
            </a:r>
          </a:p>
          <a:p>
            <a:pPr algn="just">
              <a:buFont typeface="Arial" pitchFamily="34" charset="0"/>
              <a:buChar char="•"/>
            </a:pPr>
            <a:r>
              <a:rPr lang="en-US" dirty="0" smtClean="0"/>
              <a:t>A </a:t>
            </a:r>
            <a:r>
              <a:rPr lang="en-US" dirty="0"/>
              <a:t>big advantage of MVC is that it handles the use of many different views for your application. </a:t>
            </a:r>
            <a:endParaRPr lang="en-US" dirty="0" smtClean="0"/>
          </a:p>
          <a:p>
            <a:pPr algn="just">
              <a:buFont typeface="Arial" pitchFamily="34" charset="0"/>
              <a:buChar char="•"/>
            </a:pPr>
            <a:r>
              <a:rPr lang="en-US" dirty="0" smtClean="0"/>
              <a:t>Common Model and Controllers can be used, for different views(like Desktop, Web based, Android App, </a:t>
            </a:r>
            <a:r>
              <a:rPr lang="en-US" dirty="0" err="1" smtClean="0"/>
              <a:t>iOS</a:t>
            </a:r>
            <a:r>
              <a:rPr lang="en-US" dirty="0" smtClean="0"/>
              <a:t> App, etc…)</a:t>
            </a:r>
          </a:p>
          <a:p>
            <a:pPr algn="just">
              <a:buFont typeface="Arial" pitchFamily="34" charset="0"/>
              <a:buChar char="•"/>
            </a:pPr>
            <a:r>
              <a:rPr lang="en-US" dirty="0" smtClean="0"/>
              <a:t>There’s </a:t>
            </a:r>
            <a:r>
              <a:rPr lang="en-US" dirty="0"/>
              <a:t>no real processing happening in the view; it serves only as a way to output data and allow the user to act on that data, whether it is an online store or an </a:t>
            </a:r>
            <a:r>
              <a:rPr lang="en-US" dirty="0" smtClean="0"/>
              <a:t>employee list</a:t>
            </a:r>
            <a:r>
              <a:rPr lang="en-US" dirty="0"/>
              <a:t>.</a:t>
            </a:r>
            <a:r>
              <a:rPr lang="en-US" dirty="0" smtClean="0"/>
              <a:t/>
            </a:r>
            <a:br>
              <a:rPr lang="en-US" dirty="0" smtClean="0"/>
            </a:br>
            <a:endParaRPr lang="en-US" dirty="0"/>
          </a:p>
        </p:txBody>
      </p:sp>
      <p:sp>
        <p:nvSpPr>
          <p:cNvPr id="4" name="TextBox 3"/>
          <p:cNvSpPr txBox="1"/>
          <p:nvPr/>
        </p:nvSpPr>
        <p:spPr>
          <a:xfrm>
            <a:off x="0" y="0"/>
            <a:ext cx="3962400" cy="646331"/>
          </a:xfrm>
          <a:prstGeom prst="rect">
            <a:avLst/>
          </a:prstGeom>
          <a:noFill/>
        </p:spPr>
        <p:txBody>
          <a:bodyPr wrap="square" rtlCol="0">
            <a:spAutoFit/>
          </a:bodyPr>
          <a:lstStyle/>
          <a:p>
            <a:r>
              <a:rPr lang="en-US" sz="3600" dirty="0" smtClean="0">
                <a:solidFill>
                  <a:srgbClr val="FF0000"/>
                </a:solidFill>
              </a:rPr>
              <a:t>What is View?</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57200"/>
            <a:ext cx="9144000" cy="6400800"/>
          </a:xfrm>
        </p:spPr>
        <p:txBody>
          <a:bodyPr>
            <a:normAutofit lnSpcReduction="10000"/>
          </a:bodyPr>
          <a:lstStyle/>
          <a:p>
            <a:pPr algn="just"/>
            <a:r>
              <a:rPr lang="en-US" sz="2800" dirty="0"/>
              <a:t>The next component of MVC, the model, represents enterprise data and business rules. It's where most of the processing takes place when using MVC. Databases fall under the model </a:t>
            </a:r>
            <a:r>
              <a:rPr lang="en-US" sz="2800" dirty="0" smtClean="0"/>
              <a:t>.</a:t>
            </a:r>
          </a:p>
          <a:p>
            <a:pPr algn="just"/>
            <a:endParaRPr lang="en-US" sz="2800" dirty="0" smtClean="0"/>
          </a:p>
          <a:p>
            <a:pPr algn="just"/>
            <a:r>
              <a:rPr lang="en-US" dirty="0"/>
              <a:t>The data returned by the model is display-neutral, meaning that the model applies no formatting. </a:t>
            </a:r>
            <a:endParaRPr lang="en-US" dirty="0" smtClean="0"/>
          </a:p>
          <a:p>
            <a:pPr algn="just"/>
            <a:endParaRPr lang="en-US" dirty="0" smtClean="0"/>
          </a:p>
          <a:p>
            <a:pPr algn="just"/>
            <a:r>
              <a:rPr lang="en-US" b="1" dirty="0" smtClean="0"/>
              <a:t>This </a:t>
            </a:r>
            <a:r>
              <a:rPr lang="en-US" b="1" dirty="0"/>
              <a:t>way, a single model can provide data for any number of display interfaces. This reduces code duplication, because model code is only written once and is then reused by all of the views. </a:t>
            </a:r>
            <a:r>
              <a:rPr lang="en-US" dirty="0" smtClean="0"/>
              <a:t/>
            </a:r>
            <a:br>
              <a:rPr lang="en-US" dirty="0" smtClean="0"/>
            </a:br>
            <a:endParaRPr lang="en-US" dirty="0"/>
          </a:p>
        </p:txBody>
      </p:sp>
      <p:sp>
        <p:nvSpPr>
          <p:cNvPr id="4" name="TextBox 3"/>
          <p:cNvSpPr txBox="1"/>
          <p:nvPr/>
        </p:nvSpPr>
        <p:spPr>
          <a:xfrm>
            <a:off x="0" y="0"/>
            <a:ext cx="3962400" cy="646331"/>
          </a:xfrm>
          <a:prstGeom prst="rect">
            <a:avLst/>
          </a:prstGeom>
          <a:noFill/>
        </p:spPr>
        <p:txBody>
          <a:bodyPr wrap="square" rtlCol="0">
            <a:spAutoFit/>
          </a:bodyPr>
          <a:lstStyle/>
          <a:p>
            <a:r>
              <a:rPr lang="en-US" sz="3600" dirty="0" smtClean="0">
                <a:solidFill>
                  <a:srgbClr val="FF0000"/>
                </a:solidFill>
              </a:rPr>
              <a:t>What is Model?</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400"/>
            <a:ext cx="9144000" cy="6324600"/>
          </a:xfrm>
        </p:spPr>
        <p:txBody>
          <a:bodyPr>
            <a:normAutofit/>
          </a:bodyPr>
          <a:lstStyle/>
          <a:p>
            <a:pPr algn="just"/>
            <a:r>
              <a:rPr lang="en-US" sz="3600" dirty="0"/>
              <a:t>Finally, the </a:t>
            </a:r>
            <a:r>
              <a:rPr lang="en-US" sz="3600" b="1" dirty="0"/>
              <a:t>controller interprets requests from the user and calls portions of the model and view as necessary to fulfill the request. </a:t>
            </a:r>
            <a:endParaRPr lang="en-US" sz="3600" b="1" dirty="0" smtClean="0"/>
          </a:p>
          <a:p>
            <a:pPr algn="just"/>
            <a:r>
              <a:rPr lang="en-US" sz="3600" dirty="0" smtClean="0"/>
              <a:t>So </a:t>
            </a:r>
            <a:r>
              <a:rPr lang="en-US" sz="3600" dirty="0"/>
              <a:t>when the user clicks a Web link or submits an HTML form, the controller itself doesn’t output anything or perform any real processing. It takes the request and determines which model components to invoke and which formatting to apply to the resulting data.</a:t>
            </a:r>
            <a:r>
              <a:rPr lang="en-US" sz="3600" dirty="0" smtClean="0"/>
              <a:t/>
            </a:r>
            <a:br>
              <a:rPr lang="en-US" sz="3600" dirty="0" smtClean="0"/>
            </a:br>
            <a:r>
              <a:rPr lang="en-US" sz="2800" dirty="0" smtClean="0"/>
              <a:t> </a:t>
            </a:r>
            <a:r>
              <a:rPr lang="en-US" dirty="0" smtClean="0"/>
              <a:t/>
            </a:r>
            <a:br>
              <a:rPr lang="en-US" dirty="0" smtClean="0"/>
            </a:br>
            <a:endParaRPr lang="en-US" dirty="0"/>
          </a:p>
        </p:txBody>
      </p:sp>
      <p:sp>
        <p:nvSpPr>
          <p:cNvPr id="4" name="TextBox 3"/>
          <p:cNvSpPr txBox="1"/>
          <p:nvPr/>
        </p:nvSpPr>
        <p:spPr>
          <a:xfrm>
            <a:off x="0" y="0"/>
            <a:ext cx="3962400" cy="646331"/>
          </a:xfrm>
          <a:prstGeom prst="rect">
            <a:avLst/>
          </a:prstGeom>
          <a:noFill/>
        </p:spPr>
        <p:txBody>
          <a:bodyPr wrap="square" rtlCol="0">
            <a:spAutoFit/>
          </a:bodyPr>
          <a:lstStyle/>
          <a:p>
            <a:r>
              <a:rPr lang="en-US" sz="3600" dirty="0" smtClean="0">
                <a:solidFill>
                  <a:srgbClr val="FF0000"/>
                </a:solidFill>
              </a:rPr>
              <a:t>What is Controller?</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r>
              <a:rPr lang="en-US" dirty="0" smtClean="0"/>
              <a:t>Conclusion:</a:t>
            </a:r>
          </a:p>
          <a:p>
            <a:pPr algn="just"/>
            <a:endParaRPr lang="en-US" dirty="0" smtClean="0"/>
          </a:p>
          <a:p>
            <a:pPr algn="just"/>
            <a:r>
              <a:rPr lang="en-US" dirty="0" smtClean="0"/>
              <a:t>To summarize the interaction steps, </a:t>
            </a:r>
          </a:p>
          <a:p>
            <a:pPr marL="514350" indent="-514350" algn="just">
              <a:buFont typeface="+mj-lt"/>
              <a:buAutoNum type="arabicPeriod"/>
            </a:pPr>
            <a:r>
              <a:rPr lang="en-US" dirty="0" smtClean="0"/>
              <a:t>A </a:t>
            </a:r>
            <a:r>
              <a:rPr lang="en-US" dirty="0"/>
              <a:t>user request is interpreted by the controller, </a:t>
            </a:r>
            <a:endParaRPr lang="en-US" dirty="0" smtClean="0"/>
          </a:p>
          <a:p>
            <a:pPr marL="514350" indent="-514350" algn="just">
              <a:buFont typeface="+mj-lt"/>
              <a:buAutoNum type="arabicPeriod"/>
            </a:pPr>
            <a:r>
              <a:rPr lang="en-US" dirty="0" smtClean="0"/>
              <a:t>Controller </a:t>
            </a:r>
            <a:r>
              <a:rPr lang="en-US" dirty="0"/>
              <a:t>determines what portions of the model and view to call. </a:t>
            </a:r>
            <a:endParaRPr lang="en-US" dirty="0" smtClean="0"/>
          </a:p>
          <a:p>
            <a:pPr marL="514350" indent="-514350" algn="just">
              <a:buFont typeface="+mj-lt"/>
              <a:buAutoNum type="arabicPeriod"/>
            </a:pPr>
            <a:r>
              <a:rPr lang="en-US" dirty="0" smtClean="0"/>
              <a:t>The </a:t>
            </a:r>
            <a:r>
              <a:rPr lang="en-US" dirty="0"/>
              <a:t>model handles interaction with data and applies business rules and then returns data. </a:t>
            </a:r>
            <a:endParaRPr lang="en-US" dirty="0" smtClean="0"/>
          </a:p>
          <a:p>
            <a:pPr marL="514350" indent="-514350" algn="just">
              <a:buFont typeface="+mj-lt"/>
              <a:buAutoNum type="arabicPeriod"/>
            </a:pPr>
            <a:r>
              <a:rPr lang="en-US" dirty="0" smtClean="0"/>
              <a:t>Finally</a:t>
            </a:r>
            <a:r>
              <a:rPr lang="en-US" dirty="0"/>
              <a:t>, the appropriate view is determined and formatting is applied to the resulting data for presentation</a:t>
            </a:r>
            <a:r>
              <a:rPr lang="en-US" dirty="0" smtClean="0"/>
              <a:t>.</a:t>
            </a:r>
          </a:p>
          <a:p>
            <a:pPr marL="514350" indent="-514350" algn="just">
              <a:buFont typeface="+mj-lt"/>
              <a:buAutoNum type="arabicPeriod"/>
            </a:pPr>
            <a:r>
              <a:rPr lang="en-US" dirty="0" smtClean="0"/>
              <a:t>And then View gets displayed to  user.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200"/>
            <a:ext cx="7315200" cy="5105400"/>
          </a:xfrm>
        </p:spPr>
        <p:txBody>
          <a:bodyPr>
            <a:normAutofit/>
          </a:bodyPr>
          <a:lstStyle/>
          <a:p>
            <a:pPr algn="just"/>
            <a:r>
              <a:rPr lang="en-US" sz="2800" dirty="0"/>
              <a:t>First, and possibly most important, is the ability to have multiple views that rely upon a single model. As I mentioned, there's an increasing demand on new ways to access your application. A solution to this is to use MVC. With MVC, it doesn’t matter if the user wants a Flash interface or a </a:t>
            </a:r>
            <a:r>
              <a:rPr lang="en-US" sz="2800" dirty="0">
                <a:hlinkClick r:id="rId2"/>
              </a:rPr>
              <a:t>WAP</a:t>
            </a:r>
            <a:r>
              <a:rPr lang="en-US" sz="2800" dirty="0"/>
              <a:t> one; the same model can handle either. </a:t>
            </a:r>
            <a:r>
              <a:rPr lang="en-US" sz="2800" b="1" dirty="0"/>
              <a:t>Code duplication is limited because you’ve separated the data and business logic from the display.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200"/>
            <a:ext cx="7315200" cy="5105400"/>
          </a:xfrm>
        </p:spPr>
        <p:txBody>
          <a:bodyPr>
            <a:normAutofit/>
          </a:bodyPr>
          <a:lstStyle/>
          <a:p>
            <a:pPr algn="just"/>
            <a:r>
              <a:rPr lang="en-US" sz="2800" dirty="0"/>
              <a:t>Because the model returns data without applying any formatting, the same components can be used and called for use with any interface. For example, most data might be formatted with HTML, but it could also be formatted with Macromedia Flash or WAP. The model also isolates and handles state management and data persistence.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621</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Model View Controller</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View Controller</dc:title>
  <dc:creator>admin</dc:creator>
  <cp:lastModifiedBy>admin</cp:lastModifiedBy>
  <cp:revision>1</cp:revision>
  <dcterms:created xsi:type="dcterms:W3CDTF">2017-06-08T08:35:20Z</dcterms:created>
  <dcterms:modified xsi:type="dcterms:W3CDTF">2017-06-08T08:36:56Z</dcterms:modified>
</cp:coreProperties>
</file>