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91"/>
  </p:notesMasterIdLst>
  <p:sldIdLst>
    <p:sldId id="256" r:id="rId2"/>
    <p:sldId id="327" r:id="rId3"/>
    <p:sldId id="329" r:id="rId4"/>
    <p:sldId id="328" r:id="rId5"/>
    <p:sldId id="319" r:id="rId6"/>
    <p:sldId id="312" r:id="rId7"/>
    <p:sldId id="317" r:id="rId8"/>
    <p:sldId id="320" r:id="rId9"/>
    <p:sldId id="322" r:id="rId10"/>
    <p:sldId id="261" r:id="rId11"/>
    <p:sldId id="262" r:id="rId12"/>
    <p:sldId id="263" r:id="rId13"/>
    <p:sldId id="266" r:id="rId14"/>
    <p:sldId id="267" r:id="rId15"/>
    <p:sldId id="268" r:id="rId16"/>
    <p:sldId id="293" r:id="rId17"/>
    <p:sldId id="269" r:id="rId18"/>
    <p:sldId id="294" r:id="rId19"/>
    <p:sldId id="286" r:id="rId20"/>
    <p:sldId id="264" r:id="rId21"/>
    <p:sldId id="316" r:id="rId22"/>
    <p:sldId id="265" r:id="rId23"/>
    <p:sldId id="270" r:id="rId24"/>
    <p:sldId id="271" r:id="rId25"/>
    <p:sldId id="272" r:id="rId26"/>
    <p:sldId id="336" r:id="rId27"/>
    <p:sldId id="285" r:id="rId28"/>
    <p:sldId id="273" r:id="rId29"/>
    <p:sldId id="323" r:id="rId30"/>
    <p:sldId id="330" r:id="rId31"/>
    <p:sldId id="337" r:id="rId32"/>
    <p:sldId id="338" r:id="rId33"/>
    <p:sldId id="335" r:id="rId34"/>
    <p:sldId id="339" r:id="rId35"/>
    <p:sldId id="353" r:id="rId36"/>
    <p:sldId id="326" r:id="rId37"/>
    <p:sldId id="348" r:id="rId38"/>
    <p:sldId id="349" r:id="rId39"/>
    <p:sldId id="350" r:id="rId40"/>
    <p:sldId id="351" r:id="rId41"/>
    <p:sldId id="347" r:id="rId42"/>
    <p:sldId id="288" r:id="rId43"/>
    <p:sldId id="289" r:id="rId44"/>
    <p:sldId id="343" r:id="rId45"/>
    <p:sldId id="344" r:id="rId46"/>
    <p:sldId id="345" r:id="rId47"/>
    <p:sldId id="346" r:id="rId48"/>
    <p:sldId id="278" r:id="rId49"/>
    <p:sldId id="274" r:id="rId50"/>
    <p:sldId id="275" r:id="rId51"/>
    <p:sldId id="279" r:id="rId52"/>
    <p:sldId id="354" r:id="rId53"/>
    <p:sldId id="355" r:id="rId54"/>
    <p:sldId id="291" r:id="rId55"/>
    <p:sldId id="324" r:id="rId56"/>
    <p:sldId id="287" r:id="rId57"/>
    <p:sldId id="310" r:id="rId58"/>
    <p:sldId id="325" r:id="rId59"/>
    <p:sldId id="356" r:id="rId60"/>
    <p:sldId id="357" r:id="rId61"/>
    <p:sldId id="259" r:id="rId62"/>
    <p:sldId id="300" r:id="rId63"/>
    <p:sldId id="332" r:id="rId64"/>
    <p:sldId id="295" r:id="rId65"/>
    <p:sldId id="333" r:id="rId66"/>
    <p:sldId id="341" r:id="rId67"/>
    <p:sldId id="334" r:id="rId68"/>
    <p:sldId id="342" r:id="rId69"/>
    <p:sldId id="292" r:id="rId70"/>
    <p:sldId id="352" r:id="rId71"/>
    <p:sldId id="296" r:id="rId72"/>
    <p:sldId id="299" r:id="rId73"/>
    <p:sldId id="297" r:id="rId74"/>
    <p:sldId id="302" r:id="rId75"/>
    <p:sldId id="301" r:id="rId76"/>
    <p:sldId id="298" r:id="rId77"/>
    <p:sldId id="284" r:id="rId78"/>
    <p:sldId id="303" r:id="rId79"/>
    <p:sldId id="308" r:id="rId80"/>
    <p:sldId id="309" r:id="rId81"/>
    <p:sldId id="311" r:id="rId82"/>
    <p:sldId id="321" r:id="rId83"/>
    <p:sldId id="315" r:id="rId84"/>
    <p:sldId id="360" r:id="rId85"/>
    <p:sldId id="359" r:id="rId86"/>
    <p:sldId id="358" r:id="rId87"/>
    <p:sldId id="314" r:id="rId88"/>
    <p:sldId id="313" r:id="rId89"/>
    <p:sldId id="331"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B69"/>
    <a:srgbClr val="FF0066"/>
    <a:srgbClr val="FF9966"/>
    <a:srgbClr val="FFD54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303A9A-82D2-444A-BA52-5160706C1687}" type="datetimeFigureOut">
              <a:rPr lang="en-US" smtClean="0"/>
              <a:pPr/>
              <a:t>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2D7980-1C8D-46AC-8133-02B943F456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2D7980-1C8D-46AC-8133-02B943F45604}"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2D7980-1C8D-46AC-8133-02B943F45604}"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2D7980-1C8D-46AC-8133-02B943F45604}"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2D7980-1C8D-46AC-8133-02B943F45604}"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2D7980-1C8D-46AC-8133-02B943F45604}"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56C9113-EF31-44DD-80FB-48E176149A0E}" type="datetimeFigureOut">
              <a:rPr lang="en-US" smtClean="0"/>
              <a:pPr/>
              <a:t>11/9/2016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1D9435A-09E9-430D-8E6C-0FB7479365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6C9113-EF31-44DD-80FB-48E176149A0E}"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9435A-09E9-430D-8E6C-0FB7479365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6C9113-EF31-44DD-80FB-48E176149A0E}"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9435A-09E9-430D-8E6C-0FB7479365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6C9113-EF31-44DD-80FB-48E176149A0E}"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9435A-09E9-430D-8E6C-0FB7479365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6C9113-EF31-44DD-80FB-48E176149A0E}"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D9435A-09E9-430D-8E6C-0FB7479365D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6C9113-EF31-44DD-80FB-48E176149A0E}"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D9435A-09E9-430D-8E6C-0FB7479365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56C9113-EF31-44DD-80FB-48E176149A0E}" type="datetimeFigureOut">
              <a:rPr lang="en-US" smtClean="0"/>
              <a:pPr/>
              <a:t>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D9435A-09E9-430D-8E6C-0FB7479365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6C9113-EF31-44DD-80FB-48E176149A0E}" type="datetimeFigureOut">
              <a:rPr lang="en-US" smtClean="0"/>
              <a:pPr/>
              <a:t>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D9435A-09E9-430D-8E6C-0FB7479365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C9113-EF31-44DD-80FB-48E176149A0E}" type="datetimeFigureOut">
              <a:rPr lang="en-US" smtClean="0"/>
              <a:pPr/>
              <a:t>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D9435A-09E9-430D-8E6C-0FB7479365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6C9113-EF31-44DD-80FB-48E176149A0E}"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D9435A-09E9-430D-8E6C-0FB7479365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6C9113-EF31-44DD-80FB-48E176149A0E}"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1D9435A-09E9-430D-8E6C-0FB7479365D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56C9113-EF31-44DD-80FB-48E176149A0E}" type="datetimeFigureOut">
              <a:rPr lang="en-US" smtClean="0"/>
              <a:pPr/>
              <a:t>11/9/2016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1D9435A-09E9-430D-8E6C-0FB7479365D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hyperlink" Target="http://www.journaldev.com/1933/java-servlet-filter-example-tutoria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javabeat.net/pathvariable-template-patterns-spring-mvc/"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hyperlink" Target="http://docs.spring.io/spring-batch/apidocs/org/springframework/batch/core/Job.html" TargetMode="External"/><Relationship Id="rId2" Type="http://schemas.openxmlformats.org/officeDocument/2006/relationships/hyperlink" Target="http://docs.spring.io/spring-batch/reference/html/spring-batch-intro.html" TargetMode="External"/><Relationship Id="rId1" Type="http://schemas.openxmlformats.org/officeDocument/2006/relationships/slideLayout" Target="../slideLayouts/slideLayout7.xml"/><Relationship Id="rId5" Type="http://schemas.openxmlformats.org/officeDocument/2006/relationships/hyperlink" Target="http://docs.spring.io/spring-batch/apidocs/org/springframework/batch/core/JobExecution.html" TargetMode="External"/><Relationship Id="rId4" Type="http://schemas.openxmlformats.org/officeDocument/2006/relationships/hyperlink" Target="http://docs.spring.io/spring-batch/apidocs/org/springframework/batch/core/JobParameters.ht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90800"/>
            <a:ext cx="7772400" cy="1470025"/>
          </a:xfrm>
        </p:spPr>
        <p:txBody>
          <a:bodyPr>
            <a:normAutofit/>
          </a:bodyPr>
          <a:lstStyle/>
          <a:p>
            <a:r>
              <a:rPr lang="en-US" sz="6000" dirty="0" smtClean="0">
                <a:solidFill>
                  <a:schemeClr val="tx1"/>
                </a:solidFill>
              </a:rPr>
              <a:t>Spring Framework</a:t>
            </a:r>
            <a:endParaRPr lang="en-US" sz="6000"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685800"/>
            <a:ext cx="9144000" cy="6172200"/>
          </a:xfrm>
        </p:spPr>
        <p:txBody>
          <a:bodyPr>
            <a:normAutofit lnSpcReduction="10000"/>
          </a:bodyPr>
          <a:lstStyle/>
          <a:p>
            <a:pPr algn="just">
              <a:buNone/>
            </a:pPr>
            <a:r>
              <a:rPr lang="en-US" dirty="0" smtClean="0">
                <a:solidFill>
                  <a:srgbClr val="FF0000"/>
                </a:solidFill>
                <a:latin typeface="+mj-lt"/>
              </a:rPr>
              <a:t>Dependency injection is a framework that takes care of creating objects for us without having to worry about providing the right </a:t>
            </a:r>
            <a:r>
              <a:rPr lang="en-US" i="1" dirty="0" smtClean="0">
                <a:solidFill>
                  <a:srgbClr val="FF0000"/>
                </a:solidFill>
                <a:latin typeface="+mj-lt"/>
              </a:rPr>
              <a:t>ingredients or parameters</a:t>
            </a:r>
            <a:r>
              <a:rPr lang="en-US" dirty="0" smtClean="0">
                <a:solidFill>
                  <a:srgbClr val="FF0000"/>
                </a:solidFill>
                <a:latin typeface="+mj-lt"/>
              </a:rPr>
              <a:t>.</a:t>
            </a:r>
            <a:r>
              <a:rPr lang="en-US" dirty="0" smtClean="0">
                <a:latin typeface="+mj-lt"/>
              </a:rPr>
              <a:t> </a:t>
            </a:r>
          </a:p>
          <a:p>
            <a:pPr algn="just">
              <a:buNone/>
            </a:pPr>
            <a:r>
              <a:rPr lang="en-US" dirty="0" smtClean="0">
                <a:latin typeface="+mj-lt"/>
              </a:rPr>
              <a:t>For example, if below class can be used to send an email.</a:t>
            </a:r>
          </a:p>
          <a:p>
            <a:pPr algn="just">
              <a:buNone/>
            </a:pPr>
            <a:r>
              <a:rPr lang="en-US" i="1" dirty="0" smtClean="0">
                <a:latin typeface="+mj-lt"/>
              </a:rPr>
              <a:t>public class Email </a:t>
            </a:r>
          </a:p>
          <a:p>
            <a:pPr algn="just">
              <a:buNone/>
            </a:pPr>
            <a:r>
              <a:rPr lang="en-US" i="1" dirty="0" smtClean="0">
                <a:latin typeface="+mj-lt"/>
              </a:rPr>
              <a:t>{ </a:t>
            </a:r>
          </a:p>
          <a:p>
            <a:pPr lvl="1" algn="just">
              <a:buNone/>
            </a:pPr>
            <a:r>
              <a:rPr lang="en-US" i="1" dirty="0" smtClean="0">
                <a:latin typeface="+mj-lt"/>
              </a:rPr>
              <a:t>public void </a:t>
            </a:r>
            <a:r>
              <a:rPr lang="en-US" i="1" dirty="0" err="1" smtClean="0">
                <a:latin typeface="+mj-lt"/>
              </a:rPr>
              <a:t>sendEmail</a:t>
            </a:r>
            <a:r>
              <a:rPr lang="en-US" i="1" dirty="0" smtClean="0">
                <a:latin typeface="+mj-lt"/>
              </a:rPr>
              <a:t>(String subject, String message)</a:t>
            </a:r>
          </a:p>
          <a:p>
            <a:pPr lvl="1" algn="just">
              <a:buNone/>
            </a:pPr>
            <a:r>
              <a:rPr lang="en-US" i="1" dirty="0" smtClean="0">
                <a:latin typeface="+mj-lt"/>
              </a:rPr>
              <a:t>{ </a:t>
            </a:r>
          </a:p>
          <a:p>
            <a:pPr lvl="1" algn="just">
              <a:buNone/>
            </a:pPr>
            <a:r>
              <a:rPr lang="en-US" i="1" dirty="0" smtClean="0">
                <a:latin typeface="+mj-lt"/>
              </a:rPr>
              <a:t>	// Send the email code</a:t>
            </a:r>
          </a:p>
          <a:p>
            <a:pPr lvl="1" algn="just">
              <a:buNone/>
            </a:pPr>
            <a:r>
              <a:rPr lang="en-US" i="1" dirty="0" smtClean="0">
                <a:latin typeface="+mj-lt"/>
              </a:rPr>
              <a:t>} </a:t>
            </a:r>
          </a:p>
          <a:p>
            <a:pPr algn="just">
              <a:buNone/>
            </a:pPr>
            <a:r>
              <a:rPr lang="en-US" i="1" dirty="0" smtClean="0">
                <a:latin typeface="+mj-lt"/>
              </a:rPr>
              <a:t>} </a:t>
            </a:r>
          </a:p>
          <a:p>
            <a:pPr algn="just">
              <a:buNone/>
            </a:pPr>
            <a:r>
              <a:rPr lang="en-US" dirty="0" smtClean="0">
                <a:latin typeface="+mj-lt"/>
              </a:rPr>
              <a:t>So, from where ever you want to send an email, you can create an object of Email class, and invoke </a:t>
            </a:r>
            <a:r>
              <a:rPr lang="en-US" dirty="0" err="1" smtClean="0">
                <a:latin typeface="+mj-lt"/>
              </a:rPr>
              <a:t>sendEmail</a:t>
            </a:r>
            <a:r>
              <a:rPr lang="en-US" dirty="0" smtClean="0">
                <a:latin typeface="+mj-lt"/>
              </a:rPr>
              <a:t>() method. There may be hundred or even more places from where you may do it, from your App.</a:t>
            </a:r>
          </a:p>
          <a:p>
            <a:pPr algn="just"/>
            <a:endParaRPr lang="en-US" dirty="0">
              <a:latin typeface="+mj-lt"/>
            </a:endParaRPr>
          </a:p>
        </p:txBody>
      </p:sp>
      <p:sp>
        <p:nvSpPr>
          <p:cNvPr id="4" name="Rectangle 3"/>
          <p:cNvSpPr/>
          <p:nvPr/>
        </p:nvSpPr>
        <p:spPr>
          <a:xfrm>
            <a:off x="0" y="0"/>
            <a:ext cx="7391400" cy="584775"/>
          </a:xfrm>
          <a:prstGeom prst="rect">
            <a:avLst/>
          </a:prstGeom>
        </p:spPr>
        <p:txBody>
          <a:bodyPr wrap="square">
            <a:spAutoFit/>
          </a:bodyPr>
          <a:lstStyle/>
          <a:p>
            <a:pPr algn="just">
              <a:buNone/>
            </a:pPr>
            <a:r>
              <a:rPr lang="en-US" sz="3200" dirty="0" smtClean="0">
                <a:solidFill>
                  <a:srgbClr val="FF0000"/>
                </a:solidFill>
                <a:latin typeface="+mj-lt"/>
              </a:rPr>
              <a:t>What is Dependency Injection?</a:t>
            </a:r>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just">
              <a:buNone/>
            </a:pPr>
            <a:r>
              <a:rPr lang="en-US" i="1" dirty="0" smtClean="0"/>
              <a:t>public class Person </a:t>
            </a:r>
          </a:p>
          <a:p>
            <a:pPr algn="just">
              <a:buNone/>
            </a:pPr>
            <a:r>
              <a:rPr lang="en-US" i="1" dirty="0" smtClean="0"/>
              <a:t>{ </a:t>
            </a:r>
          </a:p>
          <a:p>
            <a:pPr lvl="1" algn="just">
              <a:buNone/>
            </a:pPr>
            <a:r>
              <a:rPr lang="en-US" i="1" dirty="0" smtClean="0"/>
              <a:t>private Email </a:t>
            </a:r>
            <a:r>
              <a:rPr lang="en-US" i="1" dirty="0" err="1" smtClean="0"/>
              <a:t>email</a:t>
            </a:r>
            <a:r>
              <a:rPr lang="en-US" i="1" dirty="0" smtClean="0"/>
              <a:t> = new Email(); </a:t>
            </a:r>
          </a:p>
          <a:p>
            <a:pPr lvl="1" algn="just">
              <a:buNone/>
            </a:pPr>
            <a:r>
              <a:rPr lang="en-US" i="1" dirty="0" smtClean="0"/>
              <a:t>public void </a:t>
            </a:r>
            <a:r>
              <a:rPr lang="en-US" i="1" dirty="0" err="1" smtClean="0"/>
              <a:t>greetFriend</a:t>
            </a:r>
            <a:r>
              <a:rPr lang="en-US" i="1" dirty="0" smtClean="0"/>
              <a:t>()</a:t>
            </a:r>
          </a:p>
          <a:p>
            <a:pPr lvl="1" algn="just">
              <a:buNone/>
            </a:pPr>
            <a:r>
              <a:rPr lang="en-US" i="1" dirty="0" smtClean="0"/>
              <a:t>{ </a:t>
            </a:r>
          </a:p>
          <a:p>
            <a:pPr lvl="1" algn="just">
              <a:buNone/>
            </a:pPr>
            <a:r>
              <a:rPr lang="en-US" i="1" dirty="0" smtClean="0"/>
              <a:t>	</a:t>
            </a:r>
            <a:r>
              <a:rPr lang="en-US" i="1" dirty="0" err="1" smtClean="0"/>
              <a:t>email.sendEmail</a:t>
            </a:r>
            <a:r>
              <a:rPr lang="en-US" i="1" dirty="0" smtClean="0"/>
              <a:t>("Hello", "Hello my friend "); </a:t>
            </a:r>
          </a:p>
          <a:p>
            <a:pPr lvl="1" algn="just">
              <a:buNone/>
            </a:pPr>
            <a:r>
              <a:rPr lang="en-US" i="1" dirty="0" smtClean="0"/>
              <a:t>} </a:t>
            </a:r>
          </a:p>
          <a:p>
            <a:pPr algn="just">
              <a:buNone/>
            </a:pPr>
            <a:r>
              <a:rPr lang="en-US" i="1" dirty="0" smtClean="0"/>
              <a:t>} </a:t>
            </a:r>
          </a:p>
          <a:p>
            <a:pPr algn="just">
              <a:buNone/>
            </a:pPr>
            <a:r>
              <a:rPr lang="en-US" dirty="0" smtClean="0"/>
              <a:t>We write above code, when we want to send an email from Person class.</a:t>
            </a:r>
          </a:p>
          <a:p>
            <a:pPr algn="just">
              <a:buNone/>
            </a:pPr>
            <a:endParaRPr lang="en-US" dirty="0" smtClean="0"/>
          </a:p>
          <a:p>
            <a:pPr algn="just">
              <a:buNone/>
            </a:pPr>
            <a:r>
              <a:rPr lang="en-US" dirty="0" smtClean="0"/>
              <a:t>We all agree that this is a very simple and straightforward example that involves two simple Java classes. Nevertheless, the above has some limitations as described below.</a:t>
            </a:r>
            <a:endParaRPr lang="en-US" dirty="0"/>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685800"/>
            <a:ext cx="9144000" cy="6172200"/>
          </a:xfrm>
        </p:spPr>
        <p:txBody>
          <a:bodyPr>
            <a:normAutofit/>
          </a:bodyPr>
          <a:lstStyle/>
          <a:p>
            <a:pPr marL="514350" indent="-514350" algn="just">
              <a:buFont typeface="+mj-lt"/>
              <a:buAutoNum type="arabicPeriod"/>
            </a:pPr>
            <a:r>
              <a:rPr lang="en-US" sz="2800" dirty="0" smtClean="0">
                <a:latin typeface="+mj-lt"/>
              </a:rPr>
              <a:t>The Person class is dependent (has a strong/tight dependency) on the Email class. There is a hard connection between these two classes. Let say we have a new and better version of email class, </a:t>
            </a:r>
            <a:r>
              <a:rPr lang="en-US" sz="2800" dirty="0" err="1" smtClean="0">
                <a:latin typeface="+mj-lt"/>
              </a:rPr>
              <a:t>FastEmail</a:t>
            </a:r>
            <a:r>
              <a:rPr lang="en-US" sz="2800" dirty="0" smtClean="0">
                <a:latin typeface="+mj-lt"/>
              </a:rPr>
              <a:t>, in order for us to use it, </a:t>
            </a:r>
            <a:r>
              <a:rPr lang="en-US" sz="2800" b="1" dirty="0" smtClean="0">
                <a:latin typeface="+mj-lt"/>
              </a:rPr>
              <a:t>we need to go in each and every class that depends on the Email class, such as the Person class</a:t>
            </a:r>
            <a:r>
              <a:rPr lang="en-US" sz="2800" dirty="0" smtClean="0">
                <a:latin typeface="+mj-lt"/>
              </a:rPr>
              <a:t>, and replace it with the new version.</a:t>
            </a:r>
          </a:p>
          <a:p>
            <a:pPr marL="514350" indent="-514350" algn="just">
              <a:buFont typeface="+mj-lt"/>
              <a:buAutoNum type="arabicPeriod"/>
            </a:pPr>
            <a:r>
              <a:rPr lang="en-US" sz="2800" dirty="0" smtClean="0">
                <a:latin typeface="+mj-lt"/>
              </a:rPr>
              <a:t>Let say we </a:t>
            </a:r>
            <a:r>
              <a:rPr lang="en-US" sz="2800" dirty="0" err="1" smtClean="0">
                <a:latin typeface="+mj-lt"/>
              </a:rPr>
              <a:t>parameterise</a:t>
            </a:r>
            <a:r>
              <a:rPr lang="en-US" sz="2800" dirty="0" smtClean="0">
                <a:latin typeface="+mj-lt"/>
              </a:rPr>
              <a:t> the Email‘s constructor. Again </a:t>
            </a:r>
            <a:r>
              <a:rPr lang="en-US" sz="2800" b="1" dirty="0" smtClean="0">
                <a:latin typeface="+mj-lt"/>
              </a:rPr>
              <a:t>we have to go in each and every class that is </a:t>
            </a:r>
            <a:r>
              <a:rPr lang="en-US" sz="2800" b="1" dirty="0" err="1" smtClean="0">
                <a:latin typeface="+mj-lt"/>
              </a:rPr>
              <a:t>initialising</a:t>
            </a:r>
            <a:r>
              <a:rPr lang="en-US" sz="2800" b="1" dirty="0" smtClean="0">
                <a:latin typeface="+mj-lt"/>
              </a:rPr>
              <a:t> the Email class, such as the Person </a:t>
            </a:r>
            <a:r>
              <a:rPr lang="en-US" sz="2800" dirty="0" smtClean="0">
                <a:latin typeface="+mj-lt"/>
              </a:rPr>
              <a:t>class, and change it.</a:t>
            </a:r>
          </a:p>
          <a:p>
            <a:pPr marL="514350" indent="-514350" algn="just">
              <a:buFont typeface="+mj-lt"/>
              <a:buAutoNum type="arabicPeriod"/>
            </a:pPr>
            <a:r>
              <a:rPr lang="en-US" sz="2800" dirty="0" smtClean="0">
                <a:latin typeface="+mj-lt"/>
              </a:rPr>
              <a:t>A design decision is taken to make the Email class </a:t>
            </a:r>
            <a:r>
              <a:rPr lang="en-US" sz="2800" b="1" dirty="0" smtClean="0">
                <a:latin typeface="+mj-lt"/>
              </a:rPr>
              <a:t>Singleton</a:t>
            </a:r>
            <a:r>
              <a:rPr lang="en-US" sz="2800" dirty="0" smtClean="0">
                <a:latin typeface="+mj-lt"/>
              </a:rPr>
              <a:t>. Similar to above </a:t>
            </a:r>
            <a:r>
              <a:rPr lang="en-US" sz="2800" b="1" dirty="0" smtClean="0">
                <a:latin typeface="+mj-lt"/>
              </a:rPr>
              <a:t>we need to modify all instances where it is used</a:t>
            </a:r>
            <a:r>
              <a:rPr lang="en-US" sz="2800" dirty="0" smtClean="0">
                <a:latin typeface="+mj-lt"/>
              </a:rPr>
              <a:t>.</a:t>
            </a:r>
            <a:endParaRPr lang="en-US" sz="2800" dirty="0">
              <a:latin typeface="+mj-lt"/>
            </a:endParaRPr>
          </a:p>
        </p:txBody>
      </p:sp>
      <p:sp>
        <p:nvSpPr>
          <p:cNvPr id="4" name="Rectangle 3"/>
          <p:cNvSpPr/>
          <p:nvPr/>
        </p:nvSpPr>
        <p:spPr>
          <a:xfrm>
            <a:off x="0" y="0"/>
            <a:ext cx="7391400" cy="584775"/>
          </a:xfrm>
          <a:prstGeom prst="rect">
            <a:avLst/>
          </a:prstGeom>
        </p:spPr>
        <p:txBody>
          <a:bodyPr wrap="square">
            <a:spAutoFit/>
          </a:bodyPr>
          <a:lstStyle/>
          <a:p>
            <a:pPr algn="just">
              <a:buNone/>
            </a:pPr>
            <a:r>
              <a:rPr lang="en-US" sz="3200" dirty="0" smtClean="0">
                <a:solidFill>
                  <a:srgbClr val="FF0000"/>
                </a:solidFill>
                <a:latin typeface="+mj-lt"/>
              </a:rPr>
              <a:t>Disadvantages of this Approach are…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8839200" cy="6858000"/>
          </a:xfrm>
        </p:spPr>
        <p:txBody>
          <a:bodyPr>
            <a:normAutofit fontScale="77500" lnSpcReduction="20000"/>
          </a:bodyPr>
          <a:lstStyle/>
          <a:p>
            <a:pPr marL="514350" indent="-514350" algn="just">
              <a:buNone/>
            </a:pPr>
            <a:r>
              <a:rPr lang="en-US" b="1" dirty="0" smtClean="0">
                <a:solidFill>
                  <a:srgbClr val="FF0000"/>
                </a:solidFill>
              </a:rPr>
              <a:t>Better Design</a:t>
            </a:r>
          </a:p>
          <a:p>
            <a:pPr marL="514350" indent="-514350" algn="just">
              <a:buNone/>
            </a:pPr>
            <a:r>
              <a:rPr lang="en-US" dirty="0" smtClean="0">
                <a:latin typeface="+mj-lt"/>
              </a:rPr>
              <a:t>The Email class provides a service, that is, sending of messages over the Internet using the mail protocol. Instead of having the Person class </a:t>
            </a:r>
            <a:r>
              <a:rPr lang="en-US" dirty="0" err="1" smtClean="0">
                <a:latin typeface="+mj-lt"/>
              </a:rPr>
              <a:t>initialising</a:t>
            </a:r>
            <a:r>
              <a:rPr lang="en-US" dirty="0" smtClean="0">
                <a:latin typeface="+mj-lt"/>
              </a:rPr>
              <a:t> an instance of the Email class, we first create an interface, </a:t>
            </a:r>
            <a:r>
              <a:rPr lang="en-US" dirty="0" err="1" smtClean="0">
                <a:latin typeface="+mj-lt"/>
              </a:rPr>
              <a:t>MessageService</a:t>
            </a:r>
            <a:r>
              <a:rPr lang="en-US" dirty="0" smtClean="0">
                <a:latin typeface="+mj-lt"/>
              </a:rPr>
              <a:t>, and make the Person class using this interface instead. This removes the tight  dependency that the Person class has on the Email and replaces it with an abstract message delivery interface.</a:t>
            </a:r>
          </a:p>
          <a:p>
            <a:pPr marL="514350" indent="-514350" algn="just">
              <a:buNone/>
            </a:pPr>
            <a:r>
              <a:rPr lang="en-US" b="1" dirty="0" smtClean="0"/>
              <a:t>Define interface</a:t>
            </a:r>
          </a:p>
          <a:p>
            <a:pPr marL="514350" indent="-514350" algn="just">
              <a:buNone/>
            </a:pPr>
            <a:r>
              <a:rPr lang="en-US" i="1" dirty="0" smtClean="0"/>
              <a:t>public interface </a:t>
            </a:r>
            <a:r>
              <a:rPr lang="en-US" i="1" dirty="0" err="1" smtClean="0"/>
              <a:t>MessageService</a:t>
            </a:r>
            <a:r>
              <a:rPr lang="en-US" i="1" dirty="0" smtClean="0"/>
              <a:t> </a:t>
            </a:r>
          </a:p>
          <a:p>
            <a:pPr marL="514350" indent="-514350" algn="just">
              <a:buNone/>
            </a:pPr>
            <a:r>
              <a:rPr lang="en-US" i="1" dirty="0" smtClean="0"/>
              <a:t>{ </a:t>
            </a:r>
          </a:p>
          <a:p>
            <a:pPr marL="514350" indent="-514350" algn="just">
              <a:buNone/>
            </a:pPr>
            <a:r>
              <a:rPr lang="en-US" i="1" dirty="0" smtClean="0"/>
              <a:t>	void </a:t>
            </a:r>
            <a:r>
              <a:rPr lang="en-US" i="1" dirty="0" err="1" smtClean="0"/>
              <a:t>sendMessage</a:t>
            </a:r>
            <a:r>
              <a:rPr lang="en-US" i="1" dirty="0" smtClean="0"/>
              <a:t>(String subject, String message); </a:t>
            </a:r>
          </a:p>
          <a:p>
            <a:pPr marL="514350" indent="-514350" algn="just">
              <a:buNone/>
            </a:pPr>
            <a:r>
              <a:rPr lang="en-US" i="1" dirty="0" smtClean="0"/>
              <a:t>} </a:t>
            </a:r>
          </a:p>
          <a:p>
            <a:pPr marL="514350" indent="-514350" algn="just">
              <a:buNone/>
            </a:pPr>
            <a:r>
              <a:rPr lang="en-US" b="1" dirty="0" smtClean="0"/>
              <a:t>Implement interfaces</a:t>
            </a:r>
          </a:p>
          <a:p>
            <a:pPr marL="514350" indent="-514350" algn="just">
              <a:buNone/>
            </a:pPr>
            <a:r>
              <a:rPr lang="en-US" i="1" dirty="0" smtClean="0"/>
              <a:t>public class </a:t>
            </a:r>
            <a:r>
              <a:rPr lang="en-US" i="1" dirty="0" err="1" smtClean="0"/>
              <a:t>EmailService</a:t>
            </a:r>
            <a:r>
              <a:rPr lang="en-US" i="1" dirty="0" smtClean="0"/>
              <a:t> implements </a:t>
            </a:r>
            <a:r>
              <a:rPr lang="en-US" i="1" dirty="0" err="1" smtClean="0"/>
              <a:t>MessageService</a:t>
            </a:r>
            <a:r>
              <a:rPr lang="en-US" i="1" dirty="0" smtClean="0"/>
              <a:t> </a:t>
            </a:r>
          </a:p>
          <a:p>
            <a:pPr marL="514350" indent="-514350" algn="just">
              <a:buNone/>
            </a:pPr>
            <a:r>
              <a:rPr lang="en-US" i="1" dirty="0" smtClean="0"/>
              <a:t>{</a:t>
            </a:r>
          </a:p>
          <a:p>
            <a:pPr marL="514350" indent="-514350" algn="just">
              <a:buNone/>
            </a:pPr>
            <a:r>
              <a:rPr lang="en-US" i="1" dirty="0" smtClean="0"/>
              <a:t>	Email </a:t>
            </a:r>
            <a:r>
              <a:rPr lang="en-US" i="1" dirty="0" err="1" smtClean="0"/>
              <a:t>eobj</a:t>
            </a:r>
            <a:r>
              <a:rPr lang="en-US" i="1" dirty="0" smtClean="0"/>
              <a:t> = new Email();</a:t>
            </a:r>
          </a:p>
          <a:p>
            <a:pPr marL="971550" lvl="1" indent="-514350" algn="just">
              <a:buNone/>
            </a:pPr>
            <a:r>
              <a:rPr lang="en-US" i="1" dirty="0" smtClean="0"/>
              <a:t>public void </a:t>
            </a:r>
            <a:r>
              <a:rPr lang="en-US" i="1" dirty="0" err="1" smtClean="0"/>
              <a:t>sendMessage</a:t>
            </a:r>
            <a:r>
              <a:rPr lang="en-US" i="1" dirty="0" smtClean="0"/>
              <a:t>(String subject, String message)</a:t>
            </a:r>
          </a:p>
          <a:p>
            <a:pPr marL="971550" lvl="1" indent="-514350" algn="just">
              <a:buNone/>
            </a:pPr>
            <a:r>
              <a:rPr lang="en-US" i="1" dirty="0" smtClean="0"/>
              <a:t>{ </a:t>
            </a:r>
          </a:p>
          <a:p>
            <a:pPr marL="971550" lvl="1" indent="-514350" algn="just">
              <a:buNone/>
            </a:pPr>
            <a:r>
              <a:rPr lang="en-US" i="1" dirty="0" smtClean="0"/>
              <a:t>	</a:t>
            </a:r>
            <a:r>
              <a:rPr lang="en-US" i="1" dirty="0" err="1" smtClean="0"/>
              <a:t>eobj.sendEMail</a:t>
            </a:r>
            <a:r>
              <a:rPr lang="en-US" i="1" dirty="0" smtClean="0"/>
              <a:t>(subject, message);</a:t>
            </a:r>
          </a:p>
          <a:p>
            <a:pPr marL="971550" lvl="1" indent="-514350" algn="just">
              <a:buNone/>
            </a:pPr>
            <a:r>
              <a:rPr lang="en-US" i="1" dirty="0" smtClean="0"/>
              <a:t>	</a:t>
            </a:r>
            <a:r>
              <a:rPr lang="en-US" i="1" dirty="0" err="1" smtClean="0"/>
              <a:t>System.out.printf</a:t>
            </a:r>
            <a:r>
              <a:rPr lang="en-US" i="1" dirty="0" smtClean="0"/>
              <a:t>("Email: %s, %</a:t>
            </a:r>
            <a:r>
              <a:rPr lang="en-US" i="1" dirty="0" err="1" smtClean="0"/>
              <a:t>s%n</a:t>
            </a:r>
            <a:r>
              <a:rPr lang="en-US" i="1" dirty="0" smtClean="0"/>
              <a:t>", subject, message); </a:t>
            </a:r>
          </a:p>
          <a:p>
            <a:pPr marL="971550" lvl="1" indent="-514350" algn="just">
              <a:buNone/>
            </a:pPr>
            <a:r>
              <a:rPr lang="en-US" i="1" dirty="0" smtClean="0"/>
              <a:t>} </a:t>
            </a:r>
          </a:p>
          <a:p>
            <a:pPr marL="514350" indent="-514350" algn="just">
              <a:buNone/>
            </a:pPr>
            <a:r>
              <a:rPr lang="en-US" i="1" dirty="0" smtClean="0"/>
              <a:t>} </a:t>
            </a:r>
          </a:p>
          <a:p>
            <a:pPr marL="514350" indent="-514350" algn="just"/>
            <a:endParaRPr lang="en-US" dirty="0" smtClean="0"/>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8763000" cy="6858000"/>
          </a:xfrm>
        </p:spPr>
        <p:txBody>
          <a:bodyPr>
            <a:normAutofit fontScale="70000" lnSpcReduction="20000"/>
          </a:bodyPr>
          <a:lstStyle/>
          <a:p>
            <a:pPr marL="514350" indent="-514350" algn="just">
              <a:buNone/>
            </a:pPr>
            <a:r>
              <a:rPr lang="en-US" i="1" dirty="0" smtClean="0"/>
              <a:t>public class </a:t>
            </a:r>
            <a:r>
              <a:rPr lang="en-US" i="1" dirty="0" err="1" smtClean="0"/>
              <a:t>FastEmailService</a:t>
            </a:r>
            <a:r>
              <a:rPr lang="en-US" i="1" dirty="0" smtClean="0"/>
              <a:t> implements </a:t>
            </a:r>
            <a:r>
              <a:rPr lang="en-US" i="1" dirty="0" err="1" smtClean="0"/>
              <a:t>MessageService</a:t>
            </a:r>
            <a:r>
              <a:rPr lang="en-US" i="1" dirty="0" smtClean="0"/>
              <a:t> </a:t>
            </a:r>
          </a:p>
          <a:p>
            <a:pPr marL="514350" indent="-514350" algn="just">
              <a:buNone/>
            </a:pPr>
            <a:r>
              <a:rPr lang="en-US" i="1" dirty="0" smtClean="0"/>
              <a:t>{</a:t>
            </a:r>
          </a:p>
          <a:p>
            <a:pPr marL="971550" lvl="1" indent="-514350" algn="just">
              <a:buNone/>
            </a:pPr>
            <a:r>
              <a:rPr lang="en-US" i="1" dirty="0" smtClean="0"/>
              <a:t>public void </a:t>
            </a:r>
            <a:r>
              <a:rPr lang="en-US" i="1" dirty="0" err="1" smtClean="0"/>
              <a:t>sendMessage</a:t>
            </a:r>
            <a:r>
              <a:rPr lang="en-US" i="1" dirty="0" smtClean="0"/>
              <a:t>(String subject, String message)</a:t>
            </a:r>
          </a:p>
          <a:p>
            <a:pPr marL="971550" lvl="1" indent="-514350" algn="just">
              <a:buNone/>
            </a:pPr>
            <a:r>
              <a:rPr lang="en-US" i="1" dirty="0" smtClean="0"/>
              <a:t>{ </a:t>
            </a:r>
          </a:p>
          <a:p>
            <a:pPr marL="971550" lvl="1" indent="-514350" algn="just">
              <a:buNone/>
            </a:pPr>
            <a:r>
              <a:rPr lang="en-US" i="1" dirty="0" smtClean="0"/>
              <a:t>	</a:t>
            </a:r>
            <a:r>
              <a:rPr lang="en-US" i="1" dirty="0" err="1" smtClean="0"/>
              <a:t>System.out.printf</a:t>
            </a:r>
            <a:r>
              <a:rPr lang="en-US" i="1" dirty="0" smtClean="0"/>
              <a:t>("Fast Email: %s, %</a:t>
            </a:r>
            <a:r>
              <a:rPr lang="en-US" i="1" dirty="0" err="1" smtClean="0"/>
              <a:t>s%n</a:t>
            </a:r>
            <a:r>
              <a:rPr lang="en-US" i="1" dirty="0" smtClean="0"/>
              <a:t>", subject, message); </a:t>
            </a:r>
          </a:p>
          <a:p>
            <a:pPr marL="971550" lvl="1" indent="-514350" algn="just">
              <a:buNone/>
            </a:pPr>
            <a:r>
              <a:rPr lang="en-US" i="1" dirty="0" smtClean="0"/>
              <a:t>} </a:t>
            </a:r>
          </a:p>
          <a:p>
            <a:pPr marL="514350" indent="-514350" algn="just">
              <a:buNone/>
            </a:pPr>
            <a:r>
              <a:rPr lang="en-US" i="1" dirty="0" smtClean="0"/>
              <a:t>} </a:t>
            </a:r>
          </a:p>
          <a:p>
            <a:pPr marL="514350" indent="-514350" algn="just">
              <a:buNone/>
            </a:pPr>
            <a:r>
              <a:rPr lang="en-US" b="1" dirty="0" smtClean="0">
                <a:latin typeface="+mj-lt"/>
              </a:rPr>
              <a:t>Use Interfaces</a:t>
            </a:r>
          </a:p>
          <a:p>
            <a:pPr marL="514350" indent="-514350" algn="just">
              <a:buNone/>
            </a:pPr>
            <a:r>
              <a:rPr lang="en-US" dirty="0" smtClean="0">
                <a:latin typeface="+mj-lt"/>
              </a:rPr>
              <a:t>Finally, instead of using classes, we use interfaces. In the Person class, we replace the Email field with the </a:t>
            </a:r>
            <a:r>
              <a:rPr lang="en-US" dirty="0" err="1" smtClean="0">
                <a:latin typeface="+mj-lt"/>
              </a:rPr>
              <a:t>MessageService</a:t>
            </a:r>
            <a:r>
              <a:rPr lang="en-US" dirty="0" smtClean="0">
                <a:latin typeface="+mj-lt"/>
              </a:rPr>
              <a:t> service interface.</a:t>
            </a:r>
          </a:p>
          <a:p>
            <a:pPr marL="514350" indent="-514350" algn="just">
              <a:buNone/>
            </a:pPr>
            <a:r>
              <a:rPr lang="en-US" i="1" dirty="0" smtClean="0"/>
              <a:t>public class Person </a:t>
            </a:r>
          </a:p>
          <a:p>
            <a:pPr marL="514350" indent="-514350" algn="just">
              <a:buNone/>
            </a:pPr>
            <a:r>
              <a:rPr lang="en-US" i="1" dirty="0" smtClean="0"/>
              <a:t>{ </a:t>
            </a:r>
          </a:p>
          <a:p>
            <a:pPr marL="971550" lvl="1" indent="-514350" algn="just">
              <a:buNone/>
            </a:pPr>
            <a:r>
              <a:rPr lang="en-US" i="1" dirty="0" smtClean="0"/>
              <a:t>private </a:t>
            </a:r>
            <a:r>
              <a:rPr lang="en-US" i="1" dirty="0" err="1" smtClean="0"/>
              <a:t>MessageService</a:t>
            </a:r>
            <a:r>
              <a:rPr lang="en-US" i="1" dirty="0" smtClean="0"/>
              <a:t> </a:t>
            </a:r>
            <a:r>
              <a:rPr lang="en-US" i="1" dirty="0" err="1" smtClean="0"/>
              <a:t>messageService</a:t>
            </a:r>
            <a:r>
              <a:rPr lang="en-US" i="1" dirty="0" smtClean="0"/>
              <a:t>; </a:t>
            </a:r>
          </a:p>
          <a:p>
            <a:pPr marL="971550" lvl="1" indent="-514350" algn="just">
              <a:buNone/>
            </a:pPr>
            <a:r>
              <a:rPr lang="en-US" i="1" dirty="0" smtClean="0"/>
              <a:t>//Note, instead of directly creating object in below constructor, we let the invoker of this constructor, //to create object of either </a:t>
            </a:r>
            <a:r>
              <a:rPr lang="en-US" i="1" dirty="0" err="1" smtClean="0"/>
              <a:t>EmailService</a:t>
            </a:r>
            <a:r>
              <a:rPr lang="en-US" i="1" dirty="0" smtClean="0"/>
              <a:t> or </a:t>
            </a:r>
            <a:r>
              <a:rPr lang="en-US" i="1" dirty="0" err="1" smtClean="0"/>
              <a:t>FastEmailService</a:t>
            </a:r>
            <a:r>
              <a:rPr lang="en-US" i="1" dirty="0" smtClean="0"/>
              <a:t>, and send as parameter. </a:t>
            </a:r>
          </a:p>
          <a:p>
            <a:pPr marL="971550" lvl="1" indent="-514350" algn="just">
              <a:buNone/>
            </a:pPr>
            <a:r>
              <a:rPr lang="en-US" i="1" dirty="0" smtClean="0"/>
              <a:t>public Person(</a:t>
            </a:r>
            <a:r>
              <a:rPr lang="en-US" i="1" dirty="0" err="1" smtClean="0"/>
              <a:t>MessageService</a:t>
            </a:r>
            <a:r>
              <a:rPr lang="en-US" i="1" dirty="0" smtClean="0"/>
              <a:t> </a:t>
            </a:r>
            <a:r>
              <a:rPr lang="en-US" i="1" dirty="0" err="1" smtClean="0"/>
              <a:t>messageService</a:t>
            </a:r>
            <a:r>
              <a:rPr lang="en-US" i="1" dirty="0" smtClean="0"/>
              <a:t>)</a:t>
            </a:r>
          </a:p>
          <a:p>
            <a:pPr marL="971550" lvl="1" indent="-514350" algn="just">
              <a:buNone/>
            </a:pPr>
            <a:r>
              <a:rPr lang="en-US" i="1" dirty="0" smtClean="0"/>
              <a:t>{ </a:t>
            </a:r>
          </a:p>
          <a:p>
            <a:pPr marL="971550" lvl="1" indent="-514350" algn="just">
              <a:buNone/>
            </a:pPr>
            <a:r>
              <a:rPr lang="en-US" i="1" dirty="0" smtClean="0"/>
              <a:t>	</a:t>
            </a:r>
            <a:r>
              <a:rPr lang="en-US" i="1" dirty="0" err="1" smtClean="0"/>
              <a:t>this.messageService</a:t>
            </a:r>
            <a:r>
              <a:rPr lang="en-US" i="1" dirty="0" smtClean="0"/>
              <a:t> = </a:t>
            </a:r>
            <a:r>
              <a:rPr lang="en-US" i="1" dirty="0" err="1" smtClean="0"/>
              <a:t>messageService</a:t>
            </a:r>
            <a:r>
              <a:rPr lang="en-US" i="1" dirty="0" smtClean="0"/>
              <a:t>; </a:t>
            </a:r>
          </a:p>
          <a:p>
            <a:pPr marL="971550" lvl="1" indent="-514350" algn="just">
              <a:buNone/>
            </a:pPr>
            <a:r>
              <a:rPr lang="en-US" i="1" dirty="0" smtClean="0"/>
              <a:t>} </a:t>
            </a:r>
          </a:p>
          <a:p>
            <a:pPr marL="971550" lvl="1" indent="-514350" algn="just">
              <a:buNone/>
            </a:pPr>
            <a:r>
              <a:rPr lang="en-US" i="1" dirty="0" smtClean="0"/>
              <a:t>public void </a:t>
            </a:r>
            <a:r>
              <a:rPr lang="en-US" i="1" dirty="0" err="1" smtClean="0"/>
              <a:t>greetFriend</a:t>
            </a:r>
            <a:r>
              <a:rPr lang="en-US" i="1" dirty="0" smtClean="0"/>
              <a:t>()</a:t>
            </a:r>
          </a:p>
          <a:p>
            <a:pPr marL="971550" lvl="1" indent="-514350" algn="just">
              <a:buNone/>
            </a:pPr>
            <a:r>
              <a:rPr lang="en-US" i="1" dirty="0" smtClean="0"/>
              <a:t>{ </a:t>
            </a:r>
          </a:p>
          <a:p>
            <a:pPr marL="971550" lvl="1" indent="-514350" algn="just">
              <a:buNone/>
            </a:pPr>
            <a:r>
              <a:rPr lang="en-US" i="1" dirty="0" smtClean="0"/>
              <a:t>	</a:t>
            </a:r>
            <a:r>
              <a:rPr lang="en-US" i="1" dirty="0" err="1" smtClean="0"/>
              <a:t>messageService.sendMessage</a:t>
            </a:r>
            <a:r>
              <a:rPr lang="en-US" i="1" dirty="0" smtClean="0"/>
              <a:t>("Hello", "Hello my friend :)"); </a:t>
            </a:r>
          </a:p>
          <a:p>
            <a:pPr marL="971550" lvl="1" indent="-514350" algn="just">
              <a:buNone/>
            </a:pPr>
            <a:r>
              <a:rPr lang="en-US" i="1" dirty="0" smtClean="0"/>
              <a:t>} </a:t>
            </a:r>
          </a:p>
          <a:p>
            <a:pPr marL="514350" indent="-514350" algn="just">
              <a:buNone/>
            </a:pPr>
            <a:r>
              <a:rPr lang="en-US" i="1" dirty="0" smtClean="0"/>
              <a:t>} </a:t>
            </a:r>
          </a:p>
          <a:p>
            <a:pPr marL="514350" indent="-514350" algn="just"/>
            <a:endParaRPr lang="en-US" dirty="0"/>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762000"/>
            <a:ext cx="9144000" cy="6096000"/>
          </a:xfrm>
        </p:spPr>
        <p:txBody>
          <a:bodyPr>
            <a:normAutofit/>
          </a:bodyPr>
          <a:lstStyle/>
          <a:p>
            <a:pPr marL="514350" indent="-514350" algn="just"/>
            <a:r>
              <a:rPr lang="en-US" dirty="0" smtClean="0">
                <a:latin typeface="+mj-lt"/>
              </a:rPr>
              <a:t>Note that the Person class is not </a:t>
            </a:r>
            <a:r>
              <a:rPr lang="en-US" dirty="0" err="1" smtClean="0">
                <a:latin typeface="+mj-lt"/>
              </a:rPr>
              <a:t>initialising</a:t>
            </a:r>
            <a:r>
              <a:rPr lang="en-US" dirty="0" smtClean="0">
                <a:latin typeface="+mj-lt"/>
              </a:rPr>
              <a:t> the message service but it is expecting it as a parameter of its constructor. This is a key element in the design. It improves modularity, extendibility and testing. </a:t>
            </a:r>
          </a:p>
          <a:p>
            <a:pPr marL="514350" indent="-514350" algn="just"/>
            <a:r>
              <a:rPr lang="en-US" dirty="0" smtClean="0">
                <a:solidFill>
                  <a:srgbClr val="FF0000"/>
                </a:solidFill>
                <a:latin typeface="+mj-lt"/>
              </a:rPr>
              <a:t>The Person class is not dependent on any implementation, but on a service defined by an interface. </a:t>
            </a:r>
            <a:r>
              <a:rPr lang="en-US" dirty="0" smtClean="0">
                <a:latin typeface="+mj-lt"/>
              </a:rPr>
              <a:t>This means that we can use the Person class without having to worry about the underlying implementation of the message service. </a:t>
            </a:r>
          </a:p>
          <a:p>
            <a:pPr marL="514350" indent="-514350" algn="just"/>
            <a:r>
              <a:rPr lang="en-US" dirty="0" smtClean="0">
                <a:latin typeface="+mj-lt"/>
              </a:rPr>
              <a:t>Furthermore, different Person instances can be instantiated using different message services.</a:t>
            </a:r>
          </a:p>
          <a:p>
            <a:pPr marL="514350" indent="-514350" algn="just"/>
            <a:r>
              <a:rPr lang="en-US" dirty="0" smtClean="0">
                <a:latin typeface="+mj-lt"/>
              </a:rPr>
              <a:t>Best </a:t>
            </a:r>
            <a:r>
              <a:rPr lang="en-US" dirty="0" err="1" smtClean="0">
                <a:latin typeface="+mj-lt"/>
              </a:rPr>
              <a:t>Eg</a:t>
            </a:r>
            <a:r>
              <a:rPr lang="en-US" dirty="0" smtClean="0">
                <a:latin typeface="+mj-lt"/>
              </a:rPr>
              <a:t>. Comparator object sent as parameter to </a:t>
            </a:r>
            <a:r>
              <a:rPr lang="en-US" dirty="0" err="1" smtClean="0">
                <a:latin typeface="+mj-lt"/>
              </a:rPr>
              <a:t>TreeSet</a:t>
            </a:r>
            <a:r>
              <a:rPr lang="en-US" dirty="0" smtClean="0">
                <a:latin typeface="+mj-lt"/>
              </a:rPr>
              <a:t> or </a:t>
            </a:r>
            <a:r>
              <a:rPr lang="en-US" dirty="0" err="1" smtClean="0">
                <a:latin typeface="+mj-lt"/>
              </a:rPr>
              <a:t>TreeMap</a:t>
            </a:r>
            <a:endParaRPr lang="en-US" dirty="0" smtClean="0">
              <a:latin typeface="+mj-lt"/>
            </a:endParaRPr>
          </a:p>
        </p:txBody>
      </p:sp>
      <p:sp>
        <p:nvSpPr>
          <p:cNvPr id="4" name="Rectangle 3"/>
          <p:cNvSpPr/>
          <p:nvPr/>
        </p:nvSpPr>
        <p:spPr>
          <a:xfrm>
            <a:off x="0" y="0"/>
            <a:ext cx="9144000" cy="584775"/>
          </a:xfrm>
          <a:prstGeom prst="rect">
            <a:avLst/>
          </a:prstGeom>
        </p:spPr>
        <p:txBody>
          <a:bodyPr wrap="square">
            <a:spAutoFit/>
          </a:bodyPr>
          <a:lstStyle/>
          <a:p>
            <a:pPr algn="just">
              <a:buNone/>
            </a:pPr>
            <a:r>
              <a:rPr lang="en-US" sz="3200" dirty="0" smtClean="0">
                <a:solidFill>
                  <a:srgbClr val="FF0000"/>
                </a:solidFill>
                <a:latin typeface="+mj-lt"/>
              </a:rPr>
              <a:t>How Dependency Injection is advantageous?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33400" y="228600"/>
            <a:ext cx="3200400" cy="5867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66800" y="457200"/>
            <a:ext cx="2286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1</a:t>
            </a:r>
            <a:endParaRPr lang="en-US" dirty="0"/>
          </a:p>
        </p:txBody>
      </p:sp>
      <p:sp>
        <p:nvSpPr>
          <p:cNvPr id="8" name="Rectangle 7"/>
          <p:cNvSpPr/>
          <p:nvPr/>
        </p:nvSpPr>
        <p:spPr>
          <a:xfrm>
            <a:off x="5410200" y="1219200"/>
            <a:ext cx="2209800" cy="18288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Third Party Class(For </a:t>
            </a:r>
            <a:r>
              <a:rPr lang="en-US" dirty="0" err="1" smtClean="0">
                <a:solidFill>
                  <a:schemeClr val="tx1"/>
                </a:solidFill>
              </a:rPr>
              <a:t>eg</a:t>
            </a:r>
            <a:r>
              <a:rPr lang="en-US" dirty="0" smtClean="0">
                <a:solidFill>
                  <a:schemeClr val="tx1"/>
                </a:solidFill>
              </a:rPr>
              <a:t>. Email)</a:t>
            </a:r>
            <a:endParaRPr lang="en-US" dirty="0">
              <a:solidFill>
                <a:schemeClr val="tx1"/>
              </a:solidFill>
            </a:endParaRPr>
          </a:p>
        </p:txBody>
      </p:sp>
      <p:sp>
        <p:nvSpPr>
          <p:cNvPr id="10" name="Down Arrow 9"/>
          <p:cNvSpPr/>
          <p:nvPr/>
        </p:nvSpPr>
        <p:spPr>
          <a:xfrm rot="17016356">
            <a:off x="4061985" y="-154586"/>
            <a:ext cx="359705" cy="2854216"/>
          </a:xfrm>
          <a:prstGeom prst="downArrow">
            <a:avLst/>
          </a:prstGeom>
          <a:solidFill>
            <a:srgbClr val="FFDB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971800" y="0"/>
            <a:ext cx="5943600" cy="954107"/>
          </a:xfrm>
          <a:prstGeom prst="rect">
            <a:avLst/>
          </a:prstGeom>
          <a:noFill/>
        </p:spPr>
        <p:txBody>
          <a:bodyPr wrap="square" rtlCol="0">
            <a:spAutoFit/>
          </a:bodyPr>
          <a:lstStyle/>
          <a:p>
            <a:pPr algn="ctr"/>
            <a:r>
              <a:rPr lang="en-US" sz="2800" dirty="0" smtClean="0">
                <a:solidFill>
                  <a:srgbClr val="FF0000"/>
                </a:solidFill>
              </a:rPr>
              <a:t>Tight coupling with </a:t>
            </a:r>
          </a:p>
          <a:p>
            <a:pPr algn="ctr"/>
            <a:r>
              <a:rPr lang="en-US" sz="2800" dirty="0" smtClean="0">
                <a:solidFill>
                  <a:srgbClr val="FF0000"/>
                </a:solidFill>
              </a:rPr>
              <a:t>Third party class(</a:t>
            </a:r>
            <a:r>
              <a:rPr lang="en-US" sz="2800" dirty="0" err="1" smtClean="0">
                <a:solidFill>
                  <a:srgbClr val="FF0000"/>
                </a:solidFill>
              </a:rPr>
              <a:t>es</a:t>
            </a:r>
            <a:r>
              <a:rPr lang="en-US" sz="2800" dirty="0" smtClean="0">
                <a:solidFill>
                  <a:srgbClr val="FF0000"/>
                </a:solidFill>
              </a:rPr>
              <a:t>)</a:t>
            </a:r>
            <a:endParaRPr lang="en-US" sz="2800" dirty="0">
              <a:solidFill>
                <a:srgbClr val="FF0000"/>
              </a:solidFill>
            </a:endParaRPr>
          </a:p>
        </p:txBody>
      </p:sp>
      <p:sp>
        <p:nvSpPr>
          <p:cNvPr id="13" name="TextBox 12"/>
          <p:cNvSpPr txBox="1"/>
          <p:nvPr/>
        </p:nvSpPr>
        <p:spPr>
          <a:xfrm>
            <a:off x="533400" y="6248400"/>
            <a:ext cx="8610600" cy="646331"/>
          </a:xfrm>
          <a:prstGeom prst="rect">
            <a:avLst/>
          </a:prstGeom>
          <a:noFill/>
        </p:spPr>
        <p:txBody>
          <a:bodyPr wrap="square" rtlCol="0">
            <a:spAutoFit/>
          </a:bodyPr>
          <a:lstStyle/>
          <a:p>
            <a:r>
              <a:rPr lang="en-US" dirty="0" smtClean="0"/>
              <a:t>Traditional way of designing the dependency between classes, which is not recommendable</a:t>
            </a:r>
            <a:endParaRPr lang="en-US" dirty="0"/>
          </a:p>
        </p:txBody>
      </p:sp>
      <p:sp>
        <p:nvSpPr>
          <p:cNvPr id="14" name="Rectangle 13"/>
          <p:cNvSpPr/>
          <p:nvPr/>
        </p:nvSpPr>
        <p:spPr>
          <a:xfrm>
            <a:off x="1066800" y="1676400"/>
            <a:ext cx="2286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2</a:t>
            </a:r>
            <a:endParaRPr lang="en-US" dirty="0"/>
          </a:p>
        </p:txBody>
      </p:sp>
      <p:sp>
        <p:nvSpPr>
          <p:cNvPr id="15" name="Rectangle 14"/>
          <p:cNvSpPr/>
          <p:nvPr/>
        </p:nvSpPr>
        <p:spPr>
          <a:xfrm>
            <a:off x="990600" y="2971800"/>
            <a:ext cx="2286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3</a:t>
            </a:r>
            <a:endParaRPr lang="en-US" dirty="0"/>
          </a:p>
        </p:txBody>
      </p:sp>
      <p:sp>
        <p:nvSpPr>
          <p:cNvPr id="16" name="Rectangle 15"/>
          <p:cNvSpPr/>
          <p:nvPr/>
        </p:nvSpPr>
        <p:spPr>
          <a:xfrm>
            <a:off x="990600" y="4419600"/>
            <a:ext cx="2286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class 100</a:t>
            </a:r>
            <a:endParaRPr lang="en-US" dirty="0"/>
          </a:p>
        </p:txBody>
      </p:sp>
      <p:sp>
        <p:nvSpPr>
          <p:cNvPr id="17" name="TextBox 16"/>
          <p:cNvSpPr txBox="1"/>
          <p:nvPr/>
        </p:nvSpPr>
        <p:spPr>
          <a:xfrm>
            <a:off x="914400" y="3810000"/>
            <a:ext cx="2667000" cy="707886"/>
          </a:xfrm>
          <a:prstGeom prst="rect">
            <a:avLst/>
          </a:prstGeom>
          <a:noFill/>
        </p:spPr>
        <p:txBody>
          <a:bodyPr wrap="square" rtlCol="0">
            <a:spAutoFit/>
          </a:bodyPr>
          <a:lstStyle/>
          <a:p>
            <a:pPr algn="ctr"/>
            <a:r>
              <a:rPr lang="en-US" sz="4000" dirty="0" smtClean="0"/>
              <a:t>….</a:t>
            </a:r>
            <a:endParaRPr lang="en-US" sz="4000" dirty="0"/>
          </a:p>
        </p:txBody>
      </p:sp>
      <p:sp>
        <p:nvSpPr>
          <p:cNvPr id="18" name="Down Arrow 17"/>
          <p:cNvSpPr/>
          <p:nvPr/>
        </p:nvSpPr>
        <p:spPr>
          <a:xfrm rot="16200000">
            <a:off x="3983526" y="657744"/>
            <a:ext cx="359705" cy="2854216"/>
          </a:xfrm>
          <a:prstGeom prst="downArrow">
            <a:avLst/>
          </a:prstGeom>
          <a:solidFill>
            <a:srgbClr val="FFDB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5382285">
            <a:off x="4068851" y="1446145"/>
            <a:ext cx="359705" cy="2854216"/>
          </a:xfrm>
          <a:prstGeom prst="downArrow">
            <a:avLst/>
          </a:prstGeom>
          <a:solidFill>
            <a:srgbClr val="FFDB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3614641">
            <a:off x="4321525" y="2144853"/>
            <a:ext cx="359705" cy="3643797"/>
          </a:xfrm>
          <a:prstGeom prst="downArrow">
            <a:avLst/>
          </a:prstGeom>
          <a:solidFill>
            <a:srgbClr val="FFDB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4572000" y="3886200"/>
            <a:ext cx="3276600" cy="646331"/>
          </a:xfrm>
          <a:prstGeom prst="rect">
            <a:avLst/>
          </a:prstGeom>
          <a:noFill/>
        </p:spPr>
        <p:txBody>
          <a:bodyPr wrap="square" rtlCol="0">
            <a:spAutoFit/>
          </a:bodyPr>
          <a:lstStyle/>
          <a:p>
            <a:r>
              <a:rPr lang="en-US" b="1" dirty="0" smtClean="0">
                <a:solidFill>
                  <a:srgbClr val="FF0000"/>
                </a:solidFill>
              </a:rPr>
              <a:t>Here class 1 to 100 directly creates object of Email class</a:t>
            </a:r>
            <a:endParaRPr lang="en-US" b="1" dirty="0">
              <a:solidFill>
                <a:srgbClr val="FF0000"/>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linds(horizontal)">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linds(horizont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P spid="8" grpId="0" animBg="1"/>
      <p:bldP spid="10" grpId="0" animBg="1"/>
      <p:bldP spid="12" grpId="0"/>
      <p:bldP spid="13" grpId="0"/>
      <p:bldP spid="14" grpId="0" animBg="1"/>
      <p:bldP spid="15" grpId="0" animBg="1"/>
      <p:bldP spid="16" grpId="0" animBg="1"/>
      <p:bldP spid="18" grpId="0" animBg="1"/>
      <p:bldP spid="19" grpId="0" animBg="1"/>
      <p:bldP spid="20" grpId="0" animBg="1"/>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838200"/>
            <a:ext cx="9144000" cy="6019800"/>
          </a:xfrm>
        </p:spPr>
        <p:txBody>
          <a:bodyPr>
            <a:normAutofit lnSpcReduction="10000"/>
          </a:bodyPr>
          <a:lstStyle/>
          <a:p>
            <a:pPr marL="514350" indent="-514350" algn="just"/>
            <a:r>
              <a:rPr lang="en-US" dirty="0" smtClean="0">
                <a:latin typeface="+mj-lt"/>
              </a:rPr>
              <a:t>Dependency Injection can help us </a:t>
            </a:r>
            <a:r>
              <a:rPr lang="en-US" dirty="0" err="1" smtClean="0">
                <a:latin typeface="+mj-lt"/>
              </a:rPr>
              <a:t>initialising</a:t>
            </a:r>
            <a:r>
              <a:rPr lang="en-US" dirty="0" smtClean="0">
                <a:latin typeface="+mj-lt"/>
              </a:rPr>
              <a:t> objects and provide these objects all the necessary resources (</a:t>
            </a:r>
            <a:r>
              <a:rPr lang="en-US" i="1" dirty="0" smtClean="0">
                <a:latin typeface="+mj-lt"/>
              </a:rPr>
              <a:t>ingredients</a:t>
            </a:r>
            <a:r>
              <a:rPr lang="en-US" dirty="0" smtClean="0">
                <a:latin typeface="+mj-lt"/>
              </a:rPr>
              <a:t>). </a:t>
            </a:r>
          </a:p>
          <a:p>
            <a:pPr marL="514350" indent="-514350" algn="just"/>
            <a:r>
              <a:rPr lang="en-US" dirty="0" smtClean="0">
                <a:latin typeface="+mj-lt"/>
              </a:rPr>
              <a:t>For example, the Person class requires an instance of </a:t>
            </a:r>
            <a:r>
              <a:rPr lang="en-US" dirty="0" err="1" smtClean="0">
                <a:latin typeface="+mj-lt"/>
              </a:rPr>
              <a:t>MessageService</a:t>
            </a:r>
            <a:r>
              <a:rPr lang="en-US" dirty="0" smtClean="0">
                <a:latin typeface="+mj-lt"/>
              </a:rPr>
              <a:t>. The dependency injection framework will provide that for us.</a:t>
            </a:r>
          </a:p>
          <a:p>
            <a:pPr marL="514350" indent="-514350" algn="just"/>
            <a:endParaRPr lang="en-US" dirty="0" smtClean="0">
              <a:latin typeface="+mj-lt"/>
            </a:endParaRPr>
          </a:p>
          <a:p>
            <a:pPr marL="514350" indent="-514350" algn="just"/>
            <a:r>
              <a:rPr lang="en-US" dirty="0" smtClean="0">
                <a:solidFill>
                  <a:srgbClr val="FF0000"/>
                </a:solidFill>
                <a:latin typeface="+mj-lt"/>
              </a:rPr>
              <a:t>Spring's Dependency Injection functionality is implemented using this </a:t>
            </a:r>
            <a:r>
              <a:rPr lang="en-US" dirty="0" err="1" smtClean="0">
                <a:solidFill>
                  <a:srgbClr val="FF0000"/>
                </a:solidFill>
                <a:latin typeface="+mj-lt"/>
              </a:rPr>
              <a:t>BeanFactory</a:t>
            </a:r>
            <a:r>
              <a:rPr lang="en-US" dirty="0" smtClean="0">
                <a:solidFill>
                  <a:srgbClr val="FF0000"/>
                </a:solidFill>
                <a:latin typeface="+mj-lt"/>
              </a:rPr>
              <a:t> interface</a:t>
            </a:r>
          </a:p>
          <a:p>
            <a:pPr marL="514350" indent="-514350" algn="just"/>
            <a:endParaRPr lang="en-US" dirty="0" smtClean="0">
              <a:latin typeface="+mj-lt"/>
            </a:endParaRPr>
          </a:p>
          <a:p>
            <a:pPr marL="514350" indent="-514350" algn="just"/>
            <a:r>
              <a:rPr lang="en-US" b="1" dirty="0" smtClean="0">
                <a:solidFill>
                  <a:srgbClr val="FF0000"/>
                </a:solidFill>
                <a:latin typeface="+mj-lt"/>
              </a:rPr>
              <a:t>Inversion of Control (</a:t>
            </a:r>
            <a:r>
              <a:rPr lang="en-US" b="1" dirty="0" err="1" smtClean="0">
                <a:solidFill>
                  <a:srgbClr val="FF0000"/>
                </a:solidFill>
                <a:latin typeface="+mj-lt"/>
              </a:rPr>
              <a:t>IoC</a:t>
            </a:r>
            <a:r>
              <a:rPr lang="en-US" b="1" dirty="0" smtClean="0">
                <a:solidFill>
                  <a:srgbClr val="FF0000"/>
                </a:solidFill>
                <a:latin typeface="+mj-lt"/>
              </a:rPr>
              <a:t>) means that objects do not construct other objects on which they rely on. Instead, the application will get these objects from an external framework (an </a:t>
            </a:r>
            <a:r>
              <a:rPr lang="en-US" b="1" dirty="0" err="1" smtClean="0">
                <a:solidFill>
                  <a:srgbClr val="FF0000"/>
                </a:solidFill>
                <a:latin typeface="+mj-lt"/>
              </a:rPr>
              <a:t>IoC</a:t>
            </a:r>
            <a:r>
              <a:rPr lang="en-US" b="1" dirty="0" smtClean="0">
                <a:solidFill>
                  <a:srgbClr val="FF0000"/>
                </a:solidFill>
                <a:latin typeface="+mj-lt"/>
              </a:rPr>
              <a:t> container). </a:t>
            </a:r>
            <a:r>
              <a:rPr lang="en-US" dirty="0" smtClean="0">
                <a:latin typeface="+mj-lt"/>
              </a:rPr>
              <a:t>One method which provides these objects to the application is called Dependency Injection (DI), another is Factory Pattern .</a:t>
            </a:r>
            <a:endParaRPr lang="en-US" dirty="0">
              <a:latin typeface="+mj-lt"/>
            </a:endParaRPr>
          </a:p>
        </p:txBody>
      </p:sp>
      <p:sp>
        <p:nvSpPr>
          <p:cNvPr id="4" name="TextBox 3"/>
          <p:cNvSpPr txBox="1"/>
          <p:nvPr/>
        </p:nvSpPr>
        <p:spPr>
          <a:xfrm>
            <a:off x="0" y="0"/>
            <a:ext cx="7620000" cy="523220"/>
          </a:xfrm>
          <a:prstGeom prst="rect">
            <a:avLst/>
          </a:prstGeom>
          <a:noFill/>
        </p:spPr>
        <p:txBody>
          <a:bodyPr wrap="square" rtlCol="0">
            <a:spAutoFit/>
          </a:bodyPr>
          <a:lstStyle/>
          <a:p>
            <a:r>
              <a:rPr lang="en-US" sz="2800" dirty="0" smtClean="0">
                <a:solidFill>
                  <a:srgbClr val="FF0000"/>
                </a:solidFill>
                <a:latin typeface="+mj-lt"/>
              </a:rPr>
              <a:t>How to avoid this tight  dependency?</a:t>
            </a:r>
            <a:endParaRPr lang="en-US" sz="2800" dirty="0">
              <a:solidFill>
                <a:srgbClr val="FF0000"/>
              </a:solidFill>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p:cTn id="3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1066800"/>
            <a:ext cx="9144000" cy="5791200"/>
          </a:xfrm>
        </p:spPr>
        <p:txBody>
          <a:bodyPr>
            <a:normAutofit/>
          </a:bodyPr>
          <a:lstStyle/>
          <a:p>
            <a:pPr marL="514350" indent="-514350" algn="just">
              <a:buAutoNum type="arabicPeriod"/>
            </a:pPr>
            <a:r>
              <a:rPr lang="en-US" sz="3200" dirty="0" smtClean="0">
                <a:latin typeface="+mj-lt"/>
              </a:rPr>
              <a:t>If third party class need to be replaced, later due to Business or Technical reasons, all the classes directly dependent on this class, need to be changed, and again Tested, etc… which is time consuming and shoots up cost of Project.</a:t>
            </a:r>
          </a:p>
          <a:p>
            <a:pPr marL="514350" indent="-514350" algn="just">
              <a:buAutoNum type="arabicPeriod"/>
            </a:pPr>
            <a:endParaRPr lang="en-US" sz="3200" dirty="0" smtClean="0">
              <a:latin typeface="+mj-lt"/>
            </a:endParaRPr>
          </a:p>
          <a:p>
            <a:pPr marL="514350" indent="-514350" algn="just">
              <a:buAutoNum type="arabicPeriod"/>
            </a:pPr>
            <a:r>
              <a:rPr lang="en-US" sz="3200" dirty="0" smtClean="0">
                <a:latin typeface="+mj-lt"/>
              </a:rPr>
              <a:t>This tight dependency can be avoided, by using Dependency Injection Framework such as Spring, as shown in next diagram </a:t>
            </a:r>
            <a:endParaRPr lang="en-US" sz="3200" dirty="0">
              <a:latin typeface="+mj-lt"/>
            </a:endParaRPr>
          </a:p>
        </p:txBody>
      </p:sp>
      <p:sp>
        <p:nvSpPr>
          <p:cNvPr id="4" name="Rectangle 3"/>
          <p:cNvSpPr/>
          <p:nvPr/>
        </p:nvSpPr>
        <p:spPr>
          <a:xfrm>
            <a:off x="0" y="0"/>
            <a:ext cx="9144000" cy="523220"/>
          </a:xfrm>
          <a:prstGeom prst="rect">
            <a:avLst/>
          </a:prstGeom>
        </p:spPr>
        <p:txBody>
          <a:bodyPr wrap="square">
            <a:spAutoFit/>
          </a:bodyPr>
          <a:lstStyle/>
          <a:p>
            <a:pPr marL="514350" indent="-514350" algn="just"/>
            <a:r>
              <a:rPr lang="en-US" sz="2800" dirty="0" smtClean="0">
                <a:solidFill>
                  <a:srgbClr val="FF0000"/>
                </a:solidFill>
                <a:latin typeface="+mj-lt"/>
              </a:rPr>
              <a:t>Why previous tight dependency is not preferred?</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838200"/>
            <a:ext cx="7924800" cy="1447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Spring Dependency Injection Framework</a:t>
            </a:r>
          </a:p>
          <a:p>
            <a:pPr algn="ctr"/>
            <a:r>
              <a:rPr lang="en-US" dirty="0" smtClean="0">
                <a:solidFill>
                  <a:schemeClr val="tx1"/>
                </a:solidFill>
              </a:rPr>
              <a:t>(</a:t>
            </a:r>
            <a:r>
              <a:rPr lang="en-US" dirty="0" err="1" smtClean="0">
                <a:solidFill>
                  <a:schemeClr val="tx1"/>
                </a:solidFill>
              </a:rPr>
              <a:t>BeanFactory</a:t>
            </a:r>
            <a:r>
              <a:rPr lang="en-US" dirty="0" smtClean="0">
                <a:solidFill>
                  <a:schemeClr val="tx1"/>
                </a:solidFill>
              </a:rPr>
              <a:t>)</a:t>
            </a:r>
            <a:endParaRPr lang="en-US" dirty="0">
              <a:solidFill>
                <a:schemeClr val="tx1"/>
              </a:solidFill>
            </a:endParaRPr>
          </a:p>
        </p:txBody>
      </p:sp>
      <p:sp>
        <p:nvSpPr>
          <p:cNvPr id="6" name="Rectangle 5"/>
          <p:cNvSpPr/>
          <p:nvPr/>
        </p:nvSpPr>
        <p:spPr>
          <a:xfrm>
            <a:off x="152400" y="3200400"/>
            <a:ext cx="1219200" cy="1905000"/>
          </a:xfrm>
          <a:prstGeom prst="rect">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 1</a:t>
            </a:r>
            <a:endParaRPr lang="en-US" dirty="0">
              <a:solidFill>
                <a:schemeClr val="tx1"/>
              </a:solidFill>
            </a:endParaRPr>
          </a:p>
        </p:txBody>
      </p:sp>
      <p:sp>
        <p:nvSpPr>
          <p:cNvPr id="7" name="Rectangle 6"/>
          <p:cNvSpPr/>
          <p:nvPr/>
        </p:nvSpPr>
        <p:spPr>
          <a:xfrm>
            <a:off x="6553200" y="3276600"/>
            <a:ext cx="2209800" cy="18288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Email class</a:t>
            </a:r>
          </a:p>
          <a:p>
            <a:pPr algn="ctr"/>
            <a:r>
              <a:rPr lang="en-US" dirty="0" smtClean="0">
                <a:solidFill>
                  <a:schemeClr val="tx1"/>
                </a:solidFill>
              </a:rPr>
              <a:t>(Bean Class)</a:t>
            </a:r>
            <a:endParaRPr lang="en-US" dirty="0">
              <a:solidFill>
                <a:schemeClr val="tx1"/>
              </a:solidFill>
            </a:endParaRPr>
          </a:p>
        </p:txBody>
      </p:sp>
      <p:sp>
        <p:nvSpPr>
          <p:cNvPr id="9" name="Down Arrow 8"/>
          <p:cNvSpPr/>
          <p:nvPr/>
        </p:nvSpPr>
        <p:spPr>
          <a:xfrm rot="10800000">
            <a:off x="609600" y="1905000"/>
            <a:ext cx="457200" cy="19812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6629400" y="1905000"/>
            <a:ext cx="609600" cy="18288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3276600"/>
            <a:ext cx="990600" cy="1905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XML Configuration file, with bean and Bean class details</a:t>
            </a:r>
            <a:endParaRPr lang="en-US" sz="1200" dirty="0"/>
          </a:p>
        </p:txBody>
      </p:sp>
      <p:sp>
        <p:nvSpPr>
          <p:cNvPr id="10" name="Down Arrow 9"/>
          <p:cNvSpPr/>
          <p:nvPr/>
        </p:nvSpPr>
        <p:spPr>
          <a:xfrm>
            <a:off x="5715000" y="1828800"/>
            <a:ext cx="381000" cy="16002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477000" y="2286000"/>
            <a:ext cx="2667000" cy="1200329"/>
          </a:xfrm>
          <a:prstGeom prst="rect">
            <a:avLst/>
          </a:prstGeom>
          <a:noFill/>
        </p:spPr>
        <p:txBody>
          <a:bodyPr wrap="square" rtlCol="0">
            <a:spAutoFit/>
          </a:bodyPr>
          <a:lstStyle/>
          <a:p>
            <a:pPr algn="ctr"/>
            <a:r>
              <a:rPr lang="en-US" dirty="0" smtClean="0"/>
              <a:t>Spring Loads Bean class in run time(thru Reflection), based on input from XML file</a:t>
            </a:r>
            <a:endParaRPr lang="en-US" dirty="0"/>
          </a:p>
        </p:txBody>
      </p:sp>
      <p:sp>
        <p:nvSpPr>
          <p:cNvPr id="13" name="TextBox 12"/>
          <p:cNvSpPr txBox="1"/>
          <p:nvPr/>
        </p:nvSpPr>
        <p:spPr>
          <a:xfrm>
            <a:off x="0" y="5257800"/>
            <a:ext cx="8839200" cy="923330"/>
          </a:xfrm>
          <a:prstGeom prst="rect">
            <a:avLst/>
          </a:prstGeom>
          <a:noFill/>
        </p:spPr>
        <p:txBody>
          <a:bodyPr wrap="square" rtlCol="0">
            <a:spAutoFit/>
          </a:bodyPr>
          <a:lstStyle/>
          <a:p>
            <a:r>
              <a:rPr lang="en-US" dirty="0" smtClean="0"/>
              <a:t>Here, Java Application is not tightly coupled with Email class(Bean class). Here Spring framework takes the responsibility of creating bean(</a:t>
            </a:r>
            <a:r>
              <a:rPr lang="en-US" dirty="0" err="1" smtClean="0"/>
              <a:t>i</a:t>
            </a:r>
            <a:r>
              <a:rPr lang="en-US" dirty="0" smtClean="0"/>
              <a:t>..e object), and providing to us. When Email class need to be replaced, only the XML </a:t>
            </a:r>
            <a:r>
              <a:rPr lang="en-US" dirty="0" err="1" smtClean="0"/>
              <a:t>config</a:t>
            </a:r>
            <a:r>
              <a:rPr lang="en-US" dirty="0" smtClean="0"/>
              <a:t> file, need to be changed </a:t>
            </a:r>
            <a:endParaRPr lang="en-US" dirty="0"/>
          </a:p>
        </p:txBody>
      </p:sp>
      <p:sp>
        <p:nvSpPr>
          <p:cNvPr id="14" name="Rectangle 13"/>
          <p:cNvSpPr/>
          <p:nvPr/>
        </p:nvSpPr>
        <p:spPr>
          <a:xfrm>
            <a:off x="1447800" y="3200400"/>
            <a:ext cx="1219200" cy="1905000"/>
          </a:xfrm>
          <a:prstGeom prst="rect">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 2</a:t>
            </a:r>
            <a:endParaRPr lang="en-US" dirty="0">
              <a:solidFill>
                <a:schemeClr val="tx1"/>
              </a:solidFill>
            </a:endParaRPr>
          </a:p>
        </p:txBody>
      </p:sp>
      <p:sp>
        <p:nvSpPr>
          <p:cNvPr id="15" name="Rectangle 14"/>
          <p:cNvSpPr/>
          <p:nvPr/>
        </p:nvSpPr>
        <p:spPr>
          <a:xfrm>
            <a:off x="3124200" y="3200400"/>
            <a:ext cx="1219200" cy="1905000"/>
          </a:xfrm>
          <a:prstGeom prst="rect">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 100</a:t>
            </a:r>
            <a:endParaRPr lang="en-US" dirty="0">
              <a:solidFill>
                <a:schemeClr val="tx1"/>
              </a:solidFill>
            </a:endParaRPr>
          </a:p>
        </p:txBody>
      </p:sp>
      <p:sp>
        <p:nvSpPr>
          <p:cNvPr id="16" name="Down Arrow 15"/>
          <p:cNvSpPr/>
          <p:nvPr/>
        </p:nvSpPr>
        <p:spPr>
          <a:xfrm rot="10800000">
            <a:off x="1905000" y="1905000"/>
            <a:ext cx="457200" cy="19812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0800000">
            <a:off x="3505200" y="1905000"/>
            <a:ext cx="457200" cy="19812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743200" y="3581400"/>
            <a:ext cx="304800" cy="523220"/>
          </a:xfrm>
          <a:prstGeom prst="rect">
            <a:avLst/>
          </a:prstGeom>
          <a:noFill/>
        </p:spPr>
        <p:txBody>
          <a:bodyPr wrap="square" rtlCol="0">
            <a:spAutoFit/>
          </a:bodyPr>
          <a:lstStyle/>
          <a:p>
            <a:r>
              <a:rPr lang="en-US" sz="2800" dirty="0" smtClean="0"/>
              <a:t>…</a:t>
            </a:r>
            <a:endParaRPr lang="en-US" sz="2800" dirty="0"/>
          </a:p>
        </p:txBody>
      </p:sp>
      <p:sp>
        <p:nvSpPr>
          <p:cNvPr id="19" name="TextBox 18"/>
          <p:cNvSpPr txBox="1"/>
          <p:nvPr/>
        </p:nvSpPr>
        <p:spPr>
          <a:xfrm>
            <a:off x="838200" y="2362200"/>
            <a:ext cx="609600" cy="1015663"/>
          </a:xfrm>
          <a:prstGeom prst="rect">
            <a:avLst/>
          </a:prstGeom>
          <a:noFill/>
        </p:spPr>
        <p:txBody>
          <a:bodyPr wrap="square" rtlCol="0">
            <a:spAutoFit/>
          </a:bodyPr>
          <a:lstStyle/>
          <a:p>
            <a:r>
              <a:rPr lang="en-US" sz="1200" dirty="0" smtClean="0"/>
              <a:t>Get the bean from Spring</a:t>
            </a:r>
            <a:endParaRPr lang="en-US" sz="1200" dirty="0"/>
          </a:p>
        </p:txBody>
      </p:sp>
      <p:sp>
        <p:nvSpPr>
          <p:cNvPr id="20" name="TextBox 19"/>
          <p:cNvSpPr txBox="1"/>
          <p:nvPr/>
        </p:nvSpPr>
        <p:spPr>
          <a:xfrm>
            <a:off x="2209800" y="2362200"/>
            <a:ext cx="609600" cy="1015663"/>
          </a:xfrm>
          <a:prstGeom prst="rect">
            <a:avLst/>
          </a:prstGeom>
          <a:noFill/>
        </p:spPr>
        <p:txBody>
          <a:bodyPr wrap="square" rtlCol="0">
            <a:spAutoFit/>
          </a:bodyPr>
          <a:lstStyle/>
          <a:p>
            <a:r>
              <a:rPr lang="en-US" sz="1200" dirty="0" smtClean="0"/>
              <a:t>Get the bean from Spring</a:t>
            </a:r>
            <a:endParaRPr lang="en-US" sz="1200" dirty="0"/>
          </a:p>
        </p:txBody>
      </p:sp>
      <p:sp>
        <p:nvSpPr>
          <p:cNvPr id="21" name="TextBox 20"/>
          <p:cNvSpPr txBox="1"/>
          <p:nvPr/>
        </p:nvSpPr>
        <p:spPr>
          <a:xfrm>
            <a:off x="3810000" y="2286000"/>
            <a:ext cx="914400" cy="646331"/>
          </a:xfrm>
          <a:prstGeom prst="rect">
            <a:avLst/>
          </a:prstGeom>
          <a:noFill/>
        </p:spPr>
        <p:txBody>
          <a:bodyPr wrap="square" rtlCol="0">
            <a:spAutoFit/>
          </a:bodyPr>
          <a:lstStyle/>
          <a:p>
            <a:r>
              <a:rPr lang="en-US" sz="1200" dirty="0" smtClean="0"/>
              <a:t>Step 1:Get the bean from Spring</a:t>
            </a:r>
            <a:endParaRPr lang="en-US" sz="1200" dirty="0"/>
          </a:p>
        </p:txBody>
      </p:sp>
      <p:sp>
        <p:nvSpPr>
          <p:cNvPr id="22" name="TextBox 21"/>
          <p:cNvSpPr txBox="1"/>
          <p:nvPr/>
        </p:nvSpPr>
        <p:spPr>
          <a:xfrm>
            <a:off x="6858000" y="1828800"/>
            <a:ext cx="914400" cy="276999"/>
          </a:xfrm>
          <a:prstGeom prst="rect">
            <a:avLst/>
          </a:prstGeom>
          <a:noFill/>
        </p:spPr>
        <p:txBody>
          <a:bodyPr wrap="square" rtlCol="0">
            <a:spAutoFit/>
          </a:bodyPr>
          <a:lstStyle/>
          <a:p>
            <a:r>
              <a:rPr lang="en-US" sz="1200" dirty="0" smtClean="0"/>
              <a:t>Step 3</a:t>
            </a:r>
            <a:endParaRPr lang="en-US" sz="1200" dirty="0"/>
          </a:p>
        </p:txBody>
      </p:sp>
      <p:sp>
        <p:nvSpPr>
          <p:cNvPr id="23" name="TextBox 22"/>
          <p:cNvSpPr txBox="1"/>
          <p:nvPr/>
        </p:nvSpPr>
        <p:spPr>
          <a:xfrm>
            <a:off x="5486400" y="2590800"/>
            <a:ext cx="914400" cy="276999"/>
          </a:xfrm>
          <a:prstGeom prst="rect">
            <a:avLst/>
          </a:prstGeom>
          <a:noFill/>
        </p:spPr>
        <p:txBody>
          <a:bodyPr wrap="square" rtlCol="0">
            <a:spAutoFit/>
          </a:bodyPr>
          <a:lstStyle/>
          <a:p>
            <a:r>
              <a:rPr lang="en-US" sz="1200" dirty="0" smtClean="0"/>
              <a:t>Step 2</a:t>
            </a:r>
            <a:endParaRPr lang="en-US" sz="1200" dirty="0"/>
          </a:p>
        </p:txBody>
      </p:sp>
      <p:sp>
        <p:nvSpPr>
          <p:cNvPr id="24" name="Rectangle 23"/>
          <p:cNvSpPr/>
          <p:nvPr/>
        </p:nvSpPr>
        <p:spPr>
          <a:xfrm>
            <a:off x="0" y="0"/>
            <a:ext cx="9144000" cy="523220"/>
          </a:xfrm>
          <a:prstGeom prst="rect">
            <a:avLst/>
          </a:prstGeom>
        </p:spPr>
        <p:txBody>
          <a:bodyPr wrap="square">
            <a:spAutoFit/>
          </a:bodyPr>
          <a:lstStyle/>
          <a:p>
            <a:pPr marL="514350" indent="-514350" algn="just"/>
            <a:r>
              <a:rPr lang="en-US" sz="2800" dirty="0" smtClean="0">
                <a:solidFill>
                  <a:srgbClr val="FF0000"/>
                </a:solidFill>
                <a:latin typeface="+mj-lt"/>
              </a:rPr>
              <a:t>How DI works with Spring Framework?</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500"/>
                                        <p:tgtEl>
                                          <p:spTgt spid="1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linds(horizontal)">
                                      <p:cBhvr>
                                        <p:cTn id="55" dur="500"/>
                                        <p:tgtEl>
                                          <p:spTgt spid="17"/>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linds(horizontal)">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blinds(horizontal)">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blinds(horizontal)">
                                      <p:cBhvr>
                                        <p:cTn id="68" dur="500"/>
                                        <p:tgtEl>
                                          <p:spTgt spid="2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blinds(horizontal)">
                                      <p:cBhvr>
                                        <p:cTn id="71" dur="500"/>
                                        <p:tgtEl>
                                          <p:spTgt spid="10"/>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blinds(horizontal)">
                                      <p:cBhvr>
                                        <p:cTn id="74" dur="500"/>
                                        <p:tgtEl>
                                          <p:spTgt spid="22"/>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blinds(horizontal)">
                                      <p:cBhvr>
                                        <p:cTn id="77" dur="500"/>
                                        <p:tgtEl>
                                          <p:spTgt spid="12"/>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blinds(horizontal)">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blinds(horizontal)">
                                      <p:cBhvr>
                                        <p:cTn id="85" dur="500"/>
                                        <p:tgtEl>
                                          <p:spTgt spid="13"/>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blinds(horizontal)">
                                      <p:cBhvr>
                                        <p:cTn id="9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8" grpId="0" animBg="1"/>
      <p:bldP spid="10" grpId="0" animBg="1"/>
      <p:bldP spid="12" grpId="0"/>
      <p:bldP spid="13" grpId="0"/>
      <p:bldP spid="14" grpId="0" animBg="1"/>
      <p:bldP spid="15" grpId="0" animBg="1"/>
      <p:bldP spid="16" grpId="0" animBg="1"/>
      <p:bldP spid="17" grpId="0" animBg="1"/>
      <p:bldP spid="18" grpId="0"/>
      <p:bldP spid="19" grpId="0"/>
      <p:bldP spid="20" grpId="0"/>
      <p:bldP spid="21" grpId="0"/>
      <p:bldP spid="22"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0" y="0"/>
            <a:ext cx="8915400" cy="1447800"/>
          </a:xfrm>
        </p:spPr>
        <p:txBody>
          <a:bodyPr>
            <a:normAutofit/>
          </a:bodyPr>
          <a:lstStyle/>
          <a:p>
            <a:pPr algn="just"/>
            <a:r>
              <a:rPr lang="en-US" dirty="0" smtClean="0">
                <a:solidFill>
                  <a:srgbClr val="FF0000"/>
                </a:solidFill>
                <a:latin typeface="+mj-lt"/>
              </a:rPr>
              <a:t>Spring Framework Training Contents</a:t>
            </a:r>
          </a:p>
          <a:p>
            <a:pPr algn="just"/>
            <a:endParaRPr lang="en-US" dirty="0" smtClean="0">
              <a:solidFill>
                <a:srgbClr val="FF0000"/>
              </a:solidFill>
            </a:endParaRPr>
          </a:p>
          <a:p>
            <a:pPr algn="just"/>
            <a:endParaRPr lang="en-US" dirty="0" smtClean="0">
              <a:solidFill>
                <a:srgbClr val="FF0000"/>
              </a:solidFill>
            </a:endParaRPr>
          </a:p>
          <a:p>
            <a:pPr algn="just"/>
            <a:endParaRPr lang="en-US" dirty="0" smtClean="0"/>
          </a:p>
          <a:p>
            <a:pPr algn="just"/>
            <a:endParaRPr lang="en-US" dirty="0"/>
          </a:p>
        </p:txBody>
      </p:sp>
      <p:sp>
        <p:nvSpPr>
          <p:cNvPr id="38913" name="Rectangle 1"/>
          <p:cNvSpPr>
            <a:spLocks noChangeArrowheads="1"/>
          </p:cNvSpPr>
          <p:nvPr/>
        </p:nvSpPr>
        <p:spPr bwMode="auto">
          <a:xfrm>
            <a:off x="0" y="533400"/>
            <a:ext cx="9144000"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What is Framework? Purpose of commonly used Java Frameworks. Brief on Spring Framework Architecture.</a:t>
            </a:r>
          </a:p>
          <a:p>
            <a:pPr marL="0" marR="0" lvl="0" indent="0" algn="l" defTabSz="914400" rtl="0" eaLnBrk="1" fontAlgn="base" latinLnBrk="0" hangingPunct="1">
              <a:lnSpc>
                <a:spcPct val="100000"/>
              </a:lnSpc>
              <a:spcBef>
                <a:spcPct val="0"/>
              </a:spcBef>
              <a:spcAft>
                <a:spcPct val="0"/>
              </a:spcAft>
              <a:buClrTx/>
              <a:buSzTx/>
              <a:tabLst/>
            </a:pP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Spring Framework 4.x and What is Dependency Injection, thru Constructor, Setter? What is Spring Bean? How Spring promotes Loose Coupling. </a:t>
            </a:r>
            <a:r>
              <a:rPr kumimoji="0" lang="en-US" sz="28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AutoWiring</a:t>
            </a:r>
            <a:endPar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Aspect Oriented Programming and Advantages. Cross Cutting Concerns(like Logging, </a:t>
            </a:r>
            <a:r>
              <a:rPr kumimoji="0" lang="en-US" sz="28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Transactions,etc</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AOP Terminology(Join Point, Aspect, Advice, and different types of Advices)</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What is </a:t>
            </a:r>
            <a:r>
              <a:rPr kumimoji="0" lang="en-US" sz="28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PointCut</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Expression Pattern, and how it dynamically weaves Join Point and Aspect</a:t>
            </a:r>
            <a:endParaRPr lang="en-US" sz="2800" dirty="0" smtClean="0">
              <a:latin typeface="Arial" pitchFamily="34" charset="0"/>
              <a:ea typeface="Calibri" pitchFamily="34" charset="0"/>
              <a:cs typeface="Times New Roman" pitchFamily="18" charset="0"/>
            </a:endParaRPr>
          </a:p>
          <a:p>
            <a:pPr eaLnBrk="0" fontAlgn="base" hangingPunct="0">
              <a:spcBef>
                <a:spcPct val="0"/>
              </a:spcBef>
              <a:spcAft>
                <a:spcPct val="0"/>
              </a:spcAft>
              <a:buFontTx/>
              <a:buChar char="•"/>
            </a:pPr>
            <a:r>
              <a:rPr lang="en-US" sz="2800" dirty="0" smtClean="0">
                <a:latin typeface="Calibri" pitchFamily="34" charset="0"/>
                <a:ea typeface="Calibri" pitchFamily="34" charset="0"/>
                <a:cs typeface="Times New Roman" pitchFamily="18" charset="0"/>
              </a:rPr>
              <a:t>Basics of Proxy Pattern and Java Reflection </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3">
                                            <p:txEl>
                                              <p:pRg st="0" end="0"/>
                                            </p:txEl>
                                          </p:spTgt>
                                        </p:tgtEl>
                                        <p:attrNameLst>
                                          <p:attrName>style.visibility</p:attrName>
                                        </p:attrNameLst>
                                      </p:cBhvr>
                                      <p:to>
                                        <p:strVal val="visible"/>
                                      </p:to>
                                    </p:set>
                                    <p:anim calcmode="lin" valueType="num">
                                      <p:cBhvr additive="base">
                                        <p:cTn id="13" dur="500" fill="hold"/>
                                        <p:tgtEl>
                                          <p:spTgt spid="3891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3">
                                            <p:txEl>
                                              <p:pRg st="2" end="2"/>
                                            </p:txEl>
                                          </p:spTgt>
                                        </p:tgtEl>
                                        <p:attrNameLst>
                                          <p:attrName>style.visibility</p:attrName>
                                        </p:attrNameLst>
                                      </p:cBhvr>
                                      <p:to>
                                        <p:strVal val="visible"/>
                                      </p:to>
                                    </p:set>
                                    <p:anim calcmode="lin" valueType="num">
                                      <p:cBhvr additive="base">
                                        <p:cTn id="19" dur="500" fill="hold"/>
                                        <p:tgtEl>
                                          <p:spTgt spid="389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913">
                                            <p:txEl>
                                              <p:pRg st="4" end="4"/>
                                            </p:txEl>
                                          </p:spTgt>
                                        </p:tgtEl>
                                        <p:attrNameLst>
                                          <p:attrName>style.visibility</p:attrName>
                                        </p:attrNameLst>
                                      </p:cBhvr>
                                      <p:to>
                                        <p:strVal val="visible"/>
                                      </p:to>
                                    </p:set>
                                    <p:anim calcmode="lin" valueType="num">
                                      <p:cBhvr additive="base">
                                        <p:cTn id="25" dur="500" fill="hold"/>
                                        <p:tgtEl>
                                          <p:spTgt spid="3891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913">
                                            <p:txEl>
                                              <p:pRg st="5" end="5"/>
                                            </p:txEl>
                                          </p:spTgt>
                                        </p:tgtEl>
                                        <p:attrNameLst>
                                          <p:attrName>style.visibility</p:attrName>
                                        </p:attrNameLst>
                                      </p:cBhvr>
                                      <p:to>
                                        <p:strVal val="visible"/>
                                      </p:to>
                                    </p:set>
                                    <p:anim calcmode="lin" valueType="num">
                                      <p:cBhvr additive="base">
                                        <p:cTn id="31" dur="500" fill="hold"/>
                                        <p:tgtEl>
                                          <p:spTgt spid="3891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9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913">
                                            <p:txEl>
                                              <p:pRg st="6" end="6"/>
                                            </p:txEl>
                                          </p:spTgt>
                                        </p:tgtEl>
                                        <p:attrNameLst>
                                          <p:attrName>style.visibility</p:attrName>
                                        </p:attrNameLst>
                                      </p:cBhvr>
                                      <p:to>
                                        <p:strVal val="visible"/>
                                      </p:to>
                                    </p:set>
                                    <p:anim calcmode="lin" valueType="num">
                                      <p:cBhvr additive="base">
                                        <p:cTn id="37" dur="500" fill="hold"/>
                                        <p:tgtEl>
                                          <p:spTgt spid="3891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91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91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838200"/>
            <a:ext cx="9144000" cy="5638800"/>
          </a:xfrm>
        </p:spPr>
        <p:txBody>
          <a:bodyPr>
            <a:normAutofit/>
          </a:bodyPr>
          <a:lstStyle/>
          <a:p>
            <a:pPr algn="just">
              <a:buNone/>
            </a:pPr>
            <a:r>
              <a:rPr lang="en-US" b="1" dirty="0" smtClean="0">
                <a:latin typeface="+mj-lt"/>
              </a:rPr>
              <a:t>Dependency Injection helps in gluing these classes together and at same time keeping them independent.</a:t>
            </a:r>
          </a:p>
          <a:p>
            <a:pPr algn="just"/>
            <a:endParaRPr lang="en-US" dirty="0" smtClean="0">
              <a:latin typeface="+mj-lt"/>
            </a:endParaRPr>
          </a:p>
          <a:p>
            <a:pPr algn="just">
              <a:buNone/>
            </a:pPr>
            <a:r>
              <a:rPr lang="en-US" dirty="0" smtClean="0">
                <a:latin typeface="+mj-lt"/>
              </a:rPr>
              <a:t>What is dependency injection exactly? </a:t>
            </a:r>
          </a:p>
          <a:p>
            <a:pPr algn="just"/>
            <a:r>
              <a:rPr lang="en-US" dirty="0" smtClean="0">
                <a:latin typeface="+mj-lt"/>
              </a:rPr>
              <a:t>Here the dependency part translates into an association between two classes. </a:t>
            </a:r>
          </a:p>
          <a:p>
            <a:pPr algn="just"/>
            <a:r>
              <a:rPr lang="en-US" dirty="0" smtClean="0">
                <a:latin typeface="+mj-lt"/>
              </a:rPr>
              <a:t>For example, class A is dependent on class B. Now, let's look at the second part, injection. </a:t>
            </a:r>
          </a:p>
          <a:p>
            <a:pPr algn="just"/>
            <a:r>
              <a:rPr lang="en-US" dirty="0" smtClean="0">
                <a:latin typeface="+mj-lt"/>
              </a:rPr>
              <a:t>All this means is that class B will get injected into class A by Dependency Injection Framework(such as Spring).</a:t>
            </a:r>
          </a:p>
        </p:txBody>
      </p:sp>
      <p:sp>
        <p:nvSpPr>
          <p:cNvPr id="4" name="Rectangle 3"/>
          <p:cNvSpPr/>
          <p:nvPr/>
        </p:nvSpPr>
        <p:spPr>
          <a:xfrm>
            <a:off x="0" y="152400"/>
            <a:ext cx="6629400" cy="584775"/>
          </a:xfrm>
          <a:prstGeom prst="rect">
            <a:avLst/>
          </a:prstGeom>
        </p:spPr>
        <p:txBody>
          <a:bodyPr wrap="square">
            <a:spAutoFit/>
          </a:bodyPr>
          <a:lstStyle/>
          <a:p>
            <a:pPr algn="just">
              <a:buNone/>
            </a:pPr>
            <a:r>
              <a:rPr lang="en-US" sz="3200" dirty="0" smtClean="0">
                <a:solidFill>
                  <a:srgbClr val="FF0000"/>
                </a:solidFill>
                <a:latin typeface="+mj-lt"/>
              </a:rPr>
              <a:t>Dependency  Injection…</a:t>
            </a:r>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838200"/>
            <a:ext cx="9144000" cy="6019800"/>
          </a:xfrm>
        </p:spPr>
        <p:txBody>
          <a:bodyPr>
            <a:normAutofit/>
          </a:bodyPr>
          <a:lstStyle/>
          <a:p>
            <a:pPr algn="just">
              <a:buNone/>
            </a:pPr>
            <a:r>
              <a:rPr lang="en-US" dirty="0" smtClean="0">
                <a:latin typeface="+mj-lt"/>
              </a:rPr>
              <a:t>In Spring Framework, there are two ways to inject a Bean</a:t>
            </a:r>
          </a:p>
          <a:p>
            <a:pPr marL="514350" indent="-514350" algn="just">
              <a:buAutoNum type="arabicPeriod"/>
            </a:pPr>
            <a:r>
              <a:rPr lang="en-US" dirty="0" smtClean="0">
                <a:latin typeface="+mj-lt"/>
              </a:rPr>
              <a:t>by passing parameters to the constructor or </a:t>
            </a:r>
          </a:p>
          <a:p>
            <a:pPr marL="514350" indent="-514350" algn="just">
              <a:buAutoNum type="arabicPeriod"/>
            </a:pPr>
            <a:r>
              <a:rPr lang="en-US" dirty="0" smtClean="0">
                <a:latin typeface="+mj-lt"/>
              </a:rPr>
              <a:t>by post-construction using setter methods.</a:t>
            </a:r>
          </a:p>
          <a:p>
            <a:pPr marL="514350" indent="-514350" algn="just">
              <a:buAutoNum type="arabicPeriod"/>
            </a:pPr>
            <a:r>
              <a:rPr lang="en-US" dirty="0" smtClean="0">
                <a:latin typeface="+mj-lt"/>
              </a:rPr>
              <a:t>Combination of parameters thru constructor and setter method.</a:t>
            </a:r>
          </a:p>
          <a:p>
            <a:pPr marL="514350" indent="-514350" algn="just">
              <a:buNone/>
            </a:pPr>
            <a:endParaRPr lang="en-US" dirty="0" smtClean="0">
              <a:latin typeface="+mj-lt"/>
            </a:endParaRPr>
          </a:p>
          <a:p>
            <a:pPr marL="514350" indent="-514350" algn="just">
              <a:buNone/>
            </a:pPr>
            <a:r>
              <a:rPr lang="en-US" sz="3600" b="1" dirty="0" smtClean="0">
                <a:latin typeface="+mj-lt"/>
              </a:rPr>
              <a:t>Dependency Injection is the heart or Core of Spring Framework.</a:t>
            </a:r>
          </a:p>
          <a:p>
            <a:pPr algn="just"/>
            <a:endParaRPr lang="en-US" dirty="0"/>
          </a:p>
        </p:txBody>
      </p:sp>
      <p:sp>
        <p:nvSpPr>
          <p:cNvPr id="4" name="Rectangle 3"/>
          <p:cNvSpPr/>
          <p:nvPr/>
        </p:nvSpPr>
        <p:spPr>
          <a:xfrm>
            <a:off x="0" y="152400"/>
            <a:ext cx="9144000" cy="523220"/>
          </a:xfrm>
          <a:prstGeom prst="rect">
            <a:avLst/>
          </a:prstGeom>
        </p:spPr>
        <p:txBody>
          <a:bodyPr wrap="square">
            <a:spAutoFit/>
          </a:bodyPr>
          <a:lstStyle/>
          <a:p>
            <a:pPr algn="just">
              <a:buNone/>
            </a:pPr>
            <a:r>
              <a:rPr lang="en-US" sz="2800" dirty="0" smtClean="0">
                <a:solidFill>
                  <a:srgbClr val="FF0000"/>
                </a:solidFill>
                <a:latin typeface="+mj-lt"/>
              </a:rPr>
              <a:t>How many ways Dependent object can be injected?</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8915400" cy="6553200"/>
          </a:xfrm>
        </p:spPr>
        <p:txBody>
          <a:bodyPr>
            <a:normAutofit/>
          </a:bodyPr>
          <a:lstStyle/>
          <a:p>
            <a:pPr algn="just">
              <a:buNone/>
            </a:pPr>
            <a:r>
              <a:rPr lang="en-US" sz="3200" dirty="0" smtClean="0">
                <a:solidFill>
                  <a:srgbClr val="FF0000"/>
                </a:solidFill>
                <a:latin typeface="+mj-lt"/>
              </a:rPr>
              <a:t>What is a Spring bean?</a:t>
            </a:r>
          </a:p>
          <a:p>
            <a:pPr algn="just"/>
            <a:r>
              <a:rPr lang="en-US" sz="3200" b="1" dirty="0" smtClean="0">
                <a:latin typeface="+mj-lt"/>
              </a:rPr>
              <a:t>A </a:t>
            </a:r>
            <a:r>
              <a:rPr lang="en-US" sz="3200" b="1" dirty="0" smtClean="0">
                <a:solidFill>
                  <a:srgbClr val="FF0000"/>
                </a:solidFill>
                <a:latin typeface="+mj-lt"/>
              </a:rPr>
              <a:t>bean is an object </a:t>
            </a:r>
            <a:r>
              <a:rPr lang="en-US" sz="3200" b="1" dirty="0" smtClean="0">
                <a:latin typeface="+mj-lt"/>
              </a:rPr>
              <a:t>that is instantiated, assembled, and otherwise managed by a Spring DI Framework. </a:t>
            </a:r>
          </a:p>
          <a:p>
            <a:pPr algn="just"/>
            <a:endParaRPr lang="en-US" sz="3200" dirty="0" smtClean="0">
              <a:latin typeface="+mj-lt"/>
            </a:endParaRPr>
          </a:p>
          <a:p>
            <a:pPr algn="just"/>
            <a:r>
              <a:rPr lang="en-US" sz="3200" dirty="0" smtClean="0">
                <a:latin typeface="+mj-lt"/>
              </a:rPr>
              <a:t>These beans are created with the configuration metadata that you supply to the container, for example, in the form of XML</a:t>
            </a:r>
            <a:r>
              <a:rPr lang="en-US" sz="3200" dirty="0" smtClean="0">
                <a:solidFill>
                  <a:srgbClr val="FF0000"/>
                </a:solidFill>
                <a:latin typeface="+mj-lt"/>
              </a:rPr>
              <a:t> &lt;bean/&gt;</a:t>
            </a:r>
          </a:p>
          <a:p>
            <a:pPr algn="just"/>
            <a:endParaRPr lang="en-US" sz="3200" dirty="0" smtClean="0">
              <a:latin typeface="+mj-lt"/>
            </a:endParaRPr>
          </a:p>
          <a:p>
            <a:pPr algn="just"/>
            <a:r>
              <a:rPr lang="en-US" sz="3200" dirty="0" smtClean="0">
                <a:latin typeface="+mj-lt"/>
              </a:rPr>
              <a:t>For example, an object an Employee class(which is created by </a:t>
            </a:r>
            <a:r>
              <a:rPr lang="en-US" sz="3200" dirty="0" err="1" smtClean="0">
                <a:latin typeface="+mj-lt"/>
              </a:rPr>
              <a:t>BeanFactory</a:t>
            </a:r>
            <a:r>
              <a:rPr lang="en-US" sz="3200" dirty="0" smtClean="0">
                <a:latin typeface="+mj-lt"/>
              </a:rPr>
              <a:t>) is a bean.</a:t>
            </a:r>
            <a:endParaRPr lang="en-US" sz="3200" dirty="0">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just">
              <a:buNone/>
            </a:pPr>
            <a:r>
              <a:rPr lang="en-US" sz="4800" dirty="0" smtClean="0">
                <a:solidFill>
                  <a:srgbClr val="FF0000"/>
                </a:solidFill>
                <a:latin typeface="+mj-lt"/>
              </a:rPr>
              <a:t>Constructor Injection</a:t>
            </a:r>
          </a:p>
          <a:p>
            <a:pPr algn="just"/>
            <a:r>
              <a:rPr lang="en-US" sz="3200" dirty="0" smtClean="0">
                <a:latin typeface="+mj-lt"/>
              </a:rPr>
              <a:t>The dependency is injected  by constructor. The </a:t>
            </a:r>
            <a:r>
              <a:rPr lang="en-US" sz="3200" b="1" i="1" dirty="0" smtClean="0">
                <a:solidFill>
                  <a:srgbClr val="FF0000"/>
                </a:solidFill>
                <a:latin typeface="+mj-lt"/>
              </a:rPr>
              <a:t>&lt;constructor-</a:t>
            </a:r>
            <a:r>
              <a:rPr lang="en-US" sz="3200" b="1" i="1" dirty="0" err="1" smtClean="0">
                <a:solidFill>
                  <a:srgbClr val="FF0000"/>
                </a:solidFill>
                <a:latin typeface="+mj-lt"/>
              </a:rPr>
              <a:t>arg</a:t>
            </a:r>
            <a:r>
              <a:rPr lang="en-US" sz="3200" b="1" i="1" dirty="0" smtClean="0">
                <a:solidFill>
                  <a:srgbClr val="FF0000"/>
                </a:solidFill>
                <a:latin typeface="+mj-lt"/>
              </a:rPr>
              <a:t>&gt; </a:t>
            </a:r>
            <a:r>
              <a:rPr lang="en-US" sz="3200" dirty="0" smtClean="0">
                <a:latin typeface="+mj-lt"/>
              </a:rPr>
              <a:t>sub element of </a:t>
            </a:r>
            <a:r>
              <a:rPr lang="en-US" sz="3200" b="1" i="1" dirty="0" smtClean="0">
                <a:solidFill>
                  <a:srgbClr val="FF0000"/>
                </a:solidFill>
                <a:latin typeface="+mj-lt"/>
              </a:rPr>
              <a:t>&lt;bean&gt;</a:t>
            </a:r>
            <a:r>
              <a:rPr lang="en-US" sz="3200" dirty="0" smtClean="0">
                <a:latin typeface="+mj-lt"/>
              </a:rPr>
              <a:t> is used for constructor injection. Here we are going to inject</a:t>
            </a:r>
          </a:p>
          <a:p>
            <a:pPr algn="just"/>
            <a:r>
              <a:rPr lang="en-US" sz="3200" dirty="0" smtClean="0">
                <a:latin typeface="+mj-lt"/>
              </a:rPr>
              <a:t>primitive and String-based values</a:t>
            </a:r>
          </a:p>
          <a:p>
            <a:pPr algn="just"/>
            <a:r>
              <a:rPr lang="en-US" sz="3200" dirty="0" smtClean="0">
                <a:latin typeface="+mj-lt"/>
              </a:rPr>
              <a:t>Dependent object (contained object)</a:t>
            </a:r>
          </a:p>
          <a:p>
            <a:pPr algn="just"/>
            <a:r>
              <a:rPr lang="en-US" sz="3200" dirty="0" smtClean="0">
                <a:latin typeface="+mj-lt"/>
              </a:rPr>
              <a:t>Collection values etc.</a:t>
            </a:r>
            <a:endParaRPr lang="en-US" sz="3200" dirty="0">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304800" y="457200"/>
            <a:ext cx="8839200" cy="5943600"/>
          </a:xfrm>
        </p:spPr>
        <p:txBody>
          <a:bodyPr>
            <a:normAutofit/>
          </a:bodyPr>
          <a:lstStyle/>
          <a:p>
            <a:pPr algn="just">
              <a:buNone/>
            </a:pPr>
            <a:r>
              <a:rPr lang="en-US" sz="4800" dirty="0" smtClean="0">
                <a:solidFill>
                  <a:srgbClr val="FF0000"/>
                </a:solidFill>
                <a:latin typeface="+mj-lt"/>
              </a:rPr>
              <a:t>Dependency Injection by Setter method </a:t>
            </a:r>
          </a:p>
          <a:p>
            <a:pPr algn="just"/>
            <a:r>
              <a:rPr lang="en-US" dirty="0" smtClean="0">
                <a:latin typeface="+mj-lt"/>
              </a:rPr>
              <a:t>We can inject the dependency by setter method also. The</a:t>
            </a:r>
            <a:r>
              <a:rPr lang="en-US" i="1" dirty="0" smtClean="0">
                <a:latin typeface="+mj-lt"/>
              </a:rPr>
              <a:t> </a:t>
            </a:r>
            <a:r>
              <a:rPr lang="en-US" b="1" i="1" dirty="0" smtClean="0">
                <a:solidFill>
                  <a:srgbClr val="FF0000"/>
                </a:solidFill>
                <a:latin typeface="+mj-lt"/>
              </a:rPr>
              <a:t>&lt;property&gt; </a:t>
            </a:r>
            <a:r>
              <a:rPr lang="en-US" dirty="0" smtClean="0">
                <a:latin typeface="+mj-lt"/>
              </a:rPr>
              <a:t>sub element of </a:t>
            </a:r>
            <a:r>
              <a:rPr lang="en-US" b="1" i="1" dirty="0" smtClean="0">
                <a:solidFill>
                  <a:srgbClr val="FF0000"/>
                </a:solidFill>
                <a:latin typeface="+mj-lt"/>
              </a:rPr>
              <a:t>&lt;bean&gt;</a:t>
            </a:r>
            <a:r>
              <a:rPr lang="en-US" dirty="0" smtClean="0">
                <a:solidFill>
                  <a:srgbClr val="FF0000"/>
                </a:solidFill>
                <a:latin typeface="+mj-lt"/>
              </a:rPr>
              <a:t> </a:t>
            </a:r>
            <a:r>
              <a:rPr lang="en-US" dirty="0" smtClean="0">
                <a:latin typeface="+mj-lt"/>
              </a:rPr>
              <a:t>is used for setter injection. Here we are going to inject</a:t>
            </a:r>
          </a:p>
          <a:p>
            <a:pPr algn="just"/>
            <a:r>
              <a:rPr lang="en-US" dirty="0" smtClean="0">
                <a:latin typeface="+mj-lt"/>
              </a:rPr>
              <a:t>primitive and String-based values</a:t>
            </a:r>
          </a:p>
          <a:p>
            <a:pPr algn="just"/>
            <a:r>
              <a:rPr lang="en-US" dirty="0" smtClean="0">
                <a:latin typeface="+mj-lt"/>
              </a:rPr>
              <a:t>Dependent object (contained object)</a:t>
            </a:r>
          </a:p>
          <a:p>
            <a:pPr algn="just"/>
            <a:r>
              <a:rPr lang="en-US" dirty="0" smtClean="0">
                <a:latin typeface="+mj-lt"/>
              </a:rPr>
              <a:t>Collection values etc.</a:t>
            </a:r>
            <a:endParaRPr lang="en-US" dirty="0">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just">
              <a:buNone/>
            </a:pPr>
            <a:r>
              <a:rPr lang="en-US" sz="4800" dirty="0" smtClean="0">
                <a:solidFill>
                  <a:srgbClr val="FF0000"/>
                </a:solidFill>
              </a:rPr>
              <a:t>Injecting Dependent Object thru Setter method</a:t>
            </a:r>
          </a:p>
          <a:p>
            <a:pPr algn="just"/>
            <a:r>
              <a:rPr lang="en-US" dirty="0" smtClean="0"/>
              <a:t>When one Object is dependent on another, this approach can be used to set one object to another object, thru setter method. We use </a:t>
            </a:r>
            <a:r>
              <a:rPr lang="en-US" b="1" dirty="0" smtClean="0"/>
              <a:t>property</a:t>
            </a:r>
            <a:r>
              <a:rPr lang="en-US" dirty="0" smtClean="0"/>
              <a:t> element, for this.</a:t>
            </a:r>
            <a:endParaRPr lang="en-US" dirty="0"/>
          </a:p>
        </p:txBody>
      </p:sp>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92500"/>
          </a:bodyPr>
          <a:lstStyle/>
          <a:p>
            <a:pPr algn="just">
              <a:buNone/>
            </a:pPr>
            <a:r>
              <a:rPr lang="en-US" sz="4800" dirty="0" smtClean="0">
                <a:solidFill>
                  <a:srgbClr val="FF0000"/>
                </a:solidFill>
                <a:latin typeface="+mj-lt"/>
              </a:rPr>
              <a:t>Assignment</a:t>
            </a:r>
          </a:p>
          <a:p>
            <a:pPr marL="914400" indent="-914400" algn="just">
              <a:buFont typeface="+mj-lt"/>
              <a:buAutoNum type="arabicPeriod"/>
            </a:pPr>
            <a:r>
              <a:rPr lang="en-US" sz="4800" dirty="0" smtClean="0">
                <a:latin typeface="+mj-lt"/>
              </a:rPr>
              <a:t>Lets assume we have third party class, and their setter and getter names are different than expected</a:t>
            </a:r>
          </a:p>
          <a:p>
            <a:pPr marL="914400" indent="-914400" algn="just">
              <a:buFont typeface="+mj-lt"/>
              <a:buAutoNum type="arabicPeriod"/>
            </a:pPr>
            <a:r>
              <a:rPr lang="en-US" sz="4800" dirty="0" smtClean="0">
                <a:latin typeface="+mj-lt"/>
              </a:rPr>
              <a:t>How can you inject such Bean, thru Spring Framework</a:t>
            </a:r>
          </a:p>
          <a:p>
            <a:pPr marL="914400" indent="-914400" algn="just">
              <a:buFont typeface="+mj-lt"/>
              <a:buAutoNum type="arabicPeriod"/>
            </a:pPr>
            <a:r>
              <a:rPr lang="en-US" sz="4800" dirty="0" smtClean="0">
                <a:latin typeface="+mj-lt"/>
              </a:rPr>
              <a:t>Assume that third party class(</a:t>
            </a:r>
            <a:r>
              <a:rPr lang="en-US" sz="4800" dirty="0" err="1" smtClean="0">
                <a:latin typeface="+mj-lt"/>
              </a:rPr>
              <a:t>es</a:t>
            </a:r>
            <a:r>
              <a:rPr lang="en-US" sz="4800" dirty="0" smtClean="0">
                <a:latin typeface="+mj-lt"/>
              </a:rPr>
              <a:t>) are provided as jar, then how do you use it as a Bean?</a:t>
            </a:r>
          </a:p>
          <a:p>
            <a:pPr algn="just"/>
            <a:endParaRPr lang="en-US" dirty="0">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just">
              <a:buNone/>
            </a:pPr>
            <a:r>
              <a:rPr lang="en-US" sz="4800" dirty="0" smtClean="0">
                <a:latin typeface="+mj-lt"/>
              </a:rPr>
              <a:t>What is the expectation from Third party class, which we want to use as a Spring Bean?</a:t>
            </a:r>
          </a:p>
          <a:p>
            <a:pPr algn="just">
              <a:buNone/>
            </a:pPr>
            <a:endParaRPr lang="en-US" sz="4800" dirty="0" smtClean="0">
              <a:latin typeface="+mj-lt"/>
            </a:endParaRPr>
          </a:p>
        </p:txBody>
      </p:sp>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477000"/>
          </a:xfrm>
        </p:spPr>
        <p:txBody>
          <a:bodyPr>
            <a:normAutofit/>
          </a:bodyPr>
          <a:lstStyle/>
          <a:p>
            <a:pPr algn="just">
              <a:buNone/>
            </a:pPr>
            <a:r>
              <a:rPr lang="en-US" sz="4800" dirty="0" smtClean="0">
                <a:solidFill>
                  <a:srgbClr val="FF0000"/>
                </a:solidFill>
                <a:latin typeface="+mj-lt"/>
              </a:rPr>
              <a:t>Dynamically Inject values to Bean</a:t>
            </a:r>
          </a:p>
          <a:p>
            <a:pPr algn="just"/>
            <a:r>
              <a:rPr lang="en-US" dirty="0" smtClean="0">
                <a:latin typeface="+mj-lt"/>
              </a:rPr>
              <a:t>In real time, the Beans may need to be created with dynamic values, either received from HTML form submission or by retrieving values from DB. </a:t>
            </a:r>
          </a:p>
          <a:p>
            <a:pPr algn="just"/>
            <a:r>
              <a:rPr lang="en-US" dirty="0" err="1" smtClean="0">
                <a:latin typeface="+mj-lt"/>
              </a:rPr>
              <a:t>BeanFactory</a:t>
            </a:r>
            <a:r>
              <a:rPr lang="en-US" dirty="0" smtClean="0">
                <a:latin typeface="+mj-lt"/>
              </a:rPr>
              <a:t> has a </a:t>
            </a:r>
            <a:r>
              <a:rPr lang="en-US" dirty="0" err="1" smtClean="0">
                <a:solidFill>
                  <a:srgbClr val="FF0000"/>
                </a:solidFill>
                <a:latin typeface="+mj-lt"/>
              </a:rPr>
              <a:t>getBean</a:t>
            </a:r>
            <a:r>
              <a:rPr lang="en-US" dirty="0" smtClean="0">
                <a:solidFill>
                  <a:srgbClr val="FF0000"/>
                </a:solidFill>
                <a:latin typeface="+mj-lt"/>
              </a:rPr>
              <a:t>(String name, Object... </a:t>
            </a:r>
            <a:r>
              <a:rPr lang="en-US" dirty="0" err="1" smtClean="0">
                <a:solidFill>
                  <a:srgbClr val="FF0000"/>
                </a:solidFill>
                <a:latin typeface="+mj-lt"/>
              </a:rPr>
              <a:t>args</a:t>
            </a:r>
            <a:r>
              <a:rPr lang="en-US" dirty="0" smtClean="0">
                <a:solidFill>
                  <a:srgbClr val="FF0000"/>
                </a:solidFill>
                <a:latin typeface="+mj-lt"/>
              </a:rPr>
              <a:t>)</a:t>
            </a:r>
            <a:r>
              <a:rPr lang="en-US" dirty="0" smtClean="0">
                <a:latin typeface="+mj-lt"/>
              </a:rPr>
              <a:t> method which, allows you to specify constructor arguments which are used to override the bean definition's own arguments. So you could put a default value in the beans file, and then specify the "real" runtime values when required, e.g.</a:t>
            </a:r>
          </a:p>
          <a:p>
            <a:pPr algn="just"/>
            <a:r>
              <a:rPr lang="en-US" i="1" dirty="0" smtClean="0"/>
              <a:t>&lt;bean id="</a:t>
            </a:r>
            <a:r>
              <a:rPr lang="en-US" i="1" dirty="0" err="1" smtClean="0"/>
              <a:t>myBean</a:t>
            </a:r>
            <a:r>
              <a:rPr lang="en-US" i="1" dirty="0" smtClean="0"/>
              <a:t>" class="A" scope="prototype"&gt; &lt;constructor-</a:t>
            </a:r>
            <a:r>
              <a:rPr lang="en-US" i="1" dirty="0" err="1" smtClean="0"/>
              <a:t>arg</a:t>
            </a:r>
            <a:r>
              <a:rPr lang="en-US" i="1" dirty="0" smtClean="0"/>
              <a:t> value="0"/&gt; &lt;!-- dummy value --&gt; &lt;/bean&gt;</a:t>
            </a:r>
          </a:p>
          <a:p>
            <a:pPr algn="just"/>
            <a:r>
              <a:rPr lang="en-US" dirty="0" smtClean="0"/>
              <a:t>and then, in java code, you can do as below:</a:t>
            </a:r>
          </a:p>
          <a:p>
            <a:pPr algn="just">
              <a:buNone/>
            </a:pPr>
            <a:r>
              <a:rPr lang="en-US" i="1" dirty="0" err="1" smtClean="0"/>
              <a:t>getBean</a:t>
            </a:r>
            <a:r>
              <a:rPr lang="en-US" i="1" dirty="0" smtClean="0"/>
              <a:t>("</a:t>
            </a:r>
            <a:r>
              <a:rPr lang="en-US" i="1" dirty="0" err="1" smtClean="0"/>
              <a:t>myBean</a:t>
            </a:r>
            <a:r>
              <a:rPr lang="en-US" i="1" dirty="0" smtClean="0"/>
              <a:t>", </a:t>
            </a:r>
            <a:r>
              <a:rPr lang="en-US" i="1" dirty="0" err="1" smtClean="0"/>
              <a:t>myTimeoutValue</a:t>
            </a:r>
            <a:r>
              <a:rPr lang="en-US" i="1" dirty="0" smtClean="0"/>
              <a:t>);</a:t>
            </a:r>
            <a:endParaRPr lang="en-US" i="1" dirty="0"/>
          </a:p>
        </p:txBody>
      </p:sp>
    </p:spTree>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just">
              <a:buNone/>
            </a:pPr>
            <a:r>
              <a:rPr lang="en-US" sz="4800" dirty="0" smtClean="0">
                <a:solidFill>
                  <a:srgbClr val="FF0000"/>
                </a:solidFill>
                <a:latin typeface="+mj-lt"/>
              </a:rPr>
              <a:t>Spring DI with Collections</a:t>
            </a:r>
          </a:p>
          <a:p>
            <a:pPr algn="just">
              <a:buNone/>
            </a:pPr>
            <a:r>
              <a:rPr lang="en-US" sz="4800" dirty="0" smtClean="0">
                <a:latin typeface="+mj-lt"/>
              </a:rPr>
              <a:t>A Bean can be injected with any Collection, such as</a:t>
            </a:r>
          </a:p>
          <a:p>
            <a:pPr marL="914400" indent="-914400" algn="just">
              <a:buAutoNum type="arabicPeriod"/>
            </a:pPr>
            <a:r>
              <a:rPr lang="en-US" sz="4800" dirty="0" smtClean="0">
                <a:latin typeface="+mj-lt"/>
              </a:rPr>
              <a:t>List</a:t>
            </a:r>
          </a:p>
          <a:p>
            <a:pPr marL="914400" indent="-914400" algn="just">
              <a:buAutoNum type="arabicPeriod"/>
            </a:pPr>
            <a:r>
              <a:rPr lang="en-US" sz="4800" dirty="0" smtClean="0">
                <a:latin typeface="+mj-lt"/>
              </a:rPr>
              <a:t>Set</a:t>
            </a:r>
          </a:p>
          <a:p>
            <a:pPr marL="914400" indent="-914400" algn="just">
              <a:buAutoNum type="arabicPeriod"/>
            </a:pPr>
            <a:r>
              <a:rPr lang="en-US" sz="4800" dirty="0" smtClean="0">
                <a:latin typeface="+mj-lt"/>
              </a:rPr>
              <a:t>Map</a:t>
            </a:r>
          </a:p>
          <a:p>
            <a:pPr algn="just"/>
            <a:endParaRPr lang="en-US" sz="4800" dirty="0" smtClean="0">
              <a:solidFill>
                <a:srgbClr val="FF0000"/>
              </a:solidFill>
            </a:endParaRPr>
          </a:p>
          <a:p>
            <a:pPr algn="just"/>
            <a:endParaRPr lang="en-US" sz="4800" dirty="0" smtClean="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09600"/>
          </a:xfrm>
        </p:spPr>
        <p:txBody>
          <a:bodyPr>
            <a:normAutofit/>
          </a:bodyPr>
          <a:lstStyle/>
          <a:p>
            <a:pPr algn="just"/>
            <a:r>
              <a:rPr lang="en-US" dirty="0" smtClean="0">
                <a:solidFill>
                  <a:srgbClr val="FF0000"/>
                </a:solidFill>
                <a:latin typeface="+mj-lt"/>
              </a:rPr>
              <a:t>Spring Framework Training Contents(</a:t>
            </a:r>
            <a:r>
              <a:rPr lang="en-US" dirty="0" err="1" smtClean="0">
                <a:solidFill>
                  <a:srgbClr val="FF0000"/>
                </a:solidFill>
                <a:latin typeface="+mj-lt"/>
              </a:rPr>
              <a:t>Contd</a:t>
            </a:r>
            <a:r>
              <a:rPr lang="en-US" dirty="0" smtClean="0">
                <a:solidFill>
                  <a:srgbClr val="FF0000"/>
                </a:solidFill>
                <a:latin typeface="+mj-lt"/>
              </a:rPr>
              <a:t>…)</a:t>
            </a:r>
          </a:p>
          <a:p>
            <a:pPr algn="just"/>
            <a:endParaRPr lang="en-US" dirty="0" smtClean="0">
              <a:solidFill>
                <a:srgbClr val="FF0000"/>
              </a:solidFill>
            </a:endParaRPr>
          </a:p>
          <a:p>
            <a:pPr algn="just"/>
            <a:endParaRPr lang="en-US" dirty="0" smtClean="0">
              <a:solidFill>
                <a:srgbClr val="FF0000"/>
              </a:solidFill>
            </a:endParaRPr>
          </a:p>
          <a:p>
            <a:pPr algn="just"/>
            <a:endParaRPr lang="en-US" dirty="0" smtClean="0"/>
          </a:p>
          <a:p>
            <a:pPr algn="just"/>
            <a:endParaRPr lang="en-US" dirty="0"/>
          </a:p>
        </p:txBody>
      </p:sp>
      <p:sp>
        <p:nvSpPr>
          <p:cNvPr id="38913" name="Rectangle 1"/>
          <p:cNvSpPr>
            <a:spLocks noChangeArrowheads="1"/>
          </p:cNvSpPr>
          <p:nvPr/>
        </p:nvSpPr>
        <p:spPr bwMode="auto">
          <a:xfrm>
            <a:off x="0" y="1137820"/>
            <a:ext cx="91440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buFont typeface="Arial" pitchFamily="34" charset="0"/>
              <a:buChar char="•"/>
            </a:pPr>
            <a:r>
              <a:rPr lang="en-US" sz="2800" dirty="0" smtClean="0">
                <a:latin typeface="+mj-lt"/>
              </a:rPr>
              <a:t>Explaining how Advice is not directly invoked from Join Point</a:t>
            </a:r>
          </a:p>
          <a:p>
            <a:pPr lvl="0">
              <a:buFont typeface="Arial" pitchFamily="34" charset="0"/>
              <a:buChar char="•"/>
            </a:pPr>
            <a:r>
              <a:rPr lang="en-US" sz="2800" dirty="0" smtClean="0">
                <a:latin typeface="+mj-lt"/>
              </a:rPr>
              <a:t>How to include Spring jar files in Build path, XML and Annotation.</a:t>
            </a:r>
          </a:p>
          <a:p>
            <a:pPr lvl="0">
              <a:buFont typeface="Arial" pitchFamily="34" charset="0"/>
              <a:buChar char="•"/>
            </a:pPr>
            <a:r>
              <a:rPr lang="en-US" sz="2800" dirty="0" smtClean="0">
                <a:latin typeface="+mj-lt"/>
              </a:rPr>
              <a:t>Examples with multiple same types of Advices within Single Aspect</a:t>
            </a:r>
          </a:p>
          <a:p>
            <a:pPr lvl="0">
              <a:buFont typeface="Arial" pitchFamily="34" charset="0"/>
              <a:buChar char="•"/>
            </a:pPr>
            <a:r>
              <a:rPr lang="en-US" sz="2800" dirty="0" smtClean="0">
                <a:latin typeface="+mj-lt"/>
              </a:rPr>
              <a:t>How to use multiple Aspects within a Project</a:t>
            </a:r>
          </a:p>
          <a:p>
            <a:pPr lvl="0">
              <a:buFont typeface="Arial" pitchFamily="34" charset="0"/>
              <a:buChar char="•"/>
            </a:pPr>
            <a:r>
              <a:rPr lang="en-US" sz="2800" dirty="0" smtClean="0">
                <a:latin typeface="+mj-lt"/>
              </a:rPr>
              <a:t>Concluding with how Spring supports JDBC, Hibernate Templates and JAXB.</a:t>
            </a:r>
          </a:p>
          <a:p>
            <a:pPr lvl="0">
              <a:buFont typeface="Arial" pitchFamily="34" charset="0"/>
              <a:buChar char="•"/>
            </a:pPr>
            <a:r>
              <a:rPr lang="en-US" sz="2800" dirty="0" smtClean="0">
                <a:latin typeface="+mj-lt"/>
              </a:rPr>
              <a:t>Difference between spring 3.x and 4.x</a:t>
            </a:r>
          </a:p>
          <a:p>
            <a:pPr lvl="0">
              <a:buFont typeface="Arial" pitchFamily="34" charset="0"/>
              <a:buChar char="•"/>
            </a:pPr>
            <a:r>
              <a:rPr lang="en-US" sz="2800" dirty="0" smtClean="0">
                <a:latin typeface="+mj-lt"/>
              </a:rPr>
              <a:t>Spring Web services, SOAP(more focus), REST</a:t>
            </a:r>
          </a:p>
          <a:p>
            <a:pPr lvl="0">
              <a:buFont typeface="Arial" pitchFamily="34" charset="0"/>
              <a:buChar char="•"/>
            </a:pPr>
            <a:r>
              <a:rPr lang="en-US" sz="2800" dirty="0" smtClean="0">
                <a:latin typeface="+mj-lt"/>
              </a:rPr>
              <a:t>Spring Security</a:t>
            </a:r>
            <a:endParaRPr lang="en-US" sz="2800" dirty="0">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8913">
                                            <p:txEl>
                                              <p:pRg st="0" end="0"/>
                                            </p:txEl>
                                          </p:spTgt>
                                        </p:tgtEl>
                                        <p:attrNameLst>
                                          <p:attrName>style.visibility</p:attrName>
                                        </p:attrNameLst>
                                      </p:cBhvr>
                                      <p:to>
                                        <p:strVal val="visible"/>
                                      </p:to>
                                    </p:set>
                                    <p:animEffect transition="in" filter="checkerboard(across)">
                                      <p:cBhvr>
                                        <p:cTn id="13" dur="500"/>
                                        <p:tgtEl>
                                          <p:spTgt spid="3891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8913">
                                            <p:txEl>
                                              <p:pRg st="1" end="1"/>
                                            </p:txEl>
                                          </p:spTgt>
                                        </p:tgtEl>
                                        <p:attrNameLst>
                                          <p:attrName>style.visibility</p:attrName>
                                        </p:attrNameLst>
                                      </p:cBhvr>
                                      <p:to>
                                        <p:strVal val="visible"/>
                                      </p:to>
                                    </p:set>
                                    <p:animEffect transition="in" filter="checkerboard(across)">
                                      <p:cBhvr>
                                        <p:cTn id="18" dur="500"/>
                                        <p:tgtEl>
                                          <p:spTgt spid="389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8913">
                                            <p:txEl>
                                              <p:pRg st="2" end="2"/>
                                            </p:txEl>
                                          </p:spTgt>
                                        </p:tgtEl>
                                        <p:attrNameLst>
                                          <p:attrName>style.visibility</p:attrName>
                                        </p:attrNameLst>
                                      </p:cBhvr>
                                      <p:to>
                                        <p:strVal val="visible"/>
                                      </p:to>
                                    </p:set>
                                    <p:animEffect transition="in" filter="checkerboard(across)">
                                      <p:cBhvr>
                                        <p:cTn id="23" dur="500"/>
                                        <p:tgtEl>
                                          <p:spTgt spid="3891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8913">
                                            <p:txEl>
                                              <p:pRg st="3" end="3"/>
                                            </p:txEl>
                                          </p:spTgt>
                                        </p:tgtEl>
                                        <p:attrNameLst>
                                          <p:attrName>style.visibility</p:attrName>
                                        </p:attrNameLst>
                                      </p:cBhvr>
                                      <p:to>
                                        <p:strVal val="visible"/>
                                      </p:to>
                                    </p:set>
                                    <p:animEffect transition="in" filter="checkerboard(across)">
                                      <p:cBhvr>
                                        <p:cTn id="28" dur="500"/>
                                        <p:tgtEl>
                                          <p:spTgt spid="3891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8913">
                                            <p:txEl>
                                              <p:pRg st="4" end="4"/>
                                            </p:txEl>
                                          </p:spTgt>
                                        </p:tgtEl>
                                        <p:attrNameLst>
                                          <p:attrName>style.visibility</p:attrName>
                                        </p:attrNameLst>
                                      </p:cBhvr>
                                      <p:to>
                                        <p:strVal val="visible"/>
                                      </p:to>
                                    </p:set>
                                    <p:animEffect transition="in" filter="checkerboard(across)">
                                      <p:cBhvr>
                                        <p:cTn id="33" dur="500"/>
                                        <p:tgtEl>
                                          <p:spTgt spid="3891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8913">
                                            <p:txEl>
                                              <p:pRg st="5" end="5"/>
                                            </p:txEl>
                                          </p:spTgt>
                                        </p:tgtEl>
                                        <p:attrNameLst>
                                          <p:attrName>style.visibility</p:attrName>
                                        </p:attrNameLst>
                                      </p:cBhvr>
                                      <p:to>
                                        <p:strVal val="visible"/>
                                      </p:to>
                                    </p:set>
                                    <p:animEffect transition="in" filter="checkerboard(across)">
                                      <p:cBhvr>
                                        <p:cTn id="38" dur="500"/>
                                        <p:tgtEl>
                                          <p:spTgt spid="3891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8913">
                                            <p:txEl>
                                              <p:pRg st="6" end="6"/>
                                            </p:txEl>
                                          </p:spTgt>
                                        </p:tgtEl>
                                        <p:attrNameLst>
                                          <p:attrName>style.visibility</p:attrName>
                                        </p:attrNameLst>
                                      </p:cBhvr>
                                      <p:to>
                                        <p:strVal val="visible"/>
                                      </p:to>
                                    </p:set>
                                    <p:animEffect transition="in" filter="checkerboard(across)">
                                      <p:cBhvr>
                                        <p:cTn id="43" dur="500"/>
                                        <p:tgtEl>
                                          <p:spTgt spid="3891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38913">
                                            <p:txEl>
                                              <p:pRg st="7" end="7"/>
                                            </p:txEl>
                                          </p:spTgt>
                                        </p:tgtEl>
                                        <p:attrNameLst>
                                          <p:attrName>style.visibility</p:attrName>
                                        </p:attrNameLst>
                                      </p:cBhvr>
                                      <p:to>
                                        <p:strVal val="visible"/>
                                      </p:to>
                                    </p:set>
                                    <p:animEffect transition="in" filter="checkerboard(across)">
                                      <p:cBhvr>
                                        <p:cTn id="48" dur="500"/>
                                        <p:tgtEl>
                                          <p:spTgt spid="389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91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just">
              <a:buNone/>
            </a:pPr>
            <a:r>
              <a:rPr lang="en-US" sz="4800" dirty="0" smtClean="0">
                <a:solidFill>
                  <a:srgbClr val="FF0000"/>
                </a:solidFill>
                <a:latin typeface="+mj-lt"/>
              </a:rPr>
              <a:t>Spring Multiple </a:t>
            </a:r>
            <a:r>
              <a:rPr lang="en-US" sz="4800" dirty="0" err="1" smtClean="0">
                <a:solidFill>
                  <a:srgbClr val="FF0000"/>
                </a:solidFill>
                <a:latin typeface="+mj-lt"/>
              </a:rPr>
              <a:t>Config</a:t>
            </a:r>
            <a:r>
              <a:rPr lang="en-US" sz="4800" dirty="0" smtClean="0">
                <a:solidFill>
                  <a:srgbClr val="FF0000"/>
                </a:solidFill>
                <a:latin typeface="+mj-lt"/>
              </a:rPr>
              <a:t> Files</a:t>
            </a:r>
          </a:p>
          <a:p>
            <a:pPr algn="just"/>
            <a:r>
              <a:rPr lang="en-US" sz="3600" dirty="0" smtClean="0">
                <a:latin typeface="+mj-lt"/>
              </a:rPr>
              <a:t>For Medium to large Spring-based applications, it’s common to break Spring’s application context file into multiple files.</a:t>
            </a:r>
          </a:p>
          <a:p>
            <a:pPr algn="just"/>
            <a:endParaRPr lang="en-US" sz="3600" dirty="0" smtClean="0">
              <a:latin typeface="+mj-lt"/>
            </a:endParaRPr>
          </a:p>
          <a:p>
            <a:pPr algn="just"/>
            <a:r>
              <a:rPr lang="en-US" sz="3600" dirty="0" smtClean="0">
                <a:latin typeface="+mj-lt"/>
              </a:rPr>
              <a:t>This improves modularity of the application, and improves maintainability. </a:t>
            </a:r>
          </a:p>
          <a:p>
            <a:pPr algn="just"/>
            <a:endParaRPr lang="en-US" sz="3600" dirty="0" smtClean="0">
              <a:latin typeface="+mj-lt"/>
            </a:endParaRPr>
          </a:p>
          <a:p>
            <a:pPr algn="just"/>
            <a:r>
              <a:rPr lang="en-US" sz="3600" dirty="0" smtClean="0">
                <a:latin typeface="+mj-lt"/>
              </a:rPr>
              <a:t>Spring allows multiple </a:t>
            </a:r>
            <a:r>
              <a:rPr lang="en-US" sz="3600" dirty="0" err="1" smtClean="0">
                <a:latin typeface="+mj-lt"/>
              </a:rPr>
              <a:t>config</a:t>
            </a:r>
            <a:r>
              <a:rPr lang="en-US" sz="3600" dirty="0" smtClean="0">
                <a:latin typeface="+mj-lt"/>
              </a:rPr>
              <a:t> files by providing the </a:t>
            </a:r>
            <a:r>
              <a:rPr lang="en-US" sz="3600" i="1" dirty="0" smtClean="0">
                <a:solidFill>
                  <a:srgbClr val="FF0000"/>
                </a:solidFill>
                <a:latin typeface="+mj-lt"/>
              </a:rPr>
              <a:t>&lt;import&gt;</a:t>
            </a:r>
            <a:r>
              <a:rPr lang="en-US" sz="3600" dirty="0" smtClean="0">
                <a:latin typeface="+mj-lt"/>
              </a:rPr>
              <a:t> element.</a:t>
            </a:r>
            <a:endParaRPr lang="en-US" sz="3600" dirty="0" smtClean="0">
              <a:solidFill>
                <a:srgbClr val="FF0000"/>
              </a:solidFill>
              <a:latin typeface="+mj-lt"/>
            </a:endParaRPr>
          </a:p>
          <a:p>
            <a:pPr algn="just"/>
            <a:endParaRPr lang="en-US" sz="4800" dirty="0" smtClean="0">
              <a:latin typeface="+mj-lt"/>
            </a:endParaRPr>
          </a:p>
        </p:txBody>
      </p:sp>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09600"/>
          </a:xfrm>
        </p:spPr>
        <p:txBody>
          <a:bodyPr>
            <a:normAutofit lnSpcReduction="10000"/>
          </a:bodyPr>
          <a:lstStyle/>
          <a:p>
            <a:pPr algn="just">
              <a:buNone/>
            </a:pPr>
            <a:r>
              <a:rPr lang="en-US" sz="3600" dirty="0" err="1" smtClean="0">
                <a:solidFill>
                  <a:srgbClr val="FF0000"/>
                </a:solidFill>
                <a:latin typeface="+mj-lt"/>
              </a:rPr>
              <a:t>BeanFactory</a:t>
            </a:r>
            <a:r>
              <a:rPr lang="en-US" sz="3600" dirty="0" smtClean="0">
                <a:solidFill>
                  <a:srgbClr val="FF0000"/>
                </a:solidFill>
                <a:latin typeface="+mj-lt"/>
              </a:rPr>
              <a:t> &amp; </a:t>
            </a:r>
            <a:r>
              <a:rPr lang="en-US" sz="3600" dirty="0" err="1" smtClean="0">
                <a:solidFill>
                  <a:srgbClr val="FF0000"/>
                </a:solidFill>
                <a:latin typeface="+mj-lt"/>
              </a:rPr>
              <a:t>ApplicationContext</a:t>
            </a:r>
            <a:r>
              <a:rPr lang="en-US" sz="3600" dirty="0" smtClean="0">
                <a:solidFill>
                  <a:srgbClr val="FF0000"/>
                </a:solidFill>
                <a:latin typeface="+mj-lt"/>
              </a:rPr>
              <a:t> Difference</a:t>
            </a:r>
          </a:p>
        </p:txBody>
      </p:sp>
      <p:sp>
        <p:nvSpPr>
          <p:cNvPr id="4" name="Subtitle 2"/>
          <p:cNvSpPr txBox="1">
            <a:spLocks/>
          </p:cNvSpPr>
          <p:nvPr/>
        </p:nvSpPr>
        <p:spPr>
          <a:xfrm>
            <a:off x="0" y="1219200"/>
            <a:ext cx="4572000" cy="4191000"/>
          </a:xfrm>
          <a:prstGeom prst="rect">
            <a:avLst/>
          </a:prstGeom>
        </p:spPr>
        <p:txBody>
          <a:bodyPr vert="horz">
            <a:normAutofit/>
          </a:bodyPr>
          <a:lstStyle/>
          <a:p>
            <a:pPr marL="742950" marR="0" lvl="0" indent="-742950" algn="just" defTabSz="914400" rtl="0" eaLnBrk="1" fontAlgn="auto" latinLnBrk="0" hangingPunct="1">
              <a:lnSpc>
                <a:spcPct val="100000"/>
              </a:lnSpc>
              <a:spcBef>
                <a:spcPct val="20000"/>
              </a:spcBef>
              <a:spcAft>
                <a:spcPts val="0"/>
              </a:spcAft>
              <a:buClr>
                <a:schemeClr val="accent3"/>
              </a:buClr>
              <a:buSzPct val="95000"/>
              <a:buFont typeface="+mj-lt"/>
              <a:buAutoNum type="arabicPeriod"/>
              <a:tabLst/>
              <a:defRPr/>
            </a:pPr>
            <a:r>
              <a:rPr kumimoji="0" lang="en-US" sz="3200" b="0" i="0" u="none" strike="noStrike" kern="1200" cap="none" spc="0" normalizeH="0" baseline="0" noProof="0" dirty="0" smtClean="0">
                <a:ln>
                  <a:noFill/>
                </a:ln>
                <a:effectLst/>
                <a:uLnTx/>
                <a:uFillTx/>
                <a:latin typeface="+mj-lt"/>
                <a:ea typeface="+mn-ea"/>
                <a:cs typeface="+mn-cs"/>
              </a:rPr>
              <a:t>Lazy</a:t>
            </a:r>
            <a:r>
              <a:rPr kumimoji="0" lang="en-US" sz="3200" b="0" i="0" u="none" strike="noStrike" kern="1200" cap="none" spc="0" normalizeH="0" noProof="0" dirty="0" smtClean="0">
                <a:ln>
                  <a:noFill/>
                </a:ln>
                <a:effectLst/>
                <a:uLnTx/>
                <a:uFillTx/>
                <a:latin typeface="+mj-lt"/>
                <a:ea typeface="+mn-ea"/>
                <a:cs typeface="+mn-cs"/>
              </a:rPr>
              <a:t> Loading of a Bean</a:t>
            </a:r>
          </a:p>
          <a:p>
            <a:pPr marL="742950" marR="0" lvl="0" indent="-742950" algn="just" defTabSz="914400" rtl="0" eaLnBrk="1" fontAlgn="auto" latinLnBrk="0" hangingPunct="1">
              <a:lnSpc>
                <a:spcPct val="100000"/>
              </a:lnSpc>
              <a:spcBef>
                <a:spcPct val="20000"/>
              </a:spcBef>
              <a:spcAft>
                <a:spcPts val="0"/>
              </a:spcAft>
              <a:buClr>
                <a:schemeClr val="accent3"/>
              </a:buClr>
              <a:buSzPct val="95000"/>
              <a:buFont typeface="+mj-lt"/>
              <a:buAutoNum type="arabicPeriod"/>
              <a:tabLst/>
              <a:defRPr/>
            </a:pPr>
            <a:r>
              <a:rPr kumimoji="0" lang="en-US" sz="3200" b="0" i="0" u="none" strike="noStrike" kern="1200" cap="none" spc="0" normalizeH="0" noProof="0" dirty="0" smtClean="0">
                <a:ln>
                  <a:noFill/>
                </a:ln>
                <a:effectLst/>
                <a:uLnTx/>
                <a:uFillTx/>
                <a:latin typeface="+mj-lt"/>
                <a:ea typeface="+mn-ea"/>
                <a:cs typeface="+mn-cs"/>
              </a:rPr>
              <a:t>Deprecated approach</a:t>
            </a:r>
          </a:p>
          <a:p>
            <a:pPr marL="742950" marR="0" lvl="0" indent="-742950" algn="just" defTabSz="914400" rtl="0" eaLnBrk="1" fontAlgn="auto" latinLnBrk="0" hangingPunct="1">
              <a:lnSpc>
                <a:spcPct val="100000"/>
              </a:lnSpc>
              <a:spcBef>
                <a:spcPct val="20000"/>
              </a:spcBef>
              <a:spcAft>
                <a:spcPts val="0"/>
              </a:spcAft>
              <a:buClr>
                <a:schemeClr val="accent3"/>
              </a:buClr>
              <a:buSzPct val="95000"/>
              <a:buFont typeface="+mj-lt"/>
              <a:buAutoNum type="arabicPeriod"/>
              <a:tabLst/>
              <a:defRPr/>
            </a:pPr>
            <a:r>
              <a:rPr lang="en-US" sz="3200" baseline="0" dirty="0" err="1" smtClean="0">
                <a:latin typeface="+mj-lt"/>
              </a:rPr>
              <a:t>BeanFactory</a:t>
            </a:r>
            <a:r>
              <a:rPr lang="en-US" sz="3200" baseline="0" dirty="0" smtClean="0">
                <a:latin typeface="+mj-lt"/>
              </a:rPr>
              <a:t> has only subset features of </a:t>
            </a:r>
            <a:r>
              <a:rPr lang="en-US" sz="3200" baseline="0" dirty="0" err="1" smtClean="0">
                <a:latin typeface="+mj-lt"/>
              </a:rPr>
              <a:t>ApplicationContext</a:t>
            </a:r>
            <a:endParaRPr kumimoji="0" lang="en-US" sz="3200" b="0" i="0" u="none" strike="noStrike" kern="1200" cap="none" spc="0" normalizeH="0" baseline="0" noProof="0" dirty="0" smtClean="0">
              <a:ln>
                <a:noFill/>
              </a:ln>
              <a:effectLst/>
              <a:uLnTx/>
              <a:uFillTx/>
              <a:latin typeface="+mj-lt"/>
              <a:ea typeface="+mn-ea"/>
              <a:cs typeface="+mn-cs"/>
            </a:endParaRPr>
          </a:p>
        </p:txBody>
      </p:sp>
      <p:sp>
        <p:nvSpPr>
          <p:cNvPr id="5" name="Subtitle 2"/>
          <p:cNvSpPr txBox="1">
            <a:spLocks/>
          </p:cNvSpPr>
          <p:nvPr/>
        </p:nvSpPr>
        <p:spPr>
          <a:xfrm>
            <a:off x="4572000" y="1295400"/>
            <a:ext cx="4572000" cy="3962400"/>
          </a:xfrm>
          <a:prstGeom prst="rect">
            <a:avLst/>
          </a:prstGeom>
        </p:spPr>
        <p:txBody>
          <a:bodyPr vert="horz">
            <a:normAutofit/>
          </a:bodyPr>
          <a:lstStyle/>
          <a:p>
            <a:pPr marL="742950" marR="0" lvl="0" indent="-742950" algn="just" defTabSz="914400" rtl="0" eaLnBrk="1" fontAlgn="auto" latinLnBrk="0" hangingPunct="1">
              <a:lnSpc>
                <a:spcPct val="100000"/>
              </a:lnSpc>
              <a:spcBef>
                <a:spcPct val="20000"/>
              </a:spcBef>
              <a:spcAft>
                <a:spcPts val="0"/>
              </a:spcAft>
              <a:buClr>
                <a:schemeClr val="accent3"/>
              </a:buClr>
              <a:buSzPct val="95000"/>
              <a:buFont typeface="+mj-lt"/>
              <a:buAutoNum type="arabicPeriod"/>
              <a:tabLst/>
              <a:defRPr/>
            </a:pPr>
            <a:r>
              <a:rPr kumimoji="0" lang="en-US" sz="3200" b="0" i="0" u="none" strike="noStrike" kern="1200" cap="none" spc="0" normalizeH="0" baseline="0" noProof="0" dirty="0" smtClean="0">
                <a:ln>
                  <a:noFill/>
                </a:ln>
                <a:effectLst/>
                <a:uLnTx/>
                <a:uFillTx/>
                <a:latin typeface="+mj-lt"/>
                <a:ea typeface="+mn-ea"/>
                <a:cs typeface="+mn-cs"/>
              </a:rPr>
              <a:t>Aggressive Loading of a Bean</a:t>
            </a:r>
          </a:p>
          <a:p>
            <a:pPr marL="742950" marR="0" lvl="0" indent="-742950" algn="just" defTabSz="914400" rtl="0" eaLnBrk="1" fontAlgn="auto" latinLnBrk="0" hangingPunct="1">
              <a:lnSpc>
                <a:spcPct val="100000"/>
              </a:lnSpc>
              <a:spcBef>
                <a:spcPct val="20000"/>
              </a:spcBef>
              <a:spcAft>
                <a:spcPts val="0"/>
              </a:spcAft>
              <a:buClr>
                <a:schemeClr val="accent3"/>
              </a:buClr>
              <a:buSzPct val="95000"/>
              <a:buFont typeface="+mj-lt"/>
              <a:buAutoNum type="arabicPeriod"/>
              <a:tabLst/>
              <a:defRPr/>
            </a:pPr>
            <a:r>
              <a:rPr lang="en-US" sz="3200" dirty="0" smtClean="0">
                <a:latin typeface="+mj-lt"/>
              </a:rPr>
              <a:t>Latest approach</a:t>
            </a:r>
          </a:p>
          <a:p>
            <a:pPr marL="742950" marR="0" lvl="0" indent="-742950" algn="just" defTabSz="914400" rtl="0" eaLnBrk="1" fontAlgn="auto" latinLnBrk="0" hangingPunct="1">
              <a:lnSpc>
                <a:spcPct val="100000"/>
              </a:lnSpc>
              <a:spcBef>
                <a:spcPct val="20000"/>
              </a:spcBef>
              <a:spcAft>
                <a:spcPts val="0"/>
              </a:spcAft>
              <a:buClr>
                <a:schemeClr val="accent3"/>
              </a:buClr>
              <a:buSzPct val="95000"/>
              <a:buFont typeface="+mj-lt"/>
              <a:buAutoNum type="arabicPeriod"/>
              <a:tabLst/>
              <a:defRPr/>
            </a:pPr>
            <a:r>
              <a:rPr kumimoji="0" lang="en-US" sz="3200" b="0" i="0" u="none" strike="noStrike" kern="1200" cap="none" spc="0" normalizeH="0" baseline="0" noProof="0" dirty="0" err="1" smtClean="0">
                <a:ln>
                  <a:noFill/>
                </a:ln>
                <a:effectLst/>
                <a:uLnTx/>
                <a:uFillTx/>
                <a:latin typeface="+mj-lt"/>
                <a:ea typeface="+mn-ea"/>
                <a:cs typeface="+mn-cs"/>
              </a:rPr>
              <a:t>ApplicationContext</a:t>
            </a:r>
            <a:r>
              <a:rPr kumimoji="0" lang="en-US" sz="3200" b="0" i="0" u="none" strike="noStrike" kern="1200" cap="none" spc="0" normalizeH="0" noProof="0" dirty="0" smtClean="0">
                <a:ln>
                  <a:noFill/>
                </a:ln>
                <a:effectLst/>
                <a:uLnTx/>
                <a:uFillTx/>
                <a:latin typeface="+mj-lt"/>
                <a:ea typeface="+mn-ea"/>
                <a:cs typeface="+mn-cs"/>
              </a:rPr>
              <a:t> has all functionality of </a:t>
            </a:r>
            <a:r>
              <a:rPr kumimoji="0" lang="en-US" sz="3200" b="0" i="0" u="none" strike="noStrike" kern="1200" cap="none" spc="0" normalizeH="0" noProof="0" dirty="0" err="1" smtClean="0">
                <a:ln>
                  <a:noFill/>
                </a:ln>
                <a:effectLst/>
                <a:uLnTx/>
                <a:uFillTx/>
                <a:latin typeface="+mj-lt"/>
                <a:ea typeface="+mn-ea"/>
                <a:cs typeface="+mn-cs"/>
              </a:rPr>
              <a:t>BeanFactory</a:t>
            </a:r>
            <a:r>
              <a:rPr kumimoji="0" lang="en-US" sz="3200" b="0" i="0" u="none" strike="noStrike" kern="1200" cap="none" spc="0" normalizeH="0" noProof="0" dirty="0" smtClean="0">
                <a:ln>
                  <a:noFill/>
                </a:ln>
                <a:effectLst/>
                <a:uLnTx/>
                <a:uFillTx/>
                <a:latin typeface="+mj-lt"/>
                <a:ea typeface="+mn-ea"/>
                <a:cs typeface="+mn-cs"/>
              </a:rPr>
              <a:t>.</a:t>
            </a:r>
            <a:endParaRPr kumimoji="0" lang="en-US" sz="3200" b="0" i="0" u="none" strike="noStrike" kern="1200" cap="none" spc="0" normalizeH="0" baseline="0" noProof="0" dirty="0" smtClean="0">
              <a:ln>
                <a:noFill/>
              </a:ln>
              <a:effectLst/>
              <a:uLnTx/>
              <a:uFillTx/>
              <a:latin typeface="+mj-lt"/>
              <a:ea typeface="+mn-ea"/>
              <a:cs typeface="+mn-cs"/>
            </a:endParaRPr>
          </a:p>
        </p:txBody>
      </p:sp>
      <p:sp>
        <p:nvSpPr>
          <p:cNvPr id="6" name="Subtitle 2"/>
          <p:cNvSpPr txBox="1">
            <a:spLocks/>
          </p:cNvSpPr>
          <p:nvPr/>
        </p:nvSpPr>
        <p:spPr>
          <a:xfrm>
            <a:off x="0" y="533400"/>
            <a:ext cx="8991600" cy="762000"/>
          </a:xfrm>
          <a:prstGeom prst="rect">
            <a:avLst/>
          </a:prstGeom>
        </p:spPr>
        <p:txBody>
          <a:bodyPr vert="horz">
            <a:normAutofit/>
          </a:bodyPr>
          <a:lstStyle/>
          <a:p>
            <a:pPr marL="742950" marR="0" lvl="0" indent="-742950" algn="just" defTabSz="914400" rtl="0" eaLnBrk="1" fontAlgn="auto" latinLnBrk="0" hangingPunct="1">
              <a:lnSpc>
                <a:spcPct val="100000"/>
              </a:lnSpc>
              <a:spcBef>
                <a:spcPct val="20000"/>
              </a:spcBef>
              <a:spcAft>
                <a:spcPts val="0"/>
              </a:spcAft>
              <a:buClr>
                <a:schemeClr val="accent3"/>
              </a:buClr>
              <a:buSzPct val="95000"/>
              <a:tabLst/>
              <a:defRPr/>
            </a:pPr>
            <a:r>
              <a:rPr kumimoji="0" lang="en-US" sz="3200" b="0" i="0" u="none" strike="noStrike" kern="1200" cap="none" spc="0" normalizeH="0" baseline="0" noProof="0" dirty="0" smtClean="0">
                <a:ln>
                  <a:noFill/>
                </a:ln>
                <a:effectLst/>
                <a:uLnTx/>
                <a:uFillTx/>
                <a:latin typeface="+mj-lt"/>
                <a:ea typeface="+mn-ea"/>
                <a:cs typeface="+mn-cs"/>
              </a:rPr>
              <a:t>Both</a:t>
            </a:r>
            <a:r>
              <a:rPr kumimoji="0" lang="en-US" sz="3200" b="0" i="0" u="none" strike="noStrike" kern="1200" cap="none" spc="0" normalizeH="0" noProof="0" dirty="0" smtClean="0">
                <a:ln>
                  <a:noFill/>
                </a:ln>
                <a:effectLst/>
                <a:uLnTx/>
                <a:uFillTx/>
                <a:latin typeface="+mj-lt"/>
                <a:ea typeface="+mn-ea"/>
                <a:cs typeface="+mn-cs"/>
              </a:rPr>
              <a:t> are different ways to create a Spring Bean</a:t>
            </a:r>
            <a:endParaRPr kumimoji="0" lang="en-US" sz="3200" b="0" i="0" u="none" strike="noStrike" kern="1200" cap="none" spc="0" normalizeH="0" baseline="0" noProof="0" dirty="0" smtClean="0">
              <a:ln>
                <a:noFill/>
              </a:ln>
              <a:effectLst/>
              <a:uLnTx/>
              <a:uFillTx/>
              <a:latin typeface="+mj-lt"/>
              <a:ea typeface="+mn-ea"/>
              <a:cs typeface="+mn-cs"/>
            </a:endParaRPr>
          </a:p>
        </p:txBody>
      </p:sp>
      <p:sp>
        <p:nvSpPr>
          <p:cNvPr id="7" name="Subtitle 2"/>
          <p:cNvSpPr txBox="1">
            <a:spLocks/>
          </p:cNvSpPr>
          <p:nvPr/>
        </p:nvSpPr>
        <p:spPr>
          <a:xfrm>
            <a:off x="0" y="5562600"/>
            <a:ext cx="8991600" cy="762000"/>
          </a:xfrm>
          <a:prstGeom prst="rect">
            <a:avLst/>
          </a:prstGeom>
        </p:spPr>
        <p:txBody>
          <a:bodyPr vert="horz">
            <a:normAutofit fontScale="85000" lnSpcReduction="10000"/>
          </a:bodyPr>
          <a:lstStyle/>
          <a:p>
            <a:pPr marL="742950" marR="0" lvl="0" indent="-742950" algn="just" defTabSz="914400" rtl="0" eaLnBrk="1" fontAlgn="auto" latinLnBrk="0" hangingPunct="1">
              <a:lnSpc>
                <a:spcPct val="100000"/>
              </a:lnSpc>
              <a:spcBef>
                <a:spcPct val="20000"/>
              </a:spcBef>
              <a:spcAft>
                <a:spcPts val="0"/>
              </a:spcAft>
              <a:buClr>
                <a:schemeClr val="accent3"/>
              </a:buClr>
              <a:buSzPct val="95000"/>
              <a:tabLst/>
              <a:defRPr/>
            </a:pPr>
            <a:r>
              <a:rPr kumimoji="0" lang="en-US" sz="3200" b="0" i="0" u="none" strike="noStrike" kern="1200" cap="none" spc="0" normalizeH="0" baseline="0" noProof="0" dirty="0" smtClean="0">
                <a:ln>
                  <a:noFill/>
                </a:ln>
                <a:effectLst/>
                <a:uLnTx/>
                <a:uFillTx/>
                <a:latin typeface="+mj-lt"/>
                <a:ea typeface="+mn-ea"/>
                <a:cs typeface="+mn-cs"/>
              </a:rPr>
              <a:t>Its better to use </a:t>
            </a:r>
            <a:r>
              <a:rPr kumimoji="0" lang="en-US" sz="3200" b="0" i="0" u="none" strike="noStrike" kern="1200" cap="none" spc="0" normalizeH="0" baseline="0" noProof="0" dirty="0" err="1" smtClean="0">
                <a:ln>
                  <a:noFill/>
                </a:ln>
                <a:effectLst/>
                <a:uLnTx/>
                <a:uFillTx/>
                <a:latin typeface="+mj-lt"/>
                <a:ea typeface="+mn-ea"/>
                <a:cs typeface="+mn-cs"/>
              </a:rPr>
              <a:t>ApplicationContext</a:t>
            </a:r>
            <a:r>
              <a:rPr kumimoji="0" lang="en-US" sz="3200" b="0" i="0" u="none" strike="noStrike" kern="1200" cap="none" spc="0" normalizeH="0" baseline="0" noProof="0" dirty="0" smtClean="0">
                <a:ln>
                  <a:noFill/>
                </a:ln>
                <a:effectLst/>
                <a:uLnTx/>
                <a:uFillTx/>
                <a:latin typeface="+mj-lt"/>
                <a:ea typeface="+mn-ea"/>
                <a:cs typeface="+mn-cs"/>
              </a:rPr>
              <a:t>, instead of </a:t>
            </a:r>
            <a:r>
              <a:rPr kumimoji="0" lang="en-US" sz="3200" b="0" i="0" u="none" strike="noStrike" kern="1200" cap="none" spc="0" normalizeH="0" baseline="0" noProof="0" dirty="0" err="1" smtClean="0">
                <a:ln>
                  <a:noFill/>
                </a:ln>
                <a:effectLst/>
                <a:uLnTx/>
                <a:uFillTx/>
                <a:latin typeface="+mj-lt"/>
                <a:ea typeface="+mn-ea"/>
                <a:cs typeface="+mn-cs"/>
              </a:rPr>
              <a:t>BeanFactory</a:t>
            </a:r>
            <a:endParaRPr kumimoji="0" lang="en-US" sz="3200" b="0" i="0" u="none" strike="noStrike" kern="1200" cap="none" spc="0" normalizeH="0" baseline="0" noProof="0" dirty="0" smtClean="0">
              <a:ln>
                <a:noFill/>
              </a:ln>
              <a:effectLst/>
              <a:uLnTx/>
              <a:uFillTx/>
              <a:latin typeface="+mj-lt"/>
              <a:ea typeface="+mn-ea"/>
              <a:cs typeface="+mn-cs"/>
            </a:endParaRPr>
          </a:p>
        </p:txBody>
      </p:sp>
      <p:cxnSp>
        <p:nvCxnSpPr>
          <p:cNvPr id="9" name="Straight Connector 8"/>
          <p:cNvCxnSpPr/>
          <p:nvPr/>
        </p:nvCxnSpPr>
        <p:spPr>
          <a:xfrm rot="5400000">
            <a:off x="2905196" y="2932906"/>
            <a:ext cx="34290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diamond(in)">
                                      <p:cBhvr>
                                        <p:cTn id="4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P spid="5"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09600"/>
          </a:xfrm>
        </p:spPr>
        <p:txBody>
          <a:bodyPr>
            <a:normAutofit lnSpcReduction="10000"/>
          </a:bodyPr>
          <a:lstStyle/>
          <a:p>
            <a:pPr algn="just">
              <a:buNone/>
            </a:pPr>
            <a:r>
              <a:rPr lang="en-US" sz="3600" dirty="0" err="1" smtClean="0">
                <a:solidFill>
                  <a:srgbClr val="FF0000"/>
                </a:solidFill>
                <a:latin typeface="+mj-lt"/>
              </a:rPr>
              <a:t>ApplicationContext</a:t>
            </a:r>
            <a:endParaRPr lang="en-US" sz="3600" dirty="0" smtClean="0">
              <a:solidFill>
                <a:srgbClr val="FF0000"/>
              </a:solidFill>
              <a:latin typeface="+mj-lt"/>
            </a:endParaRPr>
          </a:p>
        </p:txBody>
      </p:sp>
      <p:sp>
        <p:nvSpPr>
          <p:cNvPr id="4" name="Subtitle 2"/>
          <p:cNvSpPr txBox="1">
            <a:spLocks/>
          </p:cNvSpPr>
          <p:nvPr/>
        </p:nvSpPr>
        <p:spPr>
          <a:xfrm>
            <a:off x="0" y="1219200"/>
            <a:ext cx="9144000" cy="5257800"/>
          </a:xfrm>
          <a:prstGeom prst="rect">
            <a:avLst/>
          </a:prstGeom>
        </p:spPr>
        <p:txBody>
          <a:bodyPr vert="horz">
            <a:normAutofit fontScale="92500" lnSpcReduction="20000"/>
          </a:bodyPr>
          <a:lstStyle/>
          <a:p>
            <a:r>
              <a:rPr lang="en-US" sz="3200" b="1" dirty="0" err="1" smtClean="0">
                <a:latin typeface="+mj-lt"/>
              </a:rPr>
              <a:t>FileSystemXmlApplicationContext</a:t>
            </a:r>
            <a:r>
              <a:rPr lang="en-US" sz="3200" dirty="0" smtClean="0">
                <a:latin typeface="+mj-lt"/>
              </a:rPr>
              <a:t>: This loads the definitions of the beans from an XML file. Here you need to provide the full path of the XML bean configuration file to the constructor.</a:t>
            </a:r>
          </a:p>
          <a:p>
            <a:endParaRPr lang="en-US" sz="3200" dirty="0" smtClean="0">
              <a:latin typeface="+mj-lt"/>
            </a:endParaRPr>
          </a:p>
          <a:p>
            <a:r>
              <a:rPr lang="en-US" sz="3200" b="1" dirty="0" err="1" smtClean="0">
                <a:latin typeface="+mj-lt"/>
              </a:rPr>
              <a:t>ClassPathXmlApplicationContext</a:t>
            </a:r>
            <a:r>
              <a:rPr lang="en-US" sz="3200" dirty="0" smtClean="0">
                <a:latin typeface="+mj-lt"/>
              </a:rPr>
              <a:t> This loads the definitions of the beans from an XML file. Here you do not need to provide the full path of the XML file but you need to set CLASSPATH properly because this container will look bean configuration XML file in CLASSPATH.</a:t>
            </a:r>
          </a:p>
          <a:p>
            <a:endParaRPr lang="en-US" sz="3200" dirty="0" smtClean="0">
              <a:latin typeface="+mj-lt"/>
            </a:endParaRPr>
          </a:p>
          <a:p>
            <a:r>
              <a:rPr lang="en-US" sz="3200" b="1" dirty="0" err="1" smtClean="0">
                <a:latin typeface="+mj-lt"/>
              </a:rPr>
              <a:t>WebXmlApplicationContext</a:t>
            </a:r>
            <a:r>
              <a:rPr lang="en-US" sz="3200" b="1" dirty="0" smtClean="0">
                <a:latin typeface="+mj-lt"/>
              </a:rPr>
              <a:t>:</a:t>
            </a:r>
            <a:r>
              <a:rPr lang="en-US" sz="3200" dirty="0" smtClean="0">
                <a:latin typeface="+mj-lt"/>
              </a:rPr>
              <a:t> This loads the XML file with definitions of all beans from within a web application.</a:t>
            </a:r>
            <a:endParaRPr lang="en-US" sz="3200" dirty="0">
              <a:latin typeface="+mj-lt"/>
            </a:endParaRPr>
          </a:p>
        </p:txBody>
      </p:sp>
      <p:sp>
        <p:nvSpPr>
          <p:cNvPr id="6" name="Subtitle 2"/>
          <p:cNvSpPr txBox="1">
            <a:spLocks/>
          </p:cNvSpPr>
          <p:nvPr/>
        </p:nvSpPr>
        <p:spPr>
          <a:xfrm>
            <a:off x="0" y="533400"/>
            <a:ext cx="8991600" cy="762000"/>
          </a:xfrm>
          <a:prstGeom prst="rect">
            <a:avLst/>
          </a:prstGeom>
        </p:spPr>
        <p:txBody>
          <a:bodyPr vert="horz">
            <a:normAutofit/>
          </a:bodyPr>
          <a:lstStyle/>
          <a:p>
            <a:pPr marL="742950" marR="0" lvl="0" indent="-742950" algn="just" defTabSz="914400" rtl="0" eaLnBrk="1" fontAlgn="auto" latinLnBrk="0" hangingPunct="1">
              <a:lnSpc>
                <a:spcPct val="100000"/>
              </a:lnSpc>
              <a:spcBef>
                <a:spcPct val="20000"/>
              </a:spcBef>
              <a:spcAft>
                <a:spcPts val="0"/>
              </a:spcAft>
              <a:buClr>
                <a:schemeClr val="accent3"/>
              </a:buClr>
              <a:buSzPct val="95000"/>
              <a:tabLst/>
              <a:defRPr/>
            </a:pPr>
            <a:r>
              <a:rPr kumimoji="0" lang="en-US" sz="3200" b="0" i="0" u="none" strike="noStrike" kern="1200" cap="none" spc="0" normalizeH="0" baseline="0" noProof="0" dirty="0" smtClean="0">
                <a:ln>
                  <a:noFill/>
                </a:ln>
                <a:effectLst/>
                <a:uLnTx/>
                <a:uFillTx/>
                <a:latin typeface="+mj-lt"/>
                <a:ea typeface="+mn-ea"/>
                <a:cs typeface="+mn-cs"/>
              </a:rPr>
              <a:t>Below are most commonly used </a:t>
            </a:r>
            <a:r>
              <a:rPr kumimoji="0" lang="en-US" sz="3200" b="0" i="0" u="none" strike="noStrike" kern="1200" cap="none" spc="0" normalizeH="0" baseline="0" noProof="0" dirty="0" err="1" smtClean="0">
                <a:ln>
                  <a:noFill/>
                </a:ln>
                <a:effectLst/>
                <a:uLnTx/>
                <a:uFillTx/>
                <a:latin typeface="+mj-lt"/>
                <a:ea typeface="+mn-ea"/>
                <a:cs typeface="+mn-cs"/>
              </a:rPr>
              <a:t>ApplicationContext</a:t>
            </a:r>
            <a:r>
              <a:rPr kumimoji="0" lang="en-US" sz="3200" b="0" i="0" u="none" strike="noStrike" kern="1200" cap="none" spc="0" normalizeH="0" baseline="0" noProof="0" dirty="0" smtClean="0">
                <a:ln>
                  <a:noFill/>
                </a:ln>
                <a:effectLst/>
                <a:uLnTx/>
                <a:uFillTx/>
                <a:latin typeface="+mj-lt"/>
                <a:ea typeface="+mn-ea"/>
                <a:cs typeface="+mn-cs"/>
              </a:rPr>
              <a:t> 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70000" lnSpcReduction="20000"/>
          </a:bodyPr>
          <a:lstStyle/>
          <a:p>
            <a:pPr algn="just">
              <a:buNone/>
            </a:pPr>
            <a:r>
              <a:rPr lang="en-US" sz="4800" dirty="0" smtClean="0">
                <a:solidFill>
                  <a:srgbClr val="FF0000"/>
                </a:solidFill>
                <a:latin typeface="+mj-lt"/>
              </a:rPr>
              <a:t>Some Questions</a:t>
            </a:r>
          </a:p>
          <a:p>
            <a:pPr marL="914400" indent="-914400" algn="just">
              <a:buAutoNum type="arabicPeriod"/>
            </a:pPr>
            <a:r>
              <a:rPr lang="en-US" sz="4800" dirty="0" smtClean="0">
                <a:latin typeface="+mj-lt"/>
              </a:rPr>
              <a:t>What is Dependency Injection?</a:t>
            </a:r>
          </a:p>
          <a:p>
            <a:pPr marL="914400" indent="-914400" algn="just">
              <a:buAutoNum type="arabicPeriod"/>
            </a:pPr>
            <a:r>
              <a:rPr lang="en-US" sz="4800" dirty="0" smtClean="0">
                <a:latin typeface="+mj-lt"/>
              </a:rPr>
              <a:t>In Spring </a:t>
            </a:r>
            <a:r>
              <a:rPr lang="en-US" sz="4800" dirty="0" err="1" smtClean="0">
                <a:latin typeface="+mj-lt"/>
              </a:rPr>
              <a:t>config</a:t>
            </a:r>
            <a:r>
              <a:rPr lang="en-US" sz="4800" dirty="0" smtClean="0">
                <a:latin typeface="+mj-lt"/>
              </a:rPr>
              <a:t> file </a:t>
            </a:r>
            <a:r>
              <a:rPr lang="en-US" sz="4800" dirty="0" err="1" smtClean="0">
                <a:latin typeface="+mj-lt"/>
              </a:rPr>
              <a:t>whch</a:t>
            </a:r>
            <a:r>
              <a:rPr lang="en-US" sz="4800" dirty="0" smtClean="0">
                <a:latin typeface="+mj-lt"/>
              </a:rPr>
              <a:t> is the root element?</a:t>
            </a:r>
          </a:p>
          <a:p>
            <a:pPr marL="914400" indent="-914400" algn="just">
              <a:buAutoNum type="arabicPeriod"/>
            </a:pPr>
            <a:r>
              <a:rPr lang="en-US" sz="4800" dirty="0" smtClean="0">
                <a:latin typeface="+mj-lt"/>
              </a:rPr>
              <a:t>How many &lt;bean&gt; elements can be there in a &lt;beans&gt; root element</a:t>
            </a:r>
          </a:p>
          <a:p>
            <a:pPr marL="914400" indent="-914400" algn="just">
              <a:buAutoNum type="arabicPeriod"/>
            </a:pPr>
            <a:r>
              <a:rPr lang="en-US" sz="4800" dirty="0" smtClean="0">
                <a:latin typeface="+mj-lt"/>
              </a:rPr>
              <a:t>An example Spring </a:t>
            </a:r>
            <a:r>
              <a:rPr lang="en-US" sz="4800" dirty="0" err="1" smtClean="0">
                <a:latin typeface="+mj-lt"/>
              </a:rPr>
              <a:t>Config</a:t>
            </a:r>
            <a:r>
              <a:rPr lang="en-US" sz="4800" dirty="0" smtClean="0">
                <a:latin typeface="+mj-lt"/>
              </a:rPr>
              <a:t> XML file of DI thru Constructor and thru Setter?</a:t>
            </a:r>
          </a:p>
          <a:p>
            <a:pPr marL="914400" indent="-914400" algn="just">
              <a:buAutoNum type="arabicPeriod"/>
            </a:pPr>
            <a:r>
              <a:rPr lang="en-US" sz="4800" dirty="0" smtClean="0">
                <a:latin typeface="+mj-lt"/>
              </a:rPr>
              <a:t>Can we have combination of DI thru Constructor and Setter?</a:t>
            </a:r>
          </a:p>
          <a:p>
            <a:pPr marL="914400" indent="-914400" algn="just">
              <a:buAutoNum type="arabicPeriod"/>
            </a:pPr>
            <a:r>
              <a:rPr lang="en-US" sz="4800" dirty="0" smtClean="0">
                <a:latin typeface="+mj-lt"/>
              </a:rPr>
              <a:t>How to specify Spring Bean using Annotation?</a:t>
            </a:r>
          </a:p>
          <a:p>
            <a:pPr marL="914400" indent="-914400" algn="just">
              <a:buAutoNum type="arabicPeriod"/>
            </a:pPr>
            <a:r>
              <a:rPr lang="en-US" sz="4800" dirty="0" smtClean="0">
                <a:latin typeface="+mj-lt"/>
              </a:rPr>
              <a:t>Different Scope attribute values?</a:t>
            </a:r>
          </a:p>
          <a:p>
            <a:pPr marL="914400" indent="-914400" algn="just">
              <a:buAutoNum type="arabicPeriod"/>
            </a:pPr>
            <a:r>
              <a:rPr lang="en-US" sz="4800" dirty="0" smtClean="0">
                <a:latin typeface="+mj-lt"/>
              </a:rPr>
              <a:t>Advantage of DI?</a:t>
            </a:r>
          </a:p>
          <a:p>
            <a:pPr marL="914400" indent="-914400" algn="just">
              <a:buAutoNum type="arabicPeriod"/>
            </a:pPr>
            <a:r>
              <a:rPr lang="en-US" sz="4800" dirty="0" smtClean="0">
                <a:latin typeface="+mj-lt"/>
              </a:rPr>
              <a:t>How to Inject a Collection to a Bean?</a:t>
            </a:r>
          </a:p>
        </p:txBody>
      </p:sp>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70000" lnSpcReduction="20000"/>
          </a:bodyPr>
          <a:lstStyle/>
          <a:p>
            <a:pPr algn="just">
              <a:buNone/>
            </a:pPr>
            <a:r>
              <a:rPr lang="en-US" sz="4800" dirty="0" smtClean="0">
                <a:solidFill>
                  <a:srgbClr val="FF0000"/>
                </a:solidFill>
                <a:latin typeface="+mj-lt"/>
              </a:rPr>
              <a:t>Some More Questions(</a:t>
            </a:r>
            <a:r>
              <a:rPr lang="en-US" sz="4800" dirty="0" err="1" smtClean="0">
                <a:solidFill>
                  <a:srgbClr val="FF0000"/>
                </a:solidFill>
                <a:latin typeface="+mj-lt"/>
              </a:rPr>
              <a:t>contd</a:t>
            </a:r>
            <a:r>
              <a:rPr lang="en-US" sz="4800" dirty="0" smtClean="0">
                <a:solidFill>
                  <a:srgbClr val="FF0000"/>
                </a:solidFill>
                <a:latin typeface="+mj-lt"/>
              </a:rPr>
              <a:t>…)</a:t>
            </a:r>
          </a:p>
          <a:p>
            <a:pPr marL="914400" indent="-914400" algn="just">
              <a:buFont typeface="Wingdings 2"/>
              <a:buAutoNum type="arabicPeriod"/>
            </a:pPr>
            <a:r>
              <a:rPr lang="en-US" sz="4900" dirty="0" smtClean="0">
                <a:latin typeface="+mj-lt"/>
              </a:rPr>
              <a:t>What if you don’t have matching constructor or Setter method?</a:t>
            </a:r>
          </a:p>
          <a:p>
            <a:pPr marL="914400" indent="-914400" algn="just">
              <a:buFont typeface="Wingdings 2"/>
              <a:buAutoNum type="arabicPeriod"/>
            </a:pPr>
            <a:r>
              <a:rPr lang="en-US" sz="4900" dirty="0" smtClean="0">
                <a:latin typeface="+mj-lt"/>
              </a:rPr>
              <a:t>Difference between XML and XSD file?</a:t>
            </a:r>
          </a:p>
          <a:p>
            <a:pPr marL="914400" indent="-914400" algn="just">
              <a:buFont typeface="Wingdings 2"/>
              <a:buAutoNum type="arabicPeriod"/>
            </a:pPr>
            <a:r>
              <a:rPr lang="en-US" sz="4900" dirty="0" smtClean="0">
                <a:latin typeface="+mj-lt"/>
              </a:rPr>
              <a:t>Different JSP Tags?</a:t>
            </a:r>
          </a:p>
          <a:p>
            <a:pPr marL="914400" indent="-914400" algn="just">
              <a:buFont typeface="Wingdings 2"/>
              <a:buAutoNum type="arabicPeriod"/>
            </a:pPr>
            <a:r>
              <a:rPr lang="en-US" sz="4900" dirty="0" smtClean="0">
                <a:latin typeface="+mj-lt"/>
              </a:rPr>
              <a:t>Which is Core functionality of Spring?</a:t>
            </a:r>
          </a:p>
          <a:p>
            <a:pPr marL="914400" indent="-914400" algn="just">
              <a:buFont typeface="Wingdings 2"/>
              <a:buAutoNum type="arabicPeriod"/>
            </a:pPr>
            <a:r>
              <a:rPr lang="en-US" sz="4900" dirty="0" smtClean="0">
                <a:latin typeface="+mj-lt"/>
              </a:rPr>
              <a:t>How to use Multiple Spring </a:t>
            </a:r>
            <a:r>
              <a:rPr lang="en-US" sz="4900" dirty="0" err="1" smtClean="0">
                <a:latin typeface="+mj-lt"/>
              </a:rPr>
              <a:t>Config</a:t>
            </a:r>
            <a:r>
              <a:rPr lang="en-US" sz="4900" dirty="0" smtClean="0">
                <a:latin typeface="+mj-lt"/>
              </a:rPr>
              <a:t> files?</a:t>
            </a:r>
          </a:p>
          <a:p>
            <a:pPr marL="914400" indent="-914400" algn="just">
              <a:buFont typeface="Wingdings 2"/>
              <a:buAutoNum type="arabicPeriod"/>
            </a:pPr>
            <a:r>
              <a:rPr lang="en-US" sz="4900" dirty="0" smtClean="0">
                <a:latin typeface="+mj-lt"/>
              </a:rPr>
              <a:t>Purpose of ref attribute in bean element, in Spring </a:t>
            </a:r>
            <a:r>
              <a:rPr lang="en-US" sz="4900" dirty="0" err="1" smtClean="0">
                <a:latin typeface="+mj-lt"/>
              </a:rPr>
              <a:t>Config</a:t>
            </a:r>
            <a:r>
              <a:rPr lang="en-US" sz="4900" dirty="0" smtClean="0">
                <a:latin typeface="+mj-lt"/>
              </a:rPr>
              <a:t> file?</a:t>
            </a:r>
          </a:p>
          <a:p>
            <a:pPr marL="914400" indent="-914400" algn="just">
              <a:buFont typeface="Wingdings 2"/>
              <a:buAutoNum type="arabicPeriod"/>
            </a:pPr>
            <a:r>
              <a:rPr lang="en-US" sz="4900" dirty="0" smtClean="0">
                <a:latin typeface="+mj-lt"/>
              </a:rPr>
              <a:t>Only one Spring XML </a:t>
            </a:r>
            <a:r>
              <a:rPr lang="en-US" sz="4900" dirty="0" err="1" smtClean="0">
                <a:latin typeface="+mj-lt"/>
              </a:rPr>
              <a:t>Config</a:t>
            </a:r>
            <a:r>
              <a:rPr lang="en-US" sz="4900" dirty="0" smtClean="0">
                <a:latin typeface="+mj-lt"/>
              </a:rPr>
              <a:t> file can exist, in a project.</a:t>
            </a:r>
          </a:p>
          <a:p>
            <a:pPr marL="914400" indent="-914400" algn="just">
              <a:buFont typeface="Wingdings 2"/>
              <a:buAutoNum type="arabicPeriod"/>
            </a:pPr>
            <a:r>
              <a:rPr lang="en-US" sz="4900" dirty="0" smtClean="0">
                <a:latin typeface="+mj-lt"/>
              </a:rPr>
              <a:t>Spring XML </a:t>
            </a:r>
            <a:r>
              <a:rPr lang="en-US" sz="4900" dirty="0" err="1" smtClean="0">
                <a:latin typeface="+mj-lt"/>
              </a:rPr>
              <a:t>Config</a:t>
            </a:r>
            <a:r>
              <a:rPr lang="en-US" sz="4900" dirty="0" smtClean="0">
                <a:latin typeface="+mj-lt"/>
              </a:rPr>
              <a:t> file need to be always named as ApplicationContext.xml</a:t>
            </a:r>
          </a:p>
        </p:txBody>
      </p:sp>
    </p:spTree>
  </p:cSld>
  <p:clrMapOvr>
    <a:masterClrMapping/>
  </p:clrMapOvr>
  <p:transition>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70000" lnSpcReduction="20000"/>
          </a:bodyPr>
          <a:lstStyle/>
          <a:p>
            <a:pPr algn="just">
              <a:buNone/>
            </a:pPr>
            <a:r>
              <a:rPr lang="en-US" sz="4800" dirty="0" smtClean="0">
                <a:solidFill>
                  <a:srgbClr val="FF0000"/>
                </a:solidFill>
                <a:latin typeface="+mj-lt"/>
              </a:rPr>
              <a:t>Bean Life Cycle Methods</a:t>
            </a:r>
          </a:p>
          <a:p>
            <a:pPr marL="914400" indent="-914400" algn="just">
              <a:buNone/>
            </a:pPr>
            <a:r>
              <a:rPr lang="en-US" sz="4900" dirty="0" smtClean="0">
                <a:latin typeface="+mj-lt"/>
              </a:rPr>
              <a:t>When a Bean gets created or destroyed it is possible to get init and destroy methods invoked.</a:t>
            </a:r>
          </a:p>
          <a:p>
            <a:pPr fontAlgn="base">
              <a:buNone/>
            </a:pPr>
            <a:r>
              <a:rPr lang="en-US" sz="4900" i="1" dirty="0" smtClean="0">
                <a:latin typeface="+mj-lt"/>
              </a:rPr>
              <a:t>&lt;beans&gt;</a:t>
            </a:r>
          </a:p>
          <a:p>
            <a:pPr fontAlgn="base">
              <a:buNone/>
            </a:pPr>
            <a:r>
              <a:rPr lang="en-US" sz="4900" i="1" dirty="0" smtClean="0">
                <a:latin typeface="+mj-lt"/>
              </a:rPr>
              <a:t>&lt;bean id="</a:t>
            </a:r>
            <a:r>
              <a:rPr lang="en-US" sz="4900" i="1" dirty="0" err="1" smtClean="0">
                <a:latin typeface="+mj-lt"/>
              </a:rPr>
              <a:t>demoBean</a:t>
            </a:r>
            <a:r>
              <a:rPr lang="en-US" sz="4900" i="1" dirty="0" smtClean="0">
                <a:latin typeface="+mj-lt"/>
              </a:rPr>
              <a:t>" class="</a:t>
            </a:r>
            <a:r>
              <a:rPr lang="en-US" sz="4900" i="1" dirty="0" err="1" smtClean="0">
                <a:latin typeface="+mj-lt"/>
              </a:rPr>
              <a:t>com.abc.DemoBean</a:t>
            </a:r>
            <a:r>
              <a:rPr lang="en-US" sz="4900" i="1" dirty="0" smtClean="0">
                <a:latin typeface="+mj-lt"/>
              </a:rPr>
              <a:t>" </a:t>
            </a:r>
          </a:p>
          <a:p>
            <a:pPr fontAlgn="base">
              <a:buNone/>
            </a:pPr>
            <a:r>
              <a:rPr lang="en-US" sz="4900" i="1" dirty="0" smtClean="0">
                <a:latin typeface="+mj-lt"/>
              </a:rPr>
              <a:t>init-method="</a:t>
            </a:r>
            <a:r>
              <a:rPr lang="en-US" sz="4900" i="1" dirty="0" err="1" smtClean="0">
                <a:latin typeface="+mj-lt"/>
              </a:rPr>
              <a:t>customInit</a:t>
            </a:r>
            <a:r>
              <a:rPr lang="en-US" sz="4900" i="1" dirty="0" smtClean="0">
                <a:latin typeface="+mj-lt"/>
              </a:rPr>
              <a:t>" </a:t>
            </a:r>
          </a:p>
          <a:p>
            <a:pPr fontAlgn="base">
              <a:buNone/>
            </a:pPr>
            <a:r>
              <a:rPr lang="en-US" sz="4900" i="1" dirty="0" smtClean="0">
                <a:latin typeface="+mj-lt"/>
              </a:rPr>
              <a:t>destroy-method="</a:t>
            </a:r>
            <a:r>
              <a:rPr lang="en-US" sz="4900" i="1" dirty="0" err="1" smtClean="0">
                <a:latin typeface="+mj-lt"/>
              </a:rPr>
              <a:t>customDestroy</a:t>
            </a:r>
            <a:r>
              <a:rPr lang="en-US" sz="4900" i="1" dirty="0" smtClean="0">
                <a:latin typeface="+mj-lt"/>
              </a:rPr>
              <a:t>"&gt;</a:t>
            </a:r>
          </a:p>
          <a:p>
            <a:pPr fontAlgn="base">
              <a:buNone/>
            </a:pPr>
            <a:r>
              <a:rPr lang="en-US" sz="4900" i="1" dirty="0" smtClean="0">
                <a:latin typeface="+mj-lt"/>
              </a:rPr>
              <a:t>&lt;/bean&gt;</a:t>
            </a:r>
          </a:p>
          <a:p>
            <a:pPr fontAlgn="base">
              <a:buNone/>
            </a:pPr>
            <a:r>
              <a:rPr lang="en-US" sz="4900" i="1" dirty="0" smtClean="0">
                <a:latin typeface="+mj-lt"/>
              </a:rPr>
              <a:t>&lt;/beans&gt;</a:t>
            </a:r>
          </a:p>
          <a:p>
            <a:pPr algn="just" fontAlgn="base">
              <a:buNone/>
            </a:pPr>
            <a:r>
              <a:rPr lang="en-US" sz="4900" dirty="0" smtClean="0">
                <a:solidFill>
                  <a:srgbClr val="FF0000"/>
                </a:solidFill>
                <a:latin typeface="+mj-lt"/>
              </a:rPr>
              <a:t>How to specify Bean Life Cycle Methods, using Annotations</a:t>
            </a:r>
          </a:p>
          <a:p>
            <a:pPr fontAlgn="base">
              <a:buNone/>
            </a:pPr>
            <a:r>
              <a:rPr lang="en-US" sz="4900" dirty="0" smtClean="0">
                <a:latin typeface="+mj-lt"/>
              </a:rPr>
              <a:t>@</a:t>
            </a:r>
            <a:r>
              <a:rPr lang="en-US" sz="4900" dirty="0" err="1" smtClean="0">
                <a:latin typeface="+mj-lt"/>
              </a:rPr>
              <a:t>PostConstruct</a:t>
            </a:r>
            <a:r>
              <a:rPr lang="en-US" sz="4900" dirty="0" smtClean="0">
                <a:latin typeface="+mj-lt"/>
              </a:rPr>
              <a:t> and @</a:t>
            </a:r>
            <a:r>
              <a:rPr lang="en-US" sz="4900" dirty="0" err="1" smtClean="0">
                <a:latin typeface="+mj-lt"/>
              </a:rPr>
              <a:t>PreDestroy</a:t>
            </a:r>
            <a:r>
              <a:rPr lang="en-US" sz="4900" dirty="0" smtClean="0">
                <a:latin typeface="+mj-lt"/>
              </a:rPr>
              <a:t> annotations</a:t>
            </a:r>
          </a:p>
          <a:p>
            <a:pPr fontAlgn="base">
              <a:buNone/>
            </a:pPr>
            <a:endParaRPr lang="en-US" sz="5400" i="1" dirty="0" smtClean="0"/>
          </a:p>
          <a:p>
            <a:pPr marL="914400" indent="-914400" algn="just">
              <a:buNone/>
            </a:pPr>
            <a:endParaRPr lang="en-US" sz="4900" dirty="0" smtClean="0">
              <a:latin typeface="+mj-lt"/>
            </a:endParaRPr>
          </a:p>
        </p:txBody>
      </p:sp>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838200"/>
            <a:ext cx="9144000" cy="5715000"/>
          </a:xfrm>
        </p:spPr>
        <p:txBody>
          <a:bodyPr>
            <a:normAutofit/>
          </a:bodyPr>
          <a:lstStyle/>
          <a:p>
            <a:pPr algn="just">
              <a:buNone/>
            </a:pPr>
            <a:r>
              <a:rPr lang="en-US" sz="4800" dirty="0" smtClean="0">
                <a:latin typeface="+mj-lt"/>
              </a:rPr>
              <a:t>Annotations, which need to be used are</a:t>
            </a:r>
          </a:p>
          <a:p>
            <a:pPr marL="914400" indent="-914400" algn="just">
              <a:buAutoNum type="arabicPeriod"/>
            </a:pPr>
            <a:r>
              <a:rPr lang="en-US" sz="4800" dirty="0" smtClean="0">
                <a:latin typeface="+mj-lt"/>
              </a:rPr>
              <a:t>@Configuration</a:t>
            </a:r>
          </a:p>
          <a:p>
            <a:pPr marL="914400" indent="-914400" algn="just">
              <a:buAutoNum type="arabicPeriod"/>
            </a:pPr>
            <a:r>
              <a:rPr lang="en-US" sz="4800" dirty="0" smtClean="0">
                <a:latin typeface="+mj-lt"/>
              </a:rPr>
              <a:t>@Value – to inject a primitive value</a:t>
            </a:r>
          </a:p>
          <a:p>
            <a:pPr marL="914400" indent="-914400" algn="just">
              <a:buAutoNum type="arabicPeriod"/>
            </a:pPr>
            <a:r>
              <a:rPr lang="en-US" sz="4800" dirty="0" smtClean="0">
                <a:latin typeface="+mj-lt"/>
              </a:rPr>
              <a:t>@Resource – to inject non primitive value</a:t>
            </a:r>
          </a:p>
          <a:p>
            <a:pPr marL="914400" indent="-914400" algn="just">
              <a:buAutoNum type="arabicPeriod"/>
            </a:pPr>
            <a:endParaRPr lang="en-US" sz="4800" dirty="0" smtClean="0"/>
          </a:p>
          <a:p>
            <a:pPr algn="just"/>
            <a:endParaRPr lang="en-US" sz="4800" dirty="0" smtClean="0">
              <a:solidFill>
                <a:srgbClr val="FF0000"/>
              </a:solidFill>
            </a:endParaRPr>
          </a:p>
          <a:p>
            <a:pPr algn="just"/>
            <a:endParaRPr lang="en-US" sz="4800" dirty="0" smtClean="0"/>
          </a:p>
        </p:txBody>
      </p:sp>
      <p:sp>
        <p:nvSpPr>
          <p:cNvPr id="4" name="Subtitle 2"/>
          <p:cNvSpPr txBox="1">
            <a:spLocks/>
          </p:cNvSpPr>
          <p:nvPr/>
        </p:nvSpPr>
        <p:spPr>
          <a:xfrm>
            <a:off x="0" y="0"/>
            <a:ext cx="9144000" cy="609600"/>
          </a:xfrm>
          <a:prstGeom prst="rect">
            <a:avLst/>
          </a:prstGeom>
        </p:spPr>
        <p:txBody>
          <a:bodyPr vert="horz">
            <a:normAutofit lnSpcReduction="10000"/>
          </a:bodyPr>
          <a:lstStyle/>
          <a:p>
            <a:pPr algn="just">
              <a:buNone/>
            </a:pPr>
            <a:r>
              <a:rPr lang="en-US" sz="3600" dirty="0" smtClean="0">
                <a:solidFill>
                  <a:srgbClr val="FF0000"/>
                </a:solidFill>
                <a:latin typeface="+mj-lt"/>
              </a:rPr>
              <a:t>How to specify Spring Bean with Annotation?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90600"/>
            <a:ext cx="9144000" cy="4708981"/>
          </a:xfrm>
          <a:prstGeom prst="rect">
            <a:avLst/>
          </a:prstGeom>
        </p:spPr>
        <p:txBody>
          <a:bodyPr wrap="square">
            <a:spAutoFit/>
          </a:bodyPr>
          <a:lstStyle/>
          <a:p>
            <a:pPr>
              <a:buFont typeface="Arial" pitchFamily="34" charset="0"/>
              <a:buChar char="•"/>
            </a:pPr>
            <a:r>
              <a:rPr lang="en-US" sz="2000" dirty="0" smtClean="0">
                <a:latin typeface="+mj-lt"/>
              </a:rPr>
              <a:t>Normally all the beans or components need to be declared in XML bean configuration file, so that Spring container can detect and register your beans or components. </a:t>
            </a:r>
          </a:p>
          <a:p>
            <a:pPr>
              <a:buFont typeface="Arial" pitchFamily="34" charset="0"/>
              <a:buChar char="•"/>
            </a:pPr>
            <a:endParaRPr lang="en-US" sz="2000" dirty="0" smtClean="0">
              <a:latin typeface="+mj-lt"/>
            </a:endParaRPr>
          </a:p>
          <a:p>
            <a:pPr>
              <a:buFont typeface="Arial" pitchFamily="34" charset="0"/>
              <a:buChar char="•"/>
            </a:pPr>
            <a:r>
              <a:rPr lang="en-US" sz="2000" dirty="0" smtClean="0">
                <a:latin typeface="+mj-lt"/>
              </a:rPr>
              <a:t>Actually, Spring is able to auto scan, detect and instantiate your beans from pre-defined project package, no more tedious beans declaration in in XML file.</a:t>
            </a:r>
          </a:p>
          <a:p>
            <a:pPr>
              <a:buFont typeface="Arial" pitchFamily="34" charset="0"/>
              <a:buChar char="•"/>
            </a:pPr>
            <a:endParaRPr lang="en-US" sz="2000" dirty="0" smtClean="0">
              <a:latin typeface="+mj-lt"/>
            </a:endParaRPr>
          </a:p>
          <a:p>
            <a:r>
              <a:rPr lang="en-US" sz="2000" dirty="0" smtClean="0">
                <a:latin typeface="+mj-lt"/>
              </a:rPr>
              <a:t>Auto Components Scan Annotation Types</a:t>
            </a:r>
          </a:p>
          <a:p>
            <a:r>
              <a:rPr lang="en-US" sz="2000" dirty="0" smtClean="0">
                <a:latin typeface="+mj-lt"/>
              </a:rPr>
              <a:t>In Spring 2.5, there are 4 types of auto components scan annotation types</a:t>
            </a:r>
          </a:p>
          <a:p>
            <a:r>
              <a:rPr lang="en-US" sz="2000" dirty="0" smtClean="0">
                <a:solidFill>
                  <a:srgbClr val="FF0000"/>
                </a:solidFill>
                <a:latin typeface="+mj-lt"/>
              </a:rPr>
              <a:t>@Component</a:t>
            </a:r>
            <a:r>
              <a:rPr lang="en-US" sz="2000" dirty="0" smtClean="0">
                <a:latin typeface="+mj-lt"/>
              </a:rPr>
              <a:t> – Indicates a auto scan component.</a:t>
            </a:r>
          </a:p>
          <a:p>
            <a:r>
              <a:rPr lang="en-US" sz="2000" dirty="0" smtClean="0">
                <a:solidFill>
                  <a:srgbClr val="FF0000"/>
                </a:solidFill>
                <a:latin typeface="+mj-lt"/>
              </a:rPr>
              <a:t>@Repository </a:t>
            </a:r>
            <a:r>
              <a:rPr lang="en-US" sz="2000" dirty="0" smtClean="0">
                <a:latin typeface="+mj-lt"/>
              </a:rPr>
              <a:t>– Indicates DAO component in the persistence layer.</a:t>
            </a:r>
          </a:p>
          <a:p>
            <a:r>
              <a:rPr lang="en-US" sz="2000" dirty="0" smtClean="0">
                <a:solidFill>
                  <a:srgbClr val="FF0000"/>
                </a:solidFill>
                <a:latin typeface="+mj-lt"/>
              </a:rPr>
              <a:t>@Service </a:t>
            </a:r>
            <a:r>
              <a:rPr lang="en-US" sz="2000" dirty="0" smtClean="0">
                <a:latin typeface="+mj-lt"/>
              </a:rPr>
              <a:t>– Indicates a Service component in the business layer.</a:t>
            </a:r>
          </a:p>
          <a:p>
            <a:r>
              <a:rPr lang="en-US" sz="2000" dirty="0" smtClean="0">
                <a:solidFill>
                  <a:srgbClr val="FF0000"/>
                </a:solidFill>
                <a:latin typeface="+mj-lt"/>
              </a:rPr>
              <a:t>@Controller </a:t>
            </a:r>
            <a:r>
              <a:rPr lang="en-US" sz="2000" dirty="0" smtClean="0">
                <a:latin typeface="+mj-lt"/>
              </a:rPr>
              <a:t>– Indicates a controller component in the presentation layer.</a:t>
            </a:r>
          </a:p>
          <a:p>
            <a:pPr>
              <a:buFont typeface="Arial" pitchFamily="34" charset="0"/>
              <a:buChar char="•"/>
            </a:pPr>
            <a:endParaRPr lang="en-US" sz="2000" dirty="0" smtClean="0">
              <a:latin typeface="+mj-lt"/>
            </a:endParaRPr>
          </a:p>
          <a:p>
            <a:pPr>
              <a:buFont typeface="Arial" pitchFamily="34" charset="0"/>
              <a:buChar char="•"/>
            </a:pPr>
            <a:r>
              <a:rPr lang="en-US" sz="2000" dirty="0" smtClean="0">
                <a:latin typeface="+mj-lt"/>
              </a:rPr>
              <a:t>For readability, you should always declare @</a:t>
            </a:r>
            <a:r>
              <a:rPr lang="en-US" sz="2000" dirty="0" err="1" smtClean="0">
                <a:latin typeface="+mj-lt"/>
              </a:rPr>
              <a:t>Repository,@Service</a:t>
            </a:r>
            <a:r>
              <a:rPr lang="en-US" sz="2000" dirty="0" smtClean="0">
                <a:latin typeface="+mj-lt"/>
              </a:rPr>
              <a:t> or @Controller for a specified layer to make your code more easier to read,</a:t>
            </a:r>
            <a:endParaRPr lang="en-US" sz="2000" dirty="0">
              <a:latin typeface="+mj-lt"/>
            </a:endParaRPr>
          </a:p>
        </p:txBody>
      </p:sp>
      <p:sp>
        <p:nvSpPr>
          <p:cNvPr id="4" name="Subtitle 2"/>
          <p:cNvSpPr txBox="1">
            <a:spLocks/>
          </p:cNvSpPr>
          <p:nvPr/>
        </p:nvSpPr>
        <p:spPr>
          <a:xfrm>
            <a:off x="0" y="0"/>
            <a:ext cx="9144000" cy="609600"/>
          </a:xfrm>
          <a:prstGeom prst="rect">
            <a:avLst/>
          </a:prstGeom>
        </p:spPr>
        <p:txBody>
          <a:bodyPr vert="horz">
            <a:normAutofit lnSpcReduction="10000"/>
          </a:bodyPr>
          <a:lstStyle/>
          <a:p>
            <a:pPr algn="just">
              <a:buNone/>
            </a:pPr>
            <a:r>
              <a:rPr lang="en-US" sz="3600" dirty="0" smtClean="0">
                <a:solidFill>
                  <a:srgbClr val="FF0000"/>
                </a:solidFill>
                <a:latin typeface="+mj-lt"/>
              </a:rPr>
              <a:t>Spring </a:t>
            </a:r>
            <a:r>
              <a:rPr lang="en-US" sz="3600" dirty="0" err="1" smtClean="0">
                <a:solidFill>
                  <a:srgbClr val="FF0000"/>
                </a:solidFill>
                <a:latin typeface="+mj-lt"/>
              </a:rPr>
              <a:t>AutoScan</a:t>
            </a:r>
            <a:r>
              <a:rPr lang="en-US" sz="3600" dirty="0" smtClean="0">
                <a:solidFill>
                  <a:srgbClr val="FF0000"/>
                </a:solidFill>
                <a:latin typeface="+mj-lt"/>
              </a:rPr>
              <a:t> Components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4832092"/>
          </a:xfrm>
          <a:prstGeom prst="rect">
            <a:avLst/>
          </a:prstGeom>
        </p:spPr>
        <p:txBody>
          <a:bodyPr wrap="square">
            <a:spAutoFit/>
          </a:bodyPr>
          <a:lstStyle/>
          <a:p>
            <a:r>
              <a:rPr lang="en-US" sz="2800" u="sng" dirty="0" smtClean="0">
                <a:solidFill>
                  <a:srgbClr val="FF0000"/>
                </a:solidFill>
              </a:rPr>
              <a:t>Spring Auto Scan components</a:t>
            </a:r>
          </a:p>
          <a:p>
            <a:r>
              <a:rPr lang="en-US" sz="2000" dirty="0" smtClean="0"/>
              <a:t>In </a:t>
            </a:r>
            <a:r>
              <a:rPr lang="en-US" sz="2000" b="1" dirty="0" smtClean="0"/>
              <a:t>spring </a:t>
            </a:r>
            <a:r>
              <a:rPr lang="en-US" sz="2000" b="1" dirty="0" err="1" smtClean="0"/>
              <a:t>autowiring</a:t>
            </a:r>
            <a:r>
              <a:rPr lang="en-US" sz="2000" b="1" dirty="0" smtClean="0"/>
              <a:t> concepts</a:t>
            </a:r>
            <a:r>
              <a:rPr lang="en-US" sz="2000" dirty="0" smtClean="0"/>
              <a:t>, we learned about @</a:t>
            </a:r>
            <a:r>
              <a:rPr lang="en-US" sz="2000" dirty="0" err="1" smtClean="0"/>
              <a:t>Autowired</a:t>
            </a:r>
            <a:r>
              <a:rPr lang="en-US" sz="2000" dirty="0" smtClean="0"/>
              <a:t> annotation that it handles only wiring. You still have to define the beans themselves so the container is aware of them and can inject them for you. But </a:t>
            </a:r>
            <a:r>
              <a:rPr lang="en-US" sz="2000" dirty="0" err="1" smtClean="0"/>
              <a:t>with@Component</a:t>
            </a:r>
            <a:r>
              <a:rPr lang="en-US" sz="2000" dirty="0" smtClean="0"/>
              <a:t>, @Repository, @Service and @Controller annotations in place and after enabling automatic component scanning, spring will automatically import the beans into the container so you don’t have to define them explicitly with XML. These annotations are called </a:t>
            </a:r>
            <a:r>
              <a:rPr lang="en-US" sz="2000" b="1" dirty="0" smtClean="0"/>
              <a:t>Stereotype annotations</a:t>
            </a:r>
            <a:r>
              <a:rPr lang="en-US" sz="2000" dirty="0" smtClean="0"/>
              <a:t> as well.</a:t>
            </a:r>
          </a:p>
          <a:p>
            <a:r>
              <a:rPr lang="en-US" sz="2000" dirty="0" smtClean="0"/>
              <a:t>Before jumping to example use of these annotations, let’s learn quick facts about these annotations which will help you in making a better decision about when to use which annotation.</a:t>
            </a:r>
          </a:p>
          <a:p>
            <a:r>
              <a:rPr lang="en-US" sz="2000" dirty="0" smtClean="0"/>
              <a:t>@Component, @Repository, @Service and @Controller annotations</a:t>
            </a:r>
          </a:p>
          <a:p>
            <a:r>
              <a:rPr lang="en-US" sz="2000" dirty="0" smtClean="0"/>
              <a:t>1) The @Component annotation marks a java class as a bean so the component-scanning mechanism of spring can pick it up and pull it into the application context. </a:t>
            </a:r>
            <a:endParaRPr lang="en-US" sz="2000" dirty="0"/>
          </a:p>
        </p:txBody>
      </p:sp>
    </p:spTree>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915400" cy="6063198"/>
          </a:xfrm>
          <a:prstGeom prst="rect">
            <a:avLst/>
          </a:prstGeom>
        </p:spPr>
        <p:txBody>
          <a:bodyPr wrap="square">
            <a:spAutoFit/>
          </a:bodyPr>
          <a:lstStyle/>
          <a:p>
            <a:r>
              <a:rPr lang="en-US" sz="2800" u="sng" dirty="0" smtClean="0">
                <a:solidFill>
                  <a:srgbClr val="FF0000"/>
                </a:solidFill>
              </a:rPr>
              <a:t>Spring Auto Scan components</a:t>
            </a:r>
          </a:p>
          <a:p>
            <a:r>
              <a:rPr lang="en-US" sz="2000" dirty="0" smtClean="0"/>
              <a:t>2) Although above use of @Component is good enough but you can use more suitable annotation that provides additional benefits specifically for DAOs i.e. @Repository annotation. The @Repository annotation is a specialization of the @Component annotation with similar use and functionality. In addition to importing the DAOs into the DI container, </a:t>
            </a:r>
            <a:r>
              <a:rPr lang="en-US" sz="2000" b="1" dirty="0" smtClean="0"/>
              <a:t>it also makes the unchecked exceptions (thrown from DAO methods) eligible for translation</a:t>
            </a:r>
            <a:r>
              <a:rPr lang="en-US" sz="2000" dirty="0" smtClean="0"/>
              <a:t> into Spring </a:t>
            </a:r>
            <a:r>
              <a:rPr lang="en-US" sz="2000" dirty="0" err="1" smtClean="0"/>
              <a:t>DataAccessException</a:t>
            </a:r>
            <a:r>
              <a:rPr lang="en-US" sz="2000" dirty="0" smtClean="0"/>
              <a:t>.</a:t>
            </a:r>
          </a:p>
          <a:p>
            <a:r>
              <a:rPr lang="en-US" sz="2000" dirty="0" smtClean="0"/>
              <a:t>3) The @Service annotation is also a specialization of the component annotation. It doesn’t currently provide any additional behavior over the @Component annotation, but it’s a good idea to use @Service over @</a:t>
            </a:r>
            <a:r>
              <a:rPr lang="en-US" sz="2000" dirty="0" err="1" smtClean="0"/>
              <a:t>Componentin</a:t>
            </a:r>
            <a:r>
              <a:rPr lang="en-US" sz="2000" dirty="0" smtClean="0"/>
              <a:t> service-layer classes because </a:t>
            </a:r>
            <a:r>
              <a:rPr lang="en-US" sz="2000" b="1" dirty="0" smtClean="0"/>
              <a:t>it specifies intent better</a:t>
            </a:r>
            <a:r>
              <a:rPr lang="en-US" sz="2000" dirty="0" smtClean="0"/>
              <a:t>. Additionally, tool support and additional behavior might rely on it in the future.</a:t>
            </a:r>
          </a:p>
          <a:p>
            <a:r>
              <a:rPr lang="en-US" sz="2000" dirty="0" smtClean="0"/>
              <a:t>4) @Controller annotation marks a class as a Spring Web MVC controller. It too is a @</a:t>
            </a:r>
            <a:r>
              <a:rPr lang="en-US" sz="2000" dirty="0" err="1" smtClean="0"/>
              <a:t>Componentspecialization</a:t>
            </a:r>
            <a:r>
              <a:rPr lang="en-US" sz="2000" dirty="0" smtClean="0"/>
              <a:t>, so beans marked with it are automatically imported into the DI container. When you add </a:t>
            </a:r>
            <a:r>
              <a:rPr lang="en-US" sz="2000" dirty="0" err="1" smtClean="0"/>
              <a:t>the@Controller</a:t>
            </a:r>
            <a:r>
              <a:rPr lang="en-US" sz="2000" dirty="0" smtClean="0"/>
              <a:t> annotation to a class, you can use another annotation i.e. @</a:t>
            </a:r>
            <a:r>
              <a:rPr lang="en-US" sz="2000" dirty="0" err="1" smtClean="0"/>
              <a:t>RequestMapping</a:t>
            </a:r>
            <a:r>
              <a:rPr lang="en-US" sz="2000" dirty="0" smtClean="0"/>
              <a:t>; to map URLs to instance methods of a class.</a:t>
            </a:r>
            <a:endParaRPr lang="en-US" sz="2000"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0" y="0"/>
            <a:ext cx="8229600" cy="4389120"/>
          </a:xfrm>
        </p:spPr>
        <p:txBody>
          <a:bodyPr>
            <a:normAutofit/>
          </a:bodyPr>
          <a:lstStyle/>
          <a:p>
            <a:pPr algn="just">
              <a:buNone/>
            </a:pPr>
            <a:r>
              <a:rPr lang="en-US" dirty="0" smtClean="0">
                <a:solidFill>
                  <a:srgbClr val="FF0000"/>
                </a:solidFill>
                <a:latin typeface="+mj-lt"/>
              </a:rPr>
              <a:t>Training Prerequisites</a:t>
            </a:r>
          </a:p>
          <a:p>
            <a:pPr algn="just"/>
            <a:endParaRPr lang="en-US" dirty="0" smtClean="0">
              <a:solidFill>
                <a:srgbClr val="FF0000"/>
              </a:solidFill>
            </a:endParaRPr>
          </a:p>
          <a:p>
            <a:pPr algn="just"/>
            <a:endParaRPr lang="en-US" dirty="0" smtClean="0">
              <a:solidFill>
                <a:srgbClr val="FF0000"/>
              </a:solidFill>
            </a:endParaRPr>
          </a:p>
          <a:p>
            <a:pPr algn="just"/>
            <a:endParaRPr lang="en-US" dirty="0" smtClean="0"/>
          </a:p>
          <a:p>
            <a:pPr algn="just"/>
            <a:endParaRPr lang="en-US" dirty="0"/>
          </a:p>
        </p:txBody>
      </p:sp>
      <p:sp>
        <p:nvSpPr>
          <p:cNvPr id="4" name="Rectangle 1"/>
          <p:cNvSpPr>
            <a:spLocks noChangeArrowheads="1"/>
          </p:cNvSpPr>
          <p:nvPr/>
        </p:nvSpPr>
        <p:spPr bwMode="auto">
          <a:xfrm>
            <a:off x="0" y="1219200"/>
            <a:ext cx="9144000"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buFont typeface="Arial" pitchFamily="34" charset="0"/>
              <a:buChar char="•"/>
            </a:pPr>
            <a:r>
              <a:rPr lang="en-US" sz="2800" dirty="0" smtClean="0">
                <a:latin typeface="+mj-lt"/>
              </a:rPr>
              <a:t>Working Knowledge in Core Java</a:t>
            </a:r>
          </a:p>
          <a:p>
            <a:pPr lvl="0">
              <a:buFont typeface="Arial" pitchFamily="34" charset="0"/>
              <a:buChar char="•"/>
            </a:pPr>
            <a:r>
              <a:rPr lang="en-US" sz="2800" dirty="0" smtClean="0">
                <a:latin typeface="+mj-lt"/>
              </a:rPr>
              <a:t>Knowledge in</a:t>
            </a:r>
          </a:p>
          <a:p>
            <a:pPr marL="514350" lvl="0" indent="-514350">
              <a:buFont typeface="+mj-lt"/>
              <a:buAutoNum type="arabicPeriod"/>
            </a:pPr>
            <a:r>
              <a:rPr lang="en-US" sz="2800" dirty="0" smtClean="0">
                <a:latin typeface="+mj-lt"/>
              </a:rPr>
              <a:t>HTML, CSS, JavaScript</a:t>
            </a:r>
          </a:p>
          <a:p>
            <a:pPr marL="514350" lvl="0" indent="-514350">
              <a:buFont typeface="+mj-lt"/>
              <a:buAutoNum type="arabicPeriod"/>
            </a:pPr>
            <a:r>
              <a:rPr lang="en-US" sz="2800" dirty="0" smtClean="0">
                <a:latin typeface="+mj-lt"/>
              </a:rPr>
              <a:t>JSP, </a:t>
            </a:r>
            <a:r>
              <a:rPr lang="en-US" sz="2800" dirty="0" err="1" smtClean="0">
                <a:latin typeface="+mj-lt"/>
              </a:rPr>
              <a:t>Servlets</a:t>
            </a:r>
            <a:r>
              <a:rPr lang="en-US" sz="2800" dirty="0" smtClean="0">
                <a:latin typeface="+mj-lt"/>
              </a:rPr>
              <a:t>(Filters)</a:t>
            </a:r>
          </a:p>
          <a:p>
            <a:pPr lvl="0">
              <a:buFont typeface="Arial" pitchFamily="34" charset="0"/>
              <a:buChar char="•"/>
            </a:pPr>
            <a:endParaRPr lang="en-US" sz="2800" dirty="0" smtClean="0">
              <a:latin typeface="+mj-lt"/>
            </a:endParaRPr>
          </a:p>
          <a:p>
            <a:pPr lvl="0">
              <a:buFont typeface="Arial" pitchFamily="34" charset="0"/>
              <a:buChar char="•"/>
            </a:pPr>
            <a:r>
              <a:rPr lang="en-US" sz="2800" dirty="0" smtClean="0">
                <a:latin typeface="+mj-lt"/>
              </a:rPr>
              <a:t>Knowledge in other Java Frameworks, like Hibernate</a:t>
            </a:r>
          </a:p>
          <a:p>
            <a:pPr lvl="0">
              <a:buFont typeface="Arial" pitchFamily="34" charset="0"/>
              <a:buChar char="•"/>
            </a:pPr>
            <a:r>
              <a:rPr lang="en-US" sz="2800" dirty="0" smtClean="0">
                <a:latin typeface="+mj-lt"/>
              </a:rPr>
              <a:t>Knowledge in Design Patterns</a:t>
            </a:r>
            <a:endParaRPr lang="en-US" sz="2800" dirty="0">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915400" cy="3293209"/>
          </a:xfrm>
          <a:prstGeom prst="rect">
            <a:avLst/>
          </a:prstGeom>
        </p:spPr>
        <p:txBody>
          <a:bodyPr wrap="square">
            <a:spAutoFit/>
          </a:bodyPr>
          <a:lstStyle/>
          <a:p>
            <a:r>
              <a:rPr lang="en-US" sz="2800" u="sng" dirty="0" smtClean="0">
                <a:solidFill>
                  <a:srgbClr val="FF0000"/>
                </a:solidFill>
              </a:rPr>
              <a:t>Spring Auto Scan components</a:t>
            </a:r>
          </a:p>
          <a:p>
            <a:r>
              <a:rPr lang="en-US" sz="2000" dirty="0" smtClean="0"/>
              <a:t>In Spring, bean scope is used to decide which type of bean instance should be return from Spring container back to the caller.</a:t>
            </a:r>
          </a:p>
          <a:p>
            <a:r>
              <a:rPr lang="en-US" sz="2000" dirty="0" smtClean="0"/>
              <a:t>5 types of bean scopes supported :</a:t>
            </a:r>
          </a:p>
          <a:p>
            <a:r>
              <a:rPr lang="en-US" sz="2000" dirty="0" smtClean="0">
                <a:solidFill>
                  <a:srgbClr val="FF0000"/>
                </a:solidFill>
              </a:rPr>
              <a:t>singleton</a:t>
            </a:r>
            <a:r>
              <a:rPr lang="en-US" sz="2000" dirty="0" smtClean="0"/>
              <a:t> – Return a single bean instance per Spring </a:t>
            </a:r>
            <a:r>
              <a:rPr lang="en-US" sz="2000" dirty="0" err="1" smtClean="0"/>
              <a:t>IoC</a:t>
            </a:r>
            <a:r>
              <a:rPr lang="en-US" sz="2000" dirty="0" smtClean="0"/>
              <a:t> container</a:t>
            </a:r>
          </a:p>
          <a:p>
            <a:r>
              <a:rPr lang="en-US" sz="2000" dirty="0" smtClean="0">
                <a:solidFill>
                  <a:srgbClr val="FF0000"/>
                </a:solidFill>
              </a:rPr>
              <a:t>prototype</a:t>
            </a:r>
            <a:r>
              <a:rPr lang="en-US" sz="2000" dirty="0" smtClean="0"/>
              <a:t> – Return a new bean instance each time when requested</a:t>
            </a:r>
          </a:p>
          <a:p>
            <a:r>
              <a:rPr lang="en-US" sz="2000" dirty="0" smtClean="0">
                <a:solidFill>
                  <a:srgbClr val="FF0000"/>
                </a:solidFill>
              </a:rPr>
              <a:t>request</a:t>
            </a:r>
            <a:r>
              <a:rPr lang="en-US" sz="2000" dirty="0" smtClean="0"/>
              <a:t> – Return a single bean instance per HTTP request. *</a:t>
            </a:r>
          </a:p>
          <a:p>
            <a:r>
              <a:rPr lang="en-US" sz="2000" dirty="0" smtClean="0">
                <a:solidFill>
                  <a:srgbClr val="FF0000"/>
                </a:solidFill>
              </a:rPr>
              <a:t>session</a:t>
            </a:r>
            <a:r>
              <a:rPr lang="en-US" sz="2000" dirty="0" smtClean="0"/>
              <a:t> – Return a single bean instance per HTTP session. *</a:t>
            </a:r>
          </a:p>
          <a:p>
            <a:r>
              <a:rPr lang="en-US" sz="2000" dirty="0" err="1" smtClean="0">
                <a:solidFill>
                  <a:srgbClr val="FF0000"/>
                </a:solidFill>
              </a:rPr>
              <a:t>globalSession</a:t>
            </a:r>
            <a:r>
              <a:rPr lang="en-US" sz="2000" dirty="0" smtClean="0"/>
              <a:t> – Return a single bean instance per global HTTP session. *</a:t>
            </a:r>
          </a:p>
          <a:p>
            <a:endParaRPr lang="en-US" sz="2000" dirty="0"/>
          </a:p>
        </p:txBody>
      </p:sp>
    </p:spTree>
  </p:cSld>
  <p:clrMapOvr>
    <a:masterClrMapping/>
  </p:clrMapOvr>
  <p:transition>
    <p:dissolv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762000"/>
            <a:ext cx="9144000" cy="6096000"/>
          </a:xfrm>
        </p:spPr>
        <p:txBody>
          <a:bodyPr>
            <a:normAutofit/>
          </a:bodyPr>
          <a:lstStyle/>
          <a:p>
            <a:pPr>
              <a:buNone/>
            </a:pPr>
            <a:r>
              <a:rPr lang="en-US" sz="3200" dirty="0" smtClean="0">
                <a:latin typeface="+mj-lt"/>
              </a:rPr>
              <a:t>Spring </a:t>
            </a:r>
            <a:r>
              <a:rPr lang="en-US" sz="3200" dirty="0" err="1" smtClean="0">
                <a:latin typeface="+mj-lt"/>
              </a:rPr>
              <a:t>Configs</a:t>
            </a:r>
            <a:r>
              <a:rPr lang="en-US" sz="3200" dirty="0" smtClean="0">
                <a:latin typeface="+mj-lt"/>
              </a:rPr>
              <a:t> can be done with Annotations or XML. Below are differences of using either of them.</a:t>
            </a:r>
          </a:p>
          <a:p>
            <a:pPr marL="514350" indent="-514350">
              <a:buAutoNum type="arabicPeriod"/>
            </a:pPr>
            <a:r>
              <a:rPr lang="en-US" sz="3200" dirty="0" smtClean="0">
                <a:latin typeface="+mj-lt"/>
              </a:rPr>
              <a:t>Code Readability is better, by using Annotations, since all mapping details are specified along with Bean class.</a:t>
            </a:r>
          </a:p>
          <a:p>
            <a:pPr marL="514350" indent="-514350">
              <a:buAutoNum type="arabicPeriod"/>
            </a:pPr>
            <a:r>
              <a:rPr lang="en-US" sz="3200" dirty="0" smtClean="0">
                <a:latin typeface="+mj-lt"/>
              </a:rPr>
              <a:t>Rebuild/Recompile of  source code is not required, when any changes are made to XML </a:t>
            </a:r>
            <a:r>
              <a:rPr lang="en-US" sz="3200" dirty="0" err="1" smtClean="0">
                <a:latin typeface="+mj-lt"/>
              </a:rPr>
              <a:t>Config</a:t>
            </a:r>
            <a:r>
              <a:rPr lang="en-US" sz="3200" dirty="0" smtClean="0">
                <a:latin typeface="+mj-lt"/>
              </a:rPr>
              <a:t> file, where as any changes to Annotations needs re building of code.</a:t>
            </a:r>
          </a:p>
        </p:txBody>
      </p:sp>
      <p:sp>
        <p:nvSpPr>
          <p:cNvPr id="4" name="Subtitle 2"/>
          <p:cNvSpPr txBox="1">
            <a:spLocks/>
          </p:cNvSpPr>
          <p:nvPr/>
        </p:nvSpPr>
        <p:spPr>
          <a:xfrm>
            <a:off x="0" y="0"/>
            <a:ext cx="9144000" cy="609600"/>
          </a:xfrm>
          <a:prstGeom prst="rect">
            <a:avLst/>
          </a:prstGeom>
        </p:spPr>
        <p:txBody>
          <a:bodyPr vert="horz">
            <a:normAutofit lnSpcReduction="10000"/>
          </a:bodyPr>
          <a:lstStyle/>
          <a:p>
            <a:pPr algn="just">
              <a:buNone/>
            </a:pPr>
            <a:r>
              <a:rPr lang="en-US" sz="3600" dirty="0" smtClean="0">
                <a:solidFill>
                  <a:srgbClr val="FF0000"/>
                </a:solidFill>
                <a:latin typeface="+mj-lt"/>
              </a:rPr>
              <a:t>Difference between XML and Annotation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62500" lnSpcReduction="20000"/>
          </a:bodyPr>
          <a:lstStyle/>
          <a:p>
            <a:pPr algn="just">
              <a:buNone/>
            </a:pPr>
            <a:r>
              <a:rPr lang="en-US" sz="4800" b="1" dirty="0" smtClean="0">
                <a:solidFill>
                  <a:srgbClr val="FF0000"/>
                </a:solidFill>
                <a:latin typeface="+mj-lt"/>
              </a:rPr>
              <a:t>Spring Auto Wiring</a:t>
            </a:r>
          </a:p>
          <a:p>
            <a:pPr algn="l"/>
            <a:r>
              <a:rPr lang="en-US" sz="4800" dirty="0" err="1" smtClean="0">
                <a:latin typeface="+mj-lt"/>
              </a:rPr>
              <a:t>Autowiring</a:t>
            </a:r>
            <a:r>
              <a:rPr lang="en-US" sz="4800" dirty="0" smtClean="0">
                <a:latin typeface="+mj-lt"/>
              </a:rPr>
              <a:t> feature of spring framework enables you to inject the object dependency implicitly. </a:t>
            </a:r>
          </a:p>
          <a:p>
            <a:pPr algn="l"/>
            <a:r>
              <a:rPr lang="en-US" sz="4800" dirty="0" smtClean="0">
                <a:latin typeface="+mj-lt"/>
              </a:rPr>
              <a:t>It internally uses setter or constructor injection.</a:t>
            </a:r>
          </a:p>
          <a:p>
            <a:pPr algn="l"/>
            <a:r>
              <a:rPr lang="en-US" sz="4800" dirty="0" err="1" smtClean="0">
                <a:latin typeface="+mj-lt"/>
              </a:rPr>
              <a:t>Autowiring</a:t>
            </a:r>
            <a:r>
              <a:rPr lang="en-US" sz="4800" dirty="0" smtClean="0">
                <a:latin typeface="+mj-lt"/>
              </a:rPr>
              <a:t> can't be used to inject primitive and string values. It works with reference only.</a:t>
            </a:r>
          </a:p>
          <a:p>
            <a:pPr algn="l">
              <a:buNone/>
            </a:pPr>
            <a:r>
              <a:rPr lang="en-US" sz="4800" dirty="0" smtClean="0">
                <a:solidFill>
                  <a:srgbClr val="FF0000"/>
                </a:solidFill>
                <a:latin typeface="+mj-lt"/>
              </a:rPr>
              <a:t>Advantage of </a:t>
            </a:r>
            <a:r>
              <a:rPr lang="en-US" sz="4800" dirty="0" err="1" smtClean="0">
                <a:solidFill>
                  <a:srgbClr val="FF0000"/>
                </a:solidFill>
                <a:latin typeface="+mj-lt"/>
              </a:rPr>
              <a:t>Autowiring</a:t>
            </a:r>
            <a:endParaRPr lang="en-US" sz="4800" dirty="0" smtClean="0">
              <a:solidFill>
                <a:srgbClr val="FF0000"/>
              </a:solidFill>
              <a:latin typeface="+mj-lt"/>
            </a:endParaRPr>
          </a:p>
          <a:p>
            <a:pPr algn="l"/>
            <a:r>
              <a:rPr lang="en-US" sz="4800" dirty="0" smtClean="0">
                <a:latin typeface="+mj-lt"/>
              </a:rPr>
              <a:t>It requires the </a:t>
            </a:r>
            <a:r>
              <a:rPr lang="en-US" sz="4800" b="1" dirty="0" smtClean="0">
                <a:latin typeface="+mj-lt"/>
              </a:rPr>
              <a:t>less code</a:t>
            </a:r>
            <a:r>
              <a:rPr lang="en-US" sz="4800" dirty="0" smtClean="0">
                <a:latin typeface="+mj-lt"/>
              </a:rPr>
              <a:t> because we don't need to write the code to inject the dependency explicitly.</a:t>
            </a:r>
          </a:p>
          <a:p>
            <a:pPr algn="l">
              <a:buNone/>
            </a:pPr>
            <a:r>
              <a:rPr lang="en-US" sz="4800" dirty="0" smtClean="0">
                <a:solidFill>
                  <a:srgbClr val="FF0000"/>
                </a:solidFill>
                <a:latin typeface="+mj-lt"/>
              </a:rPr>
              <a:t>Disadvantage of </a:t>
            </a:r>
            <a:r>
              <a:rPr lang="en-US" sz="4800" dirty="0" err="1" smtClean="0">
                <a:solidFill>
                  <a:srgbClr val="FF0000"/>
                </a:solidFill>
                <a:latin typeface="+mj-lt"/>
              </a:rPr>
              <a:t>Autowiring</a:t>
            </a:r>
            <a:endParaRPr lang="en-US" sz="4800" dirty="0" smtClean="0">
              <a:solidFill>
                <a:srgbClr val="FF0000"/>
              </a:solidFill>
              <a:latin typeface="+mj-lt"/>
            </a:endParaRPr>
          </a:p>
          <a:p>
            <a:pPr algn="l"/>
            <a:r>
              <a:rPr lang="en-US" sz="4800" dirty="0" smtClean="0">
                <a:latin typeface="+mj-lt"/>
              </a:rPr>
              <a:t>No control of programmer, and reduces readability, which may cause side effects during maintenance.</a:t>
            </a:r>
          </a:p>
          <a:p>
            <a:pPr algn="l"/>
            <a:r>
              <a:rPr lang="en-US" sz="4800" dirty="0" smtClean="0">
                <a:latin typeface="+mj-lt"/>
              </a:rPr>
              <a:t>It can't be used for primitive and string values.</a:t>
            </a:r>
          </a:p>
        </p:txBody>
      </p:sp>
    </p:spTree>
  </p:cSld>
  <p:clrMapOvr>
    <a:masterClrMapping/>
  </p:clrMapOvr>
  <p:transition>
    <p:dissolv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8763000" cy="6477000"/>
          </a:xfrm>
        </p:spPr>
        <p:txBody>
          <a:bodyPr>
            <a:normAutofit/>
          </a:bodyPr>
          <a:lstStyle/>
          <a:p>
            <a:pPr algn="just">
              <a:buNone/>
            </a:pPr>
            <a:r>
              <a:rPr lang="en-US" sz="4800" dirty="0" smtClean="0">
                <a:solidFill>
                  <a:srgbClr val="FF0000"/>
                </a:solidFill>
                <a:latin typeface="+mj-lt"/>
              </a:rPr>
              <a:t>Spring Auto Wiring Modes</a:t>
            </a:r>
          </a:p>
          <a:p>
            <a:pPr marL="914400" indent="-914400" algn="just">
              <a:buFont typeface="+mj-lt"/>
              <a:buAutoNum type="arabicPeriod"/>
            </a:pPr>
            <a:r>
              <a:rPr lang="en-US" sz="4800" dirty="0" err="1" smtClean="0">
                <a:latin typeface="+mj-lt"/>
              </a:rPr>
              <a:t>byName</a:t>
            </a:r>
            <a:endParaRPr lang="en-US" sz="4800" dirty="0" smtClean="0">
              <a:latin typeface="+mj-lt"/>
            </a:endParaRPr>
          </a:p>
          <a:p>
            <a:pPr marL="914400" indent="-914400" algn="just">
              <a:buFont typeface="+mj-lt"/>
              <a:buAutoNum type="arabicPeriod"/>
            </a:pPr>
            <a:r>
              <a:rPr lang="en-US" sz="4800" dirty="0" err="1" smtClean="0">
                <a:latin typeface="+mj-lt"/>
              </a:rPr>
              <a:t>byType</a:t>
            </a:r>
            <a:endParaRPr lang="en-US" sz="4800" dirty="0" smtClean="0">
              <a:latin typeface="+mj-lt"/>
            </a:endParaRPr>
          </a:p>
        </p:txBody>
      </p:sp>
    </p:spTree>
  </p:cSld>
  <p:clrMapOvr>
    <a:masterClrMapping/>
  </p:clrMapOvr>
  <p:transition>
    <p:dissolv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838200"/>
            <a:ext cx="9144000" cy="6019800"/>
          </a:xfrm>
        </p:spPr>
        <p:txBody>
          <a:bodyPr>
            <a:normAutofit/>
          </a:bodyPr>
          <a:lstStyle/>
          <a:p>
            <a:pPr algn="just">
              <a:buNone/>
            </a:pPr>
            <a:endParaRPr lang="en-US" dirty="0" smtClean="0"/>
          </a:p>
          <a:p>
            <a:pPr algn="just">
              <a:buNone/>
            </a:pPr>
            <a:r>
              <a:rPr lang="en-US" sz="3200" dirty="0" smtClean="0">
                <a:latin typeface="+mj-lt"/>
              </a:rPr>
              <a:t>Spring introduces </a:t>
            </a:r>
            <a:r>
              <a:rPr lang="en-US" sz="3200" dirty="0">
                <a:latin typeface="+mj-lt"/>
              </a:rPr>
              <a:t>the Spring Expression Language (</a:t>
            </a:r>
            <a:r>
              <a:rPr lang="en-US" sz="3200" dirty="0" err="1">
                <a:latin typeface="+mj-lt"/>
              </a:rPr>
              <a:t>SpEL</a:t>
            </a:r>
            <a:r>
              <a:rPr lang="en-US" sz="3200" dirty="0">
                <a:latin typeface="+mj-lt"/>
              </a:rPr>
              <a:t>), a powerful expression language, used to wire values into bean’s properties. </a:t>
            </a:r>
          </a:p>
          <a:p>
            <a:pPr algn="just">
              <a:buNone/>
            </a:pPr>
            <a:r>
              <a:rPr lang="en-US" sz="3200" dirty="0" smtClean="0">
                <a:latin typeface="+mj-lt"/>
              </a:rPr>
              <a:t>Syntax </a:t>
            </a:r>
            <a:r>
              <a:rPr lang="en-US" sz="3200" dirty="0">
                <a:latin typeface="+mj-lt"/>
              </a:rPr>
              <a:t>to define the expression is of the form </a:t>
            </a:r>
            <a:r>
              <a:rPr lang="en-US" sz="3200" dirty="0" smtClean="0">
                <a:latin typeface="+mj-lt"/>
              </a:rPr>
              <a:t>  </a:t>
            </a:r>
          </a:p>
          <a:p>
            <a:pPr algn="just">
              <a:buNone/>
            </a:pPr>
            <a:r>
              <a:rPr lang="en-US" sz="3200" dirty="0" smtClean="0">
                <a:solidFill>
                  <a:srgbClr val="FF0000"/>
                </a:solidFill>
                <a:latin typeface="+mj-lt"/>
              </a:rPr>
              <a:t>#{ </a:t>
            </a:r>
            <a:r>
              <a:rPr lang="en-US" sz="3200" dirty="0">
                <a:solidFill>
                  <a:srgbClr val="FF0000"/>
                </a:solidFill>
                <a:latin typeface="+mj-lt"/>
              </a:rPr>
              <a:t>&lt;expression string&gt; </a:t>
            </a:r>
            <a:r>
              <a:rPr lang="en-US" sz="3200" dirty="0" smtClean="0">
                <a:solidFill>
                  <a:srgbClr val="FF0000"/>
                </a:solidFill>
                <a:latin typeface="+mj-lt"/>
              </a:rPr>
              <a:t>}</a:t>
            </a:r>
          </a:p>
          <a:p>
            <a:pPr algn="just">
              <a:buNone/>
            </a:pPr>
            <a:endParaRPr lang="en-US" sz="3200" dirty="0" smtClean="0">
              <a:solidFill>
                <a:srgbClr val="FF0000"/>
              </a:solidFill>
              <a:latin typeface="+mj-lt"/>
            </a:endParaRPr>
          </a:p>
          <a:p>
            <a:pPr algn="just">
              <a:buNone/>
            </a:pPr>
            <a:r>
              <a:rPr lang="en-US" sz="3200" dirty="0" smtClean="0">
                <a:latin typeface="+mj-lt"/>
              </a:rPr>
              <a:t>Note that it may not be mandatory to use </a:t>
            </a:r>
            <a:r>
              <a:rPr lang="en-US" sz="3200" dirty="0" err="1" smtClean="0">
                <a:latin typeface="+mj-lt"/>
              </a:rPr>
              <a:t>SpEL</a:t>
            </a:r>
            <a:r>
              <a:rPr lang="en-US" sz="3200" dirty="0" smtClean="0">
                <a:latin typeface="+mj-lt"/>
              </a:rPr>
              <a:t>, rather it is nice to have feature.</a:t>
            </a:r>
            <a:endParaRPr lang="en-US" sz="3200" dirty="0">
              <a:latin typeface="+mj-lt"/>
            </a:endParaRPr>
          </a:p>
        </p:txBody>
      </p:sp>
      <p:sp>
        <p:nvSpPr>
          <p:cNvPr id="4" name="TextBox 3"/>
          <p:cNvSpPr txBox="1"/>
          <p:nvPr/>
        </p:nvSpPr>
        <p:spPr>
          <a:xfrm>
            <a:off x="0" y="0"/>
            <a:ext cx="9144000" cy="584775"/>
          </a:xfrm>
          <a:prstGeom prst="rect">
            <a:avLst/>
          </a:prstGeom>
          <a:noFill/>
        </p:spPr>
        <p:txBody>
          <a:bodyPr wrap="square" rtlCol="0">
            <a:spAutoFit/>
          </a:bodyPr>
          <a:lstStyle/>
          <a:p>
            <a:r>
              <a:rPr lang="en-US" sz="3200" dirty="0" smtClean="0">
                <a:solidFill>
                  <a:srgbClr val="FF0000"/>
                </a:solidFill>
                <a:latin typeface="+mj-lt"/>
              </a:rPr>
              <a:t>Spring Expression Language(</a:t>
            </a:r>
            <a:r>
              <a:rPr lang="en-US" sz="3200" dirty="0" err="1" smtClean="0">
                <a:solidFill>
                  <a:srgbClr val="FF0000"/>
                </a:solidFill>
                <a:latin typeface="+mj-lt"/>
              </a:rPr>
              <a:t>SpEL</a:t>
            </a:r>
            <a:r>
              <a:rPr lang="en-US" sz="3200" dirty="0" smtClean="0">
                <a:solidFill>
                  <a:srgbClr val="FF0000"/>
                </a:solidFill>
                <a:latin typeface="+mj-lt"/>
              </a:rPr>
              <a:t>)</a:t>
            </a:r>
            <a:endParaRPr lang="en-US" sz="3200" dirty="0">
              <a:solidFill>
                <a:srgbClr val="FF0000"/>
              </a:solidFill>
              <a:latin typeface="+mj-lt"/>
            </a:endParaRPr>
          </a:p>
        </p:txBody>
      </p:sp>
    </p:spTree>
  </p:cSld>
  <p:clrMapOvr>
    <a:masterClrMapping/>
  </p:clrMapOvr>
  <p:transition>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8991600" cy="6858000"/>
          </a:xfrm>
        </p:spPr>
        <p:txBody>
          <a:bodyPr>
            <a:normAutofit/>
          </a:bodyPr>
          <a:lstStyle/>
          <a:p>
            <a:pPr algn="just"/>
            <a:r>
              <a:rPr lang="en-US" dirty="0">
                <a:solidFill>
                  <a:srgbClr val="FF0000"/>
                </a:solidFill>
              </a:rPr>
              <a:t>We can use </a:t>
            </a:r>
            <a:r>
              <a:rPr lang="en-US" dirty="0" err="1">
                <a:solidFill>
                  <a:srgbClr val="FF0000"/>
                </a:solidFill>
              </a:rPr>
              <a:t>SpEL</a:t>
            </a:r>
            <a:r>
              <a:rPr lang="en-US" dirty="0">
                <a:solidFill>
                  <a:srgbClr val="FF0000"/>
                </a:solidFill>
              </a:rPr>
              <a:t> to inject a bean or a bean property in another bean, or even to invoke a bean method in another bean. </a:t>
            </a:r>
            <a:endParaRPr lang="en-US" dirty="0" smtClean="0">
              <a:solidFill>
                <a:srgbClr val="FF0000"/>
              </a:solidFill>
            </a:endParaRPr>
          </a:p>
          <a:p>
            <a:pPr algn="just"/>
            <a:r>
              <a:rPr lang="en-US" dirty="0" err="1" smtClean="0"/>
              <a:t>SpEL</a:t>
            </a:r>
            <a:r>
              <a:rPr lang="en-US" dirty="0" smtClean="0"/>
              <a:t> </a:t>
            </a:r>
            <a:r>
              <a:rPr lang="en-US" dirty="0"/>
              <a:t>also supports most of the standard mathematical, logical or relational operators, as also the ternary operator (if-then-else) to perform conditional checking. We can also get the elements of a Map or a List using </a:t>
            </a:r>
            <a:r>
              <a:rPr lang="en-US" dirty="0" err="1"/>
              <a:t>SpEL</a:t>
            </a:r>
            <a:r>
              <a:rPr lang="en-US" dirty="0"/>
              <a:t> just like we do in Java. Regular expressions are also supported in </a:t>
            </a:r>
            <a:r>
              <a:rPr lang="en-US" dirty="0" err="1"/>
              <a:t>SpEL</a:t>
            </a:r>
            <a:r>
              <a:rPr lang="en-US" dirty="0"/>
              <a:t> using the </a:t>
            </a:r>
            <a:r>
              <a:rPr lang="en-US" dirty="0" smtClean="0"/>
              <a:t>matches</a:t>
            </a:r>
            <a:r>
              <a:rPr lang="en-US" dirty="0"/>
              <a:t> operator. In addition, Spring provides its own API for evaluating expressions.</a:t>
            </a:r>
          </a:p>
        </p:txBody>
      </p:sp>
    </p:spTree>
  </p:cSld>
  <p:clrMapOvr>
    <a:masterClrMapping/>
  </p:clrMapOvr>
  <p:transition>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705600"/>
          </a:xfrm>
        </p:spPr>
        <p:txBody>
          <a:bodyPr>
            <a:normAutofit/>
          </a:bodyPr>
          <a:lstStyle/>
          <a:p>
            <a:pPr algn="just"/>
            <a:r>
              <a:rPr lang="en-US" dirty="0" smtClean="0"/>
              <a:t>“Why use </a:t>
            </a:r>
            <a:r>
              <a:rPr lang="en-US" dirty="0" err="1" smtClean="0"/>
              <a:t>SpEL</a:t>
            </a:r>
            <a:r>
              <a:rPr lang="en-US" dirty="0" smtClean="0"/>
              <a:t>?” or “Where to use </a:t>
            </a:r>
            <a:r>
              <a:rPr lang="en-US" dirty="0" err="1" smtClean="0"/>
              <a:t>SpEL</a:t>
            </a:r>
            <a:r>
              <a:rPr lang="en-US" dirty="0" smtClean="0"/>
              <a:t>?”  </a:t>
            </a:r>
          </a:p>
          <a:p>
            <a:pPr algn="just"/>
            <a:r>
              <a:rPr lang="en-US" dirty="0" smtClean="0">
                <a:solidFill>
                  <a:srgbClr val="FF0000"/>
                </a:solidFill>
              </a:rPr>
              <a:t>The answer is to provide dynamic bean wiring (dependency injection) at runtime. </a:t>
            </a:r>
            <a:r>
              <a:rPr lang="en-US" dirty="0" smtClean="0"/>
              <a:t> In particular, you can use </a:t>
            </a:r>
            <a:r>
              <a:rPr lang="en-US" dirty="0" err="1" smtClean="0"/>
              <a:t>SpEL</a:t>
            </a:r>
            <a:r>
              <a:rPr lang="en-US" dirty="0" smtClean="0"/>
              <a:t> in conditional situations to pick the right bean or value to dependency inject based on what is happening and discovered in the application.  The </a:t>
            </a:r>
            <a:r>
              <a:rPr lang="en-US" dirty="0" err="1" smtClean="0"/>
              <a:t>conditionalization</a:t>
            </a:r>
            <a:r>
              <a:rPr lang="en-US" dirty="0" smtClean="0"/>
              <a:t> could be based on the hardware platform, the operating system, application server hosting the application, the user’s locale, etc. </a:t>
            </a:r>
            <a:endParaRPr lang="en-US" dirty="0"/>
          </a:p>
        </p:txBody>
      </p:sp>
    </p:spTree>
  </p:cSld>
  <p:clrMapOvr>
    <a:masterClrMapping/>
  </p:clrMapOvr>
  <p:transition>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228600"/>
            <a:ext cx="8610600" cy="6172200"/>
          </a:xfrm>
        </p:spPr>
        <p:txBody>
          <a:bodyPr>
            <a:normAutofit/>
          </a:bodyPr>
          <a:lstStyle/>
          <a:p>
            <a:pPr algn="just"/>
            <a:r>
              <a:rPr lang="en-US" dirty="0" smtClean="0"/>
              <a:t>Using Spring Expression Language, we can:</a:t>
            </a:r>
          </a:p>
          <a:p>
            <a:pPr marL="514350" indent="-514350" algn="just">
              <a:buFont typeface="+mj-lt"/>
              <a:buAutoNum type="arabicPeriod"/>
            </a:pPr>
            <a:r>
              <a:rPr lang="en-US" dirty="0" smtClean="0"/>
              <a:t>Refer to other beans by </a:t>
            </a:r>
            <a:r>
              <a:rPr lang="en-US" i="1" dirty="0" smtClean="0"/>
              <a:t>id</a:t>
            </a:r>
            <a:r>
              <a:rPr lang="en-US" dirty="0" smtClean="0"/>
              <a:t> attribute</a:t>
            </a:r>
          </a:p>
          <a:p>
            <a:pPr marL="514350" indent="-514350" algn="just">
              <a:buFont typeface="+mj-lt"/>
              <a:buAutoNum type="arabicPeriod"/>
            </a:pPr>
            <a:r>
              <a:rPr lang="en-US" dirty="0" smtClean="0"/>
              <a:t>Refer to the properties and invoke methods defined in other beans</a:t>
            </a:r>
          </a:p>
          <a:p>
            <a:pPr marL="514350" indent="-514350" algn="just">
              <a:buFont typeface="+mj-lt"/>
              <a:buAutoNum type="arabicPeriod"/>
            </a:pPr>
            <a:r>
              <a:rPr lang="en-US" dirty="0" smtClean="0"/>
              <a:t>Refer to the static constants and invoke static methods</a:t>
            </a:r>
          </a:p>
          <a:p>
            <a:pPr marL="514350" indent="-514350" algn="just">
              <a:buFont typeface="+mj-lt"/>
              <a:buAutoNum type="arabicPeriod"/>
            </a:pPr>
            <a:r>
              <a:rPr lang="en-US" dirty="0" smtClean="0"/>
              <a:t>Perform Mathematical operations on values</a:t>
            </a:r>
          </a:p>
          <a:p>
            <a:pPr marL="514350" indent="-514350" algn="just">
              <a:buFont typeface="+mj-lt"/>
              <a:buAutoNum type="arabicPeriod"/>
            </a:pPr>
            <a:r>
              <a:rPr lang="en-US" dirty="0" smtClean="0"/>
              <a:t>Perform Relational and Logical comparisons</a:t>
            </a:r>
          </a:p>
          <a:p>
            <a:pPr marL="514350" indent="-514350" algn="just">
              <a:buFont typeface="+mj-lt"/>
              <a:buAutoNum type="arabicPeriod"/>
            </a:pPr>
            <a:r>
              <a:rPr lang="en-US" dirty="0" smtClean="0"/>
              <a:t>Perform Regular Expression Matching</a:t>
            </a:r>
            <a:endParaRPr lang="en-US" dirty="0"/>
          </a:p>
        </p:txBody>
      </p:sp>
    </p:spTree>
  </p:cSld>
  <p:clrMapOvr>
    <a:masterClrMapping/>
  </p:clrMapOvr>
  <p:transition>
    <p:dissolv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914400"/>
            <a:ext cx="8763000" cy="4876800"/>
          </a:xfrm>
        </p:spPr>
        <p:txBody>
          <a:bodyPr>
            <a:normAutofit/>
          </a:bodyPr>
          <a:lstStyle/>
          <a:p>
            <a:pPr algn="just"/>
            <a:r>
              <a:rPr lang="en-US" i="1" dirty="0" smtClean="0">
                <a:latin typeface="+mj-lt"/>
              </a:rPr>
              <a:t>Aspect-Oriented Programming</a:t>
            </a:r>
            <a:r>
              <a:rPr lang="en-US" dirty="0" smtClean="0">
                <a:latin typeface="+mj-lt"/>
              </a:rPr>
              <a:t> (AOP) complements Object-Oriented Programming (OOP) by providing another way of thinking about program structure. </a:t>
            </a:r>
            <a:r>
              <a:rPr lang="en-US" dirty="0" smtClean="0">
                <a:solidFill>
                  <a:srgbClr val="FF0000"/>
                </a:solidFill>
                <a:latin typeface="+mj-lt"/>
              </a:rPr>
              <a:t>The key unit of modularity in OOP is the class, whereas in AOP the unit of modularity is the </a:t>
            </a:r>
            <a:r>
              <a:rPr lang="en-US" i="1" dirty="0" smtClean="0">
                <a:solidFill>
                  <a:srgbClr val="FF0000"/>
                </a:solidFill>
                <a:latin typeface="+mj-lt"/>
              </a:rPr>
              <a:t>aspect</a:t>
            </a:r>
            <a:r>
              <a:rPr lang="en-US" dirty="0" smtClean="0">
                <a:solidFill>
                  <a:srgbClr val="FF0000"/>
                </a:solidFill>
                <a:latin typeface="+mj-lt"/>
              </a:rPr>
              <a:t>. </a:t>
            </a:r>
            <a:r>
              <a:rPr lang="en-US" dirty="0" smtClean="0">
                <a:latin typeface="+mj-lt"/>
              </a:rPr>
              <a:t>Aspects enable the modularization of concerns such as logging, transaction management that cut across multiple types and objects. (Such concerns are often termed </a:t>
            </a:r>
            <a:r>
              <a:rPr lang="en-US" i="1" dirty="0" smtClean="0">
                <a:latin typeface="+mj-lt"/>
              </a:rPr>
              <a:t>crosscutting</a:t>
            </a:r>
            <a:r>
              <a:rPr lang="en-US" dirty="0" smtClean="0">
                <a:latin typeface="+mj-lt"/>
              </a:rPr>
              <a:t> concerns in AOP literature.)</a:t>
            </a:r>
          </a:p>
          <a:p>
            <a:pPr algn="just"/>
            <a:r>
              <a:rPr lang="en-US" dirty="0" smtClean="0">
                <a:latin typeface="+mj-lt"/>
              </a:rPr>
              <a:t>One of the key components of Spring is the </a:t>
            </a:r>
            <a:r>
              <a:rPr lang="en-US" i="1" dirty="0" smtClean="0">
                <a:latin typeface="+mj-lt"/>
              </a:rPr>
              <a:t>AOP framework</a:t>
            </a:r>
            <a:r>
              <a:rPr lang="en-US" dirty="0" smtClean="0">
                <a:latin typeface="+mj-lt"/>
              </a:rPr>
              <a:t>.</a:t>
            </a:r>
          </a:p>
          <a:p>
            <a:pPr algn="just"/>
            <a:endParaRPr lang="en-US" dirty="0"/>
          </a:p>
        </p:txBody>
      </p:sp>
      <p:sp>
        <p:nvSpPr>
          <p:cNvPr id="4" name="Subtitle 2"/>
          <p:cNvSpPr txBox="1">
            <a:spLocks/>
          </p:cNvSpPr>
          <p:nvPr/>
        </p:nvSpPr>
        <p:spPr>
          <a:xfrm>
            <a:off x="0" y="228600"/>
            <a:ext cx="8763000" cy="990600"/>
          </a:xfrm>
          <a:prstGeom prst="rect">
            <a:avLst/>
          </a:prstGeom>
        </p:spPr>
        <p:txBody>
          <a:bodyPr vert="horz">
            <a:norm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tabLst/>
              <a:defRPr/>
            </a:pPr>
            <a:r>
              <a:rPr kumimoji="0" lang="en-US" sz="2800" b="0" i="0" u="none" strike="noStrike" kern="1200" cap="none" spc="0" normalizeH="0" baseline="0" noProof="0" dirty="0" smtClean="0">
                <a:ln>
                  <a:noFill/>
                </a:ln>
                <a:solidFill>
                  <a:srgbClr val="FF0000"/>
                </a:solidFill>
                <a:effectLst/>
                <a:uLnTx/>
                <a:uFillTx/>
                <a:latin typeface="+mj-lt"/>
                <a:ea typeface="+mn-ea"/>
                <a:cs typeface="+mn-cs"/>
              </a:rPr>
              <a:t>Aspect</a:t>
            </a:r>
            <a:r>
              <a:rPr kumimoji="0" lang="en-US" sz="2800" b="0" i="0" u="none" strike="noStrike" kern="1200" cap="none" spc="0" normalizeH="0" noProof="0" dirty="0" smtClean="0">
                <a:ln>
                  <a:noFill/>
                </a:ln>
                <a:solidFill>
                  <a:srgbClr val="FF0000"/>
                </a:solidFill>
                <a:effectLst/>
                <a:uLnTx/>
                <a:uFillTx/>
                <a:latin typeface="+mj-lt"/>
                <a:ea typeface="+mn-ea"/>
                <a:cs typeface="+mn-cs"/>
              </a:rPr>
              <a:t> Oriented Programming</a:t>
            </a:r>
            <a:endParaRPr kumimoji="0" lang="en-US" sz="2800" b="0" i="0" u="none" strike="noStrike" kern="1200" cap="none" spc="0" normalizeH="0" baseline="0" noProof="0" dirty="0">
              <a:ln>
                <a:noFill/>
              </a:ln>
              <a:solidFill>
                <a:srgbClr val="FF0000"/>
              </a:solidFill>
              <a:effectLst/>
              <a:uLnTx/>
              <a:uFillTx/>
              <a:latin typeface="+mj-lt"/>
              <a:ea typeface="+mn-ea"/>
              <a:cs typeface="+mn-cs"/>
            </a:endParaRPr>
          </a:p>
        </p:txBody>
      </p:sp>
    </p:spTree>
  </p:cSld>
  <p:clrMapOvr>
    <a:masterClrMapping/>
  </p:clrMapOvr>
  <p:transition>
    <p:dissolv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381000" y="457200"/>
            <a:ext cx="8763000" cy="6400800"/>
          </a:xfrm>
        </p:spPr>
        <p:txBody>
          <a:bodyPr>
            <a:normAutofit/>
          </a:bodyPr>
          <a:lstStyle/>
          <a:p>
            <a:pPr algn="just" fontAlgn="base"/>
            <a:r>
              <a:rPr lang="en-US" b="1" dirty="0" smtClean="0"/>
              <a:t>Aspect</a:t>
            </a:r>
            <a:r>
              <a:rPr lang="en-US" dirty="0" smtClean="0"/>
              <a:t>: An aspect is a class that implements enterprise application concerns that cut across multiple classes, such as Logging, transaction </a:t>
            </a:r>
            <a:r>
              <a:rPr lang="en-US" dirty="0" err="1" smtClean="0"/>
              <a:t>management,etc</a:t>
            </a:r>
            <a:r>
              <a:rPr lang="en-US" dirty="0" smtClean="0"/>
              <a:t>.... Aspects can be a normal class configured through Spring XML configuration or we can use Spring </a:t>
            </a:r>
            <a:r>
              <a:rPr lang="en-US" dirty="0" err="1" smtClean="0"/>
              <a:t>AspectJ</a:t>
            </a:r>
            <a:r>
              <a:rPr lang="en-US" dirty="0" smtClean="0"/>
              <a:t> integration to define a class as Aspect using </a:t>
            </a:r>
            <a:r>
              <a:rPr lang="en-US" smtClean="0"/>
              <a:t>@Aspect annotation</a:t>
            </a:r>
            <a:r>
              <a:rPr lang="en-US" dirty="0" smtClean="0"/>
              <a:t>.</a:t>
            </a:r>
          </a:p>
          <a:p>
            <a:pPr algn="just" fontAlgn="base"/>
            <a:r>
              <a:rPr lang="en-US" b="1" dirty="0" smtClean="0"/>
              <a:t>Join Point</a:t>
            </a:r>
            <a:r>
              <a:rPr lang="en-US" dirty="0" smtClean="0"/>
              <a:t>: A join point is the specific point in the application such as method execution, exception handling, changing object variable values etc. In Spring AOP a join points is always the execution of a method.</a:t>
            </a:r>
          </a:p>
          <a:p>
            <a:pPr algn="just" fontAlgn="base"/>
            <a:r>
              <a:rPr lang="en-US" b="1" dirty="0" smtClean="0"/>
              <a:t>Advice</a:t>
            </a:r>
            <a:r>
              <a:rPr lang="en-US" dirty="0" smtClean="0"/>
              <a:t>: Advices are actions taken for a particular join point. In terms of programming, they are methods that gets executed when a certain join point with matching </a:t>
            </a:r>
            <a:r>
              <a:rPr lang="en-US" dirty="0" err="1" smtClean="0"/>
              <a:t>pointcut</a:t>
            </a:r>
            <a:r>
              <a:rPr lang="en-US" dirty="0" smtClean="0"/>
              <a:t> is reached in the application. You can think of Advices as </a:t>
            </a:r>
            <a:r>
              <a:rPr lang="en-US" dirty="0" err="1" smtClean="0">
                <a:hlinkClick r:id="rId2" tooltip="Java Servlet Filter Example Tutorial"/>
              </a:rPr>
              <a:t>Servlet</a:t>
            </a:r>
            <a:r>
              <a:rPr lang="en-US" dirty="0" smtClean="0">
                <a:hlinkClick r:id="rId2" tooltip="Java Servlet Filter Example Tutorial"/>
              </a:rPr>
              <a:t> Filters</a:t>
            </a:r>
            <a:r>
              <a:rPr lang="en-US" dirty="0" smtClean="0"/>
              <a:t>. Advices are methods in Aspect.</a:t>
            </a:r>
          </a:p>
          <a:p>
            <a:pPr algn="just"/>
            <a:endParaRPr lang="en-US" dirty="0"/>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8229600" cy="1143000"/>
          </a:xfrm>
        </p:spPr>
        <p:txBody>
          <a:bodyPr>
            <a:normAutofit fontScale="90000"/>
          </a:bodyPr>
          <a:lstStyle/>
          <a:p>
            <a:r>
              <a:rPr lang="en-US" dirty="0" smtClean="0">
                <a:solidFill>
                  <a:srgbClr val="FF0000"/>
                </a:solidFill>
              </a:rPr>
              <a:t>What is a Framework?</a:t>
            </a:r>
            <a:br>
              <a:rPr lang="en-US" dirty="0" smtClean="0">
                <a:solidFill>
                  <a:srgbClr val="FF0000"/>
                </a:solidFill>
              </a:rPr>
            </a:br>
            <a:endParaRPr lang="en-US" dirty="0"/>
          </a:p>
        </p:txBody>
      </p:sp>
      <p:sp>
        <p:nvSpPr>
          <p:cNvPr id="3" name="Subtitle 2"/>
          <p:cNvSpPr>
            <a:spLocks noGrp="1"/>
          </p:cNvSpPr>
          <p:nvPr>
            <p:ph idx="1"/>
          </p:nvPr>
        </p:nvSpPr>
        <p:spPr>
          <a:xfrm>
            <a:off x="0" y="609600"/>
            <a:ext cx="8915400" cy="5943600"/>
          </a:xfrm>
        </p:spPr>
        <p:txBody>
          <a:bodyPr>
            <a:normAutofit/>
          </a:bodyPr>
          <a:lstStyle/>
          <a:p>
            <a:pPr algn="just">
              <a:buNone/>
            </a:pPr>
            <a:r>
              <a:rPr lang="en-US" b="1" dirty="0" smtClean="0">
                <a:latin typeface="+mj-lt"/>
              </a:rPr>
              <a:t>Frameworks</a:t>
            </a:r>
            <a:r>
              <a:rPr lang="en-US" dirty="0" smtClean="0">
                <a:latin typeface="+mj-lt"/>
              </a:rPr>
              <a:t> are large bodies (usually many classes) of prewritten code to which you add your own code to solve a problem in a specific domain. A framework uses your code because it is usually the framework that drives the control flow. Developers make use of a framework by calling its methods, by inheriting, or supplying "callbacks“.</a:t>
            </a:r>
          </a:p>
          <a:p>
            <a:pPr algn="just">
              <a:buNone/>
            </a:pPr>
            <a:r>
              <a:rPr lang="en-US" dirty="0" smtClean="0">
                <a:latin typeface="+mj-lt"/>
              </a:rPr>
              <a:t>Generally Framework is provided as jar file(s)</a:t>
            </a:r>
          </a:p>
          <a:p>
            <a:pPr algn="just"/>
            <a:r>
              <a:rPr lang="en-US" dirty="0" smtClean="0">
                <a:solidFill>
                  <a:srgbClr val="FF0000"/>
                </a:solidFill>
                <a:latin typeface="+mj-lt"/>
              </a:rPr>
              <a:t>For </a:t>
            </a:r>
            <a:r>
              <a:rPr lang="en-US" dirty="0" err="1" smtClean="0">
                <a:solidFill>
                  <a:srgbClr val="FF0000"/>
                </a:solidFill>
                <a:latin typeface="+mj-lt"/>
              </a:rPr>
              <a:t>eg</a:t>
            </a:r>
            <a:r>
              <a:rPr lang="en-US" dirty="0" smtClean="0">
                <a:solidFill>
                  <a:srgbClr val="FF0000"/>
                </a:solidFill>
                <a:latin typeface="+mj-lt"/>
              </a:rPr>
              <a:t>: GUI Framework – Swing and AWT(part of JDK)</a:t>
            </a:r>
          </a:p>
          <a:p>
            <a:pPr algn="just"/>
            <a:r>
              <a:rPr lang="en-US" dirty="0" smtClean="0">
                <a:solidFill>
                  <a:srgbClr val="FF0000"/>
                </a:solidFill>
                <a:latin typeface="+mj-lt"/>
              </a:rPr>
              <a:t>Other third party Java Frameworks</a:t>
            </a:r>
          </a:p>
          <a:p>
            <a:pPr marL="514350" indent="-514350" algn="just">
              <a:buFont typeface="+mj-lt"/>
              <a:buAutoNum type="arabicPeriod"/>
            </a:pPr>
            <a:r>
              <a:rPr lang="en-US" dirty="0" smtClean="0">
                <a:solidFill>
                  <a:srgbClr val="FF0000"/>
                </a:solidFill>
                <a:latin typeface="+mj-lt"/>
              </a:rPr>
              <a:t>Hibernate – ORM Framework or Object persistence Framework</a:t>
            </a:r>
          </a:p>
          <a:p>
            <a:pPr marL="514350" indent="-514350" algn="just">
              <a:buFont typeface="+mj-lt"/>
              <a:buAutoNum type="arabicPeriod"/>
            </a:pPr>
            <a:r>
              <a:rPr lang="en-US" dirty="0" smtClean="0">
                <a:solidFill>
                  <a:srgbClr val="FF0000"/>
                </a:solidFill>
                <a:latin typeface="+mj-lt"/>
              </a:rPr>
              <a:t>Spring – General purpose Framework</a:t>
            </a:r>
          </a:p>
          <a:p>
            <a:pPr marL="514350" indent="-514350" algn="just">
              <a:buFont typeface="+mj-lt"/>
              <a:buAutoNum type="arabicPeriod"/>
            </a:pPr>
            <a:r>
              <a:rPr lang="en-US" dirty="0" smtClean="0">
                <a:solidFill>
                  <a:srgbClr val="FF0000"/>
                </a:solidFill>
                <a:latin typeface="+mj-lt"/>
              </a:rPr>
              <a:t>Struts – MVC Framework</a:t>
            </a:r>
          </a:p>
          <a:p>
            <a:pPr algn="just"/>
            <a:endParaRPr lang="en-US" dirty="0" smtClean="0">
              <a:solidFill>
                <a:srgbClr val="FF0000"/>
              </a:solidFill>
              <a:latin typeface="+mj-lt"/>
            </a:endParaRPr>
          </a:p>
          <a:p>
            <a:pPr algn="just"/>
            <a:endParaRPr lang="en-US" dirty="0" smtClean="0">
              <a:solidFill>
                <a:srgbClr val="FF0000"/>
              </a:solidFill>
              <a:latin typeface="+mj-lt"/>
            </a:endParaRPr>
          </a:p>
          <a:p>
            <a:pPr algn="just"/>
            <a:endParaRPr lang="en-US" dirty="0" smtClean="0">
              <a:latin typeface="+mj-lt"/>
            </a:endParaRPr>
          </a:p>
          <a:p>
            <a:pPr algn="just"/>
            <a:endParaRPr lang="en-US" dirty="0">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381000" y="457200"/>
            <a:ext cx="8763000" cy="6400800"/>
          </a:xfrm>
        </p:spPr>
        <p:txBody>
          <a:bodyPr>
            <a:normAutofit fontScale="92500" lnSpcReduction="10000"/>
          </a:bodyPr>
          <a:lstStyle/>
          <a:p>
            <a:pPr algn="just" fontAlgn="base"/>
            <a:r>
              <a:rPr lang="en-US" b="1" dirty="0" err="1" smtClean="0"/>
              <a:t>Pointcut</a:t>
            </a:r>
            <a:r>
              <a:rPr lang="en-US" dirty="0" smtClean="0"/>
              <a:t>: </a:t>
            </a:r>
            <a:r>
              <a:rPr lang="en-US" dirty="0" err="1" smtClean="0"/>
              <a:t>Pointcut</a:t>
            </a:r>
            <a:r>
              <a:rPr lang="en-US" dirty="0" smtClean="0"/>
              <a:t> are expressions that is matched with join points to determine whether advice needs to be executed or not. </a:t>
            </a:r>
            <a:r>
              <a:rPr lang="en-US" dirty="0" err="1" smtClean="0"/>
              <a:t>Pointcut</a:t>
            </a:r>
            <a:r>
              <a:rPr lang="en-US" dirty="0" smtClean="0"/>
              <a:t> uses different kinds of expressions that are matched with the join points and Spring framework uses the </a:t>
            </a:r>
            <a:r>
              <a:rPr lang="en-US" dirty="0" err="1" smtClean="0"/>
              <a:t>AspectJ</a:t>
            </a:r>
            <a:r>
              <a:rPr lang="en-US" dirty="0" smtClean="0"/>
              <a:t> </a:t>
            </a:r>
            <a:r>
              <a:rPr lang="en-US" dirty="0" err="1" smtClean="0"/>
              <a:t>pointcut</a:t>
            </a:r>
            <a:r>
              <a:rPr lang="en-US" dirty="0" smtClean="0"/>
              <a:t> expression language.</a:t>
            </a:r>
          </a:p>
          <a:p>
            <a:pPr algn="just" fontAlgn="base"/>
            <a:r>
              <a:rPr lang="en-US" b="1" dirty="0" smtClean="0"/>
              <a:t>Target Object</a:t>
            </a:r>
            <a:r>
              <a:rPr lang="en-US" dirty="0" smtClean="0"/>
              <a:t>: They are the object on which advices are applied. Spring AOP is implemented using runtime proxies so this object is always a </a:t>
            </a:r>
            <a:r>
              <a:rPr lang="en-US" dirty="0" err="1" smtClean="0"/>
              <a:t>proxied</a:t>
            </a:r>
            <a:r>
              <a:rPr lang="en-US" dirty="0" smtClean="0"/>
              <a:t> object. What is means is that a subclass is created at runtime where the target method is overridden and advices are included based on their configuration(Refer picture in next slide)</a:t>
            </a:r>
          </a:p>
          <a:p>
            <a:pPr algn="just" fontAlgn="base"/>
            <a:r>
              <a:rPr lang="en-US" b="1" dirty="0" smtClean="0"/>
              <a:t>AOP proxy</a:t>
            </a:r>
            <a:r>
              <a:rPr lang="en-US" dirty="0" smtClean="0"/>
              <a:t>: Spring AOP implementation uses JDK dynamic proxy to create the Proxy classes with target classes and advice invocations, these are called AOP proxy classes. </a:t>
            </a:r>
          </a:p>
          <a:p>
            <a:pPr algn="just" fontAlgn="base"/>
            <a:r>
              <a:rPr lang="en-US" b="1" dirty="0" smtClean="0"/>
              <a:t>Weaving</a:t>
            </a:r>
            <a:r>
              <a:rPr lang="en-US" dirty="0" smtClean="0"/>
              <a:t>: It is the process of linking aspects with Target  objects to create the advised proxy objects. Spring AOP performs weaving at the runtime.</a:t>
            </a:r>
          </a:p>
        </p:txBody>
      </p:sp>
    </p:spTree>
  </p:cSld>
  <p:clrMapOvr>
    <a:masterClrMapping/>
  </p:clrMapOvr>
  <p:transition>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92500" lnSpcReduction="10000"/>
          </a:bodyPr>
          <a:lstStyle/>
          <a:p>
            <a:r>
              <a:rPr lang="en-US" sz="3600" dirty="0" smtClean="0">
                <a:solidFill>
                  <a:srgbClr val="FF0000"/>
                </a:solidFill>
              </a:rPr>
              <a:t>Types of advice:</a:t>
            </a:r>
          </a:p>
          <a:p>
            <a:pPr algn="just"/>
            <a:r>
              <a:rPr lang="en-US" i="1" dirty="0" smtClean="0">
                <a:solidFill>
                  <a:srgbClr val="FF0000"/>
                </a:solidFill>
              </a:rPr>
              <a:t>Before advice</a:t>
            </a:r>
            <a:r>
              <a:rPr lang="en-US" dirty="0" smtClean="0">
                <a:solidFill>
                  <a:srgbClr val="FF0000"/>
                </a:solidFill>
              </a:rPr>
              <a:t>: </a:t>
            </a:r>
            <a:r>
              <a:rPr lang="en-US" dirty="0" smtClean="0"/>
              <a:t>Advice that executes before a join point, but which does not have the ability to prevent execution flow proceeding to the join point (unless it throws an exception).</a:t>
            </a:r>
          </a:p>
          <a:p>
            <a:pPr algn="just"/>
            <a:r>
              <a:rPr lang="en-US" i="1" dirty="0" smtClean="0">
                <a:solidFill>
                  <a:srgbClr val="FF0000"/>
                </a:solidFill>
              </a:rPr>
              <a:t>After returning advice</a:t>
            </a:r>
            <a:r>
              <a:rPr lang="en-US" dirty="0" smtClean="0">
                <a:solidFill>
                  <a:srgbClr val="FF0000"/>
                </a:solidFill>
              </a:rPr>
              <a:t>: </a:t>
            </a:r>
            <a:r>
              <a:rPr lang="en-US" b="1" dirty="0" smtClean="0"/>
              <a:t>Advice to be executed after a join point completes normally</a:t>
            </a:r>
            <a:r>
              <a:rPr lang="en-US" dirty="0" smtClean="0"/>
              <a:t>: for example, if a method returns without throwing an exception.</a:t>
            </a:r>
          </a:p>
          <a:p>
            <a:pPr algn="just"/>
            <a:r>
              <a:rPr lang="en-US" i="1" dirty="0" smtClean="0">
                <a:solidFill>
                  <a:srgbClr val="FF0000"/>
                </a:solidFill>
              </a:rPr>
              <a:t>After throwing advice</a:t>
            </a:r>
            <a:r>
              <a:rPr lang="en-US" dirty="0" smtClean="0">
                <a:solidFill>
                  <a:srgbClr val="FF0000"/>
                </a:solidFill>
              </a:rPr>
              <a:t>: </a:t>
            </a:r>
            <a:r>
              <a:rPr lang="en-US" b="1" dirty="0" smtClean="0"/>
              <a:t>Advice to be executed if a method exits by throwing an exception.</a:t>
            </a:r>
          </a:p>
          <a:p>
            <a:pPr algn="just"/>
            <a:r>
              <a:rPr lang="en-US" i="1" dirty="0" smtClean="0">
                <a:solidFill>
                  <a:srgbClr val="FF0000"/>
                </a:solidFill>
              </a:rPr>
              <a:t>After (finally) advice: </a:t>
            </a:r>
            <a:r>
              <a:rPr lang="en-US" b="1" dirty="0" smtClean="0"/>
              <a:t>Advice to be executed regardless of the means by which a join point exits (normal or exceptional return).</a:t>
            </a:r>
          </a:p>
          <a:p>
            <a:pPr algn="just"/>
            <a:r>
              <a:rPr lang="en-US" i="1" dirty="0" smtClean="0">
                <a:solidFill>
                  <a:srgbClr val="FF0000"/>
                </a:solidFill>
              </a:rPr>
              <a:t>Around advice</a:t>
            </a:r>
            <a:r>
              <a:rPr lang="en-US" dirty="0" smtClean="0">
                <a:solidFill>
                  <a:srgbClr val="FF0000"/>
                </a:solidFill>
              </a:rPr>
              <a:t>: </a:t>
            </a:r>
            <a:r>
              <a:rPr lang="en-US" dirty="0" smtClean="0"/>
              <a:t>Advice that surrounds a join point such as a method invocation. </a:t>
            </a:r>
            <a:r>
              <a:rPr lang="en-US" b="1" dirty="0" smtClean="0"/>
              <a:t>This is the most powerful kind of advice. </a:t>
            </a:r>
            <a:r>
              <a:rPr lang="en-US" dirty="0" smtClean="0"/>
              <a:t>Around advice can perform custom behavior before and after the method invocation. It is also responsible for choosing whether to proceed to the join point or to shortcut the advised method execution by returning its own return value or throwing an exception.</a:t>
            </a:r>
            <a:endParaRPr lang="en-US" dirty="0"/>
          </a:p>
        </p:txBody>
      </p:sp>
    </p:spTree>
  </p:cSld>
  <p:clrMapOvr>
    <a:masterClrMapping/>
  </p:clrMapOvr>
  <p:transition>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92500" lnSpcReduction="20000"/>
          </a:bodyPr>
          <a:lstStyle/>
          <a:p>
            <a:pPr>
              <a:buNone/>
            </a:pPr>
            <a:r>
              <a:rPr lang="en-US" sz="3600" dirty="0" smtClean="0">
                <a:solidFill>
                  <a:srgbClr val="FF0000"/>
                </a:solidFill>
              </a:rPr>
              <a:t>@Around Advice, importance:</a:t>
            </a:r>
          </a:p>
          <a:p>
            <a:pPr>
              <a:buNone/>
            </a:pPr>
            <a:r>
              <a:rPr lang="en-US" sz="3600" dirty="0" smtClean="0"/>
              <a:t>1. How to inject your own code before and after a method execution?</a:t>
            </a:r>
            <a:br>
              <a:rPr lang="en-US" sz="3600" dirty="0" smtClean="0"/>
            </a:br>
            <a:r>
              <a:rPr lang="en-US" sz="3600" dirty="0" smtClean="0"/>
              <a:t>2. How to modify a method parameters before the method execution starts?</a:t>
            </a:r>
            <a:br>
              <a:rPr lang="en-US" sz="3600" dirty="0" smtClean="0"/>
            </a:br>
            <a:r>
              <a:rPr lang="en-US" sz="3600" dirty="0" smtClean="0"/>
              <a:t>3. How to modify (or) send your own return value?</a:t>
            </a:r>
            <a:br>
              <a:rPr lang="en-US" sz="3600" dirty="0" smtClean="0"/>
            </a:br>
            <a:r>
              <a:rPr lang="en-US" sz="3600" dirty="0" smtClean="0"/>
              <a:t>4. How to validate method parameters before the method executions?</a:t>
            </a:r>
            <a:br>
              <a:rPr lang="en-US" sz="3600" dirty="0" smtClean="0"/>
            </a:br>
            <a:r>
              <a:rPr lang="en-US" sz="3600" dirty="0" smtClean="0"/>
              <a:t>The answer for all the above questions </a:t>
            </a:r>
            <a:r>
              <a:rPr lang="en-US" sz="3600" dirty="0" err="1" smtClean="0"/>
              <a:t>is"Around</a:t>
            </a:r>
            <a:r>
              <a:rPr lang="en-US" sz="3600" dirty="0" smtClean="0"/>
              <a:t> advice". The main thing here is the calling method or the target method will not aware of any of these activities.</a:t>
            </a:r>
            <a:br>
              <a:rPr lang="en-US" sz="3600" dirty="0" smtClean="0"/>
            </a:br>
            <a:r>
              <a:rPr lang="en-US" sz="3600" dirty="0" smtClean="0"/>
              <a:t/>
            </a:r>
            <a:br>
              <a:rPr lang="en-US" sz="3600" dirty="0" smtClean="0"/>
            </a:br>
            <a:r>
              <a:rPr lang="en-US" sz="3600" dirty="0" smtClean="0"/>
              <a:t>So this is the most powerful advice in spring AOP.</a:t>
            </a:r>
          </a:p>
        </p:txBody>
      </p:sp>
    </p:spTree>
  </p:cSld>
  <p:clrMapOvr>
    <a:masterClrMapping/>
  </p:clrMapOvr>
  <p:transition>
    <p:dissolv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85000" lnSpcReduction="10000"/>
          </a:bodyPr>
          <a:lstStyle/>
          <a:p>
            <a:pPr>
              <a:buNone/>
            </a:pPr>
            <a:r>
              <a:rPr lang="en-US" sz="3600" dirty="0" smtClean="0">
                <a:solidFill>
                  <a:srgbClr val="FF0000"/>
                </a:solidFill>
              </a:rPr>
              <a:t>Some example </a:t>
            </a:r>
            <a:r>
              <a:rPr lang="en-US" sz="3600" dirty="0" err="1" smtClean="0">
                <a:solidFill>
                  <a:srgbClr val="FF0000"/>
                </a:solidFill>
              </a:rPr>
              <a:t>pointcut</a:t>
            </a:r>
            <a:r>
              <a:rPr lang="en-US" sz="3600" dirty="0" smtClean="0">
                <a:solidFill>
                  <a:srgbClr val="FF0000"/>
                </a:solidFill>
              </a:rPr>
              <a:t> expressions:</a:t>
            </a:r>
          </a:p>
          <a:p>
            <a:pPr marL="514350" indent="-514350" fontAlgn="base">
              <a:buFont typeface="+mj-lt"/>
              <a:buAutoNum type="arabicPeriod"/>
            </a:pPr>
            <a:r>
              <a:rPr lang="en-US" sz="3200" dirty="0" smtClean="0"/>
              <a:t>execution(* </a:t>
            </a:r>
            <a:r>
              <a:rPr lang="en-US" sz="3200" dirty="0" err="1" smtClean="0"/>
              <a:t>com.aspects.pointcut.DemoClass</a:t>
            </a:r>
            <a:r>
              <a:rPr lang="en-US" sz="3200" dirty="0" smtClean="0"/>
              <a:t>.*(..)) : This advice will be applied to all the methods of </a:t>
            </a:r>
            <a:r>
              <a:rPr lang="en-US" sz="3200" dirty="0" err="1" smtClean="0"/>
              <a:t>DemoClass</a:t>
            </a:r>
            <a:r>
              <a:rPr lang="en-US" sz="3200" dirty="0" smtClean="0"/>
              <a:t>.</a:t>
            </a:r>
          </a:p>
          <a:p>
            <a:pPr marL="514350" indent="-514350" fontAlgn="base">
              <a:buFont typeface="+mj-lt"/>
              <a:buAutoNum type="arabicPeriod"/>
            </a:pPr>
            <a:r>
              <a:rPr lang="en-US" sz="3200" dirty="0" smtClean="0"/>
              <a:t>execution(* DemoClass.*(..)): You can omit the package if the </a:t>
            </a:r>
            <a:r>
              <a:rPr lang="en-US" sz="3200" dirty="0" err="1" smtClean="0"/>
              <a:t>DemoClass</a:t>
            </a:r>
            <a:r>
              <a:rPr lang="en-US" sz="3200" dirty="0" smtClean="0"/>
              <a:t> and the advice is in the same package.</a:t>
            </a:r>
          </a:p>
          <a:p>
            <a:pPr marL="514350" indent="-514350" fontAlgn="base">
              <a:buFont typeface="+mj-lt"/>
              <a:buAutoNum type="arabicPeriod"/>
            </a:pPr>
            <a:r>
              <a:rPr lang="en-US" sz="3200" dirty="0" smtClean="0"/>
              <a:t>execution(public * DemoClass.*(..)): This advice will be applied to the public methods of </a:t>
            </a:r>
            <a:r>
              <a:rPr lang="en-US" sz="3200" dirty="0" err="1" smtClean="0"/>
              <a:t>DemoClass</a:t>
            </a:r>
            <a:r>
              <a:rPr lang="en-US" sz="3200" dirty="0" smtClean="0"/>
              <a:t>.</a:t>
            </a:r>
          </a:p>
          <a:p>
            <a:pPr marL="514350" indent="-514350" fontAlgn="base">
              <a:buFont typeface="+mj-lt"/>
              <a:buAutoNum type="arabicPeriod"/>
            </a:pPr>
            <a:r>
              <a:rPr lang="en-US" sz="3200" dirty="0" smtClean="0"/>
              <a:t>execution(public </a:t>
            </a:r>
            <a:r>
              <a:rPr lang="en-US" sz="3200" dirty="0" err="1" smtClean="0"/>
              <a:t>int</a:t>
            </a:r>
            <a:r>
              <a:rPr lang="en-US" sz="3200" dirty="0" smtClean="0"/>
              <a:t> DemoClass.*(..)): This advice will be applied to the public methods of </a:t>
            </a:r>
            <a:r>
              <a:rPr lang="en-US" sz="3200" dirty="0" err="1" smtClean="0"/>
              <a:t>DemoClass</a:t>
            </a:r>
            <a:r>
              <a:rPr lang="en-US" sz="3200" dirty="0" smtClean="0"/>
              <a:t> and returning an int.</a:t>
            </a:r>
          </a:p>
          <a:p>
            <a:pPr marL="514350" indent="-514350" fontAlgn="base">
              <a:buFont typeface="+mj-lt"/>
              <a:buAutoNum type="arabicPeriod"/>
            </a:pPr>
            <a:r>
              <a:rPr lang="en-US" sz="3200" dirty="0" smtClean="0"/>
              <a:t>execution(public </a:t>
            </a:r>
            <a:r>
              <a:rPr lang="en-US" sz="3200" dirty="0" err="1" smtClean="0"/>
              <a:t>int</a:t>
            </a:r>
            <a:r>
              <a:rPr lang="en-US" sz="3200" dirty="0" smtClean="0"/>
              <a:t> DemoClass.*(</a:t>
            </a:r>
            <a:r>
              <a:rPr lang="en-US" sz="3200" dirty="0" err="1" smtClean="0"/>
              <a:t>int</a:t>
            </a:r>
            <a:r>
              <a:rPr lang="en-US" sz="3200" dirty="0" smtClean="0"/>
              <a:t>, ..)): This advice will be applied to the public methods of </a:t>
            </a:r>
            <a:r>
              <a:rPr lang="en-US" sz="3200" dirty="0" err="1" smtClean="0"/>
              <a:t>DemoClass</a:t>
            </a:r>
            <a:r>
              <a:rPr lang="en-US" sz="3200" dirty="0" smtClean="0"/>
              <a:t> and returning an </a:t>
            </a:r>
            <a:r>
              <a:rPr lang="en-US" sz="3200" dirty="0" err="1" smtClean="0"/>
              <a:t>int</a:t>
            </a:r>
            <a:r>
              <a:rPr lang="en-US" sz="3200" dirty="0" smtClean="0"/>
              <a:t> and having first parameter as int.</a:t>
            </a:r>
          </a:p>
          <a:p>
            <a:pPr marL="514350" indent="-514350" fontAlgn="base">
              <a:buFont typeface="+mj-lt"/>
              <a:buAutoNum type="arabicPeriod"/>
            </a:pPr>
            <a:r>
              <a:rPr lang="en-US" sz="3200" dirty="0" smtClean="0"/>
              <a:t>execution(public </a:t>
            </a:r>
            <a:r>
              <a:rPr lang="en-US" sz="3200" dirty="0" err="1" smtClean="0"/>
              <a:t>int</a:t>
            </a:r>
            <a:r>
              <a:rPr lang="en-US" sz="3200" dirty="0" smtClean="0"/>
              <a:t> DemoClass.*(</a:t>
            </a:r>
            <a:r>
              <a:rPr lang="en-US" sz="3200" dirty="0" err="1" smtClean="0"/>
              <a:t>int</a:t>
            </a:r>
            <a:r>
              <a:rPr lang="en-US" sz="3200" dirty="0" smtClean="0"/>
              <a:t>, </a:t>
            </a:r>
            <a:r>
              <a:rPr lang="en-US" sz="3200" dirty="0" err="1" smtClean="0"/>
              <a:t>int</a:t>
            </a:r>
            <a:r>
              <a:rPr lang="en-US" sz="3200" dirty="0" smtClean="0"/>
              <a:t>)): This advice will be applied to the public methods of </a:t>
            </a:r>
            <a:r>
              <a:rPr lang="en-US" sz="3200" dirty="0" err="1" smtClean="0"/>
              <a:t>DemoClass</a:t>
            </a:r>
            <a:r>
              <a:rPr lang="en-US" sz="3200" dirty="0" smtClean="0"/>
              <a:t> and returning an </a:t>
            </a:r>
            <a:r>
              <a:rPr lang="en-US" sz="3200" dirty="0" err="1" smtClean="0"/>
              <a:t>int</a:t>
            </a:r>
            <a:r>
              <a:rPr lang="en-US" sz="3200" dirty="0" smtClean="0"/>
              <a:t> and having both parameters as int.</a:t>
            </a:r>
            <a:endParaRPr lang="en-US" sz="3200" dirty="0"/>
          </a:p>
        </p:txBody>
      </p:sp>
    </p:spTree>
  </p:cSld>
  <p:clrMapOvr>
    <a:masterClrMapping/>
  </p:clrMapOvr>
  <p:transition>
    <p:dissolv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24600" y="3429000"/>
            <a:ext cx="1752600" cy="2209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Business Logic</a:t>
            </a:r>
          </a:p>
          <a:p>
            <a:pPr algn="ctr"/>
            <a:r>
              <a:rPr lang="en-US" dirty="0" smtClean="0">
                <a:solidFill>
                  <a:schemeClr val="tx1"/>
                </a:solidFill>
                <a:latin typeface="+mj-lt"/>
              </a:rPr>
              <a:t>Class  Employee{</a:t>
            </a:r>
          </a:p>
          <a:p>
            <a:pPr algn="ctr"/>
            <a:r>
              <a:rPr lang="en-US" dirty="0" smtClean="0">
                <a:solidFill>
                  <a:schemeClr val="tx1"/>
                </a:solidFill>
                <a:latin typeface="+mj-lt"/>
              </a:rPr>
              <a:t>Void </a:t>
            </a:r>
            <a:r>
              <a:rPr lang="en-US" dirty="0" err="1" smtClean="0">
                <a:solidFill>
                  <a:schemeClr val="tx1"/>
                </a:solidFill>
                <a:latin typeface="+mj-lt"/>
              </a:rPr>
              <a:t>setName</a:t>
            </a:r>
            <a:r>
              <a:rPr lang="en-US" dirty="0" smtClean="0">
                <a:solidFill>
                  <a:schemeClr val="tx1"/>
                </a:solidFill>
                <a:latin typeface="+mj-lt"/>
              </a:rPr>
              <a:t>(){</a:t>
            </a:r>
          </a:p>
          <a:p>
            <a:pPr algn="ctr"/>
            <a:endParaRPr lang="en-US" dirty="0" smtClean="0">
              <a:solidFill>
                <a:schemeClr val="tx1"/>
              </a:solidFill>
              <a:latin typeface="+mj-lt"/>
            </a:endParaRPr>
          </a:p>
          <a:p>
            <a:pPr algn="ctr"/>
            <a:r>
              <a:rPr lang="en-US" dirty="0" smtClean="0">
                <a:solidFill>
                  <a:schemeClr val="tx1"/>
                </a:solidFill>
                <a:latin typeface="+mj-lt"/>
              </a:rPr>
              <a:t>}</a:t>
            </a:r>
          </a:p>
          <a:p>
            <a:pPr algn="ctr"/>
            <a:r>
              <a:rPr lang="en-US" dirty="0" smtClean="0">
                <a:solidFill>
                  <a:schemeClr val="tx1"/>
                </a:solidFill>
                <a:latin typeface="+mj-lt"/>
              </a:rPr>
              <a:t>}</a:t>
            </a:r>
            <a:endParaRPr lang="en-US" dirty="0">
              <a:solidFill>
                <a:schemeClr val="tx1"/>
              </a:solidFill>
              <a:latin typeface="+mj-lt"/>
            </a:endParaRPr>
          </a:p>
        </p:txBody>
      </p:sp>
      <p:sp>
        <p:nvSpPr>
          <p:cNvPr id="6" name="Rectangle 5"/>
          <p:cNvSpPr/>
          <p:nvPr/>
        </p:nvSpPr>
        <p:spPr>
          <a:xfrm>
            <a:off x="3352800" y="3352800"/>
            <a:ext cx="1752600" cy="2209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@Aspect</a:t>
            </a:r>
          </a:p>
          <a:p>
            <a:pPr algn="ctr"/>
            <a:r>
              <a:rPr lang="en-US" dirty="0" smtClean="0">
                <a:solidFill>
                  <a:schemeClr val="tx1"/>
                </a:solidFill>
                <a:latin typeface="+mj-lt"/>
              </a:rPr>
              <a:t>Class  Log</a:t>
            </a:r>
          </a:p>
          <a:p>
            <a:pPr algn="ctr"/>
            <a:r>
              <a:rPr lang="en-US" dirty="0" err="1" smtClean="0">
                <a:solidFill>
                  <a:schemeClr val="tx1"/>
                </a:solidFill>
                <a:latin typeface="+mj-lt"/>
              </a:rPr>
              <a:t>bAdvice</a:t>
            </a:r>
            <a:r>
              <a:rPr lang="en-US" dirty="0" smtClean="0">
                <a:solidFill>
                  <a:schemeClr val="tx1"/>
                </a:solidFill>
                <a:latin typeface="+mj-lt"/>
              </a:rPr>
              <a:t>()</a:t>
            </a:r>
          </a:p>
          <a:p>
            <a:pPr algn="ctr"/>
            <a:r>
              <a:rPr lang="en-US" dirty="0" err="1" smtClean="0">
                <a:solidFill>
                  <a:schemeClr val="tx1"/>
                </a:solidFill>
                <a:latin typeface="+mj-lt"/>
              </a:rPr>
              <a:t>aAdvice</a:t>
            </a:r>
            <a:r>
              <a:rPr lang="en-US" dirty="0" smtClean="0">
                <a:solidFill>
                  <a:schemeClr val="tx1"/>
                </a:solidFill>
                <a:latin typeface="+mj-lt"/>
              </a:rPr>
              <a:t>()</a:t>
            </a:r>
          </a:p>
          <a:p>
            <a:pPr algn="ctr"/>
            <a:r>
              <a:rPr lang="en-US" dirty="0" smtClean="0">
                <a:solidFill>
                  <a:schemeClr val="tx1"/>
                </a:solidFill>
                <a:latin typeface="+mj-lt"/>
              </a:rPr>
              <a:t>}</a:t>
            </a:r>
            <a:endParaRPr lang="en-US" dirty="0">
              <a:solidFill>
                <a:schemeClr val="tx1"/>
              </a:solidFill>
              <a:latin typeface="+mj-lt"/>
            </a:endParaRPr>
          </a:p>
        </p:txBody>
      </p:sp>
      <p:cxnSp>
        <p:nvCxnSpPr>
          <p:cNvPr id="8" name="Straight Connector 7"/>
          <p:cNvCxnSpPr/>
          <p:nvPr/>
        </p:nvCxnSpPr>
        <p:spPr>
          <a:xfrm>
            <a:off x="609600" y="2971800"/>
            <a:ext cx="815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33400" y="3276600"/>
            <a:ext cx="1752600" cy="2209800"/>
          </a:xfrm>
          <a:prstGeom prst="rect">
            <a:avLst/>
          </a:prstGeom>
          <a:solidFill>
            <a:srgbClr val="FFDB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Main Application, which uses beans</a:t>
            </a:r>
            <a:endParaRPr lang="en-US" dirty="0">
              <a:solidFill>
                <a:schemeClr val="tx1"/>
              </a:solidFill>
              <a:latin typeface="+mj-lt"/>
            </a:endParaRPr>
          </a:p>
        </p:txBody>
      </p:sp>
      <p:sp>
        <p:nvSpPr>
          <p:cNvPr id="11" name="TextBox 10"/>
          <p:cNvSpPr txBox="1"/>
          <p:nvPr/>
        </p:nvSpPr>
        <p:spPr>
          <a:xfrm>
            <a:off x="304800" y="1066800"/>
            <a:ext cx="1600200" cy="584775"/>
          </a:xfrm>
          <a:prstGeom prst="rect">
            <a:avLst/>
          </a:prstGeom>
          <a:noFill/>
        </p:spPr>
        <p:txBody>
          <a:bodyPr wrap="square" rtlCol="0">
            <a:spAutoFit/>
          </a:bodyPr>
          <a:lstStyle/>
          <a:p>
            <a:r>
              <a:rPr lang="en-US" sz="3200" dirty="0" smtClean="0">
                <a:latin typeface="+mj-lt"/>
              </a:rPr>
              <a:t>Spring</a:t>
            </a:r>
            <a:endParaRPr lang="en-US" sz="3200" dirty="0">
              <a:latin typeface="+mj-lt"/>
            </a:endParaRPr>
          </a:p>
        </p:txBody>
      </p:sp>
      <p:sp>
        <p:nvSpPr>
          <p:cNvPr id="12" name="Rectangle 11"/>
          <p:cNvSpPr/>
          <p:nvPr/>
        </p:nvSpPr>
        <p:spPr>
          <a:xfrm>
            <a:off x="3124200" y="304800"/>
            <a:ext cx="2895600" cy="2133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Class </a:t>
            </a:r>
            <a:r>
              <a:rPr lang="en-US" dirty="0" err="1" smtClean="0">
                <a:solidFill>
                  <a:schemeClr val="tx1"/>
                </a:solidFill>
                <a:latin typeface="+mj-lt"/>
              </a:rPr>
              <a:t>ProxyEmployee</a:t>
            </a:r>
            <a:r>
              <a:rPr lang="en-US" dirty="0" smtClean="0">
                <a:solidFill>
                  <a:schemeClr val="tx1"/>
                </a:solidFill>
                <a:latin typeface="+mj-lt"/>
              </a:rPr>
              <a:t> extends Employee{</a:t>
            </a:r>
          </a:p>
          <a:p>
            <a:pPr algn="ctr"/>
            <a:r>
              <a:rPr lang="en-US" dirty="0" smtClean="0">
                <a:solidFill>
                  <a:schemeClr val="tx1"/>
                </a:solidFill>
                <a:latin typeface="+mj-lt"/>
              </a:rPr>
              <a:t>Void </a:t>
            </a:r>
            <a:r>
              <a:rPr lang="en-US" dirty="0" err="1" smtClean="0">
                <a:solidFill>
                  <a:schemeClr val="tx1"/>
                </a:solidFill>
                <a:latin typeface="+mj-lt"/>
              </a:rPr>
              <a:t>setName</a:t>
            </a:r>
            <a:r>
              <a:rPr lang="en-US" dirty="0" smtClean="0">
                <a:solidFill>
                  <a:schemeClr val="tx1"/>
                </a:solidFill>
                <a:latin typeface="+mj-lt"/>
              </a:rPr>
              <a:t>(){</a:t>
            </a:r>
          </a:p>
          <a:p>
            <a:pPr algn="ctr"/>
            <a:r>
              <a:rPr lang="en-US" dirty="0" smtClean="0">
                <a:solidFill>
                  <a:schemeClr val="tx1"/>
                </a:solidFill>
                <a:latin typeface="+mj-lt"/>
              </a:rPr>
              <a:t>Invoke b4 advice</a:t>
            </a:r>
          </a:p>
          <a:p>
            <a:pPr algn="ctr"/>
            <a:r>
              <a:rPr lang="en-US" dirty="0" err="1" smtClean="0">
                <a:solidFill>
                  <a:schemeClr val="tx1"/>
                </a:solidFill>
                <a:latin typeface="+mj-lt"/>
              </a:rPr>
              <a:t>super.setName</a:t>
            </a:r>
            <a:r>
              <a:rPr lang="en-US" dirty="0" smtClean="0">
                <a:solidFill>
                  <a:schemeClr val="tx1"/>
                </a:solidFill>
                <a:latin typeface="+mj-lt"/>
              </a:rPr>
              <a:t>();</a:t>
            </a:r>
          </a:p>
          <a:p>
            <a:pPr algn="ctr"/>
            <a:r>
              <a:rPr lang="en-US" dirty="0" smtClean="0">
                <a:solidFill>
                  <a:schemeClr val="tx1"/>
                </a:solidFill>
                <a:latin typeface="+mj-lt"/>
              </a:rPr>
              <a:t>Invoke aft advice</a:t>
            </a:r>
          </a:p>
          <a:p>
            <a:pPr algn="ctr"/>
            <a:r>
              <a:rPr lang="en-US" dirty="0" smtClean="0">
                <a:solidFill>
                  <a:schemeClr val="tx1"/>
                </a:solidFill>
                <a:latin typeface="+mj-lt"/>
              </a:rPr>
              <a:t>}</a:t>
            </a:r>
          </a:p>
          <a:p>
            <a:pPr algn="ctr"/>
            <a:r>
              <a:rPr lang="en-US" dirty="0" smtClean="0">
                <a:solidFill>
                  <a:schemeClr val="tx1"/>
                </a:solidFill>
                <a:latin typeface="+mj-lt"/>
              </a:rPr>
              <a:t>}</a:t>
            </a:r>
            <a:endParaRPr lang="en-US" dirty="0">
              <a:solidFill>
                <a:schemeClr val="tx1"/>
              </a:solidFill>
              <a:latin typeface="+mj-lt"/>
            </a:endParaRPr>
          </a:p>
        </p:txBody>
      </p:sp>
      <p:sp>
        <p:nvSpPr>
          <p:cNvPr id="15" name="Down Arrow 14"/>
          <p:cNvSpPr/>
          <p:nvPr/>
        </p:nvSpPr>
        <p:spPr>
          <a:xfrm>
            <a:off x="6858000" y="2438401"/>
            <a:ext cx="533400" cy="990600"/>
          </a:xfrm>
          <a:prstGeom prst="downArrow">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16" name="Down Arrow 15"/>
          <p:cNvSpPr/>
          <p:nvPr/>
        </p:nvSpPr>
        <p:spPr>
          <a:xfrm>
            <a:off x="4114800" y="2514600"/>
            <a:ext cx="3048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17" name="Down Arrow 16"/>
          <p:cNvSpPr/>
          <p:nvPr/>
        </p:nvSpPr>
        <p:spPr>
          <a:xfrm rot="10800000">
            <a:off x="1143000" y="2438400"/>
            <a:ext cx="533400" cy="83820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18" name="Right Brace 17"/>
          <p:cNvSpPr/>
          <p:nvPr/>
        </p:nvSpPr>
        <p:spPr>
          <a:xfrm rot="5400000">
            <a:off x="7277100" y="4686300"/>
            <a:ext cx="304800" cy="2209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19" name="TextBox 18"/>
          <p:cNvSpPr txBox="1"/>
          <p:nvPr/>
        </p:nvSpPr>
        <p:spPr>
          <a:xfrm>
            <a:off x="6705600" y="5943600"/>
            <a:ext cx="1143000" cy="380999"/>
          </a:xfrm>
          <a:prstGeom prst="rect">
            <a:avLst/>
          </a:prstGeom>
          <a:noFill/>
        </p:spPr>
        <p:txBody>
          <a:bodyPr wrap="square" rtlCol="0">
            <a:spAutoFit/>
          </a:bodyPr>
          <a:lstStyle/>
          <a:p>
            <a:r>
              <a:rPr lang="en-US" dirty="0" err="1" smtClean="0">
                <a:latin typeface="+mj-lt"/>
              </a:rPr>
              <a:t>JoinPoint</a:t>
            </a:r>
            <a:endParaRPr lang="en-US" dirty="0">
              <a:latin typeface="+mj-lt"/>
            </a:endParaRPr>
          </a:p>
        </p:txBody>
      </p:sp>
      <p:sp>
        <p:nvSpPr>
          <p:cNvPr id="20" name="Right Brace 19"/>
          <p:cNvSpPr/>
          <p:nvPr/>
        </p:nvSpPr>
        <p:spPr>
          <a:xfrm rot="5400000">
            <a:off x="4000500" y="4686300"/>
            <a:ext cx="228600" cy="2133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21" name="TextBox 20"/>
          <p:cNvSpPr txBox="1"/>
          <p:nvPr/>
        </p:nvSpPr>
        <p:spPr>
          <a:xfrm>
            <a:off x="2971800" y="5943600"/>
            <a:ext cx="2971800" cy="646331"/>
          </a:xfrm>
          <a:prstGeom prst="rect">
            <a:avLst/>
          </a:prstGeom>
          <a:noFill/>
        </p:spPr>
        <p:txBody>
          <a:bodyPr wrap="square" rtlCol="0">
            <a:spAutoFit/>
          </a:bodyPr>
          <a:lstStyle/>
          <a:p>
            <a:r>
              <a:rPr lang="en-US" dirty="0" smtClean="0">
                <a:latin typeface="+mj-lt"/>
              </a:rPr>
              <a:t>Aspect with Advices &amp; </a:t>
            </a:r>
            <a:r>
              <a:rPr lang="en-US" dirty="0" err="1" smtClean="0">
                <a:latin typeface="+mj-lt"/>
              </a:rPr>
              <a:t>PointCuts</a:t>
            </a:r>
            <a:endParaRPr lang="en-US" dirty="0">
              <a:latin typeface="+mj-lt"/>
            </a:endParaRPr>
          </a:p>
        </p:txBody>
      </p:sp>
      <p:sp>
        <p:nvSpPr>
          <p:cNvPr id="22" name="Rectangle 21"/>
          <p:cNvSpPr/>
          <p:nvPr/>
        </p:nvSpPr>
        <p:spPr>
          <a:xfrm>
            <a:off x="5486400" y="3352800"/>
            <a:ext cx="533400" cy="2133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X</a:t>
            </a:r>
          </a:p>
          <a:p>
            <a:pPr algn="ctr"/>
            <a:r>
              <a:rPr lang="en-US" dirty="0" smtClean="0">
                <a:solidFill>
                  <a:schemeClr val="tx1"/>
                </a:solidFill>
                <a:latin typeface="+mj-lt"/>
              </a:rPr>
              <a:t>M</a:t>
            </a:r>
          </a:p>
          <a:p>
            <a:pPr algn="ctr"/>
            <a:r>
              <a:rPr lang="en-US" dirty="0" smtClean="0">
                <a:solidFill>
                  <a:schemeClr val="tx1"/>
                </a:solidFill>
                <a:latin typeface="+mj-lt"/>
              </a:rPr>
              <a:t>L</a:t>
            </a:r>
            <a:endParaRPr lang="en-US" dirty="0">
              <a:solidFill>
                <a:schemeClr val="tx1"/>
              </a:solidFill>
              <a:latin typeface="+mj-lt"/>
            </a:endParaRPr>
          </a:p>
        </p:txBody>
      </p:sp>
      <p:sp>
        <p:nvSpPr>
          <p:cNvPr id="24" name="Down Arrow 23"/>
          <p:cNvSpPr/>
          <p:nvPr/>
        </p:nvSpPr>
        <p:spPr>
          <a:xfrm>
            <a:off x="5562600" y="2514600"/>
            <a:ext cx="3048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25" name="TextBox 24"/>
          <p:cNvSpPr txBox="1"/>
          <p:nvPr/>
        </p:nvSpPr>
        <p:spPr>
          <a:xfrm>
            <a:off x="6248400" y="304800"/>
            <a:ext cx="2209800" cy="923330"/>
          </a:xfrm>
          <a:prstGeom prst="rect">
            <a:avLst/>
          </a:prstGeom>
          <a:noFill/>
        </p:spPr>
        <p:txBody>
          <a:bodyPr wrap="square" rtlCol="0">
            <a:spAutoFit/>
          </a:bodyPr>
          <a:lstStyle/>
          <a:p>
            <a:r>
              <a:rPr lang="en-US" dirty="0" smtClean="0">
                <a:latin typeface="+mj-lt"/>
              </a:rPr>
              <a:t>Spring creates Proxy object, during run time</a:t>
            </a:r>
            <a:endParaRPr lang="en-US" dirty="0">
              <a:latin typeface="+mj-lt"/>
            </a:endParaRPr>
          </a:p>
        </p:txBody>
      </p:sp>
      <p:sp>
        <p:nvSpPr>
          <p:cNvPr id="23" name="TextBox 22"/>
          <p:cNvSpPr txBox="1"/>
          <p:nvPr/>
        </p:nvSpPr>
        <p:spPr>
          <a:xfrm>
            <a:off x="1143000" y="2057400"/>
            <a:ext cx="1524000" cy="381000"/>
          </a:xfrm>
          <a:prstGeom prst="rect">
            <a:avLst/>
          </a:prstGeom>
          <a:noFill/>
        </p:spPr>
        <p:txBody>
          <a:bodyPr wrap="square" rtlCol="0">
            <a:spAutoFit/>
          </a:bodyPr>
          <a:lstStyle/>
          <a:p>
            <a:r>
              <a:rPr lang="en-US" dirty="0" smtClean="0">
                <a:latin typeface="+mj-lt"/>
              </a:rPr>
              <a:t>Step 1</a:t>
            </a:r>
            <a:endParaRPr lang="en-US" dirty="0">
              <a:latin typeface="+mj-lt"/>
            </a:endParaRPr>
          </a:p>
        </p:txBody>
      </p:sp>
      <p:sp>
        <p:nvSpPr>
          <p:cNvPr id="26" name="TextBox 25"/>
          <p:cNvSpPr txBox="1"/>
          <p:nvPr/>
        </p:nvSpPr>
        <p:spPr>
          <a:xfrm>
            <a:off x="5257800" y="2819400"/>
            <a:ext cx="1524000" cy="381000"/>
          </a:xfrm>
          <a:prstGeom prst="rect">
            <a:avLst/>
          </a:prstGeom>
          <a:noFill/>
        </p:spPr>
        <p:txBody>
          <a:bodyPr wrap="square" rtlCol="0">
            <a:spAutoFit/>
          </a:bodyPr>
          <a:lstStyle/>
          <a:p>
            <a:r>
              <a:rPr lang="en-US" dirty="0" smtClean="0">
                <a:latin typeface="+mj-lt"/>
              </a:rPr>
              <a:t>Step 2</a:t>
            </a:r>
            <a:endParaRPr lang="en-US" dirty="0">
              <a:latin typeface="+mj-lt"/>
            </a:endParaRPr>
          </a:p>
        </p:txBody>
      </p:sp>
      <p:sp>
        <p:nvSpPr>
          <p:cNvPr id="27" name="TextBox 26"/>
          <p:cNvSpPr txBox="1"/>
          <p:nvPr/>
        </p:nvSpPr>
        <p:spPr>
          <a:xfrm>
            <a:off x="7315200" y="2590800"/>
            <a:ext cx="1524000" cy="381000"/>
          </a:xfrm>
          <a:prstGeom prst="rect">
            <a:avLst/>
          </a:prstGeom>
          <a:noFill/>
        </p:spPr>
        <p:txBody>
          <a:bodyPr wrap="square" rtlCol="0">
            <a:spAutoFit/>
          </a:bodyPr>
          <a:lstStyle/>
          <a:p>
            <a:r>
              <a:rPr lang="en-US" dirty="0" smtClean="0">
                <a:latin typeface="+mj-lt"/>
              </a:rPr>
              <a:t>Step 3</a:t>
            </a:r>
            <a:endParaRPr lang="en-US" dirty="0">
              <a:latin typeface="+mj-lt"/>
            </a:endParaRPr>
          </a:p>
        </p:txBody>
      </p:sp>
      <p:sp>
        <p:nvSpPr>
          <p:cNvPr id="28" name="TextBox 27"/>
          <p:cNvSpPr txBox="1"/>
          <p:nvPr/>
        </p:nvSpPr>
        <p:spPr>
          <a:xfrm>
            <a:off x="3810000" y="2819400"/>
            <a:ext cx="1524000" cy="381000"/>
          </a:xfrm>
          <a:prstGeom prst="rect">
            <a:avLst/>
          </a:prstGeom>
          <a:noFill/>
        </p:spPr>
        <p:txBody>
          <a:bodyPr wrap="square" rtlCol="0">
            <a:spAutoFit/>
          </a:bodyPr>
          <a:lstStyle/>
          <a:p>
            <a:r>
              <a:rPr lang="en-US" dirty="0" smtClean="0">
                <a:latin typeface="+mj-lt"/>
              </a:rPr>
              <a:t>Step 4</a:t>
            </a:r>
            <a:endParaRPr lang="en-US" dirty="0">
              <a:latin typeface="+mj-lt"/>
            </a:endParaRPr>
          </a:p>
        </p:txBody>
      </p:sp>
      <p:sp>
        <p:nvSpPr>
          <p:cNvPr id="29" name="TextBox 28"/>
          <p:cNvSpPr txBox="1"/>
          <p:nvPr/>
        </p:nvSpPr>
        <p:spPr>
          <a:xfrm>
            <a:off x="5410200" y="0"/>
            <a:ext cx="1524000" cy="381000"/>
          </a:xfrm>
          <a:prstGeom prst="rect">
            <a:avLst/>
          </a:prstGeom>
          <a:noFill/>
        </p:spPr>
        <p:txBody>
          <a:bodyPr wrap="square" rtlCol="0">
            <a:spAutoFit/>
          </a:bodyPr>
          <a:lstStyle/>
          <a:p>
            <a:r>
              <a:rPr lang="en-US" dirty="0" smtClean="0">
                <a:latin typeface="+mj-lt"/>
              </a:rPr>
              <a:t>Step 5</a:t>
            </a:r>
            <a:endParaRPr lang="en-US" dirty="0">
              <a:latin typeface="+mj-lt"/>
            </a:endParaRPr>
          </a:p>
        </p:txBody>
      </p:sp>
      <p:sp>
        <p:nvSpPr>
          <p:cNvPr id="30" name="Rectangle 29"/>
          <p:cNvSpPr/>
          <p:nvPr/>
        </p:nvSpPr>
        <p:spPr>
          <a:xfrm>
            <a:off x="152400" y="228600"/>
            <a:ext cx="876300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ox(in)">
                                      <p:cBhvr>
                                        <p:cTn id="12" dur="500"/>
                                        <p:tgtEl>
                                          <p:spTgt spid="17"/>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ox(in)">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ox(in)">
                                      <p:cBhvr>
                                        <p:cTn id="20" dur="500"/>
                                        <p:tgtEl>
                                          <p:spTgt spid="11"/>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box(in)">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dissolve">
                                      <p:cBhvr>
                                        <p:cTn id="31" dur="500"/>
                                        <p:tgtEl>
                                          <p:spTgt spid="2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linds(horizontal)">
                                      <p:cBhvr>
                                        <p:cTn id="45" dur="500"/>
                                        <p:tgtEl>
                                          <p:spTgt spid="5"/>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8" presetClass="entr" presetSubtype="16"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diamond(in)">
                                      <p:cBhvr>
                                        <p:cTn id="56" dur="2000"/>
                                        <p:tgtEl>
                                          <p:spTgt spid="16"/>
                                        </p:tgtEl>
                                      </p:cBhvr>
                                    </p:animEffect>
                                  </p:childTnLst>
                                </p:cTn>
                              </p:par>
                              <p:par>
                                <p:cTn id="57" presetID="8" presetClass="entr" presetSubtype="16"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diamond(in)">
                                      <p:cBhvr>
                                        <p:cTn id="59" dur="2000"/>
                                        <p:tgtEl>
                                          <p:spTgt spid="28"/>
                                        </p:tgtEl>
                                      </p:cBhvr>
                                    </p:animEffect>
                                  </p:childTnLst>
                                </p:cTn>
                              </p:par>
                              <p:par>
                                <p:cTn id="60" presetID="8" presetClass="entr" presetSubtype="16"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diamond(in)">
                                      <p:cBhvr>
                                        <p:cTn id="62" dur="2000"/>
                                        <p:tgtEl>
                                          <p:spTgt spid="6"/>
                                        </p:tgtEl>
                                      </p:cBhvr>
                                    </p:animEffect>
                                  </p:childTnLst>
                                </p:cTn>
                              </p:par>
                              <p:par>
                                <p:cTn id="63" presetID="8" presetClass="entr" presetSubtype="16"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diamond(in)">
                                      <p:cBhvr>
                                        <p:cTn id="65" dur="2000"/>
                                        <p:tgtEl>
                                          <p:spTgt spid="20"/>
                                        </p:tgtEl>
                                      </p:cBhvr>
                                    </p:animEffect>
                                  </p:childTnLst>
                                </p:cTn>
                              </p:par>
                              <p:par>
                                <p:cTn id="66" presetID="8" presetClass="entr" presetSubtype="16"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diamond(in)">
                                      <p:cBhvr>
                                        <p:cTn id="68" dur="20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checkerboard(across)">
                                      <p:cBhvr>
                                        <p:cTn id="73" dur="500"/>
                                        <p:tgtEl>
                                          <p:spTgt spid="12"/>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checkerboard(across)">
                                      <p:cBhvr>
                                        <p:cTn id="76" dur="500"/>
                                        <p:tgtEl>
                                          <p:spTgt spid="25"/>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checkerboard(across)">
                                      <p:cBhvr>
                                        <p:cTn id="7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p:bldP spid="12" grpId="0" animBg="1"/>
      <p:bldP spid="15" grpId="0" animBg="1"/>
      <p:bldP spid="16" grpId="0" animBg="1"/>
      <p:bldP spid="17" grpId="0" animBg="1"/>
      <p:bldP spid="18" grpId="0" animBg="1"/>
      <p:bldP spid="19" grpId="0"/>
      <p:bldP spid="20" grpId="0" animBg="1"/>
      <p:bldP spid="21" grpId="0"/>
      <p:bldP spid="22" grpId="0" animBg="1"/>
      <p:bldP spid="24" grpId="0" animBg="1"/>
      <p:bldP spid="25" grpId="0"/>
      <p:bldP spid="23" grpId="0"/>
      <p:bldP spid="26" grpId="0"/>
      <p:bldP spid="27" grpId="0"/>
      <p:bldP spid="28" grpId="0"/>
      <p:bldP spid="29" grpId="0"/>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609600"/>
            <a:ext cx="3886200" cy="6248400"/>
          </a:xfrm>
        </p:spPr>
        <p:txBody>
          <a:bodyPr>
            <a:normAutofit/>
          </a:bodyPr>
          <a:lstStyle/>
          <a:p>
            <a:pPr>
              <a:buNone/>
            </a:pPr>
            <a:r>
              <a:rPr lang="en-US" sz="3600" dirty="0" smtClean="0">
                <a:solidFill>
                  <a:srgbClr val="FF0000"/>
                </a:solidFill>
              </a:rPr>
              <a:t>Aspect</a:t>
            </a:r>
          </a:p>
          <a:p>
            <a:endParaRPr lang="en-US" sz="2400" dirty="0" smtClean="0">
              <a:solidFill>
                <a:schemeClr val="tx1"/>
              </a:solidFill>
            </a:endParaRPr>
          </a:p>
          <a:p>
            <a:pPr algn="l">
              <a:buNone/>
            </a:pPr>
            <a:r>
              <a:rPr lang="en-US" sz="2400" dirty="0" err="1" smtClean="0">
                <a:solidFill>
                  <a:schemeClr val="tx1"/>
                </a:solidFill>
              </a:rPr>
              <a:t>beforeAdvice</a:t>
            </a:r>
            <a:r>
              <a:rPr lang="en-US" sz="2400" dirty="0" smtClean="0">
                <a:solidFill>
                  <a:schemeClr val="tx1"/>
                </a:solidFill>
              </a:rPr>
              <a:t>(){</a:t>
            </a:r>
          </a:p>
          <a:p>
            <a:pPr algn="l">
              <a:buNone/>
            </a:pPr>
            <a:r>
              <a:rPr lang="en-US" sz="2400" dirty="0" smtClean="0">
                <a:solidFill>
                  <a:schemeClr val="tx1"/>
                </a:solidFill>
              </a:rPr>
              <a:t>//step2</a:t>
            </a:r>
          </a:p>
          <a:p>
            <a:pPr algn="l">
              <a:buNone/>
            </a:pPr>
            <a:r>
              <a:rPr lang="en-US" sz="2400" dirty="0" smtClean="0">
                <a:solidFill>
                  <a:schemeClr val="tx1"/>
                </a:solidFill>
              </a:rPr>
              <a:t>}</a:t>
            </a:r>
          </a:p>
          <a:p>
            <a:pPr algn="l">
              <a:buNone/>
            </a:pPr>
            <a:endParaRPr lang="en-US" sz="2400" dirty="0" smtClean="0">
              <a:solidFill>
                <a:schemeClr val="tx1"/>
              </a:solidFill>
            </a:endParaRPr>
          </a:p>
          <a:p>
            <a:pPr algn="l">
              <a:buNone/>
            </a:pPr>
            <a:r>
              <a:rPr lang="en-US" sz="2400" dirty="0" err="1" smtClean="0">
                <a:solidFill>
                  <a:schemeClr val="tx1"/>
                </a:solidFill>
              </a:rPr>
              <a:t>afterAdvice</a:t>
            </a:r>
            <a:r>
              <a:rPr lang="en-US" sz="2400" dirty="0" smtClean="0">
                <a:solidFill>
                  <a:schemeClr val="tx1"/>
                </a:solidFill>
              </a:rPr>
              <a:t>(){</a:t>
            </a:r>
          </a:p>
          <a:p>
            <a:pPr algn="l">
              <a:buNone/>
            </a:pPr>
            <a:r>
              <a:rPr lang="en-US" sz="2400" dirty="0" smtClean="0">
                <a:solidFill>
                  <a:schemeClr val="tx1"/>
                </a:solidFill>
              </a:rPr>
              <a:t>//step5</a:t>
            </a:r>
          </a:p>
          <a:p>
            <a:pPr algn="l">
              <a:buNone/>
            </a:pPr>
            <a:r>
              <a:rPr lang="en-US" sz="2400" dirty="0" smtClean="0">
                <a:solidFill>
                  <a:schemeClr val="tx1"/>
                </a:solidFill>
              </a:rPr>
              <a:t>}</a:t>
            </a:r>
          </a:p>
        </p:txBody>
      </p:sp>
      <p:sp>
        <p:nvSpPr>
          <p:cNvPr id="4" name="Subtitle 2"/>
          <p:cNvSpPr txBox="1">
            <a:spLocks/>
          </p:cNvSpPr>
          <p:nvPr/>
        </p:nvSpPr>
        <p:spPr>
          <a:xfrm>
            <a:off x="4800600" y="685800"/>
            <a:ext cx="3886200" cy="6172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b="0" i="0" u="none" strike="noStrike" kern="1200" cap="none" spc="0" normalizeH="0" baseline="0" noProof="0" dirty="0" smtClean="0">
                <a:ln>
                  <a:noFill/>
                </a:ln>
                <a:solidFill>
                  <a:srgbClr val="FF0000"/>
                </a:solidFill>
                <a:effectLst/>
                <a:uLnTx/>
                <a:uFillTx/>
                <a:latin typeface="+mn-lt"/>
                <a:ea typeface="+mn-ea"/>
                <a:cs typeface="+mn-cs"/>
              </a:rPr>
              <a:t>Join</a:t>
            </a:r>
            <a:r>
              <a:rPr kumimoji="0" lang="en-US" sz="3600" b="0" i="0" u="none" strike="noStrike" kern="1200" cap="none" spc="0" normalizeH="0" noProof="0" dirty="0" smtClean="0">
                <a:ln>
                  <a:noFill/>
                </a:ln>
                <a:solidFill>
                  <a:srgbClr val="FF0000"/>
                </a:solidFill>
                <a:effectLst/>
                <a:uLnTx/>
                <a:uFillTx/>
                <a:latin typeface="+mn-lt"/>
                <a:ea typeface="+mn-ea"/>
                <a:cs typeface="+mn-cs"/>
              </a:rPr>
              <a:t> Point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t>m</a:t>
            </a:r>
            <a:r>
              <a:rPr lang="en-US" sz="2400" baseline="0" dirty="0" smtClean="0"/>
              <a:t>et1()</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effectLst/>
                <a:uLnTx/>
                <a:uFillTx/>
                <a:latin typeface="+mn-lt"/>
                <a:ea typeface="+mn-ea"/>
                <a:cs typeface="+mn-cs"/>
              </a:rPr>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t>//step 1</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effectLst/>
                <a:uLnTx/>
                <a:uFillTx/>
                <a:latin typeface="+mn-lt"/>
                <a:ea typeface="+mn-ea"/>
                <a:cs typeface="+mn-cs"/>
              </a:rPr>
              <a:t>//step3,business logic of Join Point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effectLst/>
                <a:uLnTx/>
                <a:uFillTx/>
                <a:latin typeface="+mn-lt"/>
                <a:ea typeface="+mn-ea"/>
                <a:cs typeface="+mn-cs"/>
              </a:rPr>
              <a:t>//step 4</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effectLst/>
                <a:uLnTx/>
                <a:uFillTx/>
                <a:latin typeface="+mn-lt"/>
                <a:ea typeface="+mn-ea"/>
                <a:cs typeface="+mn-cs"/>
              </a:rPr>
              <a:t>//step6</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smtClean="0"/>
              <a:t>}</a:t>
            </a:r>
            <a:endParaRPr kumimoji="0" lang="en-US" sz="2400" b="0" i="0" u="none" strike="noStrike" kern="1200" cap="none" spc="0" normalizeH="0" baseline="0" noProof="0" dirty="0" smtClean="0">
              <a:ln>
                <a:noFill/>
              </a:ln>
              <a:effectLst/>
              <a:uLnTx/>
              <a:uFillTx/>
              <a:latin typeface="+mn-lt"/>
              <a:ea typeface="+mn-ea"/>
              <a:cs typeface="+mn-cs"/>
            </a:endParaRPr>
          </a:p>
        </p:txBody>
      </p:sp>
      <p:sp>
        <p:nvSpPr>
          <p:cNvPr id="5" name="Subtitle 2"/>
          <p:cNvSpPr txBox="1">
            <a:spLocks/>
          </p:cNvSpPr>
          <p:nvPr/>
        </p:nvSpPr>
        <p:spPr>
          <a:xfrm>
            <a:off x="228600" y="0"/>
            <a:ext cx="7924800" cy="762000"/>
          </a:xfrm>
          <a:prstGeom prst="rect">
            <a:avLst/>
          </a:prstGeom>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b="0" i="0" u="none" strike="noStrike" kern="1200" cap="none" spc="0" normalizeH="0" baseline="0" noProof="0" dirty="0" smtClean="0">
                <a:ln>
                  <a:noFill/>
                </a:ln>
                <a:solidFill>
                  <a:srgbClr val="FF0000"/>
                </a:solidFill>
                <a:effectLst/>
                <a:uLnTx/>
                <a:uFillTx/>
                <a:latin typeface="+mn-lt"/>
                <a:ea typeface="+mn-ea"/>
                <a:cs typeface="+mn-cs"/>
              </a:rPr>
              <a:t>Let us assume before Advice and after Advice is configured for a join point, below can be flow of execution.</a:t>
            </a:r>
          </a:p>
        </p:txBody>
      </p:sp>
      <p:cxnSp>
        <p:nvCxnSpPr>
          <p:cNvPr id="7" name="Straight Arrow Connector 6"/>
          <p:cNvCxnSpPr/>
          <p:nvPr/>
        </p:nvCxnSpPr>
        <p:spPr>
          <a:xfrm rot="10800000">
            <a:off x="2133600" y="1981200"/>
            <a:ext cx="28956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flipV="1">
            <a:off x="1828800" y="3505200"/>
            <a:ext cx="3124200"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447800" y="2590800"/>
            <a:ext cx="3429000" cy="22860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447800" y="3810000"/>
            <a:ext cx="3505200" cy="83820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295400" y="3352800"/>
            <a:ext cx="44196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r>
              <a:rPr lang="en-US" sz="3600" dirty="0" err="1" smtClean="0">
                <a:solidFill>
                  <a:srgbClr val="FF0000"/>
                </a:solidFill>
              </a:rPr>
              <a:t>JoinPoint</a:t>
            </a:r>
            <a:endParaRPr lang="en-US" sz="3600" dirty="0" smtClean="0">
              <a:solidFill>
                <a:srgbClr val="FF0000"/>
              </a:solidFill>
            </a:endParaRPr>
          </a:p>
          <a:p>
            <a:pPr algn="l"/>
            <a:r>
              <a:rPr lang="en-US" sz="3600" dirty="0" smtClean="0">
                <a:solidFill>
                  <a:srgbClr val="FF0000"/>
                </a:solidFill>
              </a:rPr>
              <a:t>In an Advice, it is possible to get below details of </a:t>
            </a:r>
            <a:r>
              <a:rPr lang="en-US" sz="3600" dirty="0" err="1" smtClean="0">
                <a:solidFill>
                  <a:srgbClr val="FF0000"/>
                </a:solidFill>
              </a:rPr>
              <a:t>JoinPoint</a:t>
            </a:r>
            <a:endParaRPr lang="en-US" sz="3600" dirty="0" smtClean="0">
              <a:solidFill>
                <a:srgbClr val="FF0000"/>
              </a:solidFill>
            </a:endParaRPr>
          </a:p>
          <a:p>
            <a:pPr algn="l"/>
            <a:r>
              <a:rPr lang="en-US" sz="3600" dirty="0" smtClean="0">
                <a:solidFill>
                  <a:schemeClr val="tx1"/>
                </a:solidFill>
              </a:rPr>
              <a:t>1.the name of </a:t>
            </a:r>
            <a:r>
              <a:rPr lang="en-US" sz="3600" dirty="0" err="1" smtClean="0">
                <a:solidFill>
                  <a:schemeClr val="tx1"/>
                </a:solidFill>
              </a:rPr>
              <a:t>JoinPoint</a:t>
            </a:r>
            <a:endParaRPr lang="en-US" sz="3600" dirty="0" smtClean="0">
              <a:solidFill>
                <a:schemeClr val="tx1"/>
              </a:solidFill>
            </a:endParaRPr>
          </a:p>
          <a:p>
            <a:pPr algn="l"/>
            <a:r>
              <a:rPr lang="en-US" sz="3600" dirty="0" smtClean="0">
                <a:solidFill>
                  <a:schemeClr val="tx1"/>
                </a:solidFill>
              </a:rPr>
              <a:t>2.Arguments which are passed to </a:t>
            </a:r>
            <a:r>
              <a:rPr lang="en-US" sz="3600" dirty="0" err="1" smtClean="0">
                <a:solidFill>
                  <a:schemeClr val="tx1"/>
                </a:solidFill>
              </a:rPr>
              <a:t>JoinPoint</a:t>
            </a:r>
            <a:endParaRPr lang="en-US" sz="3600" dirty="0" smtClean="0">
              <a:solidFill>
                <a:schemeClr val="tx1"/>
              </a:solidFill>
            </a:endParaRPr>
          </a:p>
          <a:p>
            <a:pPr algn="l"/>
            <a:r>
              <a:rPr lang="en-US" sz="3600" dirty="0" smtClean="0">
                <a:solidFill>
                  <a:srgbClr val="FF0000"/>
                </a:solidFill>
              </a:rPr>
              <a:t>Package: </a:t>
            </a:r>
            <a:r>
              <a:rPr lang="en-US" sz="3600" dirty="0" err="1" smtClean="0">
                <a:solidFill>
                  <a:schemeClr val="tx1"/>
                </a:solidFill>
              </a:rPr>
              <a:t>org.aspectj.lang.JoinPoint</a:t>
            </a:r>
            <a:endParaRPr lang="en-US" sz="3600" dirty="0" smtClean="0">
              <a:solidFill>
                <a:schemeClr val="tx1"/>
              </a:solidFill>
            </a:endParaRPr>
          </a:p>
          <a:p>
            <a:pPr algn="l"/>
            <a:r>
              <a:rPr lang="en-US" sz="3600" dirty="0" err="1" smtClean="0">
                <a:solidFill>
                  <a:schemeClr val="tx1"/>
                </a:solidFill>
              </a:rPr>
              <a:t>jp.getSignature</a:t>
            </a:r>
            <a:r>
              <a:rPr lang="en-US" sz="3600" dirty="0" smtClean="0">
                <a:solidFill>
                  <a:schemeClr val="tx1"/>
                </a:solidFill>
              </a:rPr>
              <a:t>().</a:t>
            </a:r>
            <a:r>
              <a:rPr lang="en-US" sz="3600" dirty="0" err="1" smtClean="0">
                <a:solidFill>
                  <a:schemeClr val="tx1"/>
                </a:solidFill>
              </a:rPr>
              <a:t>getName</a:t>
            </a:r>
            <a:r>
              <a:rPr lang="en-US" sz="3600" dirty="0" smtClean="0">
                <a:solidFill>
                  <a:schemeClr val="tx1"/>
                </a:solidFill>
              </a:rPr>
              <a:t>()</a:t>
            </a:r>
          </a:p>
          <a:p>
            <a:pPr algn="l"/>
            <a:r>
              <a:rPr lang="en-US" sz="3600" dirty="0" err="1" smtClean="0">
                <a:solidFill>
                  <a:schemeClr val="tx1"/>
                </a:solidFill>
              </a:rPr>
              <a:t>jp.getArgs</a:t>
            </a:r>
            <a:r>
              <a:rPr lang="en-US" sz="3600" dirty="0" smtClean="0">
                <a:solidFill>
                  <a:schemeClr val="tx1"/>
                </a:solidFill>
              </a:rPr>
              <a:t>()[0]</a:t>
            </a:r>
          </a:p>
        </p:txBody>
      </p:sp>
    </p:spTree>
  </p:cSld>
  <p:clrMapOvr>
    <a:masterClrMapping/>
  </p:clrMapOvr>
  <p:transition>
    <p:dissolv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l"/>
            <a:r>
              <a:rPr lang="en-US" sz="3600" dirty="0" smtClean="0">
                <a:solidFill>
                  <a:srgbClr val="FF0000"/>
                </a:solidFill>
              </a:rPr>
              <a:t>How many Aspects we can have in an Application?</a:t>
            </a:r>
          </a:p>
          <a:p>
            <a:pPr algn="l"/>
            <a:r>
              <a:rPr lang="en-US" sz="3600" dirty="0" smtClean="0">
                <a:solidFill>
                  <a:srgbClr val="FF0000"/>
                </a:solidFill>
              </a:rPr>
              <a:t>How many Before Advices, we can have in an Application?</a:t>
            </a:r>
          </a:p>
          <a:p>
            <a:pPr algn="l"/>
            <a:r>
              <a:rPr lang="en-US" sz="3600" dirty="0" smtClean="0">
                <a:solidFill>
                  <a:srgbClr val="FF0000"/>
                </a:solidFill>
              </a:rPr>
              <a:t>Difference between After Advice, and After Return Advices?</a:t>
            </a:r>
          </a:p>
          <a:p>
            <a:pPr algn="l"/>
            <a:r>
              <a:rPr lang="en-US" sz="3600" dirty="0" smtClean="0">
                <a:solidFill>
                  <a:srgbClr val="FF0000"/>
                </a:solidFill>
              </a:rPr>
              <a:t>What is around Advice?</a:t>
            </a:r>
          </a:p>
          <a:p>
            <a:pPr algn="l"/>
            <a:r>
              <a:rPr lang="en-US" sz="3600" dirty="0" smtClean="0">
                <a:solidFill>
                  <a:srgbClr val="FF0000"/>
                </a:solidFill>
              </a:rPr>
              <a:t>Difference between After return and After throw advice?</a:t>
            </a:r>
          </a:p>
        </p:txBody>
      </p:sp>
    </p:spTree>
  </p:cSld>
  <p:clrMapOvr>
    <a:masterClrMapping/>
  </p:clrMapOvr>
  <p:transition>
    <p:dissolv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70000" lnSpcReduction="20000"/>
          </a:bodyPr>
          <a:lstStyle/>
          <a:p>
            <a:r>
              <a:rPr lang="en-US" sz="3600" dirty="0" smtClean="0">
                <a:solidFill>
                  <a:srgbClr val="FF0000"/>
                </a:solidFill>
              </a:rPr>
              <a:t>Spring Designators</a:t>
            </a:r>
          </a:p>
          <a:p>
            <a:pPr algn="l" fontAlgn="base"/>
            <a:r>
              <a:rPr lang="en-US" sz="3600" b="1" dirty="0" smtClean="0"/>
              <a:t>execution</a:t>
            </a:r>
            <a:r>
              <a:rPr lang="en-US" sz="3600" dirty="0" smtClean="0"/>
              <a:t> – for matching method execution join points, this is the primary </a:t>
            </a:r>
            <a:r>
              <a:rPr lang="en-US" sz="3600" dirty="0" err="1" smtClean="0"/>
              <a:t>pointcut</a:t>
            </a:r>
            <a:r>
              <a:rPr lang="en-US" sz="3600" dirty="0" smtClean="0"/>
              <a:t> designator you will use when working with Spring AOP</a:t>
            </a:r>
          </a:p>
          <a:p>
            <a:pPr algn="l" fontAlgn="base"/>
            <a:r>
              <a:rPr lang="en-US" sz="3600" b="1" dirty="0" smtClean="0"/>
              <a:t>within</a:t>
            </a:r>
            <a:r>
              <a:rPr lang="en-US" sz="3600" dirty="0" smtClean="0"/>
              <a:t> – limits matching to join points within certain types (simply the execution of a method declared within a matching type when using Spring AOP)</a:t>
            </a:r>
          </a:p>
          <a:p>
            <a:pPr algn="l" fontAlgn="base"/>
            <a:r>
              <a:rPr lang="en-US" sz="3600" b="1" dirty="0" smtClean="0"/>
              <a:t>this</a:t>
            </a:r>
            <a:r>
              <a:rPr lang="en-US" sz="3600" dirty="0" smtClean="0"/>
              <a:t> – limits matching to join points (the execution of methods when using Spring AOP) where the bean reference (Spring AOP proxy) is an instance of the given type</a:t>
            </a:r>
          </a:p>
          <a:p>
            <a:pPr algn="l" fontAlgn="base"/>
            <a:r>
              <a:rPr lang="en-US" sz="3600" b="1" dirty="0" smtClean="0"/>
              <a:t>target</a:t>
            </a:r>
            <a:r>
              <a:rPr lang="en-US" sz="3600" dirty="0" smtClean="0"/>
              <a:t> – limits matching to join points (the execution of methods when using Spring AOP) where the target object (application object being </a:t>
            </a:r>
            <a:r>
              <a:rPr lang="en-US" sz="3600" dirty="0" err="1" smtClean="0"/>
              <a:t>proxied</a:t>
            </a:r>
            <a:r>
              <a:rPr lang="en-US" sz="3600" dirty="0" smtClean="0"/>
              <a:t>) is an instance of the given type</a:t>
            </a:r>
          </a:p>
          <a:p>
            <a:pPr algn="l" fontAlgn="base"/>
            <a:r>
              <a:rPr lang="en-US" sz="3600" b="1" dirty="0" err="1" smtClean="0"/>
              <a:t>args</a:t>
            </a:r>
            <a:r>
              <a:rPr lang="en-US" sz="3600" dirty="0" smtClean="0"/>
              <a:t> – limits matching to join points (the execution of methods when using Spring AOP) where the arguments are instances of the given types</a:t>
            </a:r>
          </a:p>
          <a:p>
            <a:pPr algn="l" fontAlgn="base"/>
            <a:r>
              <a:rPr lang="en-US" sz="3600" dirty="0" err="1" smtClean="0"/>
              <a:t>Pointcut</a:t>
            </a:r>
            <a:r>
              <a:rPr lang="en-US" sz="3600" dirty="0" smtClean="0"/>
              <a:t> expressions can also be </a:t>
            </a:r>
            <a:r>
              <a:rPr lang="en-US" sz="3600" b="1" dirty="0" smtClean="0"/>
              <a:t>combined using ‘&amp;&amp;’, ‘||’ and ‘!’.</a:t>
            </a:r>
            <a:r>
              <a:rPr lang="en-US" sz="3600" dirty="0" smtClean="0"/>
              <a:t> It is also possible to refer to </a:t>
            </a:r>
            <a:r>
              <a:rPr lang="en-US" sz="3600" dirty="0" err="1" smtClean="0"/>
              <a:t>pointcut</a:t>
            </a:r>
            <a:r>
              <a:rPr lang="en-US" sz="3600" dirty="0" smtClean="0"/>
              <a:t> expressions by name.</a:t>
            </a:r>
            <a:endParaRPr lang="en-US" sz="3600"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77500" lnSpcReduction="20000"/>
          </a:bodyPr>
          <a:lstStyle/>
          <a:p>
            <a:pPr>
              <a:buNone/>
            </a:pPr>
            <a:r>
              <a:rPr lang="en-US" sz="3600" dirty="0" smtClean="0">
                <a:solidFill>
                  <a:srgbClr val="FF0000"/>
                </a:solidFill>
              </a:rPr>
              <a:t>Within Designators examples</a:t>
            </a:r>
          </a:p>
          <a:p>
            <a:pPr fontAlgn="base"/>
            <a:r>
              <a:rPr lang="en-US" sz="3400" dirty="0" smtClean="0"/>
              <a:t>These </a:t>
            </a:r>
            <a:r>
              <a:rPr lang="en-US" sz="3400" dirty="0" err="1" smtClean="0"/>
              <a:t>pointcut</a:t>
            </a:r>
            <a:r>
              <a:rPr lang="en-US" sz="3400" dirty="0" smtClean="0"/>
              <a:t> expressions are applied to all </a:t>
            </a:r>
            <a:r>
              <a:rPr lang="en-US" sz="3400" dirty="0" err="1" smtClean="0"/>
              <a:t>joinpoint</a:t>
            </a:r>
            <a:r>
              <a:rPr lang="en-US" sz="3400" dirty="0" smtClean="0"/>
              <a:t> of certain types. A common type signature patterns looks like</a:t>
            </a:r>
          </a:p>
          <a:p>
            <a:r>
              <a:rPr lang="en-US" sz="3400" b="1" dirty="0" smtClean="0"/>
              <a:t>within(type name)</a:t>
            </a:r>
          </a:p>
          <a:p>
            <a:pPr>
              <a:buNone/>
            </a:pPr>
            <a:r>
              <a:rPr lang="en-US" sz="3400" dirty="0" smtClean="0"/>
              <a:t>type name is either the package name or the class name.</a:t>
            </a:r>
          </a:p>
          <a:p>
            <a:pPr fontAlgn="base"/>
            <a:r>
              <a:rPr lang="en-US" sz="3400" dirty="0" smtClean="0"/>
              <a:t>within(</a:t>
            </a:r>
            <a:r>
              <a:rPr lang="en-US" sz="3400" dirty="0" err="1" smtClean="0"/>
              <a:t>com.aspects.blog.package</a:t>
            </a:r>
            <a:r>
              <a:rPr lang="en-US" sz="3400" dirty="0" smtClean="0"/>
              <a:t>.*) : This will match all the methods in all classes of </a:t>
            </a:r>
            <a:r>
              <a:rPr lang="en-US" sz="3400" dirty="0" err="1" smtClean="0"/>
              <a:t>com.aspects.blog.package</a:t>
            </a:r>
            <a:r>
              <a:rPr lang="en-US" sz="3400" dirty="0" smtClean="0"/>
              <a:t>.</a:t>
            </a:r>
          </a:p>
          <a:p>
            <a:pPr fontAlgn="base"/>
            <a:r>
              <a:rPr lang="en-US" sz="3400" dirty="0" smtClean="0"/>
              <a:t>within(</a:t>
            </a:r>
            <a:r>
              <a:rPr lang="en-US" sz="3400" dirty="0" err="1" smtClean="0"/>
              <a:t>com.aspects.blog.package</a:t>
            </a:r>
            <a:r>
              <a:rPr lang="en-US" sz="3400" dirty="0" smtClean="0"/>
              <a:t>..*) : This will match all the methods in all classes of </a:t>
            </a:r>
            <a:r>
              <a:rPr lang="en-US" sz="3400" dirty="0" err="1" smtClean="0"/>
              <a:t>com.aspects.blog.package</a:t>
            </a:r>
            <a:r>
              <a:rPr lang="en-US" sz="3400" dirty="0" smtClean="0"/>
              <a:t> and its sub packages. The only difference is the extra dot(.) after package.</a:t>
            </a:r>
          </a:p>
          <a:p>
            <a:pPr fontAlgn="base"/>
            <a:r>
              <a:rPr lang="en-US" sz="3400" dirty="0" smtClean="0"/>
              <a:t>within(</a:t>
            </a:r>
            <a:r>
              <a:rPr lang="en-US" sz="3400" dirty="0" err="1" smtClean="0"/>
              <a:t>com.aspects.blog.package.DemoClass</a:t>
            </a:r>
            <a:r>
              <a:rPr lang="en-US" sz="3400" dirty="0" smtClean="0"/>
              <a:t>) : This will match all the methods in the </a:t>
            </a:r>
            <a:r>
              <a:rPr lang="en-US" sz="3400" dirty="0" err="1" smtClean="0"/>
              <a:t>DemoClass</a:t>
            </a:r>
            <a:r>
              <a:rPr lang="en-US" sz="3400" dirty="0" smtClean="0"/>
              <a:t>.</a:t>
            </a:r>
          </a:p>
          <a:p>
            <a:pPr fontAlgn="base"/>
            <a:r>
              <a:rPr lang="en-US" sz="3400" dirty="0" smtClean="0"/>
              <a:t>within(</a:t>
            </a:r>
            <a:r>
              <a:rPr lang="en-US" sz="3400" dirty="0" err="1" smtClean="0"/>
              <a:t>DemoClass</a:t>
            </a:r>
            <a:r>
              <a:rPr lang="en-US" sz="3400" dirty="0" smtClean="0"/>
              <a:t>) : Again, if the target class is located in the same package as this aspect, the package name can be omitted.</a:t>
            </a:r>
          </a:p>
          <a:p>
            <a:pPr fontAlgn="base"/>
            <a:r>
              <a:rPr lang="en-US" sz="3400" dirty="0" smtClean="0"/>
              <a:t>within(</a:t>
            </a:r>
            <a:r>
              <a:rPr lang="en-US" sz="3400" dirty="0" err="1" smtClean="0"/>
              <a:t>DemoInterface</a:t>
            </a:r>
            <a:r>
              <a:rPr lang="en-US" sz="3400" dirty="0" smtClean="0"/>
              <a:t>+) : This will match all the methods which are in classes which implement </a:t>
            </a:r>
            <a:r>
              <a:rPr lang="en-US" sz="3400" dirty="0" err="1" smtClean="0"/>
              <a:t>DemoInterface</a:t>
            </a:r>
            <a:r>
              <a:rPr lang="en-US" sz="3400" dirty="0" smtClean="0"/>
              <a:t>.</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8305800" cy="838200"/>
          </a:xfrm>
        </p:spPr>
        <p:txBody>
          <a:bodyPr/>
          <a:lstStyle/>
          <a:p>
            <a:r>
              <a:rPr lang="en-US" dirty="0" smtClean="0">
                <a:solidFill>
                  <a:srgbClr val="FF0000"/>
                </a:solidFill>
              </a:rPr>
              <a:t>Spring Architecture</a:t>
            </a:r>
            <a:endParaRPr lang="en-US"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1066800" y="1123889"/>
            <a:ext cx="6481763" cy="4438711"/>
          </a:xfrm>
          <a:prstGeom prst="rect">
            <a:avLst/>
          </a:prstGeom>
          <a:noFill/>
          <a:ln w="9525">
            <a:noFill/>
            <a:miter lim="800000"/>
            <a:headEnd/>
            <a:tailEnd/>
          </a:ln>
          <a:effectLst/>
        </p:spPr>
      </p:pic>
      <p:sp>
        <p:nvSpPr>
          <p:cNvPr id="4" name="Rectangle 3"/>
          <p:cNvSpPr/>
          <p:nvPr/>
        </p:nvSpPr>
        <p:spPr>
          <a:xfrm>
            <a:off x="762000" y="3829050"/>
            <a:ext cx="7239000" cy="11430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90600" y="3067050"/>
            <a:ext cx="3352800" cy="8382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4400" y="1238250"/>
            <a:ext cx="3352800" cy="8382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9600" y="5562600"/>
            <a:ext cx="7696200" cy="830997"/>
          </a:xfrm>
          <a:prstGeom prst="rect">
            <a:avLst/>
          </a:prstGeom>
        </p:spPr>
        <p:txBody>
          <a:bodyPr wrap="square">
            <a:spAutoFit/>
          </a:bodyPr>
          <a:lstStyle/>
          <a:p>
            <a:r>
              <a:rPr lang="en-US" sz="2400" dirty="0" smtClean="0">
                <a:latin typeface="+mj-lt"/>
              </a:rPr>
              <a:t>Spring Framework official Website:     </a:t>
            </a:r>
          </a:p>
          <a:p>
            <a:r>
              <a:rPr lang="en-US" sz="2400" dirty="0" smtClean="0">
                <a:latin typeface="+mj-lt"/>
              </a:rPr>
              <a:t>https://</a:t>
            </a:r>
            <a:r>
              <a:rPr lang="en-US" sz="2400" b="1" dirty="0" smtClean="0">
                <a:latin typeface="+mj-lt"/>
              </a:rPr>
              <a:t>spring</a:t>
            </a:r>
            <a:r>
              <a:rPr lang="en-US" sz="2400" dirty="0" smtClean="0">
                <a:latin typeface="+mj-lt"/>
              </a:rPr>
              <a:t>.io/</a:t>
            </a:r>
            <a:endParaRPr lang="en-US" sz="2400" dirty="0">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p:cTn id="13" dur="3000" fill="hold"/>
                                        <p:tgtEl>
                                          <p:spTgt spid="1026"/>
                                        </p:tgtEl>
                                        <p:attrNameLst>
                                          <p:attrName>ppt_w</p:attrName>
                                        </p:attrNameLst>
                                      </p:cBhvr>
                                      <p:tavLst>
                                        <p:tav tm="0">
                                          <p:val>
                                            <p:fltVal val="0"/>
                                          </p:val>
                                        </p:tav>
                                        <p:tav tm="100000">
                                          <p:val>
                                            <p:strVal val="#ppt_w"/>
                                          </p:val>
                                        </p:tav>
                                      </p:tavLst>
                                    </p:anim>
                                    <p:anim calcmode="lin" valueType="num">
                                      <p:cBhvr>
                                        <p:cTn id="14" dur="3000" fill="hold"/>
                                        <p:tgtEl>
                                          <p:spTgt spid="1026"/>
                                        </p:tgtEl>
                                        <p:attrNameLst>
                                          <p:attrName>ppt_h</p:attrName>
                                        </p:attrNameLst>
                                      </p:cBhvr>
                                      <p:tavLst>
                                        <p:tav tm="0">
                                          <p:val>
                                            <p:fltVal val="0"/>
                                          </p:val>
                                        </p:tav>
                                        <p:tav tm="100000">
                                          <p:val>
                                            <p:strVal val="#ppt_h"/>
                                          </p:val>
                                        </p:tav>
                                      </p:tavLst>
                                    </p:anim>
                                    <p:animEffect transition="in" filter="fade">
                                      <p:cBhvr>
                                        <p:cTn id="15" dur="30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animBg="1"/>
      <p:bldP spid="6" grpId="0" animBg="1"/>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buNone/>
            </a:pPr>
            <a:r>
              <a:rPr lang="en-US" sz="3600" dirty="0" smtClean="0">
                <a:solidFill>
                  <a:srgbClr val="FF0000"/>
                </a:solidFill>
              </a:rPr>
              <a:t>Spring AOP Annotation</a:t>
            </a:r>
          </a:p>
          <a:p>
            <a:pPr fontAlgn="base"/>
            <a:r>
              <a:rPr lang="en-US" sz="2800" b="1" dirty="0" smtClean="0"/>
              <a:t>Applying arbitrary patterns</a:t>
            </a:r>
          </a:p>
          <a:p>
            <a:pPr fontAlgn="base"/>
            <a:r>
              <a:rPr lang="en-US" sz="2800" dirty="0" smtClean="0"/>
              <a:t>Although the syntax of the </a:t>
            </a:r>
            <a:r>
              <a:rPr lang="en-US" sz="2800" dirty="0" err="1" smtClean="0"/>
              <a:t>AspectJ</a:t>
            </a:r>
            <a:r>
              <a:rPr lang="en-US" sz="2800" dirty="0" smtClean="0"/>
              <a:t> </a:t>
            </a:r>
            <a:r>
              <a:rPr lang="en-US" sz="2800" dirty="0" err="1" smtClean="0"/>
              <a:t>pointcut</a:t>
            </a:r>
            <a:r>
              <a:rPr lang="en-US" sz="2800" dirty="0" smtClean="0"/>
              <a:t> expressions is pretty rich, you may find some scenarios in which they are not sufficient to provide the necessary </a:t>
            </a:r>
            <a:r>
              <a:rPr lang="en-US" sz="2800" dirty="0" err="1" smtClean="0"/>
              <a:t>behaviour</a:t>
            </a:r>
            <a:r>
              <a:rPr lang="en-US" sz="2800" dirty="0" smtClean="0"/>
              <a:t>. In such scenarios, you may choose to create an annotation and use that to match </a:t>
            </a:r>
            <a:r>
              <a:rPr lang="en-US" sz="2800" dirty="0" err="1" smtClean="0"/>
              <a:t>joinpoints</a:t>
            </a:r>
            <a:r>
              <a:rPr lang="en-US" sz="2800" dirty="0" smtClean="0"/>
              <a:t>. This is done in the following manner</a:t>
            </a:r>
          </a:p>
          <a:p>
            <a:pPr marL="514350" indent="-514350" fontAlgn="base">
              <a:buAutoNum type="arabicPeriod"/>
            </a:pPr>
            <a:r>
              <a:rPr lang="en-US" sz="2800" dirty="0" smtClean="0"/>
              <a:t>Create Annotation</a:t>
            </a:r>
          </a:p>
          <a:p>
            <a:pPr marL="514350" indent="-514350" fontAlgn="base">
              <a:buAutoNum type="arabicPeriod"/>
            </a:pPr>
            <a:r>
              <a:rPr lang="en-US" sz="2800" dirty="0" smtClean="0"/>
              <a:t>Provide </a:t>
            </a:r>
            <a:r>
              <a:rPr lang="en-US" sz="2800" dirty="0" err="1" smtClean="0"/>
              <a:t>pointcut</a:t>
            </a:r>
            <a:r>
              <a:rPr lang="en-US" sz="2800" dirty="0" smtClean="0"/>
              <a:t> as </a:t>
            </a:r>
            <a:r>
              <a:rPr lang="en-US" sz="2800" b="1" dirty="0" smtClean="0"/>
              <a:t>@annotation(</a:t>
            </a:r>
            <a:r>
              <a:rPr lang="en-US" sz="2800" b="1" dirty="0" err="1" smtClean="0"/>
              <a:t>ApplyAspect</a:t>
            </a:r>
            <a:r>
              <a:rPr lang="en-US" sz="2800" b="1" dirty="0" smtClean="0"/>
              <a:t>)</a:t>
            </a:r>
          </a:p>
          <a:p>
            <a:pPr marL="514350" indent="-514350" fontAlgn="base">
              <a:buAutoNum type="arabicPeriod"/>
            </a:pPr>
            <a:r>
              <a:rPr lang="en-US" sz="2800" b="1" dirty="0" smtClean="0"/>
              <a:t>Annotate required methods in </a:t>
            </a:r>
            <a:r>
              <a:rPr lang="en-US" sz="2800" b="1" dirty="0" err="1" smtClean="0"/>
              <a:t>JoinPoint</a:t>
            </a:r>
            <a:r>
              <a:rPr lang="en-US" sz="2800" b="1" dirty="0" smtClean="0"/>
              <a:t> as @annotation(</a:t>
            </a:r>
            <a:r>
              <a:rPr lang="en-US" sz="2800" b="1" dirty="0" err="1" smtClean="0"/>
              <a:t>ApplyAspect</a:t>
            </a:r>
            <a:r>
              <a:rPr lang="en-US" sz="2800" b="1" dirty="0" smtClean="0"/>
              <a:t>)</a:t>
            </a:r>
            <a:endParaRPr lang="en-US" sz="2800" dirty="0" smtClean="0"/>
          </a:p>
        </p:txBody>
      </p:sp>
    </p:spTree>
  </p:cSld>
  <p:clrMapOvr>
    <a:masterClrMapping/>
  </p:clrMapOvr>
  <p:transition>
    <p:dissolv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85000" lnSpcReduction="20000"/>
          </a:bodyPr>
          <a:lstStyle/>
          <a:p>
            <a:pPr algn="just"/>
            <a:r>
              <a:rPr lang="en-US" dirty="0"/>
              <a:t>JAXB is an acronym for </a:t>
            </a:r>
            <a:r>
              <a:rPr lang="en-US" b="1" dirty="0">
                <a:solidFill>
                  <a:srgbClr val="FF0000"/>
                </a:solidFill>
              </a:rPr>
              <a:t>Java Architecture for XML Binding</a:t>
            </a:r>
            <a:r>
              <a:rPr lang="en-US" dirty="0"/>
              <a:t>. It allows java developers to map Java class to XML representation. JAXB can be used to marshal java objects into XML and </a:t>
            </a:r>
            <a:r>
              <a:rPr lang="en-US" dirty="0" smtClean="0"/>
              <a:t>vice-versa. It is an OXM (Object XML Mapping) or O/M framework provided by Sun.</a:t>
            </a:r>
          </a:p>
          <a:p>
            <a:pPr algn="just"/>
            <a:endParaRPr lang="en-US" dirty="0" smtClean="0"/>
          </a:p>
          <a:p>
            <a:pPr algn="just"/>
            <a:r>
              <a:rPr lang="en-US" dirty="0" smtClean="0"/>
              <a:t>Hence using JAXB, we can convert an object to an equivalent XML format, and also to convert an XML back to an object.</a:t>
            </a:r>
          </a:p>
          <a:p>
            <a:pPr algn="just"/>
            <a:endParaRPr lang="en-US" dirty="0" smtClean="0"/>
          </a:p>
          <a:p>
            <a:pPr algn="just"/>
            <a:r>
              <a:rPr lang="en-US" dirty="0" smtClean="0"/>
              <a:t>This is required to transfer an object thru the Network, so before sending an object, it is converted to XML, then XML goes thru Network, then at receiving end, this XML is converted back to object.</a:t>
            </a:r>
            <a:endParaRPr lang="en-US" dirty="0"/>
          </a:p>
          <a:p>
            <a:pPr algn="just"/>
            <a:endParaRPr lang="en-US" dirty="0" smtClean="0"/>
          </a:p>
          <a:p>
            <a:pPr algn="just"/>
            <a:r>
              <a:rPr lang="en-US" b="1" u="sng" dirty="0" smtClean="0">
                <a:solidFill>
                  <a:srgbClr val="FF0000"/>
                </a:solidFill>
              </a:rPr>
              <a:t>Marshalling and </a:t>
            </a:r>
            <a:r>
              <a:rPr lang="en-US" b="1" u="sng" dirty="0" err="1" smtClean="0">
                <a:solidFill>
                  <a:srgbClr val="FF0000"/>
                </a:solidFill>
              </a:rPr>
              <a:t>Unmarshalling</a:t>
            </a:r>
            <a:r>
              <a:rPr lang="en-US" b="1" u="sng" dirty="0" smtClean="0">
                <a:solidFill>
                  <a:srgbClr val="FF0000"/>
                </a:solidFill>
              </a:rPr>
              <a:t>.</a:t>
            </a:r>
          </a:p>
          <a:p>
            <a:pPr algn="just"/>
            <a:r>
              <a:rPr lang="en-US" dirty="0" smtClean="0"/>
              <a:t>Mapping XML to Object is called </a:t>
            </a:r>
            <a:r>
              <a:rPr lang="en-US" dirty="0" err="1" smtClean="0"/>
              <a:t>unmarshalling</a:t>
            </a:r>
            <a:r>
              <a:rPr lang="en-US" dirty="0" smtClean="0"/>
              <a:t> and mapping an object to XML is called Marshalling. </a:t>
            </a:r>
          </a:p>
          <a:p>
            <a:pPr algn="just"/>
            <a:r>
              <a:rPr lang="en-US" b="1" u="sng" dirty="0" smtClean="0">
                <a:solidFill>
                  <a:srgbClr val="FF0000"/>
                </a:solidFill>
              </a:rPr>
              <a:t>Why to use OXM frameworks with Spring?</a:t>
            </a:r>
            <a:endParaRPr lang="en-US" dirty="0" smtClean="0"/>
          </a:p>
          <a:p>
            <a:pPr algn="just"/>
            <a:r>
              <a:rPr lang="en-US" dirty="0" smtClean="0"/>
              <a:t>XML using Spring is supported by Spring’s OXM module. Spring provides an extensible , easy and simple way to use various O/X framework. </a:t>
            </a:r>
            <a:r>
              <a:rPr lang="en-US" dirty="0" smtClean="0">
                <a:solidFill>
                  <a:srgbClr val="FF0000"/>
                </a:solidFill>
              </a:rPr>
              <a:t>By using Spring provided interfaces, one can switch between different O/X framework by a simple change in configuration, and may not need source code changes.</a:t>
            </a:r>
            <a:endParaRPr lang="en-US" dirty="0">
              <a:solidFill>
                <a:srgbClr val="FF0000"/>
              </a:solidFill>
            </a:endParaRPr>
          </a:p>
        </p:txBody>
      </p:sp>
    </p:spTree>
  </p:cSld>
  <p:clrMapOvr>
    <a:masterClrMapping/>
  </p:clrMapOvr>
  <p:transition>
    <p:dissolv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just"/>
            <a:r>
              <a:rPr lang="en-US" dirty="0" smtClean="0"/>
              <a:t>There are other third party OXM Frameworks like,</a:t>
            </a:r>
          </a:p>
          <a:p>
            <a:pPr algn="just"/>
            <a:r>
              <a:rPr lang="en-US" dirty="0" err="1" smtClean="0"/>
              <a:t>Xstream</a:t>
            </a:r>
            <a:r>
              <a:rPr lang="en-US" dirty="0" smtClean="0"/>
              <a:t>, </a:t>
            </a:r>
            <a:r>
              <a:rPr lang="en-US" dirty="0" err="1" smtClean="0"/>
              <a:t>jibx</a:t>
            </a:r>
            <a:endParaRPr lang="en-US" dirty="0"/>
          </a:p>
        </p:txBody>
      </p:sp>
    </p:spTree>
  </p:cSld>
  <p:clrMapOvr>
    <a:masterClrMapping/>
  </p:clrMapOvr>
  <p:transition>
    <p:dissolv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590800"/>
            <a:ext cx="4953000" cy="1743456"/>
          </a:xfrm>
        </p:spPr>
        <p:txBody>
          <a:bodyPr/>
          <a:lstStyle/>
          <a:p>
            <a:pPr algn="ctr"/>
            <a:r>
              <a:rPr smtClean="0"/>
              <a:t>Spring JDBC &amp; ORM(Hibernate)</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just">
              <a:buNone/>
            </a:pPr>
            <a:r>
              <a:rPr lang="en-US" sz="3200" dirty="0" smtClean="0">
                <a:solidFill>
                  <a:srgbClr val="FF0000"/>
                </a:solidFill>
                <a:latin typeface="+mj-lt"/>
              </a:rPr>
              <a:t>Spring JDBC Template</a:t>
            </a:r>
          </a:p>
          <a:p>
            <a:pPr algn="just">
              <a:buNone/>
            </a:pPr>
            <a:r>
              <a:rPr lang="en-US" dirty="0" smtClean="0">
                <a:solidFill>
                  <a:srgbClr val="FF0000"/>
                </a:solidFill>
                <a:latin typeface="+mj-lt"/>
              </a:rPr>
              <a:t>Problems with  Traditional JDBC API</a:t>
            </a:r>
          </a:p>
          <a:p>
            <a:pPr algn="just"/>
            <a:r>
              <a:rPr lang="en-US" sz="2400" dirty="0" smtClean="0">
                <a:latin typeface="+mj-lt"/>
              </a:rPr>
              <a:t>Number of steps and lines of code written is more.</a:t>
            </a:r>
          </a:p>
          <a:p>
            <a:pPr algn="just"/>
            <a:r>
              <a:rPr lang="en-US" sz="2400" dirty="0" smtClean="0">
                <a:latin typeface="+mj-lt"/>
              </a:rPr>
              <a:t>Steps like loading driver, connecting, creating statement, etc.. Need to be done every time.</a:t>
            </a:r>
          </a:p>
          <a:p>
            <a:pPr algn="just"/>
            <a:r>
              <a:rPr lang="en-US" sz="2400" dirty="0" smtClean="0">
                <a:latin typeface="+mj-lt"/>
              </a:rPr>
              <a:t>Code is not organized.</a:t>
            </a:r>
          </a:p>
          <a:p>
            <a:pPr algn="just">
              <a:buNone/>
            </a:pPr>
            <a:endParaRPr lang="en-US" sz="2400" dirty="0" smtClean="0">
              <a:latin typeface="+mj-lt"/>
            </a:endParaRPr>
          </a:p>
          <a:p>
            <a:pPr algn="just">
              <a:buNone/>
            </a:pPr>
            <a:r>
              <a:rPr lang="en-US" dirty="0" smtClean="0">
                <a:solidFill>
                  <a:srgbClr val="FF0000"/>
                </a:solidFill>
                <a:latin typeface="+mj-lt"/>
              </a:rPr>
              <a:t>Advantages of Spring JDBC Template</a:t>
            </a:r>
          </a:p>
          <a:p>
            <a:pPr algn="just"/>
            <a:r>
              <a:rPr lang="en-US" sz="2400" dirty="0" smtClean="0">
                <a:latin typeface="+mj-lt"/>
              </a:rPr>
              <a:t>Number of lines of code is less</a:t>
            </a:r>
          </a:p>
          <a:p>
            <a:pPr algn="just"/>
            <a:r>
              <a:rPr lang="en-US" sz="2400" dirty="0" smtClean="0">
                <a:latin typeface="+mj-lt"/>
              </a:rPr>
              <a:t>DB details are configured with XML, hence can be changed without re building the project</a:t>
            </a:r>
          </a:p>
          <a:p>
            <a:pPr algn="just"/>
            <a:r>
              <a:rPr lang="en-US" sz="2400" dirty="0" smtClean="0">
                <a:latin typeface="+mj-lt"/>
              </a:rPr>
              <a:t>Code is better organized, hence has better readability and maintainability.</a:t>
            </a:r>
          </a:p>
          <a:p>
            <a:pPr algn="just"/>
            <a:r>
              <a:rPr lang="en-US" sz="2400" dirty="0" smtClean="0">
                <a:latin typeface="+mj-lt"/>
              </a:rPr>
              <a:t>Mapping between related objects is not taken care unlike Hibernate.</a:t>
            </a:r>
          </a:p>
        </p:txBody>
      </p:sp>
    </p:spTree>
  </p:cSld>
  <p:clrMapOvr>
    <a:masterClrMapping/>
  </p:clrMapOvr>
  <p:transition>
    <p:dissolv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762000"/>
          </a:xfrm>
        </p:spPr>
        <p:txBody>
          <a:bodyPr>
            <a:normAutofit/>
          </a:bodyPr>
          <a:lstStyle/>
          <a:p>
            <a:pPr algn="just">
              <a:buNone/>
            </a:pPr>
            <a:r>
              <a:rPr lang="en-US" sz="3200" dirty="0" smtClean="0">
                <a:solidFill>
                  <a:srgbClr val="FF0000"/>
                </a:solidFill>
                <a:latin typeface="+mj-lt"/>
              </a:rPr>
              <a:t>Spring JDBC Template</a:t>
            </a:r>
          </a:p>
        </p:txBody>
      </p:sp>
      <p:sp>
        <p:nvSpPr>
          <p:cNvPr id="4" name="Rectangle 3"/>
          <p:cNvSpPr/>
          <p:nvPr/>
        </p:nvSpPr>
        <p:spPr>
          <a:xfrm>
            <a:off x="2819400" y="685800"/>
            <a:ext cx="3429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Application</a:t>
            </a:r>
            <a:endParaRPr lang="en-US" dirty="0"/>
          </a:p>
        </p:txBody>
      </p:sp>
      <p:sp>
        <p:nvSpPr>
          <p:cNvPr id="5" name="Rectangle 4"/>
          <p:cNvSpPr/>
          <p:nvPr/>
        </p:nvSpPr>
        <p:spPr>
          <a:xfrm>
            <a:off x="2819400" y="3505200"/>
            <a:ext cx="3429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JDBC Driver(jar file)</a:t>
            </a:r>
            <a:endParaRPr lang="en-US" dirty="0"/>
          </a:p>
        </p:txBody>
      </p:sp>
      <p:sp>
        <p:nvSpPr>
          <p:cNvPr id="6" name="Flowchart: Magnetic Disk 5"/>
          <p:cNvSpPr/>
          <p:nvPr/>
        </p:nvSpPr>
        <p:spPr>
          <a:xfrm>
            <a:off x="3581400" y="4800600"/>
            <a:ext cx="2057400" cy="1828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Database Server</a:t>
            </a:r>
          </a:p>
          <a:p>
            <a:pPr algn="ctr"/>
            <a:r>
              <a:rPr lang="en-US" dirty="0" smtClean="0">
                <a:solidFill>
                  <a:srgbClr val="FF0000"/>
                </a:solidFill>
              </a:rPr>
              <a:t>(</a:t>
            </a:r>
            <a:r>
              <a:rPr lang="en-US" dirty="0" err="1" smtClean="0">
                <a:solidFill>
                  <a:srgbClr val="FF0000"/>
                </a:solidFill>
              </a:rPr>
              <a:t>MySQL</a:t>
            </a:r>
            <a:r>
              <a:rPr lang="en-US" dirty="0" smtClean="0">
                <a:solidFill>
                  <a:srgbClr val="FF0000"/>
                </a:solidFill>
              </a:rPr>
              <a:t>, </a:t>
            </a:r>
            <a:r>
              <a:rPr lang="en-US" dirty="0" err="1" smtClean="0">
                <a:solidFill>
                  <a:srgbClr val="FF0000"/>
                </a:solidFill>
              </a:rPr>
              <a:t>Oracle,etc</a:t>
            </a:r>
            <a:r>
              <a:rPr lang="en-US" dirty="0" smtClean="0">
                <a:solidFill>
                  <a:srgbClr val="FF0000"/>
                </a:solidFill>
              </a:rPr>
              <a:t>…)</a:t>
            </a:r>
            <a:endParaRPr lang="en-US" dirty="0">
              <a:solidFill>
                <a:srgbClr val="FF0000"/>
              </a:solidFill>
            </a:endParaRPr>
          </a:p>
        </p:txBody>
      </p:sp>
      <p:cxnSp>
        <p:nvCxnSpPr>
          <p:cNvPr id="7" name="Straight Arrow Connector 6"/>
          <p:cNvCxnSpPr>
            <a:stCxn id="4" idx="2"/>
            <a:endCxn id="9" idx="0"/>
          </p:cNvCxnSpPr>
          <p:nvPr/>
        </p:nvCxnSpPr>
        <p:spPr>
          <a:xfrm rot="5400000">
            <a:off x="4305300" y="1676400"/>
            <a:ext cx="45720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rot="16200000" flipH="1">
            <a:off x="4095751" y="4705351"/>
            <a:ext cx="914400" cy="3810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19400" y="1905000"/>
            <a:ext cx="3429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Spring JDBC Template(jar file)</a:t>
            </a:r>
            <a:endParaRPr lang="en-US" dirty="0"/>
          </a:p>
        </p:txBody>
      </p:sp>
      <p:cxnSp>
        <p:nvCxnSpPr>
          <p:cNvPr id="10" name="Straight Arrow Connector 9"/>
          <p:cNvCxnSpPr>
            <a:endCxn id="5" idx="0"/>
          </p:cNvCxnSpPr>
          <p:nvPr/>
        </p:nvCxnSpPr>
        <p:spPr>
          <a:xfrm rot="5400000">
            <a:off x="4114800" y="3086100"/>
            <a:ext cx="83820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just">
              <a:buNone/>
            </a:pPr>
            <a:r>
              <a:rPr lang="en-US" sz="3200" dirty="0" smtClean="0">
                <a:solidFill>
                  <a:srgbClr val="FF0000"/>
                </a:solidFill>
                <a:latin typeface="+mj-lt"/>
              </a:rPr>
              <a:t>Spring JDBC Template</a:t>
            </a:r>
          </a:p>
          <a:p>
            <a:pPr algn="just"/>
            <a:endParaRPr lang="en-US" sz="2400" dirty="0" smtClean="0"/>
          </a:p>
          <a:p>
            <a:pPr algn="just">
              <a:buNone/>
            </a:pPr>
            <a:r>
              <a:rPr lang="en-US" sz="2400" dirty="0" smtClean="0">
                <a:latin typeface="+mj-lt"/>
              </a:rPr>
              <a:t>Below are Spring classes/interface which need to be used for Spring JDBC Template</a:t>
            </a:r>
            <a:endParaRPr lang="en-US" dirty="0" smtClean="0">
              <a:latin typeface="+mj-lt"/>
            </a:endParaRPr>
          </a:p>
          <a:p>
            <a:pPr algn="just"/>
            <a:r>
              <a:rPr lang="en-US" dirty="0" err="1" smtClean="0">
                <a:solidFill>
                  <a:srgbClr val="FF0000"/>
                </a:solidFill>
                <a:latin typeface="+mj-lt"/>
              </a:rPr>
              <a:t>JdbcTemplate</a:t>
            </a:r>
            <a:r>
              <a:rPr lang="en-US" dirty="0" smtClean="0">
                <a:latin typeface="+mj-lt"/>
              </a:rPr>
              <a:t>  </a:t>
            </a:r>
            <a:r>
              <a:rPr lang="en-US" sz="2400" dirty="0" smtClean="0">
                <a:latin typeface="+mj-lt"/>
              </a:rPr>
              <a:t>is used, for the same. </a:t>
            </a:r>
            <a:r>
              <a:rPr lang="en-US" sz="2400" dirty="0" err="1" smtClean="0">
                <a:latin typeface="+mj-lt"/>
              </a:rPr>
              <a:t>JdbcTemplate</a:t>
            </a:r>
            <a:r>
              <a:rPr lang="en-US" sz="2400" dirty="0" smtClean="0">
                <a:latin typeface="+mj-lt"/>
              </a:rPr>
              <a:t> is part of Spring Framework.</a:t>
            </a:r>
          </a:p>
          <a:p>
            <a:pPr algn="just"/>
            <a:r>
              <a:rPr lang="en-US" dirty="0" err="1" smtClean="0">
                <a:solidFill>
                  <a:srgbClr val="FF0000"/>
                </a:solidFill>
                <a:latin typeface="+mj-lt"/>
              </a:rPr>
              <a:t>DriverManagerDataSource</a:t>
            </a:r>
            <a:r>
              <a:rPr lang="en-US" dirty="0" smtClean="0">
                <a:latin typeface="+mj-lt"/>
              </a:rPr>
              <a:t> </a:t>
            </a:r>
            <a:r>
              <a:rPr lang="en-US" sz="2400" dirty="0" smtClean="0">
                <a:latin typeface="+mj-lt"/>
              </a:rPr>
              <a:t>is a built in class, to which we need to inject data base details like JDBC Driver, db name/password, etc… thru Spring XML </a:t>
            </a:r>
            <a:r>
              <a:rPr lang="en-US" sz="2400" dirty="0" err="1" smtClean="0">
                <a:latin typeface="+mj-lt"/>
              </a:rPr>
              <a:t>Config</a:t>
            </a:r>
            <a:r>
              <a:rPr lang="en-US" sz="2400" dirty="0" smtClean="0">
                <a:latin typeface="+mj-lt"/>
              </a:rPr>
              <a:t> file.</a:t>
            </a:r>
          </a:p>
          <a:p>
            <a:pPr algn="just"/>
            <a:r>
              <a:rPr lang="en-US" dirty="0" err="1" smtClean="0">
                <a:solidFill>
                  <a:srgbClr val="FF0000"/>
                </a:solidFill>
                <a:latin typeface="+mj-lt"/>
              </a:rPr>
              <a:t>RowMapper</a:t>
            </a:r>
            <a:r>
              <a:rPr lang="en-US" dirty="0" smtClean="0">
                <a:latin typeface="+mj-lt"/>
              </a:rPr>
              <a:t> </a:t>
            </a:r>
            <a:r>
              <a:rPr lang="en-US" sz="2400" dirty="0" smtClean="0">
                <a:latin typeface="+mj-lt"/>
              </a:rPr>
              <a:t>is a built in interface, which need to be implemented by a class, to provide mapping between each table column and data member of the Class</a:t>
            </a:r>
            <a:endParaRPr lang="en-US" sz="2400" dirty="0">
              <a:latin typeface="+mj-lt"/>
            </a:endParaRPr>
          </a:p>
        </p:txBody>
      </p:sp>
    </p:spTree>
  </p:cSld>
  <p:clrMapOvr>
    <a:masterClrMapping/>
  </p:clrMapOvr>
  <p:transition>
    <p:dissolv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lnSpcReduction="10000"/>
          </a:bodyPr>
          <a:lstStyle/>
          <a:p>
            <a:pPr algn="just">
              <a:buNone/>
            </a:pPr>
            <a:r>
              <a:rPr lang="en-US" sz="3500" dirty="0" smtClean="0">
                <a:solidFill>
                  <a:srgbClr val="FF0000"/>
                </a:solidFill>
                <a:latin typeface="+mj-lt"/>
              </a:rPr>
              <a:t>Spring Hibernate Template</a:t>
            </a:r>
          </a:p>
          <a:p>
            <a:pPr algn="just">
              <a:buNone/>
            </a:pPr>
            <a:endParaRPr lang="en-US" sz="3500" dirty="0" smtClean="0">
              <a:latin typeface="+mj-lt"/>
            </a:endParaRPr>
          </a:p>
          <a:p>
            <a:pPr marL="514350" indent="-514350" algn="just">
              <a:buNone/>
            </a:pPr>
            <a:r>
              <a:rPr lang="en-US" dirty="0" smtClean="0">
                <a:latin typeface="+mj-lt"/>
              </a:rPr>
              <a:t>As known below steps need to be performed, when a program uses traditional Hibernate Framework.</a:t>
            </a:r>
          </a:p>
          <a:p>
            <a:pPr marL="514350" indent="-514350" algn="just">
              <a:buAutoNum type="arabicPeriod"/>
            </a:pPr>
            <a:r>
              <a:rPr lang="en-US" dirty="0" smtClean="0">
                <a:latin typeface="+mj-lt"/>
              </a:rPr>
              <a:t>Creating session factory</a:t>
            </a:r>
          </a:p>
          <a:p>
            <a:pPr marL="514350" indent="-514350" algn="just">
              <a:buAutoNum type="arabicPeriod"/>
            </a:pPr>
            <a:r>
              <a:rPr lang="en-US" dirty="0" smtClean="0">
                <a:latin typeface="+mj-lt"/>
              </a:rPr>
              <a:t>Open Session</a:t>
            </a:r>
          </a:p>
          <a:p>
            <a:pPr marL="514350" indent="-514350" algn="just">
              <a:buAutoNum type="arabicPeriod"/>
            </a:pPr>
            <a:r>
              <a:rPr lang="en-US" dirty="0" smtClean="0">
                <a:latin typeface="+mj-lt"/>
              </a:rPr>
              <a:t>Begin Transaction</a:t>
            </a:r>
          </a:p>
          <a:p>
            <a:pPr marL="514350" indent="-514350" algn="just">
              <a:buAutoNum type="arabicPeriod"/>
            </a:pPr>
            <a:r>
              <a:rPr lang="en-US" dirty="0" smtClean="0">
                <a:latin typeface="+mj-lt"/>
              </a:rPr>
              <a:t>Commit or Rollback Transaction</a:t>
            </a:r>
          </a:p>
          <a:p>
            <a:pPr marL="514350" indent="-514350" algn="just">
              <a:buAutoNum type="arabicPeriod"/>
            </a:pPr>
            <a:r>
              <a:rPr lang="en-US" dirty="0" smtClean="0">
                <a:latin typeface="+mj-lt"/>
              </a:rPr>
              <a:t>Close Session</a:t>
            </a:r>
          </a:p>
          <a:p>
            <a:pPr marL="514350" indent="-514350" algn="just">
              <a:buNone/>
            </a:pPr>
            <a:endParaRPr lang="en-US" dirty="0" smtClean="0">
              <a:latin typeface="+mj-lt"/>
            </a:endParaRPr>
          </a:p>
          <a:p>
            <a:pPr marL="514350" indent="-514350" algn="just">
              <a:buNone/>
            </a:pPr>
            <a:r>
              <a:rPr lang="en-US" dirty="0" smtClean="0">
                <a:latin typeface="+mj-lt"/>
              </a:rPr>
              <a:t>Advantage of using Hibernate, along with Spring is, reduction of code size. It is not required to perform below steps, for every interaction with Hibernate Framework.</a:t>
            </a:r>
          </a:p>
          <a:p>
            <a:pPr marL="514350" indent="-514350" algn="just">
              <a:buNone/>
            </a:pPr>
            <a:endParaRPr lang="en-US" dirty="0" smtClean="0">
              <a:latin typeface="+mj-lt"/>
            </a:endParaRPr>
          </a:p>
          <a:p>
            <a:pPr marL="514350" indent="-514350" algn="just">
              <a:buNone/>
            </a:pPr>
            <a:r>
              <a:rPr lang="en-US" dirty="0" smtClean="0">
                <a:latin typeface="+mj-lt"/>
              </a:rPr>
              <a:t>And it is not mandatory to handle SQL/DB related Exceptions.</a:t>
            </a:r>
          </a:p>
        </p:txBody>
      </p:sp>
    </p:spTree>
  </p:cSld>
  <p:clrMapOvr>
    <a:masterClrMapping/>
  </p:clrMapOvr>
  <p:transition>
    <p:dissolv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762000"/>
          </a:xfrm>
        </p:spPr>
        <p:txBody>
          <a:bodyPr>
            <a:normAutofit/>
          </a:bodyPr>
          <a:lstStyle/>
          <a:p>
            <a:pPr algn="just">
              <a:buNone/>
            </a:pPr>
            <a:r>
              <a:rPr lang="en-US" sz="3200" dirty="0" smtClean="0">
                <a:solidFill>
                  <a:srgbClr val="FF0000"/>
                </a:solidFill>
                <a:latin typeface="+mj-lt"/>
              </a:rPr>
              <a:t>Spring Hibernate Template</a:t>
            </a:r>
          </a:p>
        </p:txBody>
      </p:sp>
      <p:sp>
        <p:nvSpPr>
          <p:cNvPr id="4" name="Rectangle 3"/>
          <p:cNvSpPr/>
          <p:nvPr/>
        </p:nvSpPr>
        <p:spPr>
          <a:xfrm>
            <a:off x="2819400" y="685800"/>
            <a:ext cx="3429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Application</a:t>
            </a:r>
            <a:endParaRPr lang="en-US" dirty="0"/>
          </a:p>
        </p:txBody>
      </p:sp>
      <p:sp>
        <p:nvSpPr>
          <p:cNvPr id="5" name="Rectangle 4"/>
          <p:cNvSpPr/>
          <p:nvPr/>
        </p:nvSpPr>
        <p:spPr>
          <a:xfrm>
            <a:off x="2819400" y="3886200"/>
            <a:ext cx="3429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JDBC Driver(jar file)</a:t>
            </a:r>
            <a:endParaRPr lang="en-US" dirty="0"/>
          </a:p>
        </p:txBody>
      </p:sp>
      <p:sp>
        <p:nvSpPr>
          <p:cNvPr id="6" name="Flowchart: Magnetic Disk 5"/>
          <p:cNvSpPr/>
          <p:nvPr/>
        </p:nvSpPr>
        <p:spPr>
          <a:xfrm>
            <a:off x="3581400" y="4800600"/>
            <a:ext cx="2057400" cy="1828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Database Server</a:t>
            </a:r>
          </a:p>
          <a:p>
            <a:pPr algn="ctr"/>
            <a:r>
              <a:rPr lang="en-US" dirty="0" smtClean="0">
                <a:solidFill>
                  <a:srgbClr val="FF0000"/>
                </a:solidFill>
              </a:rPr>
              <a:t>(</a:t>
            </a:r>
            <a:r>
              <a:rPr lang="en-US" dirty="0" err="1" smtClean="0">
                <a:solidFill>
                  <a:srgbClr val="FF0000"/>
                </a:solidFill>
              </a:rPr>
              <a:t>MySQL</a:t>
            </a:r>
            <a:r>
              <a:rPr lang="en-US" dirty="0" smtClean="0">
                <a:solidFill>
                  <a:srgbClr val="FF0000"/>
                </a:solidFill>
              </a:rPr>
              <a:t>, </a:t>
            </a:r>
            <a:r>
              <a:rPr lang="en-US" dirty="0" err="1" smtClean="0">
                <a:solidFill>
                  <a:srgbClr val="FF0000"/>
                </a:solidFill>
              </a:rPr>
              <a:t>Oracle,etc</a:t>
            </a:r>
            <a:r>
              <a:rPr lang="en-US" dirty="0" smtClean="0">
                <a:solidFill>
                  <a:srgbClr val="FF0000"/>
                </a:solidFill>
              </a:rPr>
              <a:t>…)</a:t>
            </a:r>
            <a:endParaRPr lang="en-US" dirty="0">
              <a:solidFill>
                <a:srgbClr val="FF0000"/>
              </a:solidFill>
            </a:endParaRPr>
          </a:p>
        </p:txBody>
      </p:sp>
      <p:cxnSp>
        <p:nvCxnSpPr>
          <p:cNvPr id="7" name="Straight Arrow Connector 6"/>
          <p:cNvCxnSpPr>
            <a:stCxn id="4" idx="2"/>
            <a:endCxn id="9" idx="0"/>
          </p:cNvCxnSpPr>
          <p:nvPr/>
        </p:nvCxnSpPr>
        <p:spPr>
          <a:xfrm rot="5400000">
            <a:off x="4305300" y="1676400"/>
            <a:ext cx="45720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p:cNvCxnSpPr>
          <p:nvPr/>
        </p:nvCxnSpPr>
        <p:spPr>
          <a:xfrm rot="16200000" flipH="1">
            <a:off x="4095750" y="4705349"/>
            <a:ext cx="914400" cy="3810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19400" y="1905000"/>
            <a:ext cx="3429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Spring </a:t>
            </a:r>
            <a:r>
              <a:rPr lang="en-US" dirty="0" err="1" smtClean="0"/>
              <a:t>HibernateTemplate</a:t>
            </a:r>
            <a:r>
              <a:rPr lang="en-US" dirty="0" smtClean="0"/>
              <a:t>(jar file)</a:t>
            </a:r>
            <a:endParaRPr lang="en-US" dirty="0"/>
          </a:p>
        </p:txBody>
      </p:sp>
      <p:cxnSp>
        <p:nvCxnSpPr>
          <p:cNvPr id="10" name="Straight Arrow Connector 9"/>
          <p:cNvCxnSpPr>
            <a:endCxn id="14" idx="0"/>
          </p:cNvCxnSpPr>
          <p:nvPr/>
        </p:nvCxnSpPr>
        <p:spPr>
          <a:xfrm rot="5400000">
            <a:off x="4344194" y="2857500"/>
            <a:ext cx="380206" cy="794"/>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819400" y="3048000"/>
            <a:ext cx="3429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Hibernate(jar file)</a:t>
            </a:r>
            <a:endParaRPr lang="en-US" dirty="0"/>
          </a:p>
        </p:txBody>
      </p:sp>
      <p:cxnSp>
        <p:nvCxnSpPr>
          <p:cNvPr id="15" name="Straight Arrow Connector 14"/>
          <p:cNvCxnSpPr>
            <a:stCxn id="14" idx="2"/>
            <a:endCxn id="5" idx="0"/>
          </p:cNvCxnSpPr>
          <p:nvPr/>
        </p:nvCxnSpPr>
        <p:spPr>
          <a:xfrm rot="5400000">
            <a:off x="4305300" y="3657600"/>
            <a:ext cx="457200" cy="158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a:bodyPr>
          <a:lstStyle/>
          <a:p>
            <a:pPr algn="just">
              <a:buNone/>
            </a:pPr>
            <a:r>
              <a:rPr lang="en-US" sz="3500" dirty="0" smtClean="0"/>
              <a:t>Spring Hibernate Template</a:t>
            </a:r>
          </a:p>
          <a:p>
            <a:pPr marL="514350" indent="-514350" algn="just">
              <a:buNone/>
            </a:pPr>
            <a:r>
              <a:rPr lang="en-US" dirty="0" smtClean="0">
                <a:latin typeface="+mj-lt"/>
              </a:rPr>
              <a:t>Below are classes of spring, that need to be used</a:t>
            </a:r>
          </a:p>
          <a:p>
            <a:pPr marL="514350" indent="-514350" algn="just"/>
            <a:r>
              <a:rPr lang="en-US" dirty="0" err="1" smtClean="0">
                <a:solidFill>
                  <a:srgbClr val="FF0000"/>
                </a:solidFill>
                <a:latin typeface="+mj-lt"/>
              </a:rPr>
              <a:t>HibernateTemplate</a:t>
            </a:r>
            <a:r>
              <a:rPr lang="en-US" dirty="0" smtClean="0">
                <a:latin typeface="+mj-lt"/>
              </a:rPr>
              <a:t> – provides methods to save, delete objects of Persistent class</a:t>
            </a:r>
          </a:p>
          <a:p>
            <a:pPr marL="514350" indent="-514350" algn="just"/>
            <a:r>
              <a:rPr lang="en-US" dirty="0" err="1" smtClean="0">
                <a:solidFill>
                  <a:srgbClr val="FF0000"/>
                </a:solidFill>
                <a:latin typeface="+mj-lt"/>
              </a:rPr>
              <a:t>DriverManagerDataSource</a:t>
            </a:r>
            <a:r>
              <a:rPr lang="en-US" dirty="0" smtClean="0">
                <a:latin typeface="+mj-lt"/>
              </a:rPr>
              <a:t> – used in XML file, to specify db </a:t>
            </a:r>
            <a:r>
              <a:rPr lang="en-US" dirty="0" err="1" smtClean="0">
                <a:latin typeface="+mj-lt"/>
              </a:rPr>
              <a:t>url</a:t>
            </a:r>
            <a:r>
              <a:rPr lang="en-US" dirty="0" smtClean="0">
                <a:latin typeface="+mj-lt"/>
              </a:rPr>
              <a:t>, and db username and </a:t>
            </a:r>
            <a:r>
              <a:rPr lang="en-US" dirty="0" err="1" smtClean="0">
                <a:latin typeface="+mj-lt"/>
              </a:rPr>
              <a:t>pwd</a:t>
            </a:r>
            <a:r>
              <a:rPr lang="en-US" dirty="0" smtClean="0">
                <a:latin typeface="+mj-lt"/>
              </a:rPr>
              <a:t>.</a:t>
            </a:r>
          </a:p>
          <a:p>
            <a:pPr marL="514350" indent="-514350" algn="just"/>
            <a:r>
              <a:rPr lang="en-US" dirty="0" err="1" smtClean="0">
                <a:solidFill>
                  <a:srgbClr val="FF0000"/>
                </a:solidFill>
                <a:latin typeface="+mj-lt"/>
              </a:rPr>
              <a:t>LocalSessionFactoryBean</a:t>
            </a:r>
            <a:r>
              <a:rPr lang="en-US" dirty="0" smtClean="0">
                <a:latin typeface="+mj-lt"/>
              </a:rPr>
              <a:t> – used in XML file, used in creation of </a:t>
            </a:r>
            <a:r>
              <a:rPr lang="en-US" dirty="0" err="1" smtClean="0">
                <a:latin typeface="+mj-lt"/>
              </a:rPr>
              <a:t>SessionFactory</a:t>
            </a:r>
            <a:endParaRPr lang="en-US" dirty="0">
              <a:latin typeface="+mj-lt"/>
            </a:endParaRP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0" y="762000"/>
            <a:ext cx="8991600" cy="6096000"/>
          </a:xfrm>
        </p:spPr>
        <p:txBody>
          <a:bodyPr>
            <a:normAutofit fontScale="70000" lnSpcReduction="20000"/>
          </a:bodyPr>
          <a:lstStyle/>
          <a:p>
            <a:pPr algn="l">
              <a:buNone/>
            </a:pPr>
            <a:endParaRPr lang="en-US" dirty="0" smtClean="0">
              <a:solidFill>
                <a:srgbClr val="FF0000"/>
              </a:solidFill>
              <a:latin typeface="+mj-lt"/>
            </a:endParaRPr>
          </a:p>
          <a:p>
            <a:pPr algn="l">
              <a:buNone/>
            </a:pPr>
            <a:r>
              <a:rPr lang="en-US" sz="3400" b="1" dirty="0" smtClean="0">
                <a:latin typeface="+mj-lt"/>
              </a:rPr>
              <a:t>	Inversion of control container :</a:t>
            </a:r>
            <a:r>
              <a:rPr lang="en-US" sz="3400" dirty="0" smtClean="0">
                <a:latin typeface="+mj-lt"/>
              </a:rPr>
              <a:t> Configuration of application components and lifecycle management of java objects.</a:t>
            </a:r>
            <a:br>
              <a:rPr lang="en-US" sz="3400" dirty="0" smtClean="0">
                <a:latin typeface="+mj-lt"/>
              </a:rPr>
            </a:br>
            <a:r>
              <a:rPr lang="en-US" sz="3400" dirty="0" smtClean="0">
                <a:latin typeface="+mj-lt"/>
              </a:rPr>
              <a:t/>
            </a:r>
            <a:br>
              <a:rPr lang="en-US" sz="3400" dirty="0" smtClean="0">
                <a:latin typeface="+mj-lt"/>
              </a:rPr>
            </a:br>
            <a:r>
              <a:rPr lang="en-US" sz="3400" b="1" dirty="0" smtClean="0">
                <a:latin typeface="+mj-lt"/>
              </a:rPr>
              <a:t>Aspect-oriented programming :</a:t>
            </a:r>
            <a:r>
              <a:rPr lang="en-US" sz="3400" dirty="0" smtClean="0">
                <a:latin typeface="+mj-lt"/>
              </a:rPr>
              <a:t> Enables implementation of cross-cutting routines.</a:t>
            </a:r>
            <a:br>
              <a:rPr lang="en-US" sz="3400" dirty="0" smtClean="0">
                <a:latin typeface="+mj-lt"/>
              </a:rPr>
            </a:br>
            <a:r>
              <a:rPr lang="en-US" sz="3400" dirty="0" smtClean="0">
                <a:latin typeface="+mj-lt"/>
              </a:rPr>
              <a:t/>
            </a:r>
            <a:br>
              <a:rPr lang="en-US" sz="3400" dirty="0" smtClean="0">
                <a:latin typeface="+mj-lt"/>
              </a:rPr>
            </a:br>
            <a:r>
              <a:rPr lang="en-US" sz="3400" b="1" dirty="0" smtClean="0">
                <a:latin typeface="+mj-lt"/>
              </a:rPr>
              <a:t>Data access :</a:t>
            </a:r>
            <a:r>
              <a:rPr lang="en-US" sz="3400" dirty="0" smtClean="0">
                <a:latin typeface="+mj-lt"/>
              </a:rPr>
              <a:t> Working with relational database management systems on the java platform using JDBC and object-relational mapping tools.</a:t>
            </a:r>
            <a:br>
              <a:rPr lang="en-US" sz="3400" dirty="0" smtClean="0">
                <a:latin typeface="+mj-lt"/>
              </a:rPr>
            </a:br>
            <a:r>
              <a:rPr lang="en-US" sz="3400" dirty="0" smtClean="0">
                <a:latin typeface="+mj-lt"/>
              </a:rPr>
              <a:t/>
            </a:r>
            <a:br>
              <a:rPr lang="en-US" sz="3400" dirty="0" smtClean="0">
                <a:latin typeface="+mj-lt"/>
              </a:rPr>
            </a:br>
            <a:r>
              <a:rPr lang="en-US" sz="3400" b="1" dirty="0" smtClean="0">
                <a:latin typeface="+mj-lt"/>
              </a:rPr>
              <a:t>Transaction management :</a:t>
            </a:r>
            <a:r>
              <a:rPr lang="en-US" sz="3400" dirty="0" smtClean="0">
                <a:latin typeface="+mj-lt"/>
              </a:rPr>
              <a:t> Unifies several transaction management APIs and coordinates transactions for Java objects.</a:t>
            </a:r>
            <a:br>
              <a:rPr lang="en-US" sz="3400" dirty="0" smtClean="0">
                <a:latin typeface="+mj-lt"/>
              </a:rPr>
            </a:br>
            <a:r>
              <a:rPr lang="en-US" sz="3400" dirty="0" smtClean="0">
                <a:latin typeface="+mj-lt"/>
              </a:rPr>
              <a:t/>
            </a:r>
            <a:br>
              <a:rPr lang="en-US" sz="3400" dirty="0" smtClean="0">
                <a:latin typeface="+mj-lt"/>
              </a:rPr>
            </a:br>
            <a:r>
              <a:rPr lang="en-US" sz="3400" b="1" dirty="0" smtClean="0">
                <a:latin typeface="+mj-lt"/>
              </a:rPr>
              <a:t>Model-View-Controller :</a:t>
            </a:r>
            <a:r>
              <a:rPr lang="en-US" sz="3400" dirty="0" smtClean="0">
                <a:latin typeface="+mj-lt"/>
              </a:rPr>
              <a:t> An HTTP and </a:t>
            </a:r>
            <a:r>
              <a:rPr lang="en-US" sz="3400" dirty="0" err="1" smtClean="0">
                <a:latin typeface="+mj-lt"/>
              </a:rPr>
              <a:t>Servlet</a:t>
            </a:r>
            <a:r>
              <a:rPr lang="en-US" sz="3400" dirty="0" smtClean="0">
                <a:latin typeface="+mj-lt"/>
              </a:rPr>
              <a:t>-based framework providing hooks for extension and customization.</a:t>
            </a:r>
            <a:br>
              <a:rPr lang="en-US" sz="3400" dirty="0" smtClean="0">
                <a:latin typeface="+mj-lt"/>
              </a:rPr>
            </a:br>
            <a:r>
              <a:rPr lang="en-US" sz="3400" dirty="0" smtClean="0">
                <a:latin typeface="+mj-lt"/>
              </a:rPr>
              <a:t/>
            </a:r>
            <a:br>
              <a:rPr lang="en-US" sz="3400" dirty="0" smtClean="0">
                <a:latin typeface="+mj-lt"/>
              </a:rPr>
            </a:br>
            <a:r>
              <a:rPr lang="en-US" sz="3400" b="1" dirty="0" smtClean="0">
                <a:latin typeface="+mj-lt"/>
              </a:rPr>
              <a:t>Remote Access Framework :</a:t>
            </a:r>
            <a:r>
              <a:rPr lang="en-US" sz="3400" dirty="0" smtClean="0">
                <a:latin typeface="+mj-lt"/>
              </a:rPr>
              <a:t> Configurative RPC-style export and import of java objects over networks supporting RMI, CORBA and HTTP-based protocols including the web services (SOAP).</a:t>
            </a:r>
            <a:endParaRPr lang="en-US" sz="3400" dirty="0" smtClean="0">
              <a:solidFill>
                <a:srgbClr val="FF0000"/>
              </a:solidFill>
              <a:latin typeface="+mj-lt"/>
            </a:endParaRPr>
          </a:p>
        </p:txBody>
      </p:sp>
      <p:sp>
        <p:nvSpPr>
          <p:cNvPr id="5" name="Title 7"/>
          <p:cNvSpPr>
            <a:spLocks noGrp="1"/>
          </p:cNvSpPr>
          <p:nvPr>
            <p:ph type="title"/>
          </p:nvPr>
        </p:nvSpPr>
        <p:spPr>
          <a:xfrm>
            <a:off x="0" y="0"/>
            <a:ext cx="8305800" cy="838200"/>
          </a:xfrm>
        </p:spPr>
        <p:txBody>
          <a:bodyPr/>
          <a:lstStyle/>
          <a:p>
            <a:r>
              <a:rPr lang="en-US" dirty="0" smtClean="0">
                <a:solidFill>
                  <a:srgbClr val="FF0000"/>
                </a:solidFill>
              </a:rPr>
              <a:t>Spring Framework Components</a:t>
            </a:r>
            <a:endParaRPr lang="en-US" dirty="0">
              <a:solidFill>
                <a:srgbClr val="FF0000"/>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8839200" cy="6858000"/>
          </a:xfrm>
        </p:spPr>
        <p:txBody>
          <a:bodyPr>
            <a:normAutofit fontScale="92500" lnSpcReduction="20000"/>
          </a:bodyPr>
          <a:lstStyle/>
          <a:p>
            <a:pPr algn="l"/>
            <a:r>
              <a:rPr lang="en-US" dirty="0" smtClean="0">
                <a:solidFill>
                  <a:srgbClr val="FF0000"/>
                </a:solidFill>
              </a:rPr>
              <a:t>Spring MVC</a:t>
            </a:r>
          </a:p>
          <a:p>
            <a:r>
              <a:rPr lang="en-US" dirty="0" smtClean="0"/>
              <a:t>@</a:t>
            </a:r>
            <a:r>
              <a:rPr lang="en-US" dirty="0" err="1" smtClean="0"/>
              <a:t>RequestParam</a:t>
            </a:r>
            <a:r>
              <a:rPr lang="en-US" dirty="0" smtClean="0"/>
              <a:t> and </a:t>
            </a:r>
            <a:r>
              <a:rPr lang="en-US" dirty="0" smtClean="0">
                <a:hlinkClick r:id="rId2"/>
              </a:rPr>
              <a:t>@</a:t>
            </a:r>
            <a:r>
              <a:rPr lang="en-US" dirty="0" err="1" smtClean="0">
                <a:hlinkClick r:id="rId2"/>
              </a:rPr>
              <a:t>PathVariable</a:t>
            </a:r>
            <a:r>
              <a:rPr lang="en-US" dirty="0" smtClean="0"/>
              <a:t> annotations are used for accessing the values from the request. Both the </a:t>
            </a:r>
            <a:r>
              <a:rPr lang="en-US" dirty="0" err="1" smtClean="0"/>
              <a:t>the</a:t>
            </a:r>
            <a:r>
              <a:rPr lang="en-US" dirty="0" smtClean="0"/>
              <a:t> annotations have the significant purpose and use respectively. The key difference between @</a:t>
            </a:r>
            <a:r>
              <a:rPr lang="en-US" dirty="0" err="1" smtClean="0"/>
              <a:t>RequestParam</a:t>
            </a:r>
            <a:r>
              <a:rPr lang="en-US" dirty="0" smtClean="0"/>
              <a:t> and @</a:t>
            </a:r>
            <a:r>
              <a:rPr lang="en-US" dirty="0" err="1" smtClean="0"/>
              <a:t>PathVariable</a:t>
            </a:r>
            <a:r>
              <a:rPr lang="en-US" dirty="0" smtClean="0"/>
              <a:t> is that @</a:t>
            </a:r>
            <a:r>
              <a:rPr lang="en-US" dirty="0" err="1" smtClean="0"/>
              <a:t>RequestParam</a:t>
            </a:r>
            <a:r>
              <a:rPr lang="en-US" dirty="0" smtClean="0"/>
              <a:t> used for accessing the values of the query parameters where as @</a:t>
            </a:r>
            <a:r>
              <a:rPr lang="en-US" dirty="0" err="1" smtClean="0"/>
              <a:t>PathVariable</a:t>
            </a:r>
            <a:r>
              <a:rPr lang="en-US" dirty="0" smtClean="0"/>
              <a:t> used for accessing the values from the URI template.</a:t>
            </a:r>
          </a:p>
          <a:p>
            <a:endParaRPr lang="en-US" dirty="0" smtClean="0"/>
          </a:p>
          <a:p>
            <a:r>
              <a:rPr lang="en-US" dirty="0" smtClean="0"/>
              <a:t>@</a:t>
            </a:r>
            <a:r>
              <a:rPr lang="en-US" dirty="0" err="1" smtClean="0"/>
              <a:t>RequestParam</a:t>
            </a:r>
            <a:endParaRPr lang="en-US" dirty="0" smtClean="0"/>
          </a:p>
          <a:p>
            <a:r>
              <a:rPr lang="en-US" dirty="0" smtClean="0"/>
              <a:t>@</a:t>
            </a:r>
            <a:r>
              <a:rPr lang="en-US" dirty="0" err="1" smtClean="0"/>
              <a:t>RequestParam</a:t>
            </a:r>
            <a:r>
              <a:rPr lang="en-US" dirty="0" smtClean="0"/>
              <a:t> annotation used for accessing the query parameter values from the request. Look at the following request URL:</a:t>
            </a:r>
          </a:p>
          <a:p>
            <a:r>
              <a:rPr lang="en-US" dirty="0" smtClean="0"/>
              <a:t>http://localhost:8080/</a:t>
            </a:r>
            <a:r>
              <a:rPr lang="en-US" dirty="0" err="1" smtClean="0"/>
              <a:t>springmvc</a:t>
            </a:r>
            <a:r>
              <a:rPr lang="en-US" dirty="0" smtClean="0"/>
              <a:t>/hello/101?param1=10¶m2=20 In the above URL request, the values for param1 and param2 can be accessed as below:</a:t>
            </a:r>
          </a:p>
          <a:p>
            <a:r>
              <a:rPr lang="en-US" dirty="0" smtClean="0"/>
              <a:t>public String </a:t>
            </a:r>
            <a:r>
              <a:rPr lang="en-US" dirty="0" err="1" smtClean="0"/>
              <a:t>getDetails</a:t>
            </a:r>
            <a:r>
              <a:rPr lang="en-US" dirty="0" smtClean="0"/>
              <a:t>( @</a:t>
            </a:r>
            <a:r>
              <a:rPr lang="en-US" dirty="0" err="1" smtClean="0"/>
              <a:t>RequestParam</a:t>
            </a:r>
            <a:r>
              <a:rPr lang="en-US" dirty="0" smtClean="0"/>
              <a:t>(value="param1", required=true) String param1, @</a:t>
            </a:r>
            <a:r>
              <a:rPr lang="en-US" dirty="0" err="1" smtClean="0"/>
              <a:t>RequestParam</a:t>
            </a:r>
            <a:r>
              <a:rPr lang="en-US" dirty="0" smtClean="0"/>
              <a:t>(value="param2", required=false) String param2){ ... }</a:t>
            </a:r>
          </a:p>
          <a:p>
            <a:pPr algn="l"/>
            <a:endParaRPr lang="en-US" dirty="0"/>
          </a:p>
        </p:txBody>
      </p:sp>
    </p:spTree>
  </p:cSld>
  <p:clrMapOvr>
    <a:masterClrMapping/>
  </p:clrMapOvr>
  <p:transition>
    <p:dissolv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8839200" cy="6858000"/>
          </a:xfrm>
        </p:spPr>
        <p:txBody>
          <a:bodyPr>
            <a:normAutofit/>
          </a:bodyPr>
          <a:lstStyle/>
          <a:p>
            <a:pPr algn="l"/>
            <a:r>
              <a:rPr lang="en-US" dirty="0" smtClean="0">
                <a:solidFill>
                  <a:srgbClr val="FF0000"/>
                </a:solidFill>
              </a:rPr>
              <a:t>Spring MVC</a:t>
            </a:r>
          </a:p>
          <a:p>
            <a:pPr algn="l"/>
            <a:r>
              <a:rPr lang="en-US" dirty="0" smtClean="0"/>
              <a:t>Fully integrates with the Spring dependency injection framework</a:t>
            </a:r>
          </a:p>
          <a:p>
            <a:pPr algn="l"/>
            <a:r>
              <a:rPr lang="en-US" dirty="0" smtClean="0"/>
              <a:t>Used to handle all incoming requests and route them through Spring</a:t>
            </a:r>
          </a:p>
          <a:p>
            <a:pPr algn="l"/>
            <a:r>
              <a:rPr lang="en-US" dirty="0" smtClean="0"/>
              <a:t>Spring MVC provides an elegant solution to use MVC in spring framework by the help of </a:t>
            </a:r>
            <a:r>
              <a:rPr lang="en-US" dirty="0" err="1" smtClean="0">
                <a:solidFill>
                  <a:srgbClr val="FF0000"/>
                </a:solidFill>
              </a:rPr>
              <a:t>DispatcherServlet</a:t>
            </a:r>
            <a:r>
              <a:rPr lang="en-US" dirty="0" smtClean="0"/>
              <a:t>.</a:t>
            </a:r>
          </a:p>
          <a:p>
            <a:pPr algn="l"/>
            <a:r>
              <a:rPr lang="en-US" dirty="0" smtClean="0"/>
              <a:t>In Spring Web MVC, </a:t>
            </a:r>
            <a:r>
              <a:rPr lang="en-US" dirty="0" err="1" smtClean="0">
                <a:solidFill>
                  <a:srgbClr val="FF0000"/>
                </a:solidFill>
              </a:rPr>
              <a:t>DispatcherServlet</a:t>
            </a:r>
            <a:r>
              <a:rPr lang="en-US" dirty="0" smtClean="0"/>
              <a:t> class works as the front controller. It is responsible to manage the flow of the spring </a:t>
            </a:r>
            <a:r>
              <a:rPr lang="en-US" dirty="0" err="1" smtClean="0"/>
              <a:t>mvc</a:t>
            </a:r>
            <a:r>
              <a:rPr lang="en-US" dirty="0" smtClean="0"/>
              <a:t> application.</a:t>
            </a:r>
          </a:p>
          <a:p>
            <a:pPr algn="l"/>
            <a:r>
              <a:rPr lang="en-US" dirty="0" smtClean="0"/>
              <a:t>The </a:t>
            </a:r>
            <a:r>
              <a:rPr lang="en-US" dirty="0" smtClean="0">
                <a:solidFill>
                  <a:srgbClr val="FF0000"/>
                </a:solidFill>
              </a:rPr>
              <a:t>@Controller</a:t>
            </a:r>
            <a:r>
              <a:rPr lang="en-US" dirty="0" smtClean="0"/>
              <a:t> annotation is used to mark the class as the controller in Spring .</a:t>
            </a:r>
          </a:p>
          <a:p>
            <a:pPr algn="l"/>
            <a:r>
              <a:rPr lang="en-US" dirty="0" smtClean="0"/>
              <a:t>The </a:t>
            </a:r>
            <a:r>
              <a:rPr lang="en-US" dirty="0" smtClean="0">
                <a:solidFill>
                  <a:srgbClr val="FF0000"/>
                </a:solidFill>
              </a:rPr>
              <a:t>@</a:t>
            </a:r>
            <a:r>
              <a:rPr lang="en-US" dirty="0" err="1" smtClean="0">
                <a:solidFill>
                  <a:srgbClr val="FF0000"/>
                </a:solidFill>
              </a:rPr>
              <a:t>RequestMapping</a:t>
            </a:r>
            <a:r>
              <a:rPr lang="en-US" dirty="0" smtClean="0">
                <a:solidFill>
                  <a:srgbClr val="FF0000"/>
                </a:solidFill>
              </a:rPr>
              <a:t> </a:t>
            </a:r>
            <a:r>
              <a:rPr lang="en-US" dirty="0" smtClean="0"/>
              <a:t>annotation is used to map the request </a:t>
            </a:r>
            <a:r>
              <a:rPr lang="en-US" dirty="0" err="1" smtClean="0"/>
              <a:t>url</a:t>
            </a:r>
            <a:r>
              <a:rPr lang="en-US" dirty="0" smtClean="0"/>
              <a:t>. It is applied on the method.</a:t>
            </a:r>
          </a:p>
          <a:p>
            <a:pPr algn="l"/>
            <a:endParaRPr lang="en-US" dirty="0"/>
          </a:p>
        </p:txBody>
      </p:sp>
    </p:spTree>
  </p:cSld>
  <p:clrMapOvr>
    <a:masterClrMapping/>
  </p:clrMapOvr>
  <p:transition>
    <p:dissolv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8839200" cy="6858000"/>
          </a:xfrm>
        </p:spPr>
        <p:txBody>
          <a:bodyPr>
            <a:normAutofit/>
          </a:bodyPr>
          <a:lstStyle/>
          <a:p>
            <a:pPr algn="l"/>
            <a:r>
              <a:rPr lang="en-US" dirty="0" smtClean="0"/>
              <a:t>Spring MVC, What is a Model?</a:t>
            </a:r>
          </a:p>
          <a:p>
            <a:pPr algn="l"/>
            <a:r>
              <a:rPr lang="en-US" dirty="0" smtClean="0"/>
              <a:t>A </a:t>
            </a:r>
            <a:r>
              <a:rPr lang="en-US" b="1" i="1" dirty="0" smtClean="0"/>
              <a:t>Model is used in Spring MVC to pass </a:t>
            </a:r>
            <a:r>
              <a:rPr lang="en-US" dirty="0" smtClean="0"/>
              <a:t>objects from the controller tier up into the view</a:t>
            </a:r>
          </a:p>
          <a:p>
            <a:pPr algn="l"/>
            <a:r>
              <a:rPr lang="en-US" dirty="0" smtClean="0"/>
              <a:t>A </a:t>
            </a:r>
            <a:r>
              <a:rPr lang="en-US" b="1" i="1" dirty="0" smtClean="0"/>
              <a:t>Model is really just a </a:t>
            </a:r>
            <a:r>
              <a:rPr lang="en-US" b="1" i="1" dirty="0" err="1" smtClean="0"/>
              <a:t>java.util.Map</a:t>
            </a:r>
            <a:endParaRPr lang="en-US" b="1" i="1" dirty="0" smtClean="0"/>
          </a:p>
          <a:p>
            <a:pPr algn="l"/>
            <a:r>
              <a:rPr lang="en-US" dirty="0" smtClean="0"/>
              <a:t>You can add attributes to a </a:t>
            </a:r>
            <a:r>
              <a:rPr lang="en-US" b="1" i="1" dirty="0" smtClean="0"/>
              <a:t>Model and they </a:t>
            </a:r>
            <a:r>
              <a:rPr lang="en-US" dirty="0" smtClean="0"/>
              <a:t>will be put on the request as attributes and will make them available in the applications </a:t>
            </a:r>
            <a:r>
              <a:rPr lang="en-US" b="1" i="1" dirty="0" err="1" smtClean="0"/>
              <a:t>PageContext</a:t>
            </a:r>
            <a:r>
              <a:rPr lang="en-US" b="1" i="1" dirty="0" smtClean="0"/>
              <a:t> .</a:t>
            </a:r>
            <a:endParaRPr lang="en-US" dirty="0" smtClean="0"/>
          </a:p>
          <a:p>
            <a:pPr algn="l"/>
            <a:endParaRPr lang="en-US" dirty="0"/>
          </a:p>
        </p:txBody>
      </p:sp>
    </p:spTree>
  </p:cSld>
  <p:clrMapOvr>
    <a:masterClrMapping/>
  </p:clrMapOvr>
  <p:transition>
    <p:dissolv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8839200" cy="6858000"/>
          </a:xfrm>
        </p:spPr>
        <p:txBody>
          <a:bodyPr>
            <a:normAutofit fontScale="92500" lnSpcReduction="20000"/>
          </a:bodyPr>
          <a:lstStyle/>
          <a:p>
            <a:pPr algn="just"/>
            <a:r>
              <a:rPr lang="en-US" dirty="0" smtClean="0"/>
              <a:t>Spring Batch Processing</a:t>
            </a:r>
          </a:p>
          <a:p>
            <a:pPr algn="just"/>
            <a:r>
              <a:rPr lang="en-US" b="1" dirty="0" smtClean="0"/>
              <a:t>Spring Batch</a:t>
            </a:r>
            <a:r>
              <a:rPr lang="en-US" dirty="0" smtClean="0"/>
              <a:t> is a framework from the Spring family that makes processing of batch jobs easier, modular and scalable.  </a:t>
            </a:r>
          </a:p>
          <a:p>
            <a:pPr algn="just"/>
            <a:endParaRPr lang="en-US" dirty="0" smtClean="0"/>
          </a:p>
          <a:p>
            <a:pPr algn="just"/>
            <a:r>
              <a:rPr lang="en-US" dirty="0" smtClean="0"/>
              <a:t>Typical Batch processing programs to processes billions of transactions every day for large enterprises. These can be consolidation of month end sales, correction of errors, price and loyalty corrections, rate adjustments, insurance benefit determinations and so on. </a:t>
            </a:r>
          </a:p>
          <a:p>
            <a:pPr algn="just"/>
            <a:r>
              <a:rPr lang="en-US" b="1" u="sng" dirty="0" smtClean="0">
                <a:solidFill>
                  <a:srgbClr val="FF0000"/>
                </a:solidFill>
              </a:rPr>
              <a:t>How Spring helps us to write Batch Programs?</a:t>
            </a:r>
            <a:endParaRPr lang="en-US" dirty="0" smtClean="0"/>
          </a:p>
          <a:p>
            <a:pPr algn="just"/>
            <a:r>
              <a:rPr lang="en-US" dirty="0" smtClean="0"/>
              <a:t>Spring batch is a robust framework for such batch processing needs. It provides developers with design patterns and framework code that solves common batch problems and allows developers to focus more on the business requirements and less on complex batch infrastructure.</a:t>
            </a:r>
          </a:p>
          <a:p>
            <a:pPr algn="just"/>
            <a:r>
              <a:rPr lang="en-US" dirty="0" smtClean="0"/>
              <a:t>Spring provides APIs to read/write resources, transaction management, restart failed jobs, monitor jobs and techniques like multi threading and partitioning. </a:t>
            </a:r>
          </a:p>
          <a:p>
            <a:pPr algn="just"/>
            <a:r>
              <a:rPr lang="en-US" dirty="0" smtClean="0"/>
              <a:t>In short, it provides solutions to almost all problems faced in the processing of complex batch operations. </a:t>
            </a:r>
            <a:endParaRPr lang="en-US" dirty="0"/>
          </a:p>
        </p:txBody>
      </p:sp>
    </p:spTree>
  </p:cSld>
  <p:clrMapOvr>
    <a:masterClrMapping/>
  </p:clrMapOvr>
  <p:transition>
    <p:dissolv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30615" y="1447800"/>
            <a:ext cx="8747125" cy="3619500"/>
          </a:xfrm>
          <a:prstGeom prst="rect">
            <a:avLst/>
          </a:prstGeom>
          <a:noFill/>
          <a:ln w="9525">
            <a:noFill/>
            <a:miter lim="800000"/>
            <a:headEnd/>
            <a:tailEnd/>
          </a:ln>
          <a:effectLst/>
        </p:spPr>
      </p:pic>
      <p:sp>
        <p:nvSpPr>
          <p:cNvPr id="3" name="TextBox 2"/>
          <p:cNvSpPr txBox="1"/>
          <p:nvPr/>
        </p:nvSpPr>
        <p:spPr>
          <a:xfrm>
            <a:off x="381000" y="304800"/>
            <a:ext cx="8458200" cy="369332"/>
          </a:xfrm>
          <a:prstGeom prst="rect">
            <a:avLst/>
          </a:prstGeom>
          <a:noFill/>
        </p:spPr>
        <p:txBody>
          <a:bodyPr wrap="square" rtlCol="0">
            <a:spAutoFit/>
          </a:bodyPr>
          <a:lstStyle/>
          <a:p>
            <a:r>
              <a:rPr lang="en-US" b="1" u="sng" dirty="0" smtClean="0">
                <a:solidFill>
                  <a:srgbClr val="FF0000"/>
                </a:solidFill>
              </a:rPr>
              <a:t>Below are classes provided by Spring batch</a:t>
            </a:r>
            <a:endParaRPr lang="en-US" b="1" u="sng" dirty="0">
              <a:solidFill>
                <a:srgbClr val="FF0000"/>
              </a:solidFill>
            </a:endParaRPr>
          </a:p>
        </p:txBody>
      </p:sp>
    </p:spTree>
  </p:cSld>
  <p:clrMapOvr>
    <a:masterClrMapping/>
  </p:clrMapOvr>
  <p:transition>
    <p:dissolv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8839200" cy="6858000"/>
          </a:xfrm>
        </p:spPr>
        <p:txBody>
          <a:bodyPr>
            <a:normAutofit fontScale="70000" lnSpcReduction="20000"/>
          </a:bodyPr>
          <a:lstStyle/>
          <a:p>
            <a:pPr algn="just"/>
            <a:r>
              <a:rPr lang="en-US" dirty="0" smtClean="0"/>
              <a:t>Spring Batch Processing</a:t>
            </a:r>
          </a:p>
          <a:p>
            <a:pPr algn="just"/>
            <a:r>
              <a:rPr lang="en-US" dirty="0" smtClean="0">
                <a:hlinkClick r:id="rId2"/>
              </a:rPr>
              <a:t>Spring Batch</a:t>
            </a:r>
            <a:r>
              <a:rPr lang="en-US" dirty="0" smtClean="0"/>
              <a:t> is a lightweight, Open Source batch processing framework designed to handle the day-to-day batch processing jobs involving bulk of data.</a:t>
            </a:r>
          </a:p>
          <a:p>
            <a:pPr algn="just"/>
            <a:endParaRPr lang="en-US" dirty="0" smtClean="0"/>
          </a:p>
          <a:p>
            <a:pPr algn="just"/>
            <a:r>
              <a:rPr lang="en-US" dirty="0" err="1" smtClean="0"/>
              <a:t>JobLauncher</a:t>
            </a:r>
            <a:r>
              <a:rPr lang="en-US" dirty="0" smtClean="0"/>
              <a:t> Starts a job execution for the given </a:t>
            </a:r>
            <a:r>
              <a:rPr lang="en-US" dirty="0" smtClean="0">
                <a:hlinkClick r:id="rId3" tooltip="interface in org.springframework.batch.core"/>
              </a:rPr>
              <a:t>Job</a:t>
            </a:r>
            <a:r>
              <a:rPr lang="en-US" dirty="0" smtClean="0"/>
              <a:t> and </a:t>
            </a:r>
            <a:r>
              <a:rPr lang="en-US" dirty="0" err="1" smtClean="0">
                <a:hlinkClick r:id="rId4" tooltip="class in org.springframework.batch.core"/>
              </a:rPr>
              <a:t>JobParameters</a:t>
            </a:r>
            <a:r>
              <a:rPr lang="en-US" dirty="0" smtClean="0"/>
              <a:t> . If a </a:t>
            </a:r>
            <a:r>
              <a:rPr lang="en-US" dirty="0" err="1" smtClean="0">
                <a:hlinkClick r:id="rId5" tooltip="class in org.springframework.batch.core"/>
              </a:rPr>
              <a:t>JobExecution</a:t>
            </a:r>
            <a:r>
              <a:rPr lang="en-US" dirty="0" smtClean="0"/>
              <a:t> was able to be created successfully, it will always be returned by this method, regardless of whether or not the execution was successful. </a:t>
            </a:r>
          </a:p>
          <a:p>
            <a:pPr algn="just"/>
            <a:endParaRPr lang="en-US" dirty="0" smtClean="0"/>
          </a:p>
          <a:p>
            <a:pPr algn="l" fontAlgn="base"/>
            <a:r>
              <a:rPr lang="en-US" dirty="0" smtClean="0"/>
              <a:t>A </a:t>
            </a:r>
            <a:r>
              <a:rPr lang="en-US" b="1" dirty="0" smtClean="0"/>
              <a:t>Job</a:t>
            </a:r>
            <a:r>
              <a:rPr lang="en-US" dirty="0" smtClean="0"/>
              <a:t> is composed of one to many </a:t>
            </a:r>
            <a:r>
              <a:rPr lang="en-US" b="1" dirty="0" smtClean="0"/>
              <a:t>Step</a:t>
            </a:r>
            <a:r>
              <a:rPr lang="en-US" dirty="0" smtClean="0"/>
              <a:t>s. Each Step can work in two modes :</a:t>
            </a:r>
          </a:p>
          <a:p>
            <a:pPr algn="l" fontAlgn="base"/>
            <a:r>
              <a:rPr lang="en-US" b="1" dirty="0" smtClean="0"/>
              <a:t>#1. Chunk Oriented Processing or READ-PROCESS-WRITE mode</a:t>
            </a:r>
            <a:r>
              <a:rPr lang="en-US" dirty="0" smtClean="0"/>
              <a:t>: Step needs to read from a resource , process the data and then write back the process data to a resource. In this approach, Step has exactly </a:t>
            </a:r>
            <a:r>
              <a:rPr lang="en-US" dirty="0" err="1" smtClean="0"/>
              <a:t>one</a:t>
            </a:r>
            <a:r>
              <a:rPr lang="en-US" b="1" dirty="0" err="1" smtClean="0"/>
              <a:t>ItemReader</a:t>
            </a:r>
            <a:r>
              <a:rPr lang="en-US" dirty="0" smtClean="0"/>
              <a:t>(reader which reads from a resource, be it file, database, messaging queue etc.),</a:t>
            </a:r>
            <a:r>
              <a:rPr lang="en-US" b="1" dirty="0" err="1" smtClean="0"/>
              <a:t>ItemProcessor</a:t>
            </a:r>
            <a:r>
              <a:rPr lang="en-US" dirty="0" smtClean="0"/>
              <a:t> ( provides a hook to apply business logic) and </a:t>
            </a:r>
            <a:r>
              <a:rPr lang="en-US" b="1" dirty="0" err="1" smtClean="0"/>
              <a:t>ItemWriter</a:t>
            </a:r>
            <a:r>
              <a:rPr lang="en-US" dirty="0" smtClean="0"/>
              <a:t> (writer which writes to a resource, be it file, database, messaging queue etc). Once the number of items read equals the commit interval, the entire chunk is written out via the </a:t>
            </a:r>
            <a:r>
              <a:rPr lang="en-US" b="1" dirty="0" err="1" smtClean="0"/>
              <a:t>ItemWriter</a:t>
            </a:r>
            <a:r>
              <a:rPr lang="en-US" dirty="0" smtClean="0"/>
              <a:t>, and then the transaction is committed.</a:t>
            </a:r>
          </a:p>
          <a:p>
            <a:pPr algn="l" fontAlgn="base"/>
            <a:r>
              <a:rPr lang="en-US" b="1" dirty="0" smtClean="0"/>
              <a:t>#2. TASKLET mode</a:t>
            </a:r>
            <a:r>
              <a:rPr lang="en-US" dirty="0" smtClean="0"/>
              <a:t>: Step has to perform a single operation (be it just sending email, executing a stored procedure, cleaning up files older than x days, etc). In this approach Step includes a </a:t>
            </a:r>
            <a:r>
              <a:rPr lang="en-US" b="1" dirty="0" err="1" smtClean="0"/>
              <a:t>Tasklet</a:t>
            </a:r>
            <a:r>
              <a:rPr lang="en-US" dirty="0" smtClean="0"/>
              <a:t> interface which have only one method execute which can perform above mentioned activities.</a:t>
            </a:r>
            <a:br>
              <a:rPr lang="en-US" dirty="0" smtClean="0"/>
            </a:br>
            <a:r>
              <a:rPr lang="en-US" dirty="0" smtClean="0"/>
              <a:t>A job is launched via </a:t>
            </a:r>
            <a:r>
              <a:rPr lang="en-US" b="1" dirty="0" err="1" smtClean="0"/>
              <a:t>JobLauncher</a:t>
            </a:r>
            <a:r>
              <a:rPr lang="en-US" dirty="0" smtClean="0"/>
              <a:t>, and </a:t>
            </a:r>
            <a:r>
              <a:rPr lang="en-US" b="1" dirty="0" err="1" smtClean="0"/>
              <a:t>JobRepository</a:t>
            </a:r>
            <a:r>
              <a:rPr lang="en-US" dirty="0" smtClean="0"/>
              <a:t> stores the meta data about the currently running </a:t>
            </a:r>
            <a:r>
              <a:rPr lang="en-US" dirty="0" err="1" smtClean="0"/>
              <a:t>process.Note</a:t>
            </a:r>
            <a:r>
              <a:rPr lang="en-US" dirty="0" smtClean="0"/>
              <a:t> that Steps can be chained together.</a:t>
            </a:r>
          </a:p>
          <a:p>
            <a:pPr algn="just"/>
            <a:endParaRPr lang="en-US" dirty="0" smtClean="0"/>
          </a:p>
          <a:p>
            <a:pPr algn="just"/>
            <a:r>
              <a:rPr lang="en-US" dirty="0" err="1" smtClean="0"/>
              <a:t>Skippable</a:t>
            </a:r>
            <a:r>
              <a:rPr lang="en-US" dirty="0" smtClean="0"/>
              <a:t> Exceptions are used to skip elements during reading, processing and writing and continue to the next element.</a:t>
            </a:r>
            <a:endParaRPr lang="en-US" dirty="0"/>
          </a:p>
        </p:txBody>
      </p:sp>
    </p:spTree>
  </p:cSld>
  <p:clrMapOvr>
    <a:masterClrMapping/>
  </p:clrMapOvr>
  <p:transition>
    <p:dissolv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9144000" cy="6858000"/>
          </a:xfrm>
        </p:spPr>
        <p:txBody>
          <a:bodyPr>
            <a:normAutofit fontScale="62500" lnSpcReduction="20000"/>
          </a:bodyPr>
          <a:lstStyle/>
          <a:p>
            <a:pPr algn="just"/>
            <a:r>
              <a:rPr lang="en-US" b="1" u="sng" dirty="0" smtClean="0">
                <a:solidFill>
                  <a:srgbClr val="FF0000"/>
                </a:solidFill>
              </a:rPr>
              <a:t>Spring </a:t>
            </a:r>
            <a:r>
              <a:rPr lang="en-US" b="1" u="sng" dirty="0" err="1" smtClean="0">
                <a:solidFill>
                  <a:srgbClr val="FF0000"/>
                </a:solidFill>
              </a:rPr>
              <a:t>Remoting</a:t>
            </a:r>
            <a:endParaRPr lang="en-US" b="1" u="sng" dirty="0" smtClean="0">
              <a:solidFill>
                <a:srgbClr val="FF0000"/>
              </a:solidFill>
            </a:endParaRPr>
          </a:p>
          <a:p>
            <a:pPr algn="just"/>
            <a:r>
              <a:rPr lang="en-US" sz="3800" dirty="0" smtClean="0"/>
              <a:t>Spring includes a support for integrating with various </a:t>
            </a:r>
            <a:r>
              <a:rPr lang="en-US" sz="3800" dirty="0" err="1" smtClean="0"/>
              <a:t>Remoting</a:t>
            </a:r>
            <a:r>
              <a:rPr lang="en-US" sz="3800" dirty="0" smtClean="0"/>
              <a:t> technologies such as RMI.</a:t>
            </a:r>
          </a:p>
          <a:p>
            <a:pPr algn="just"/>
            <a:r>
              <a:rPr lang="en-US" sz="3800" dirty="0" smtClean="0"/>
              <a:t>Remote services are services hosted on remote servers and accessed by clients over the network. For example, lets say you are developing a desktop application that needs to connect to a central server. </a:t>
            </a:r>
          </a:p>
          <a:p>
            <a:pPr algn="just"/>
            <a:endParaRPr lang="en-US" dirty="0" smtClean="0"/>
          </a:p>
          <a:p>
            <a:pPr algn="just"/>
            <a:r>
              <a:rPr lang="en-US" b="1" u="sng" dirty="0" smtClean="0">
                <a:solidFill>
                  <a:srgbClr val="FF0000"/>
                </a:solidFill>
              </a:rPr>
              <a:t>Advantages of using Spring with RMI</a:t>
            </a:r>
          </a:p>
          <a:p>
            <a:pPr marL="514350" indent="-514350" algn="l">
              <a:buFont typeface="+mj-lt"/>
              <a:buAutoNum type="arabicPeriod"/>
            </a:pPr>
            <a:r>
              <a:rPr lang="en-US" sz="3400" dirty="0" smtClean="0"/>
              <a:t>You don’t need to extend any RMI related Interfaces. </a:t>
            </a:r>
          </a:p>
          <a:p>
            <a:pPr marL="514350" indent="-514350" algn="l">
              <a:buFont typeface="+mj-lt"/>
              <a:buAutoNum type="arabicPeriod"/>
            </a:pPr>
            <a:r>
              <a:rPr lang="en-US" sz="3400" dirty="0" smtClean="0"/>
              <a:t>So you can concentrate your application business logic rather than RMI specific codes. </a:t>
            </a:r>
          </a:p>
          <a:p>
            <a:pPr marL="514350" indent="-514350" algn="l">
              <a:buFont typeface="+mj-lt"/>
              <a:buAutoNum type="arabicPeriod"/>
            </a:pPr>
            <a:r>
              <a:rPr lang="en-US" sz="3400" dirty="0" smtClean="0"/>
              <a:t>When you don’t extend RMI related Interfaces your application can export any other services without changing your existing code.</a:t>
            </a:r>
          </a:p>
          <a:p>
            <a:pPr marL="514350" indent="-514350" algn="l">
              <a:buFont typeface="+mj-lt"/>
              <a:buAutoNum type="arabicPeriod"/>
            </a:pPr>
            <a:r>
              <a:rPr lang="en-US" sz="3400" dirty="0" smtClean="0"/>
              <a:t/>
            </a:r>
            <a:br>
              <a:rPr lang="en-US" sz="3400" dirty="0" smtClean="0"/>
            </a:br>
            <a:r>
              <a:rPr lang="en-US" sz="3400" dirty="0" smtClean="0"/>
              <a:t>Also you can write web client or any other service without changing existing code.</a:t>
            </a:r>
          </a:p>
          <a:p>
            <a:pPr marL="514350" indent="-514350" algn="l">
              <a:buFont typeface="+mj-lt"/>
              <a:buAutoNum type="arabicPeriod"/>
            </a:pPr>
            <a:r>
              <a:rPr lang="en-US" sz="3400" dirty="0" smtClean="0"/>
              <a:t/>
            </a:r>
            <a:br>
              <a:rPr lang="en-US" sz="3400" dirty="0" smtClean="0"/>
            </a:br>
            <a:r>
              <a:rPr lang="en-US" sz="3400" dirty="0" smtClean="0"/>
              <a:t>This will improve your system Flexibility, Maintainability, and Extensibility.</a:t>
            </a:r>
          </a:p>
          <a:p>
            <a:pPr marL="514350" indent="-514350" algn="l">
              <a:buFont typeface="+mj-lt"/>
              <a:buAutoNum type="arabicPeriod"/>
            </a:pPr>
            <a:r>
              <a:rPr lang="en-US" sz="3400" dirty="0" smtClean="0"/>
              <a:t/>
            </a:r>
            <a:br>
              <a:rPr lang="en-US" sz="3400" dirty="0" smtClean="0"/>
            </a:br>
            <a:r>
              <a:rPr lang="en-US" sz="3400" dirty="0" smtClean="0"/>
              <a:t>Hence, by using spring, RMI specific codes move into xml file. This reduces complexity of codes. Hiding complexity is another advantage.</a:t>
            </a:r>
            <a:endParaRPr lang="en-US" sz="3400" dirty="0"/>
          </a:p>
        </p:txBody>
      </p:sp>
    </p:spTree>
  </p:cSld>
  <p:clrMapOvr>
    <a:masterClrMapping/>
  </p:clrMapOvr>
  <p:transition>
    <p:dissolv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304800"/>
            <a:ext cx="8763000" cy="6324600"/>
          </a:xfrm>
        </p:spPr>
        <p:txBody>
          <a:bodyPr>
            <a:normAutofit/>
          </a:bodyPr>
          <a:lstStyle/>
          <a:p>
            <a:pPr algn="just"/>
            <a:r>
              <a:rPr lang="en-US" dirty="0" smtClean="0"/>
              <a:t>New features in Spring 4.x</a:t>
            </a:r>
          </a:p>
          <a:p>
            <a:pPr marL="514350" indent="-514350" algn="just">
              <a:buFont typeface="+mj-lt"/>
              <a:buAutoNum type="arabicPeriod"/>
            </a:pPr>
            <a:r>
              <a:rPr lang="en-US" dirty="0" smtClean="0"/>
              <a:t>Spring Framework 4.0 provides support for several Java 8 features.</a:t>
            </a:r>
          </a:p>
          <a:p>
            <a:pPr marL="514350" indent="-514350" algn="just">
              <a:buFont typeface="+mj-lt"/>
              <a:buAutoNum type="arabicPeriod"/>
            </a:pPr>
            <a:r>
              <a:rPr lang="en-US" b="1" dirty="0" smtClean="0"/>
              <a:t>Support </a:t>
            </a:r>
            <a:r>
              <a:rPr lang="en-US" b="1" dirty="0" err="1" smtClean="0"/>
              <a:t>WebSocket</a:t>
            </a:r>
            <a:r>
              <a:rPr lang="en-US" b="1" dirty="0" smtClean="0"/>
              <a:t>, </a:t>
            </a:r>
            <a:r>
              <a:rPr lang="en-US" b="1" dirty="0" err="1" smtClean="0"/>
              <a:t>SockJS</a:t>
            </a:r>
            <a:r>
              <a:rPr lang="en-US" b="1" smtClean="0"/>
              <a:t>.</a:t>
            </a:r>
            <a:endParaRPr lang="en-US" b="1" dirty="0" smtClean="0"/>
          </a:p>
          <a:p>
            <a:pPr marL="514350" indent="-514350" algn="just">
              <a:buFont typeface="+mj-lt"/>
              <a:buAutoNum type="arabicPeriod"/>
            </a:pPr>
            <a:r>
              <a:rPr lang="en-US" b="1" dirty="0" smtClean="0"/>
              <a:t>Core Container improvements: </a:t>
            </a:r>
            <a:r>
              <a:rPr lang="en-US" b="1" dirty="0" err="1" smtClean="0"/>
              <a:t>Auotwiring</a:t>
            </a:r>
            <a:r>
              <a:rPr lang="en-US" b="1" dirty="0" smtClean="0"/>
              <a:t> supported for generics</a:t>
            </a:r>
          </a:p>
          <a:p>
            <a:pPr marL="514350" indent="-514350" algn="just">
              <a:buFont typeface="+mj-lt"/>
              <a:buAutoNum type="arabicPeriod"/>
            </a:pPr>
            <a:r>
              <a:rPr lang="en-US" dirty="0" smtClean="0"/>
              <a:t>Deployment to </a:t>
            </a:r>
            <a:r>
              <a:rPr lang="en-US" dirty="0" err="1" smtClean="0"/>
              <a:t>Servlet</a:t>
            </a:r>
            <a:r>
              <a:rPr lang="en-US" dirty="0" smtClean="0"/>
              <a:t> 2.5 servers remains an option, but Spring Framework 4.0 is now focused primarily on </a:t>
            </a:r>
            <a:r>
              <a:rPr lang="en-US" dirty="0" err="1" smtClean="0"/>
              <a:t>Servlet</a:t>
            </a:r>
            <a:r>
              <a:rPr lang="en-US" dirty="0" smtClean="0"/>
              <a:t> 3.0 environments.</a:t>
            </a:r>
            <a:endParaRPr lang="en-US" dirty="0"/>
          </a:p>
        </p:txBody>
      </p:sp>
    </p:spTree>
  </p:cSld>
  <p:clrMapOvr>
    <a:masterClrMapping/>
  </p:clrMapOvr>
  <p:transition>
    <p:dissolv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 y="1447800"/>
            <a:ext cx="4170406" cy="321468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334000" y="1143000"/>
            <a:ext cx="3048000" cy="4985576"/>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678751"/>
          </a:xfrm>
          <a:prstGeom prst="rect">
            <a:avLst/>
          </a:prstGeom>
        </p:spPr>
        <p:txBody>
          <a:bodyPr wrap="square">
            <a:spAutoFit/>
          </a:bodyPr>
          <a:lstStyle/>
          <a:p>
            <a:r>
              <a:rPr lang="en-US" sz="2800" u="sng" dirty="0" smtClean="0">
                <a:solidFill>
                  <a:srgbClr val="FF0000"/>
                </a:solidFill>
              </a:rPr>
              <a:t>Spring MVC Binding URL Query Parameters</a:t>
            </a:r>
          </a:p>
          <a:p>
            <a:r>
              <a:rPr lang="en-US" sz="2000" dirty="0" smtClean="0"/>
              <a:t>@</a:t>
            </a:r>
            <a:r>
              <a:rPr lang="en-US" sz="2000" dirty="0" err="1" smtClean="0"/>
              <a:t>RequestParam</a:t>
            </a:r>
            <a:r>
              <a:rPr lang="en-US" sz="2000" dirty="0" smtClean="0"/>
              <a:t> annotation is used to bind parameter values in query string to controller method parameters.</a:t>
            </a:r>
          </a:p>
          <a:p>
            <a:r>
              <a:rPr lang="en-US" sz="2000" b="1" dirty="0" smtClean="0"/>
              <a:t>Parameter name in </a:t>
            </a:r>
            <a:r>
              <a:rPr lang="en-US" sz="2000" b="1" dirty="0" err="1" smtClean="0"/>
              <a:t>url</a:t>
            </a:r>
            <a:r>
              <a:rPr lang="en-US" sz="2000" b="1" dirty="0" smtClean="0"/>
              <a:t> and method parameter name are different</a:t>
            </a:r>
          </a:p>
          <a:p>
            <a:r>
              <a:rPr lang="en-US" sz="2000" dirty="0" smtClean="0"/>
              <a:t>@</a:t>
            </a:r>
            <a:r>
              <a:rPr lang="en-US" sz="2000" dirty="0" err="1" smtClean="0"/>
              <a:t>RequestParam</a:t>
            </a:r>
            <a:r>
              <a:rPr lang="en-US" sz="2000" dirty="0" smtClean="0"/>
              <a:t>("dept") String </a:t>
            </a:r>
            <a:r>
              <a:rPr lang="en-US" sz="2000" dirty="0" err="1" smtClean="0"/>
              <a:t>deptName</a:t>
            </a:r>
            <a:endParaRPr lang="en-US" sz="2000" dirty="0" smtClean="0"/>
          </a:p>
          <a:p>
            <a:r>
              <a:rPr lang="en-US" sz="2000" b="1" dirty="0" smtClean="0"/>
              <a:t>Parameter name in </a:t>
            </a:r>
            <a:r>
              <a:rPr lang="en-US" sz="2000" b="1" dirty="0" err="1" smtClean="0"/>
              <a:t>url</a:t>
            </a:r>
            <a:r>
              <a:rPr lang="en-US" sz="2000" b="1" dirty="0" smtClean="0"/>
              <a:t> and method parameter name are same</a:t>
            </a:r>
            <a:endParaRPr lang="en-US" sz="2000" dirty="0" smtClean="0"/>
          </a:p>
          <a:p>
            <a:r>
              <a:rPr lang="en-US" sz="2000" dirty="0" smtClean="0"/>
              <a:t>@</a:t>
            </a:r>
            <a:r>
              <a:rPr lang="en-US" sz="2000" dirty="0" err="1" smtClean="0"/>
              <a:t>RequestParam</a:t>
            </a:r>
            <a:r>
              <a:rPr lang="en-US" sz="2000" dirty="0" smtClean="0"/>
              <a:t> String state</a:t>
            </a:r>
          </a:p>
          <a:p>
            <a:endParaRPr lang="en-US" sz="2000" b="1" dirty="0" smtClean="0"/>
          </a:p>
          <a:p>
            <a:r>
              <a:rPr lang="en-US" sz="2000" b="1" dirty="0" smtClean="0"/>
              <a:t>Multiple @</a:t>
            </a:r>
            <a:r>
              <a:rPr lang="en-US" sz="2000" b="1" dirty="0" err="1" smtClean="0"/>
              <a:t>RequestParam</a:t>
            </a:r>
            <a:r>
              <a:rPr lang="en-US" sz="2000" b="1" dirty="0" smtClean="0"/>
              <a:t> annotations can be used, to receive multiple parameters</a:t>
            </a:r>
          </a:p>
          <a:p>
            <a:r>
              <a:rPr lang="en-US" sz="2000" dirty="0" smtClean="0"/>
              <a:t>/</a:t>
            </a:r>
            <a:r>
              <a:rPr lang="en-US" sz="2000" dirty="0" err="1" smtClean="0"/>
              <a:t>employees?dept</a:t>
            </a:r>
            <a:r>
              <a:rPr lang="en-US" sz="2000" dirty="0" smtClean="0"/>
              <a:t>=</a:t>
            </a:r>
            <a:r>
              <a:rPr lang="en-US" sz="2000" dirty="0" err="1" smtClean="0"/>
              <a:t>IT&amp;state</a:t>
            </a:r>
            <a:r>
              <a:rPr lang="en-US" sz="2000" dirty="0" smtClean="0"/>
              <a:t>=NC</a:t>
            </a:r>
          </a:p>
          <a:p>
            <a:r>
              <a:rPr lang="en-US" sz="2000" dirty="0" smtClean="0"/>
              <a:t>@</a:t>
            </a:r>
            <a:r>
              <a:rPr lang="en-US" sz="2000" dirty="0" err="1" smtClean="0"/>
              <a:t>RequestParam</a:t>
            </a:r>
            <a:r>
              <a:rPr lang="en-US" sz="2000" dirty="0" smtClean="0"/>
              <a:t>("dept") String </a:t>
            </a:r>
            <a:r>
              <a:rPr lang="en-US" sz="2000" dirty="0" err="1" smtClean="0"/>
              <a:t>deptName</a:t>
            </a:r>
            <a:r>
              <a:rPr lang="en-US" sz="2000" dirty="0" smtClean="0"/>
              <a:t>, @</a:t>
            </a:r>
            <a:r>
              <a:rPr lang="en-US" sz="2000" dirty="0" err="1" smtClean="0"/>
              <a:t>RequestParam</a:t>
            </a:r>
            <a:r>
              <a:rPr lang="en-US" sz="2000" dirty="0" smtClean="0"/>
              <a:t>("state") String </a:t>
            </a:r>
            <a:r>
              <a:rPr lang="en-US" sz="2000" dirty="0" err="1" smtClean="0"/>
              <a:t>stateCode</a:t>
            </a:r>
            <a:endParaRPr lang="en-US" sz="2000" dirty="0" smtClean="0"/>
          </a:p>
          <a:p>
            <a:r>
              <a:rPr lang="en-US" sz="2000" dirty="0" smtClean="0"/>
              <a:t/>
            </a:r>
            <a:br>
              <a:rPr lang="en-US" sz="2000" dirty="0" smtClean="0"/>
            </a:br>
            <a:r>
              <a:rPr lang="en-US" sz="2000" b="1" dirty="0" smtClean="0"/>
              <a:t>Using Map with @</a:t>
            </a:r>
            <a:r>
              <a:rPr lang="en-US" sz="2000" b="1" dirty="0" err="1" smtClean="0"/>
              <a:t>RequestParam</a:t>
            </a:r>
            <a:r>
              <a:rPr lang="en-US" sz="2000" b="1" dirty="0" smtClean="0"/>
              <a:t> for multiple </a:t>
            </a:r>
            <a:r>
              <a:rPr lang="en-US" sz="2000" b="1" dirty="0" err="1" smtClean="0"/>
              <a:t>params</a:t>
            </a:r>
            <a:endParaRPr lang="en-US" sz="2000" dirty="0" smtClean="0"/>
          </a:p>
          <a:p>
            <a:r>
              <a:rPr lang="en-US" sz="2000" dirty="0" smtClean="0"/>
              <a:t>Map is populated with all parameter names and values in the </a:t>
            </a:r>
            <a:r>
              <a:rPr lang="en-US" sz="2000" dirty="0" err="1" smtClean="0"/>
              <a:t>url</a:t>
            </a:r>
            <a:endParaRPr lang="en-US" sz="2000" dirty="0" smtClean="0"/>
          </a:p>
          <a:p>
            <a:r>
              <a:rPr lang="en-US" sz="2000" dirty="0" smtClean="0"/>
              <a:t>@</a:t>
            </a:r>
            <a:r>
              <a:rPr lang="en-US" sz="2000" dirty="0" err="1" smtClean="0"/>
              <a:t>RequestParam</a:t>
            </a:r>
            <a:r>
              <a:rPr lang="en-US" sz="2000" dirty="0" smtClean="0"/>
              <a:t> Map&lt;String, String&gt; </a:t>
            </a:r>
            <a:r>
              <a:rPr lang="en-US" sz="2000" dirty="0" err="1" smtClean="0"/>
              <a:t>queryMap</a:t>
            </a:r>
            <a:endParaRPr lang="en-US" sz="2000" dirty="0" smtClean="0"/>
          </a:p>
          <a:p>
            <a:endParaRPr lang="en-US" sz="2000" dirty="0" smtClean="0"/>
          </a:p>
          <a:p>
            <a:r>
              <a:rPr lang="en-US" sz="2000" b="1" dirty="0" smtClean="0"/>
              <a:t>Auto type conversion</a:t>
            </a:r>
            <a:r>
              <a:rPr lang="en-US" sz="2000" dirty="0" smtClean="0"/>
              <a:t/>
            </a:r>
            <a:br>
              <a:rPr lang="en-US" sz="2000" dirty="0" smtClean="0"/>
            </a:br>
            <a:r>
              <a:rPr lang="en-US" sz="2000" dirty="0" smtClean="0"/>
              <a:t>If target method parameter is not String, automatic type conversion can happen. All simple types such as </a:t>
            </a:r>
            <a:r>
              <a:rPr lang="en-US" sz="2000" dirty="0" err="1" smtClean="0"/>
              <a:t>int</a:t>
            </a:r>
            <a:r>
              <a:rPr lang="en-US" sz="2000" dirty="0" smtClean="0"/>
              <a:t>, long, Date, etc. are supported by default. Following will map to /employees/234/</a:t>
            </a:r>
            <a:r>
              <a:rPr lang="en-US" sz="2000" dirty="0" err="1" smtClean="0"/>
              <a:t>paystubs?months</a:t>
            </a:r>
            <a:r>
              <a:rPr lang="en-US" sz="2000" dirty="0" smtClean="0"/>
              <a:t>=5</a:t>
            </a:r>
          </a:p>
          <a:p>
            <a:r>
              <a:rPr lang="en-US" sz="2000" dirty="0" smtClean="0"/>
              <a:t>@</a:t>
            </a:r>
            <a:r>
              <a:rPr lang="en-US" sz="2000" dirty="0" err="1" smtClean="0"/>
              <a:t>RequestParam</a:t>
            </a:r>
            <a:r>
              <a:rPr lang="en-US" sz="2000" dirty="0" smtClean="0"/>
              <a:t>("months") </a:t>
            </a:r>
            <a:r>
              <a:rPr lang="en-US" sz="2000" dirty="0" err="1" smtClean="0"/>
              <a:t>int</a:t>
            </a:r>
            <a:r>
              <a:rPr lang="en-US" sz="2000" dirty="0" smtClean="0"/>
              <a:t> </a:t>
            </a:r>
            <a:r>
              <a:rPr lang="en-US" sz="2000" dirty="0" err="1" smtClean="0"/>
              <a:t>previousMonths</a:t>
            </a:r>
            <a:endParaRPr lang="en-US" sz="2000" dirty="0" smtClean="0"/>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229600" cy="1143000"/>
          </a:xfrm>
        </p:spPr>
        <p:txBody>
          <a:bodyPr>
            <a:normAutofit fontScale="90000"/>
          </a:bodyPr>
          <a:lstStyle/>
          <a:p>
            <a:r>
              <a:rPr lang="en-US" dirty="0" smtClean="0">
                <a:solidFill>
                  <a:srgbClr val="FF0000"/>
                </a:solidFill>
              </a:rPr>
              <a:t>Spring Framework Components…</a:t>
            </a:r>
            <a:endParaRPr lang="en-US" dirty="0">
              <a:solidFill>
                <a:srgbClr val="FF0000"/>
              </a:solidFill>
            </a:endParaRPr>
          </a:p>
        </p:txBody>
      </p:sp>
      <p:sp>
        <p:nvSpPr>
          <p:cNvPr id="3" name="Subtitle 2"/>
          <p:cNvSpPr>
            <a:spLocks noGrp="1"/>
          </p:cNvSpPr>
          <p:nvPr>
            <p:ph idx="1"/>
          </p:nvPr>
        </p:nvSpPr>
        <p:spPr>
          <a:xfrm>
            <a:off x="0" y="1066800"/>
            <a:ext cx="9144000" cy="5791200"/>
          </a:xfrm>
        </p:spPr>
        <p:txBody>
          <a:bodyPr>
            <a:normAutofit fontScale="62500" lnSpcReduction="20000"/>
          </a:bodyPr>
          <a:lstStyle/>
          <a:p>
            <a:pPr algn="l">
              <a:buNone/>
            </a:pPr>
            <a:r>
              <a:rPr lang="en-US" sz="3400" dirty="0" smtClean="0">
                <a:latin typeface="+mj-lt"/>
              </a:rPr>
              <a:t/>
            </a:r>
            <a:br>
              <a:rPr lang="en-US" sz="3400" dirty="0" smtClean="0">
                <a:latin typeface="+mj-lt"/>
              </a:rPr>
            </a:br>
            <a:r>
              <a:rPr lang="en-US" sz="3400" b="1" dirty="0" smtClean="0">
                <a:latin typeface="+mj-lt"/>
              </a:rPr>
              <a:t>Batch processing :</a:t>
            </a:r>
            <a:r>
              <a:rPr lang="en-US" sz="3400" dirty="0" smtClean="0">
                <a:latin typeface="+mj-lt"/>
              </a:rPr>
              <a:t> A framework for high-volume processing featuring reusable functions including logging/tracing, transaction management, job processing statistics, job restart, skip, and resource management. </a:t>
            </a:r>
            <a:r>
              <a:rPr lang="en-US" sz="3400" dirty="0" err="1" smtClean="0">
                <a:latin typeface="+mj-lt"/>
              </a:rPr>
              <a:t>Eg</a:t>
            </a:r>
            <a:r>
              <a:rPr lang="en-US" sz="3400" dirty="0" smtClean="0">
                <a:latin typeface="+mj-lt"/>
              </a:rPr>
              <a:t>. Generation of Pay Slips</a:t>
            </a:r>
            <a:br>
              <a:rPr lang="en-US" sz="3400" dirty="0" smtClean="0">
                <a:latin typeface="+mj-lt"/>
              </a:rPr>
            </a:br>
            <a:r>
              <a:rPr lang="en-US" sz="3400" dirty="0" smtClean="0">
                <a:latin typeface="+mj-lt"/>
              </a:rPr>
              <a:t/>
            </a:r>
            <a:br>
              <a:rPr lang="en-US" sz="3400" dirty="0" smtClean="0">
                <a:latin typeface="+mj-lt"/>
              </a:rPr>
            </a:br>
            <a:r>
              <a:rPr lang="en-US" sz="3400" b="1" dirty="0" smtClean="0">
                <a:latin typeface="+mj-lt"/>
              </a:rPr>
              <a:t>Authentication and authorization :</a:t>
            </a:r>
            <a:r>
              <a:rPr lang="en-US" sz="3400" dirty="0" smtClean="0">
                <a:latin typeface="+mj-lt"/>
              </a:rPr>
              <a:t> Configurable security processes that support a range of standards, protocols, tools and practices via the Spring Security sub-project (formerly </a:t>
            </a:r>
            <a:r>
              <a:rPr lang="en-US" sz="3400" b="1" dirty="0" err="1" smtClean="0">
                <a:latin typeface="+mj-lt"/>
              </a:rPr>
              <a:t>Acegi</a:t>
            </a:r>
            <a:r>
              <a:rPr lang="en-US" sz="3400" dirty="0" smtClean="0">
                <a:latin typeface="+mj-lt"/>
              </a:rPr>
              <a:t>).</a:t>
            </a:r>
            <a:br>
              <a:rPr lang="en-US" sz="3400" dirty="0" smtClean="0">
                <a:latin typeface="+mj-lt"/>
              </a:rPr>
            </a:br>
            <a:r>
              <a:rPr lang="en-US" sz="3400" dirty="0" smtClean="0">
                <a:latin typeface="+mj-lt"/>
              </a:rPr>
              <a:t/>
            </a:r>
            <a:br>
              <a:rPr lang="en-US" sz="3400" dirty="0" smtClean="0">
                <a:latin typeface="+mj-lt"/>
              </a:rPr>
            </a:br>
            <a:r>
              <a:rPr lang="en-US" sz="3400" b="1" dirty="0" smtClean="0">
                <a:latin typeface="+mj-lt"/>
              </a:rPr>
              <a:t>Remote Management :</a:t>
            </a:r>
            <a:r>
              <a:rPr lang="en-US" sz="3400" dirty="0" smtClean="0">
                <a:latin typeface="+mj-lt"/>
              </a:rPr>
              <a:t> Configurative exposure and management of java objects for local or remote configuration via JMX.</a:t>
            </a:r>
            <a:br>
              <a:rPr lang="en-US" sz="3400" dirty="0" smtClean="0">
                <a:latin typeface="+mj-lt"/>
              </a:rPr>
            </a:br>
            <a:r>
              <a:rPr lang="en-US" sz="3400" dirty="0" smtClean="0">
                <a:latin typeface="+mj-lt"/>
              </a:rPr>
              <a:t/>
            </a:r>
            <a:br>
              <a:rPr lang="en-US" sz="3400" dirty="0" smtClean="0">
                <a:latin typeface="+mj-lt"/>
              </a:rPr>
            </a:br>
            <a:r>
              <a:rPr lang="en-US" sz="3400" b="1" dirty="0" smtClean="0">
                <a:latin typeface="+mj-lt"/>
              </a:rPr>
              <a:t>Messaging :</a:t>
            </a:r>
            <a:r>
              <a:rPr lang="en-US" sz="3400" dirty="0" smtClean="0">
                <a:latin typeface="+mj-lt"/>
              </a:rPr>
              <a:t> Configurative registration of message listener objects for transparent message consumption from message queues via JMS, improvement of message sending over standard JMS APIs.</a:t>
            </a:r>
          </a:p>
          <a:p>
            <a:pPr algn="l"/>
            <a:endParaRPr lang="en-US" sz="3400" dirty="0" smtClean="0">
              <a:latin typeface="+mj-lt"/>
            </a:endParaRPr>
          </a:p>
          <a:p>
            <a:pPr algn="l">
              <a:buNone/>
            </a:pPr>
            <a:r>
              <a:rPr lang="en-US" sz="3400" b="1" dirty="0" smtClean="0">
                <a:latin typeface="+mj-lt"/>
              </a:rPr>
              <a:t>	MVC(Model View Controller): </a:t>
            </a:r>
            <a:r>
              <a:rPr lang="en-US" sz="3400" dirty="0" smtClean="0">
                <a:latin typeface="+mj-lt"/>
              </a:rPr>
              <a:t>provides Model View Controller support</a:t>
            </a:r>
            <a:br>
              <a:rPr lang="en-US" sz="3400" dirty="0" smtClean="0">
                <a:latin typeface="+mj-lt"/>
              </a:rPr>
            </a:br>
            <a:r>
              <a:rPr lang="en-US" sz="3400" dirty="0" smtClean="0">
                <a:latin typeface="+mj-lt"/>
              </a:rPr>
              <a:t/>
            </a:r>
            <a:br>
              <a:rPr lang="en-US" sz="3400" dirty="0" smtClean="0">
                <a:latin typeface="+mj-lt"/>
              </a:rPr>
            </a:br>
            <a:r>
              <a:rPr lang="en-US" sz="3400" b="1" dirty="0" smtClean="0">
                <a:latin typeface="+mj-lt"/>
              </a:rPr>
              <a:t>Testing :</a:t>
            </a:r>
            <a:r>
              <a:rPr lang="en-US" sz="3400" dirty="0" smtClean="0">
                <a:latin typeface="+mj-lt"/>
              </a:rPr>
              <a:t> Support classes for writing unit tests and integration tests.</a:t>
            </a:r>
            <a:endParaRPr lang="en-US" sz="3400" dirty="0" smtClean="0">
              <a:solidFill>
                <a:srgbClr val="FF0000"/>
              </a:solidFill>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915400" cy="3908762"/>
          </a:xfrm>
          <a:prstGeom prst="rect">
            <a:avLst/>
          </a:prstGeom>
        </p:spPr>
        <p:txBody>
          <a:bodyPr wrap="square">
            <a:spAutoFit/>
          </a:bodyPr>
          <a:lstStyle/>
          <a:p>
            <a:r>
              <a:rPr lang="en-US" sz="2800" u="sng" dirty="0" smtClean="0">
                <a:solidFill>
                  <a:srgbClr val="FF0000"/>
                </a:solidFill>
              </a:rPr>
              <a:t>Spring MVC Binding URL Query Parameters</a:t>
            </a:r>
            <a:endParaRPr lang="en-US" sz="2000" dirty="0" smtClean="0"/>
          </a:p>
          <a:p>
            <a:r>
              <a:rPr lang="en-US" sz="2000" b="1" dirty="0" smtClean="0"/>
              <a:t>'required' element of @</a:t>
            </a:r>
            <a:r>
              <a:rPr lang="en-US" sz="2000" b="1" dirty="0" err="1" smtClean="0"/>
              <a:t>RequestParam</a:t>
            </a:r>
            <a:endParaRPr lang="en-US" sz="2000" b="1" dirty="0" smtClean="0"/>
          </a:p>
          <a:p>
            <a:r>
              <a:rPr lang="en-US" sz="2000" dirty="0" smtClean="0"/>
              <a:t>This element defines whether the parameter is required. The default is true. That means the status code 400 will be returned if the parameter is missing in the request. We can switch this to false if we prefer a null value if the parameter is not present in the request.</a:t>
            </a:r>
          </a:p>
          <a:p>
            <a:endParaRPr lang="en-US" sz="2000" dirty="0" smtClean="0"/>
          </a:p>
          <a:p>
            <a:r>
              <a:rPr lang="en-US" sz="2000" dirty="0" smtClean="0"/>
              <a:t>@</a:t>
            </a:r>
            <a:r>
              <a:rPr lang="en-US" sz="2000" dirty="0" err="1" smtClean="0"/>
              <a:t>RequestParam</a:t>
            </a:r>
            <a:r>
              <a:rPr lang="en-US" sz="2000" dirty="0" smtClean="0"/>
              <a:t>(value = "project", required = false) String </a:t>
            </a:r>
            <a:r>
              <a:rPr lang="en-US" sz="2000" dirty="0" err="1" smtClean="0"/>
              <a:t>projectName</a:t>
            </a:r>
            <a:endParaRPr lang="en-US" sz="2000" dirty="0" smtClean="0"/>
          </a:p>
          <a:p>
            <a:endParaRPr lang="en-US" sz="2000" dirty="0" smtClean="0"/>
          </a:p>
          <a:p>
            <a:r>
              <a:rPr lang="en-US" sz="2000" b="1" dirty="0" smtClean="0"/>
              <a:t>'</a:t>
            </a:r>
            <a:r>
              <a:rPr lang="en-US" sz="2000" b="1" dirty="0" err="1" smtClean="0"/>
              <a:t>defaultValue</a:t>
            </a:r>
            <a:r>
              <a:rPr lang="en-US" sz="2000" b="1" dirty="0" smtClean="0"/>
              <a:t>' element of @</a:t>
            </a:r>
            <a:r>
              <a:rPr lang="en-US" sz="2000" b="1" dirty="0" err="1" smtClean="0"/>
              <a:t>RequestParam</a:t>
            </a:r>
            <a:endParaRPr lang="en-US" sz="2000" b="1" dirty="0" smtClean="0"/>
          </a:p>
          <a:p>
            <a:r>
              <a:rPr lang="en-US" sz="2000" dirty="0" err="1" smtClean="0"/>
              <a:t>defaultValue</a:t>
            </a:r>
            <a:r>
              <a:rPr lang="en-US" sz="2000" dirty="0" smtClean="0"/>
              <a:t> is being used when the parameter is missing or is empty in the </a:t>
            </a:r>
            <a:r>
              <a:rPr lang="en-US" sz="2000" dirty="0" err="1" smtClean="0"/>
              <a:t>url</a:t>
            </a:r>
            <a:endParaRPr lang="en-US" sz="2000" dirty="0" smtClean="0"/>
          </a:p>
          <a:p>
            <a:r>
              <a:rPr lang="en-US" sz="2000" dirty="0" smtClean="0"/>
              <a:t>@</a:t>
            </a:r>
            <a:r>
              <a:rPr lang="en-US" sz="2000" dirty="0" err="1" smtClean="0"/>
              <a:t>RequestParam</a:t>
            </a:r>
            <a:r>
              <a:rPr lang="en-US" sz="2000" dirty="0" smtClean="0"/>
              <a:t>(value = "project", </a:t>
            </a:r>
            <a:r>
              <a:rPr lang="en-US" sz="2000" dirty="0" err="1" smtClean="0"/>
              <a:t>defaultValue</a:t>
            </a:r>
            <a:r>
              <a:rPr lang="en-US" sz="2000" dirty="0" smtClean="0"/>
              <a:t>="</a:t>
            </a:r>
            <a:r>
              <a:rPr lang="en-US" sz="2000" dirty="0" err="1" smtClean="0"/>
              <a:t>kara</a:t>
            </a:r>
            <a:r>
              <a:rPr lang="en-US" sz="2000" dirty="0" smtClean="0"/>
              <a:t>") String </a:t>
            </a:r>
            <a:r>
              <a:rPr lang="en-US" sz="2000" dirty="0" err="1" smtClean="0"/>
              <a:t>projectName</a:t>
            </a:r>
            <a:endParaRPr lang="en-US" sz="2000" dirty="0"/>
          </a:p>
        </p:txBody>
      </p:sp>
    </p:spTree>
  </p:cSld>
  <p:clrMapOvr>
    <a:masterClrMapping/>
  </p:clrMapOvr>
  <p:transition>
    <p:dissolv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915400" cy="3908762"/>
          </a:xfrm>
          <a:prstGeom prst="rect">
            <a:avLst/>
          </a:prstGeom>
        </p:spPr>
        <p:txBody>
          <a:bodyPr wrap="square">
            <a:spAutoFit/>
          </a:bodyPr>
          <a:lstStyle/>
          <a:p>
            <a:r>
              <a:rPr lang="en-US" sz="2800" u="sng" dirty="0" smtClean="0">
                <a:solidFill>
                  <a:srgbClr val="FF0000"/>
                </a:solidFill>
              </a:rPr>
              <a:t>Spring Security</a:t>
            </a:r>
            <a:endParaRPr lang="en-US" sz="2000" dirty="0" smtClean="0"/>
          </a:p>
          <a:p>
            <a:r>
              <a:rPr lang="en-US" sz="2000" dirty="0" smtClean="0"/>
              <a:t>Spring Security is a lightweight security framework that provides authentication and authorization support in order to Secure Spring-based applications. It integrates well with Spring MVC and comes bundled with popular security algorithm implementations. </a:t>
            </a:r>
          </a:p>
          <a:p>
            <a:endParaRPr lang="en-US" sz="2000" dirty="0" smtClean="0"/>
          </a:p>
          <a:p>
            <a:endParaRPr lang="en-US" sz="2000" dirty="0" smtClean="0"/>
          </a:p>
          <a:p>
            <a:r>
              <a:rPr lang="en-US" sz="2000" dirty="0" smtClean="0"/>
              <a:t>Any of below Authentication approaches can be used with Spring Security</a:t>
            </a:r>
          </a:p>
          <a:p>
            <a:pPr marL="457200" indent="-457200">
              <a:buAutoNum type="arabicPeriod"/>
            </a:pPr>
            <a:r>
              <a:rPr lang="en-US" sz="2000" dirty="0" err="1" smtClean="0"/>
              <a:t>Oauth</a:t>
            </a:r>
            <a:endParaRPr lang="en-US" sz="2000" dirty="0" smtClean="0"/>
          </a:p>
          <a:p>
            <a:pPr marL="457200" indent="-457200">
              <a:buAutoNum type="arabicPeriod"/>
            </a:pPr>
            <a:r>
              <a:rPr lang="en-US" sz="2000" dirty="0" err="1" smtClean="0"/>
              <a:t>OpenID</a:t>
            </a:r>
            <a:endParaRPr lang="en-US" sz="2000" dirty="0" smtClean="0"/>
          </a:p>
          <a:p>
            <a:pPr marL="457200" indent="-457200">
              <a:buAutoNum type="arabicPeriod"/>
            </a:pPr>
            <a:r>
              <a:rPr lang="en-US" sz="2000" dirty="0" smtClean="0"/>
              <a:t>Java Single Sign on</a:t>
            </a:r>
          </a:p>
          <a:p>
            <a:pPr marL="457200" indent="-457200">
              <a:buAutoNum type="arabicPeriod"/>
            </a:pPr>
            <a:r>
              <a:rPr lang="en-US" sz="2000" smtClean="0"/>
              <a:t>Etc…</a:t>
            </a:r>
            <a:endParaRPr lang="en-US" sz="2000" dirty="0"/>
          </a:p>
        </p:txBody>
      </p:sp>
    </p:spTree>
  </p:cSld>
  <p:clrMapOvr>
    <a:masterClrMapping/>
  </p:clrMapOvr>
  <p:transition>
    <p:dissolv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830997"/>
          </a:xfrm>
          <a:prstGeom prst="rect">
            <a:avLst/>
          </a:prstGeom>
        </p:spPr>
        <p:txBody>
          <a:bodyPr wrap="square">
            <a:spAutoFit/>
          </a:bodyPr>
          <a:lstStyle/>
          <a:p>
            <a:r>
              <a:rPr lang="en-US" sz="2800" u="sng" dirty="0" smtClean="0">
                <a:solidFill>
                  <a:srgbClr val="FF0000"/>
                </a:solidFill>
              </a:rPr>
              <a:t>Spring Security</a:t>
            </a:r>
            <a:r>
              <a:rPr lang="en-US" sz="2000" dirty="0" smtClean="0"/>
              <a:t/>
            </a:r>
            <a:br>
              <a:rPr lang="en-US" sz="2000" dirty="0" smtClean="0"/>
            </a:br>
            <a:endParaRPr lang="en-US" sz="2000" dirty="0"/>
          </a:p>
        </p:txBody>
      </p:sp>
      <p:pic>
        <p:nvPicPr>
          <p:cNvPr id="1026" name="Picture 2"/>
          <p:cNvPicPr>
            <a:picLocks noChangeAspect="1" noChangeArrowheads="1"/>
          </p:cNvPicPr>
          <p:nvPr/>
        </p:nvPicPr>
        <p:blipFill>
          <a:blip r:embed="rId2"/>
          <a:srcRect/>
          <a:stretch>
            <a:fillRect/>
          </a:stretch>
        </p:blipFill>
        <p:spPr bwMode="auto">
          <a:xfrm>
            <a:off x="471634" y="914400"/>
            <a:ext cx="6991204" cy="5370569"/>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915400" cy="3908762"/>
          </a:xfrm>
          <a:prstGeom prst="rect">
            <a:avLst/>
          </a:prstGeom>
        </p:spPr>
        <p:txBody>
          <a:bodyPr wrap="square">
            <a:spAutoFit/>
          </a:bodyPr>
          <a:lstStyle/>
          <a:p>
            <a:pPr marL="514350" indent="-514350"/>
            <a:r>
              <a:rPr lang="en-US" sz="2800" u="sng" dirty="0" smtClean="0">
                <a:solidFill>
                  <a:srgbClr val="FF0000"/>
                </a:solidFill>
              </a:rPr>
              <a:t>Spring Security</a:t>
            </a:r>
            <a:r>
              <a:rPr lang="en-US" sz="2000" dirty="0" smtClean="0"/>
              <a:t/>
            </a:r>
            <a:br>
              <a:rPr lang="en-US" sz="2000" dirty="0" smtClean="0"/>
            </a:br>
            <a:r>
              <a:rPr lang="en-US" sz="2000" dirty="0" smtClean="0"/>
              <a:t/>
            </a:r>
            <a:br>
              <a:rPr lang="en-US" sz="2000" dirty="0" smtClean="0"/>
            </a:br>
            <a:r>
              <a:rPr lang="en-US" sz="2000" b="1" dirty="0" smtClean="0"/>
              <a:t> Following are the some of the important facilities that Spring Security Framework provides to it’s users:</a:t>
            </a:r>
            <a:r>
              <a:rPr lang="en-US" sz="2000" dirty="0" smtClean="0"/>
              <a:t/>
            </a:r>
            <a:br>
              <a:rPr lang="en-US" sz="2000" dirty="0" smtClean="0"/>
            </a:br>
            <a:endParaRPr lang="en-US" sz="2000" dirty="0" smtClean="0"/>
          </a:p>
          <a:p>
            <a:pPr marL="514350" indent="-514350">
              <a:buAutoNum type="arabicPeriod"/>
            </a:pPr>
            <a:r>
              <a:rPr lang="en-US" sz="2000" dirty="0" smtClean="0"/>
              <a:t>User authentication and authorization.</a:t>
            </a:r>
          </a:p>
          <a:p>
            <a:pPr marL="457200" indent="-457200">
              <a:buFont typeface="+mj-lt"/>
              <a:buAutoNum type="arabicPeriod"/>
            </a:pPr>
            <a:r>
              <a:rPr lang="en-US" sz="2000" dirty="0" smtClean="0"/>
              <a:t>Role based authorization control.</a:t>
            </a:r>
          </a:p>
          <a:p>
            <a:pPr marL="457200" indent="-457200">
              <a:buFont typeface="+mj-lt"/>
              <a:buAutoNum type="arabicPeriod"/>
            </a:pPr>
            <a:r>
              <a:rPr lang="en-US" sz="2000" dirty="0" smtClean="0"/>
              <a:t>Easy to configure with database based authentication and authorization.</a:t>
            </a:r>
          </a:p>
          <a:p>
            <a:pPr marL="457200" indent="-457200">
              <a:buFont typeface="+mj-lt"/>
              <a:buAutoNum type="arabicPeriod"/>
            </a:pPr>
            <a:r>
              <a:rPr lang="en-US" sz="2000" dirty="0" smtClean="0"/>
              <a:t>Encrypted password.</a:t>
            </a:r>
          </a:p>
          <a:p>
            <a:pPr marL="457200" indent="-457200">
              <a:buFont typeface="+mj-lt"/>
              <a:buAutoNum type="arabicPeriod"/>
            </a:pPr>
            <a:r>
              <a:rPr lang="en-US" sz="2000" dirty="0" smtClean="0"/>
              <a:t>Form authentication.</a:t>
            </a:r>
          </a:p>
          <a:p>
            <a:r>
              <a:rPr lang="en-US" sz="2000" dirty="0" smtClean="0"/>
              <a:t/>
            </a:r>
            <a:br>
              <a:rPr lang="en-US" sz="2000" dirty="0" smtClean="0"/>
            </a:br>
            <a:endParaRPr lang="en-US" sz="2000" dirty="0"/>
          </a:p>
        </p:txBody>
      </p:sp>
    </p:spTree>
  </p:cSld>
  <p:clrMapOvr>
    <a:masterClrMapping/>
  </p:clrMapOvr>
  <p:transition>
    <p:dissolv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915400" cy="830997"/>
          </a:xfrm>
          <a:prstGeom prst="rect">
            <a:avLst/>
          </a:prstGeom>
        </p:spPr>
        <p:txBody>
          <a:bodyPr wrap="square">
            <a:spAutoFit/>
          </a:bodyPr>
          <a:lstStyle/>
          <a:p>
            <a:r>
              <a:rPr lang="en-US" sz="2800" u="sng" dirty="0" smtClean="0">
                <a:solidFill>
                  <a:srgbClr val="FF0000"/>
                </a:solidFill>
              </a:rPr>
              <a:t>Spring Security</a:t>
            </a:r>
            <a:r>
              <a:rPr lang="en-US" sz="2000" u="sng" dirty="0" smtClean="0">
                <a:solidFill>
                  <a:srgbClr val="FF0000"/>
                </a:solidFill>
              </a:rPr>
              <a:t>- How to Configure Spring to use Security</a:t>
            </a:r>
            <a:r>
              <a:rPr lang="en-US" sz="2000" dirty="0" smtClean="0"/>
              <a:t/>
            </a:r>
            <a:br>
              <a:rPr lang="en-US" sz="2000" dirty="0" smtClean="0"/>
            </a:br>
            <a:endParaRPr lang="en-US" sz="2000" dirty="0"/>
          </a:p>
        </p:txBody>
      </p:sp>
      <p:sp>
        <p:nvSpPr>
          <p:cNvPr id="2049" name="Rectangle 1"/>
          <p:cNvSpPr>
            <a:spLocks noChangeArrowheads="1"/>
          </p:cNvSpPr>
          <p:nvPr/>
        </p:nvSpPr>
        <p:spPr bwMode="auto">
          <a:xfrm>
            <a:off x="0" y="533400"/>
            <a:ext cx="9144000" cy="34778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t>Step 1: web.xml Configuration-</a:t>
            </a:r>
            <a:br>
              <a:rPr lang="en-US" sz="2000" dirty="0" smtClean="0"/>
            </a:br>
            <a:r>
              <a:rPr lang="en-US" sz="2000" i="1" dirty="0" smtClean="0"/>
              <a:t>&lt;filter&gt; &lt;filter-name&gt;</a:t>
            </a:r>
            <a:r>
              <a:rPr lang="en-US" sz="2000" i="1" dirty="0" err="1" smtClean="0"/>
              <a:t>springSecurityFilterChain</a:t>
            </a:r>
            <a:r>
              <a:rPr lang="en-US" sz="2000" i="1" dirty="0" smtClean="0"/>
              <a:t>&lt;/filter-name&gt; &lt;filter-class&gt;</a:t>
            </a:r>
            <a:r>
              <a:rPr lang="en-US" sz="2000" i="1" dirty="0" err="1" smtClean="0"/>
              <a:t>org.springframework.web.filter.DelegatingFilterProxy</a:t>
            </a:r>
            <a:r>
              <a:rPr lang="en-US" sz="2000" i="1" dirty="0" smtClean="0"/>
              <a:t>&lt;/filter-class&gt; &lt;/filter&gt; &lt;filter-mapping&gt; &lt;filter-name&gt;</a:t>
            </a:r>
            <a:r>
              <a:rPr lang="en-US" sz="2000" i="1" dirty="0" err="1" smtClean="0"/>
              <a:t>springSecurityFilterChain</a:t>
            </a:r>
            <a:r>
              <a:rPr lang="en-US" sz="2000" i="1" dirty="0" smtClean="0"/>
              <a:t>&lt;/filter-name&gt; &lt;</a:t>
            </a:r>
            <a:r>
              <a:rPr lang="en-US" sz="2000" i="1" dirty="0" err="1" smtClean="0"/>
              <a:t>url</a:t>
            </a:r>
            <a:r>
              <a:rPr lang="en-US" sz="2000" i="1" dirty="0" smtClean="0"/>
              <a:t>-pattern&gt;/*&lt;/</a:t>
            </a:r>
            <a:r>
              <a:rPr lang="en-US" sz="2000" i="1" dirty="0" err="1" smtClean="0"/>
              <a:t>url</a:t>
            </a:r>
            <a:r>
              <a:rPr lang="en-US" sz="2000" i="1" dirty="0" smtClean="0"/>
              <a:t>-pattern&gt; &lt;/filter-mapping&gt; </a:t>
            </a:r>
          </a:p>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t/>
            </a:r>
            <a:br>
              <a:rPr lang="en-US" sz="2000" dirty="0" smtClean="0"/>
            </a:br>
            <a:r>
              <a:rPr lang="en-US" sz="2000" dirty="0" smtClean="0"/>
              <a:t>This provides a hook into the Spring Security web infrastructure. </a:t>
            </a:r>
            <a:r>
              <a:rPr lang="en-US" sz="2000" dirty="0" err="1" smtClean="0"/>
              <a:t>DelegatingFilterProxy</a:t>
            </a:r>
            <a:r>
              <a:rPr lang="en-US" sz="2000" dirty="0" smtClean="0"/>
              <a:t> is a Spring Framework class which delegates to a filter implementation which is defined as a Spring bean in your application context. In this case, the bean is named "</a:t>
            </a:r>
            <a:r>
              <a:rPr lang="en-US" sz="2000" dirty="0" err="1" smtClean="0"/>
              <a:t>springSecurityFilterChain</a:t>
            </a:r>
            <a:r>
              <a:rPr lang="en-US" sz="2000" dirty="0" smtClean="0"/>
              <a:t>", which is an internal infrastructure bean created by the namespace to handle web security. </a:t>
            </a:r>
          </a:p>
        </p:txBody>
      </p:sp>
    </p:spTree>
  </p:cSld>
  <p:clrMapOvr>
    <a:masterClrMapping/>
  </p:clrMapOvr>
  <p:transition>
    <p:dissolv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915400" cy="5447645"/>
          </a:xfrm>
          <a:prstGeom prst="rect">
            <a:avLst/>
          </a:prstGeom>
        </p:spPr>
        <p:txBody>
          <a:bodyPr wrap="square">
            <a:spAutoFit/>
          </a:bodyPr>
          <a:lstStyle/>
          <a:p>
            <a:r>
              <a:rPr lang="en-US" sz="2800" u="sng" dirty="0" smtClean="0">
                <a:solidFill>
                  <a:srgbClr val="FF0000"/>
                </a:solidFill>
              </a:rPr>
              <a:t>Spring Security </a:t>
            </a:r>
            <a:r>
              <a:rPr lang="en-US" sz="2800" u="sng" dirty="0" err="1" smtClean="0">
                <a:solidFill>
                  <a:srgbClr val="FF0000"/>
                </a:solidFill>
              </a:rPr>
              <a:t>Config</a:t>
            </a:r>
            <a:r>
              <a:rPr lang="en-US" sz="2800" u="sng" dirty="0" smtClean="0">
                <a:solidFill>
                  <a:srgbClr val="FF0000"/>
                </a:solidFill>
              </a:rPr>
              <a:t> File</a:t>
            </a:r>
            <a:r>
              <a:rPr lang="en-US" sz="2000" dirty="0" smtClean="0"/>
              <a:t/>
            </a:r>
            <a:br>
              <a:rPr lang="en-US" sz="2000" dirty="0" smtClean="0"/>
            </a:br>
            <a:r>
              <a:rPr lang="en-US" sz="2000" dirty="0" smtClean="0"/>
              <a:t/>
            </a:r>
            <a:br>
              <a:rPr lang="en-US" sz="2000" dirty="0" smtClean="0"/>
            </a:br>
            <a:r>
              <a:rPr lang="en-US" sz="2000" dirty="0" smtClean="0"/>
              <a:t>1.</a:t>
            </a:r>
            <a:r>
              <a:rPr lang="en-US" sz="2000" b="1" dirty="0" smtClean="0"/>
              <a:t> Minimal &lt;http&gt; Configuration </a:t>
            </a:r>
          </a:p>
          <a:p>
            <a:r>
              <a:rPr lang="en-US" sz="2000" dirty="0" smtClean="0"/>
              <a:t>&lt;http auto-</a:t>
            </a:r>
            <a:r>
              <a:rPr lang="en-US" sz="2000" dirty="0" err="1" smtClean="0"/>
              <a:t>config</a:t>
            </a:r>
            <a:r>
              <a:rPr lang="en-US" sz="2000" dirty="0" smtClean="0"/>
              <a:t>="true"&gt;&lt;intercept-</a:t>
            </a:r>
            <a:r>
              <a:rPr lang="en-US" sz="2000" dirty="0" err="1" smtClean="0"/>
              <a:t>url</a:t>
            </a:r>
            <a:r>
              <a:rPr lang="en-US" sz="2000" dirty="0" smtClean="0"/>
              <a:t> pattern="/**" access="ROLE_USER" /&gt;&lt;/http&gt; Which says that we want all URLs within our application to be secured, requiring the role </a:t>
            </a:r>
            <a:r>
              <a:rPr lang="en-US" sz="2000" b="1" dirty="0" smtClean="0"/>
              <a:t>ROLE_USER</a:t>
            </a:r>
            <a:r>
              <a:rPr lang="en-US" sz="2000" dirty="0" smtClean="0"/>
              <a:t> to access them </a:t>
            </a:r>
          </a:p>
          <a:p>
            <a:endParaRPr lang="en-US" sz="2000" dirty="0" smtClean="0"/>
          </a:p>
          <a:p>
            <a:r>
              <a:rPr lang="en-US" sz="2000" dirty="0" smtClean="0"/>
              <a:t>The above configuration declares that all the </a:t>
            </a:r>
            <a:r>
              <a:rPr lang="en-US" sz="2000" dirty="0" err="1" smtClean="0"/>
              <a:t>urls</a:t>
            </a:r>
            <a:r>
              <a:rPr lang="en-US" sz="2000" dirty="0" smtClean="0"/>
              <a:t> in the application will be intercepted for the security checks and the </a:t>
            </a:r>
            <a:r>
              <a:rPr lang="en-US" sz="2000" dirty="0" err="1" smtClean="0"/>
              <a:t>urls</a:t>
            </a:r>
            <a:r>
              <a:rPr lang="en-US" sz="2000" dirty="0" smtClean="0"/>
              <a:t> can only be accessed by the user with role </a:t>
            </a:r>
            <a:r>
              <a:rPr lang="en-US" sz="2000" dirty="0" err="1" smtClean="0"/>
              <a:t>ROLE</a:t>
            </a:r>
            <a:r>
              <a:rPr lang="en-US" sz="2000" dirty="0" smtClean="0"/>
              <a:t>-USER. </a:t>
            </a:r>
          </a:p>
          <a:p>
            <a:endParaRPr lang="en-US" sz="2000" dirty="0" smtClean="0"/>
          </a:p>
          <a:p>
            <a:r>
              <a:rPr lang="en-US" sz="2000" dirty="0" smtClean="0"/>
              <a:t>You can use multiple </a:t>
            </a:r>
            <a:r>
              <a:rPr lang="en-US" sz="2000" b="1" dirty="0" smtClean="0"/>
              <a:t>&lt;intercept-</a:t>
            </a:r>
            <a:r>
              <a:rPr lang="en-US" sz="2000" b="1" dirty="0" err="1" smtClean="0"/>
              <a:t>url</a:t>
            </a:r>
            <a:r>
              <a:rPr lang="en-US" sz="2000" b="1" dirty="0" smtClean="0"/>
              <a:t>&gt;</a:t>
            </a:r>
            <a:r>
              <a:rPr lang="en-US" sz="2000" dirty="0" smtClean="0"/>
              <a:t> elements to define different access requirements for different sets of URLs, but they will be evaluated in the order listed and the first match will be used. So you must put the most specific matches at the top. You can also add a method attribute to limit the match to a particular HTTP method (GET, POST, PUT etc.). </a:t>
            </a:r>
            <a:br>
              <a:rPr lang="en-US" sz="2000" dirty="0" smtClean="0"/>
            </a:br>
            <a:endParaRPr lang="en-US" sz="2000" dirty="0"/>
          </a:p>
        </p:txBody>
      </p:sp>
    </p:spTree>
  </p:cSld>
  <p:clrMapOvr>
    <a:masterClrMapping/>
  </p:clrMapOvr>
  <p:transition>
    <p:dissolv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915400" cy="5755422"/>
          </a:xfrm>
          <a:prstGeom prst="rect">
            <a:avLst/>
          </a:prstGeom>
        </p:spPr>
        <p:txBody>
          <a:bodyPr wrap="square">
            <a:spAutoFit/>
          </a:bodyPr>
          <a:lstStyle/>
          <a:p>
            <a:r>
              <a:rPr lang="en-US" sz="2800" u="sng" dirty="0" smtClean="0">
                <a:solidFill>
                  <a:srgbClr val="FF0000"/>
                </a:solidFill>
              </a:rPr>
              <a:t>Spring Security </a:t>
            </a:r>
            <a:r>
              <a:rPr lang="en-US" sz="2800" u="sng" dirty="0" err="1" smtClean="0">
                <a:solidFill>
                  <a:srgbClr val="FF0000"/>
                </a:solidFill>
              </a:rPr>
              <a:t>Config</a:t>
            </a:r>
            <a:r>
              <a:rPr lang="en-US" sz="2800" u="sng" dirty="0" smtClean="0">
                <a:solidFill>
                  <a:srgbClr val="FF0000"/>
                </a:solidFill>
              </a:rPr>
              <a:t> File </a:t>
            </a:r>
            <a:r>
              <a:rPr lang="en-US" sz="2000" dirty="0" smtClean="0"/>
              <a:t/>
            </a:r>
            <a:br>
              <a:rPr lang="en-US" sz="2000" dirty="0" smtClean="0"/>
            </a:br>
            <a:r>
              <a:rPr lang="en-US" sz="2000" dirty="0" smtClean="0"/>
              <a:t/>
            </a:r>
            <a:br>
              <a:rPr lang="en-US" sz="2000" dirty="0" smtClean="0"/>
            </a:br>
            <a:r>
              <a:rPr lang="en-US" sz="2000" i="1" dirty="0" smtClean="0"/>
              <a:t> &lt;authentication-manager&gt; &lt;authentication-provider&gt; &lt;user-service&gt; </a:t>
            </a:r>
          </a:p>
          <a:p>
            <a:r>
              <a:rPr lang="en-US" sz="2000" i="1" dirty="0" smtClean="0"/>
              <a:t>&lt;user authorities="ROLE_USER, ROLE_ADMIN" name=“</a:t>
            </a:r>
            <a:r>
              <a:rPr lang="en-US" sz="2000" i="1" dirty="0" err="1" smtClean="0"/>
              <a:t>ravikiran</a:t>
            </a:r>
            <a:r>
              <a:rPr lang="en-US" sz="2000" i="1" dirty="0" smtClean="0"/>
              <a:t>" password=“123password"&gt; </a:t>
            </a:r>
          </a:p>
          <a:p>
            <a:r>
              <a:rPr lang="en-US" sz="2000" i="1" dirty="0" smtClean="0"/>
              <a:t>&lt;user authorities="ROLE_USER" name="</a:t>
            </a:r>
            <a:r>
              <a:rPr lang="en-US" sz="2000" i="1" dirty="0" err="1" smtClean="0"/>
              <a:t>sweety</a:t>
            </a:r>
            <a:r>
              <a:rPr lang="en-US" sz="2000" i="1" dirty="0" smtClean="0"/>
              <a:t>" password="</a:t>
            </a:r>
            <a:r>
              <a:rPr lang="en-US" sz="2000" i="1" dirty="0" err="1" smtClean="0"/>
              <a:t>sweetypassword</a:t>
            </a:r>
            <a:r>
              <a:rPr lang="en-US" sz="2000" i="1" dirty="0" smtClean="0"/>
              <a:t>"&gt; &lt;/user&gt;&lt;/user&gt;&lt;/user-service&gt; </a:t>
            </a:r>
          </a:p>
          <a:p>
            <a:r>
              <a:rPr lang="en-US" sz="2000" i="1" dirty="0" smtClean="0"/>
              <a:t>&lt;/authentication-provider&gt; &lt;/authentication-manager&gt; </a:t>
            </a:r>
          </a:p>
          <a:p>
            <a:endParaRPr lang="en-US" sz="2000" dirty="0" smtClean="0"/>
          </a:p>
          <a:p>
            <a:r>
              <a:rPr lang="en-US" sz="2000" dirty="0" smtClean="0"/>
              <a:t>The configuration above defines two users, their passwords and their roles within the application (which will be used for access control). Using the </a:t>
            </a:r>
            <a:r>
              <a:rPr lang="en-US" sz="2000" b="1" dirty="0" smtClean="0"/>
              <a:t>&lt;authentication-provider&gt;</a:t>
            </a:r>
            <a:r>
              <a:rPr lang="en-US" sz="2000" dirty="0" smtClean="0"/>
              <a:t> element means that the user information will be used by the authentication manager to process authentication requests. You can have multiple </a:t>
            </a:r>
            <a:r>
              <a:rPr lang="en-US" sz="2000" b="1" dirty="0" smtClean="0"/>
              <a:t>&lt;authentication-provider&gt;</a:t>
            </a:r>
            <a:r>
              <a:rPr lang="en-US" sz="2000" dirty="0" smtClean="0"/>
              <a:t> elements to define different authentication sources and each will be consulted in turn. </a:t>
            </a:r>
          </a:p>
          <a:p>
            <a:endParaRPr lang="en-US" sz="2000" dirty="0" smtClean="0"/>
          </a:p>
          <a:p>
            <a:r>
              <a:rPr lang="en-US" sz="2000" dirty="0" smtClean="0"/>
              <a:t/>
            </a:r>
            <a:br>
              <a:rPr lang="en-US" sz="2000" dirty="0" smtClean="0"/>
            </a:br>
            <a:endParaRPr lang="en-US" sz="2000" dirty="0"/>
          </a:p>
        </p:txBody>
      </p:sp>
    </p:spTree>
  </p:cSld>
  <p:clrMapOvr>
    <a:masterClrMapping/>
  </p:clrMapOvr>
  <p:transition>
    <p:dissolv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915400" cy="830997"/>
          </a:xfrm>
          <a:prstGeom prst="rect">
            <a:avLst/>
          </a:prstGeom>
        </p:spPr>
        <p:txBody>
          <a:bodyPr wrap="square">
            <a:spAutoFit/>
          </a:bodyPr>
          <a:lstStyle/>
          <a:p>
            <a:r>
              <a:rPr lang="en-US" sz="2800" u="sng" dirty="0" smtClean="0">
                <a:solidFill>
                  <a:srgbClr val="FF0000"/>
                </a:solidFill>
              </a:rPr>
              <a:t>Spring </a:t>
            </a:r>
            <a:r>
              <a:rPr lang="en-US" sz="2800" u="sng" dirty="0" err="1" smtClean="0">
                <a:solidFill>
                  <a:srgbClr val="FF0000"/>
                </a:solidFill>
              </a:rPr>
              <a:t>WebServices</a:t>
            </a:r>
            <a:endParaRPr lang="en-US" sz="2000" dirty="0" smtClean="0"/>
          </a:p>
          <a:p>
            <a:endParaRPr lang="en-US" sz="2000" dirty="0"/>
          </a:p>
        </p:txBody>
      </p:sp>
    </p:spTree>
  </p:cSld>
  <p:clrMapOvr>
    <a:masterClrMapping/>
  </p:clrMapOvr>
  <p:transition>
    <p:dissolv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8915400" cy="830997"/>
          </a:xfrm>
          <a:prstGeom prst="rect">
            <a:avLst/>
          </a:prstGeom>
        </p:spPr>
        <p:txBody>
          <a:bodyPr wrap="square">
            <a:spAutoFit/>
          </a:bodyPr>
          <a:lstStyle/>
          <a:p>
            <a:r>
              <a:rPr lang="en-US" sz="2800" u="sng" dirty="0" smtClean="0">
                <a:solidFill>
                  <a:srgbClr val="FF0000"/>
                </a:solidFill>
              </a:rPr>
              <a:t>Spring Web Services</a:t>
            </a:r>
            <a:endParaRPr lang="en-US" sz="2000" dirty="0" smtClean="0"/>
          </a:p>
          <a:p>
            <a:endParaRPr lang="en-US" sz="2000" dirty="0"/>
          </a:p>
        </p:txBody>
      </p:sp>
    </p:spTree>
  </p:cSld>
  <p:clrMapOvr>
    <a:masterClrMapping/>
  </p:clrMapOvr>
  <p:transition>
    <p:dissolv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905" y="2971800"/>
            <a:ext cx="8915400" cy="1415772"/>
          </a:xfrm>
          <a:prstGeom prst="rect">
            <a:avLst/>
          </a:prstGeom>
        </p:spPr>
        <p:txBody>
          <a:bodyPr wrap="square">
            <a:spAutoFit/>
          </a:bodyPr>
          <a:lstStyle/>
          <a:p>
            <a:pPr algn="ctr"/>
            <a:r>
              <a:rPr lang="en-US" sz="6600" dirty="0" smtClean="0">
                <a:latin typeface="+mj-lt"/>
              </a:rPr>
              <a:t>Thank You</a:t>
            </a:r>
          </a:p>
          <a:p>
            <a:pPr algn="ctr"/>
            <a:endParaRPr lang="en-US" sz="2000"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0" y="152400"/>
            <a:ext cx="8001000" cy="914400"/>
          </a:xfrm>
        </p:spPr>
        <p:txBody>
          <a:bodyPr/>
          <a:lstStyle/>
          <a:p>
            <a:pPr>
              <a:buNone/>
            </a:pPr>
            <a:r>
              <a:rPr lang="en-US" dirty="0" smtClean="0">
                <a:solidFill>
                  <a:srgbClr val="FF0000"/>
                </a:solidFill>
                <a:latin typeface="+mj-lt"/>
              </a:rPr>
              <a:t>Which Laptop Table do you prefer?</a:t>
            </a:r>
            <a:endParaRPr lang="en-US" dirty="0">
              <a:solidFill>
                <a:srgbClr val="FF0000"/>
              </a:solidFill>
              <a:latin typeface="+mj-lt"/>
            </a:endParaRPr>
          </a:p>
        </p:txBody>
      </p:sp>
      <p:pic>
        <p:nvPicPr>
          <p:cNvPr id="1028" name="Picture 4"/>
          <p:cNvPicPr>
            <a:picLocks noChangeAspect="1" noChangeArrowheads="1"/>
          </p:cNvPicPr>
          <p:nvPr/>
        </p:nvPicPr>
        <p:blipFill>
          <a:blip r:embed="rId2"/>
          <a:srcRect/>
          <a:stretch>
            <a:fillRect/>
          </a:stretch>
        </p:blipFill>
        <p:spPr bwMode="auto">
          <a:xfrm>
            <a:off x="4800600" y="2514600"/>
            <a:ext cx="3962400" cy="3407664"/>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0" y="2362200"/>
            <a:ext cx="4886325" cy="3714750"/>
          </a:xfrm>
          <a:prstGeom prst="rect">
            <a:avLst/>
          </a:prstGeom>
          <a:noFill/>
          <a:ln w="9525">
            <a:noFill/>
            <a:miter lim="800000"/>
            <a:headEnd/>
            <a:tailEnd/>
          </a:ln>
          <a:effectLst/>
        </p:spPr>
      </p:pic>
      <p:sp>
        <p:nvSpPr>
          <p:cNvPr id="9" name="Subtitle 3"/>
          <p:cNvSpPr txBox="1">
            <a:spLocks/>
          </p:cNvSpPr>
          <p:nvPr/>
        </p:nvSpPr>
        <p:spPr>
          <a:xfrm>
            <a:off x="6553200" y="1828800"/>
            <a:ext cx="19050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Table A</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Rectangle 9"/>
          <p:cNvSpPr/>
          <p:nvPr/>
        </p:nvSpPr>
        <p:spPr>
          <a:xfrm>
            <a:off x="5181600" y="5257800"/>
            <a:ext cx="4572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629400" y="5638800"/>
            <a:ext cx="4572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934200" y="4267200"/>
            <a:ext cx="4572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53400" y="4495800"/>
            <a:ext cx="4572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3"/>
          <p:cNvSpPr txBox="1">
            <a:spLocks/>
          </p:cNvSpPr>
          <p:nvPr/>
        </p:nvSpPr>
        <p:spPr>
          <a:xfrm>
            <a:off x="914400" y="1828800"/>
            <a:ext cx="19050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Table B</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Subtitle 3"/>
          <p:cNvSpPr txBox="1">
            <a:spLocks/>
          </p:cNvSpPr>
          <p:nvPr/>
        </p:nvSpPr>
        <p:spPr>
          <a:xfrm>
            <a:off x="5638800" y="5562600"/>
            <a:ext cx="2895600" cy="838200"/>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Depending on Concrete class</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Subtitle 3"/>
          <p:cNvSpPr txBox="1">
            <a:spLocks/>
          </p:cNvSpPr>
          <p:nvPr/>
        </p:nvSpPr>
        <p:spPr>
          <a:xfrm>
            <a:off x="1143000" y="5105400"/>
            <a:ext cx="3276600" cy="914400"/>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solidFill>
                  <a:schemeClr val="tx1">
                    <a:tint val="75000"/>
                  </a:schemeClr>
                </a:solidFill>
              </a:rPr>
              <a:t>D</a:t>
            </a:r>
            <a:r>
              <a:rPr kumimoji="0" lang="en-US" sz="3200" b="0" i="0" u="none" strike="noStrike" kern="1200" cap="none" spc="0" normalizeH="0" baseline="0" noProof="0" dirty="0" err="1" smtClean="0">
                <a:ln>
                  <a:noFill/>
                </a:ln>
                <a:solidFill>
                  <a:schemeClr val="tx1">
                    <a:tint val="75000"/>
                  </a:schemeClr>
                </a:solidFill>
                <a:effectLst/>
                <a:uLnTx/>
                <a:uFillTx/>
                <a:latin typeface="+mn-lt"/>
                <a:ea typeface="+mn-ea"/>
                <a:cs typeface="+mn-cs"/>
              </a:rPr>
              <a:t>epending</a:t>
            </a: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on an interface</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down)">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down)">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additive="base">
                                        <p:cTn id="17" dur="500" fill="hold"/>
                                        <p:tgtEl>
                                          <p:spTgt spid="1028"/>
                                        </p:tgtEl>
                                        <p:attrNameLst>
                                          <p:attrName>ppt_x</p:attrName>
                                        </p:attrNameLst>
                                      </p:cBhvr>
                                      <p:tavLst>
                                        <p:tav tm="0">
                                          <p:val>
                                            <p:strVal val="#ppt_x"/>
                                          </p:val>
                                        </p:tav>
                                        <p:tav tm="100000">
                                          <p:val>
                                            <p:strVal val="#ppt_x"/>
                                          </p:val>
                                        </p:tav>
                                      </p:tavLst>
                                    </p:anim>
                                    <p:anim calcmode="lin" valueType="num">
                                      <p:cBhvr additive="base">
                                        <p:cTn id="18" dur="500" fill="hold"/>
                                        <p:tgtEl>
                                          <p:spTgt spid="102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0"/>
                                        </p:tgtEl>
                                        <p:attrNameLst>
                                          <p:attrName>style.visibility</p:attrName>
                                        </p:attrNameLst>
                                      </p:cBhvr>
                                      <p:to>
                                        <p:strVal val="visible"/>
                                      </p:to>
                                    </p:set>
                                    <p:anim calcmode="lin" valueType="num">
                                      <p:cBhvr additive="base">
                                        <p:cTn id="35" dur="500" fill="hold"/>
                                        <p:tgtEl>
                                          <p:spTgt spid="1030"/>
                                        </p:tgtEl>
                                        <p:attrNameLst>
                                          <p:attrName>ppt_x</p:attrName>
                                        </p:attrNameLst>
                                      </p:cBhvr>
                                      <p:tavLst>
                                        <p:tav tm="0">
                                          <p:val>
                                            <p:strVal val="#ppt_x"/>
                                          </p:val>
                                        </p:tav>
                                        <p:tav tm="100000">
                                          <p:val>
                                            <p:strVal val="#ppt_x"/>
                                          </p:val>
                                        </p:tav>
                                      </p:tavLst>
                                    </p:anim>
                                    <p:anim calcmode="lin" valueType="num">
                                      <p:cBhvr additive="base">
                                        <p:cTn id="36" dur="500" fill="hold"/>
                                        <p:tgtEl>
                                          <p:spTgt spid="1030"/>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 calcmode="lin" valueType="num">
                                      <p:cBhvr additive="base">
                                        <p:cTn id="39"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build="p"/>
      <p:bldP spid="15" grpId="1" build="allAtOnce"/>
      <p:bldP spid="16" grpId="0" build="p"/>
      <p:bldP spid="16" grpId="1"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5655</TotalTime>
  <Words>4198</Words>
  <Application>Microsoft Office PowerPoint</Application>
  <PresentationFormat>On-screen Show (4:3)</PresentationFormat>
  <Paragraphs>622</Paragraphs>
  <Slides>89</Slides>
  <Notes>5</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Flow</vt:lpstr>
      <vt:lpstr>Spring Framework</vt:lpstr>
      <vt:lpstr>Slide 2</vt:lpstr>
      <vt:lpstr>Slide 3</vt:lpstr>
      <vt:lpstr>Slide 4</vt:lpstr>
      <vt:lpstr>What is a Framework? </vt:lpstr>
      <vt:lpstr>Spring Architecture</vt:lpstr>
      <vt:lpstr>Spring Framework Components</vt:lpstr>
      <vt:lpstr>Spring Framework Components…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Spring JDBC &amp; ORM(Hibernate)</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dc:title>
  <dc:creator>admin</dc:creator>
  <cp:lastModifiedBy>admin</cp:lastModifiedBy>
  <cp:revision>711</cp:revision>
  <dcterms:created xsi:type="dcterms:W3CDTF">2015-11-18T14:28:10Z</dcterms:created>
  <dcterms:modified xsi:type="dcterms:W3CDTF">2016-11-09T10:38:05Z</dcterms:modified>
</cp:coreProperties>
</file>