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3"/>
  </p:notesMasterIdLst>
  <p:sldIdLst>
    <p:sldId id="305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5C1F6-E4A7-4906-A47B-5B9A2CDB5688}">
  <a:tblStyle styleId="{C2C5C1F6-E4A7-4906-A47B-5B9A2CDB568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459300" y="2924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766025" y="930150"/>
            <a:ext cx="8264100" cy="41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86400" y="0"/>
            <a:ext cx="8457600" cy="851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ko-KR" sz="2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26;p5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27" name="Google Shape;27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30" name="Google Shape;30;p5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5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783150" y="4468850"/>
            <a:ext cx="8264100" cy="531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텍스트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CUSTOM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그대는 문송합니까?</a:t>
            </a:r>
            <a:endParaRPr sz="2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6"/>
          <p:cNvGrpSpPr/>
          <p:nvPr/>
        </p:nvGrpSpPr>
        <p:grpSpPr>
          <a:xfrm>
            <a:off x="76200" y="172875"/>
            <a:ext cx="689827" cy="387000"/>
            <a:chOff x="76200" y="172875"/>
            <a:chExt cx="689827" cy="387000"/>
          </a:xfrm>
        </p:grpSpPr>
        <p:sp>
          <p:nvSpPr>
            <p:cNvPr id="41" name="Google Shape;41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문송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합니다.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6"/>
          <p:cNvGrpSpPr/>
          <p:nvPr/>
        </p:nvGrpSpPr>
        <p:grpSpPr>
          <a:xfrm>
            <a:off x="76200" y="721675"/>
            <a:ext cx="689827" cy="387000"/>
            <a:chOff x="76200" y="172875"/>
            <a:chExt cx="689827" cy="387000"/>
          </a:xfrm>
        </p:grpSpPr>
        <p:sp>
          <p:nvSpPr>
            <p:cNvPr id="44" name="Google Shape;44;p6"/>
            <p:cNvSpPr txBox="1"/>
            <p:nvPr/>
          </p:nvSpPr>
          <p:spPr>
            <a:xfrm>
              <a:off x="76200" y="172875"/>
              <a:ext cx="5511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디지털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ko-KR" sz="10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리터러시</a:t>
              </a:r>
              <a:endPara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599527" y="242025"/>
              <a:ext cx="166500" cy="164400"/>
            </a:xfrm>
            <a:prstGeom prst="ellipse">
              <a:avLst/>
            </a:prstGeom>
            <a:solidFill>
              <a:srgbClr val="D9D9D9"/>
            </a:solidFill>
            <a:ln w="9525" cap="flat" cmpd="sng">
              <a:solidFill>
                <a:srgbClr val="CFE2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6"/>
          <p:cNvSpPr txBox="1"/>
          <p:nvPr/>
        </p:nvSpPr>
        <p:spPr>
          <a:xfrm>
            <a:off x="76200" y="12704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7650" y="1819275"/>
            <a:ext cx="5511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성적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계획</a:t>
            </a:r>
            <a:endParaRPr sz="1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599527" y="1305050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599527" y="1875475"/>
            <a:ext cx="166500" cy="164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6"/>
          <p:cNvSpPr/>
          <p:nvPr/>
        </p:nvSpPr>
        <p:spPr>
          <a:xfrm>
            <a:off x="686400" y="0"/>
            <a:ext cx="8457600" cy="559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altLang="en-US" sz="2000" dirty="0"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r>
              <a:rPr lang="ko-KR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– </a:t>
            </a:r>
            <a:r>
              <a:rPr lang="en-US" altLang="ko-KR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201500327</a:t>
            </a:r>
            <a:r>
              <a:rPr lang="ko-KR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(학번) 김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남윤</a:t>
            </a:r>
            <a:endParaRPr sz="20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66"/>
          <p:cNvSpPr/>
          <p:nvPr/>
        </p:nvSpPr>
        <p:spPr>
          <a:xfrm>
            <a:off x="0" y="0"/>
            <a:ext cx="6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89E5AE5A-2BE4-47CE-94AA-3A268C686348}"/>
              </a:ext>
            </a:extLst>
          </p:cNvPr>
          <p:cNvGrpSpPr/>
          <p:nvPr/>
        </p:nvGrpSpPr>
        <p:grpSpPr>
          <a:xfrm>
            <a:off x="2890584" y="1090127"/>
            <a:ext cx="1869925" cy="2152596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14" name="Block Arc 3">
              <a:extLst>
                <a:ext uri="{FF2B5EF4-FFF2-40B4-BE49-F238E27FC236}">
                  <a16:creationId xmlns:a16="http://schemas.microsoft.com/office/drawing/2014/main" id="{48AE14FE-598C-4D89-B310-DF80C4EADBA2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5" name="직사각형 71">
              <a:extLst>
                <a:ext uri="{FF2B5EF4-FFF2-40B4-BE49-F238E27FC236}">
                  <a16:creationId xmlns:a16="http://schemas.microsoft.com/office/drawing/2014/main" id="{C97583F3-7013-4445-A75B-DEF8A5BB8F08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6" name="직사각형 71">
              <a:extLst>
                <a:ext uri="{FF2B5EF4-FFF2-40B4-BE49-F238E27FC236}">
                  <a16:creationId xmlns:a16="http://schemas.microsoft.com/office/drawing/2014/main" id="{BA0409A5-A1A5-45E4-AFF8-379884C1B4E5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grpSp>
        <p:nvGrpSpPr>
          <p:cNvPr id="17" name="Group 6">
            <a:extLst>
              <a:ext uri="{FF2B5EF4-FFF2-40B4-BE49-F238E27FC236}">
                <a16:creationId xmlns:a16="http://schemas.microsoft.com/office/drawing/2014/main" id="{1574CAD2-AC95-4064-A086-06313E132B4E}"/>
              </a:ext>
            </a:extLst>
          </p:cNvPr>
          <p:cNvGrpSpPr/>
          <p:nvPr/>
        </p:nvGrpSpPr>
        <p:grpSpPr>
          <a:xfrm rot="10800000">
            <a:off x="1068667" y="1534187"/>
            <a:ext cx="1869925" cy="2784835"/>
            <a:chOff x="3663600" y="1841546"/>
            <a:chExt cx="2493233" cy="3713113"/>
          </a:xfrm>
          <a:solidFill>
            <a:schemeClr val="bg1">
              <a:lumMod val="75000"/>
            </a:schemeClr>
          </a:solidFill>
        </p:grpSpPr>
        <p:sp>
          <p:nvSpPr>
            <p:cNvPr id="18" name="Block Arc 7">
              <a:extLst>
                <a:ext uri="{FF2B5EF4-FFF2-40B4-BE49-F238E27FC236}">
                  <a16:creationId xmlns:a16="http://schemas.microsoft.com/office/drawing/2014/main" id="{F961071C-3366-48E6-9050-11571F0A53B0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9" name="직사각형 71">
              <a:extLst>
                <a:ext uri="{FF2B5EF4-FFF2-40B4-BE49-F238E27FC236}">
                  <a16:creationId xmlns:a16="http://schemas.microsoft.com/office/drawing/2014/main" id="{14D7F5BC-00CF-4199-9723-416A3DE42258}"/>
                </a:ext>
              </a:extLst>
            </p:cNvPr>
            <p:cNvSpPr/>
            <p:nvPr/>
          </p:nvSpPr>
          <p:spPr>
            <a:xfrm>
              <a:off x="6092825" y="3085779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20" name="직사각형 71">
              <a:extLst>
                <a:ext uri="{FF2B5EF4-FFF2-40B4-BE49-F238E27FC236}">
                  <a16:creationId xmlns:a16="http://schemas.microsoft.com/office/drawing/2014/main" id="{B21252B7-2203-4140-BF2E-83EF0234DC27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A6BBF13-38AE-4B76-8C75-D5CA9AA823F1}"/>
              </a:ext>
            </a:extLst>
          </p:cNvPr>
          <p:cNvGrpSpPr/>
          <p:nvPr/>
        </p:nvGrpSpPr>
        <p:grpSpPr>
          <a:xfrm rot="10800000">
            <a:off x="4712502" y="2166425"/>
            <a:ext cx="1869925" cy="2152596"/>
            <a:chOff x="3663600" y="1841546"/>
            <a:chExt cx="2493233" cy="2870128"/>
          </a:xfrm>
          <a:solidFill>
            <a:schemeClr val="bg1">
              <a:lumMod val="75000"/>
            </a:schemeClr>
          </a:solidFill>
        </p:grpSpPr>
        <p:sp>
          <p:nvSpPr>
            <p:cNvPr id="22" name="Block Arc 11">
              <a:extLst>
                <a:ext uri="{FF2B5EF4-FFF2-40B4-BE49-F238E27FC236}">
                  <a16:creationId xmlns:a16="http://schemas.microsoft.com/office/drawing/2014/main" id="{50250872-DEB5-4162-A2F9-006305514F83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3" name="직사각형 71">
              <a:extLst>
                <a:ext uri="{FF2B5EF4-FFF2-40B4-BE49-F238E27FC236}">
                  <a16:creationId xmlns:a16="http://schemas.microsoft.com/office/drawing/2014/main" id="{F40C44B3-59CD-4A45-B45B-782AF544F1E1}"/>
                </a:ext>
              </a:extLst>
            </p:cNvPr>
            <p:cNvSpPr/>
            <p:nvPr/>
          </p:nvSpPr>
          <p:spPr>
            <a:xfrm>
              <a:off x="6092825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24" name="직사각형 71">
              <a:extLst>
                <a:ext uri="{FF2B5EF4-FFF2-40B4-BE49-F238E27FC236}">
                  <a16:creationId xmlns:a16="http://schemas.microsoft.com/office/drawing/2014/main" id="{E25F075F-1D51-47BD-88CA-F9D8085229BF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grpSp>
        <p:nvGrpSpPr>
          <p:cNvPr id="25" name="Group 14">
            <a:extLst>
              <a:ext uri="{FF2B5EF4-FFF2-40B4-BE49-F238E27FC236}">
                <a16:creationId xmlns:a16="http://schemas.microsoft.com/office/drawing/2014/main" id="{222F0CFF-D99A-426D-BFAB-1FDCDDC6E58D}"/>
              </a:ext>
            </a:extLst>
          </p:cNvPr>
          <p:cNvGrpSpPr/>
          <p:nvPr/>
        </p:nvGrpSpPr>
        <p:grpSpPr>
          <a:xfrm>
            <a:off x="6534418" y="1090127"/>
            <a:ext cx="2188512" cy="2784834"/>
            <a:chOff x="3663600" y="1841546"/>
            <a:chExt cx="2493233" cy="3713112"/>
          </a:xfrm>
          <a:solidFill>
            <a:schemeClr val="bg1">
              <a:lumMod val="75000"/>
            </a:schemeClr>
          </a:solidFill>
        </p:grpSpPr>
        <p:sp>
          <p:nvSpPr>
            <p:cNvPr id="26" name="Block Arc 15">
              <a:extLst>
                <a:ext uri="{FF2B5EF4-FFF2-40B4-BE49-F238E27FC236}">
                  <a16:creationId xmlns:a16="http://schemas.microsoft.com/office/drawing/2014/main" id="{B002A94F-83D6-412D-9A11-24CAE5A3B4FD}"/>
                </a:ext>
              </a:extLst>
            </p:cNvPr>
            <p:cNvSpPr/>
            <p:nvPr/>
          </p:nvSpPr>
          <p:spPr>
            <a:xfrm>
              <a:off x="3663600" y="1841546"/>
              <a:ext cx="2493233" cy="2493233"/>
            </a:xfrm>
            <a:prstGeom prst="blockArc">
              <a:avLst>
                <a:gd name="adj1" fmla="val 10800000"/>
                <a:gd name="adj2" fmla="val 35618"/>
                <a:gd name="adj3" fmla="val 24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27" name="직사각형 71">
              <a:extLst>
                <a:ext uri="{FF2B5EF4-FFF2-40B4-BE49-F238E27FC236}">
                  <a16:creationId xmlns:a16="http://schemas.microsoft.com/office/drawing/2014/main" id="{E52779E8-BD3C-4851-8F62-95C6F317860B}"/>
                </a:ext>
              </a:extLst>
            </p:cNvPr>
            <p:cNvSpPr/>
            <p:nvPr/>
          </p:nvSpPr>
          <p:spPr>
            <a:xfrm>
              <a:off x="6092825" y="3085778"/>
              <a:ext cx="64008" cy="24688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28" name="직사각형 71">
              <a:extLst>
                <a:ext uri="{FF2B5EF4-FFF2-40B4-BE49-F238E27FC236}">
                  <a16:creationId xmlns:a16="http://schemas.microsoft.com/office/drawing/2014/main" id="{7836981D-01C8-4FE5-A96E-F523B2EF9C8A}"/>
                </a:ext>
              </a:extLst>
            </p:cNvPr>
            <p:cNvSpPr/>
            <p:nvPr/>
          </p:nvSpPr>
          <p:spPr>
            <a:xfrm>
              <a:off x="3663601" y="3085779"/>
              <a:ext cx="64008" cy="1625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sp>
        <p:nvSpPr>
          <p:cNvPr id="29" name="Teardrop 18">
            <a:extLst>
              <a:ext uri="{FF2B5EF4-FFF2-40B4-BE49-F238E27FC236}">
                <a16:creationId xmlns:a16="http://schemas.microsoft.com/office/drawing/2014/main" id="{D91664E1-D39B-46E8-AC8B-E715C960E8A0}"/>
              </a:ext>
            </a:extLst>
          </p:cNvPr>
          <p:cNvSpPr/>
          <p:nvPr/>
        </p:nvSpPr>
        <p:spPr>
          <a:xfrm rot="18900000">
            <a:off x="1718696" y="3968036"/>
            <a:ext cx="569865" cy="569865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ardrop 20">
            <a:extLst>
              <a:ext uri="{FF2B5EF4-FFF2-40B4-BE49-F238E27FC236}">
                <a16:creationId xmlns:a16="http://schemas.microsoft.com/office/drawing/2014/main" id="{12167339-40D7-4627-A6B8-FE2CC60059FB}"/>
              </a:ext>
            </a:extLst>
          </p:cNvPr>
          <p:cNvSpPr/>
          <p:nvPr/>
        </p:nvSpPr>
        <p:spPr>
          <a:xfrm rot="18900000">
            <a:off x="5362534" y="3968036"/>
            <a:ext cx="569865" cy="569865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B83A90A5-4EAB-4D5A-B428-6231380C2AC6}"/>
              </a:ext>
            </a:extLst>
          </p:cNvPr>
          <p:cNvSpPr txBox="1">
            <a:spLocks/>
          </p:cNvSpPr>
          <p:nvPr/>
        </p:nvSpPr>
        <p:spPr>
          <a:xfrm>
            <a:off x="584666" y="1158507"/>
            <a:ext cx="1016007" cy="301558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>
                <a:solidFill>
                  <a:schemeClr val="accent3"/>
                </a:solidFill>
              </a:rPr>
              <a:t>START</a:t>
            </a:r>
          </a:p>
        </p:txBody>
      </p:sp>
      <p:sp>
        <p:nvSpPr>
          <p:cNvPr id="32" name="Isosceles Triangle 23">
            <a:extLst>
              <a:ext uri="{FF2B5EF4-FFF2-40B4-BE49-F238E27FC236}">
                <a16:creationId xmlns:a16="http://schemas.microsoft.com/office/drawing/2014/main" id="{BA44AE36-2E44-473B-BA5E-2D16C09DF267}"/>
              </a:ext>
            </a:extLst>
          </p:cNvPr>
          <p:cNvSpPr/>
          <p:nvPr/>
        </p:nvSpPr>
        <p:spPr>
          <a:xfrm rot="10800000">
            <a:off x="8566935" y="3864563"/>
            <a:ext cx="241169" cy="20790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8562E-F16C-4D52-A9D4-37988285247A}"/>
              </a:ext>
            </a:extLst>
          </p:cNvPr>
          <p:cNvSpPr txBox="1"/>
          <p:nvPr/>
        </p:nvSpPr>
        <p:spPr>
          <a:xfrm>
            <a:off x="2965399" y="1693270"/>
            <a:ext cx="2764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        ◆데이터수집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대상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네이버 영화 댓글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방법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댓글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스크래핑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수집 데이터양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매 영화 당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약 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3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만개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44A772-6C42-4A97-B89C-90E45C8BC731}"/>
              </a:ext>
            </a:extLst>
          </p:cNvPr>
          <p:cNvSpPr txBox="1"/>
          <p:nvPr/>
        </p:nvSpPr>
        <p:spPr>
          <a:xfrm>
            <a:off x="6523083" y="1688581"/>
            <a:ext cx="2390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◆ 예상 기대 효과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캐릭터의 선호 정도 추출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And</a:t>
            </a: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영화의 특정</a:t>
            </a:r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(Scene) 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관객 반응</a:t>
            </a:r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pPr algn="ctr"/>
            <a:endParaRPr lang="en-US" altLang="ko-KR" sz="12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영화外 </a:t>
            </a:r>
            <a:r>
              <a:rPr lang="ko-KR" altLang="en-US" sz="1200" b="1" dirty="0" err="1">
                <a:solidFill>
                  <a:schemeClr val="accent2"/>
                </a:solidFill>
                <a:cs typeface="Arial" pitchFamily="34" charset="0"/>
              </a:rPr>
              <a:t>마블</a:t>
            </a:r>
            <a:r>
              <a:rPr lang="ko-KR" altLang="en-US" sz="1200" b="1" dirty="0">
                <a:solidFill>
                  <a:schemeClr val="accent2"/>
                </a:solidFill>
                <a:cs typeface="Arial" pitchFamily="34" charset="0"/>
              </a:rPr>
              <a:t> 상품의 전략적인 경영 활동에 이용</a:t>
            </a:r>
            <a:endParaRPr lang="en-US" altLang="zh-CN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B2158B-5D36-49F8-B7D0-BB0946C36498}"/>
              </a:ext>
            </a:extLst>
          </p:cNvPr>
          <p:cNvSpPr txBox="1"/>
          <p:nvPr/>
        </p:nvSpPr>
        <p:spPr>
          <a:xfrm>
            <a:off x="1146920" y="2757475"/>
            <a:ext cx="25965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◆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마블영화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 선정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</a:t>
            </a: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1.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어밴져스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2.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어밴져스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에이지 오브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울트론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3.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어밴져스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인피니티 워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  <a:p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4.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어밴져스</a:t>
            </a:r>
            <a:r>
              <a:rPr lang="en-US" altLang="ko-KR" sz="1100" b="1" dirty="0">
                <a:solidFill>
                  <a:schemeClr val="accent2"/>
                </a:solidFill>
                <a:cs typeface="Arial" pitchFamily="34" charset="0"/>
              </a:rPr>
              <a:t>: </a:t>
            </a:r>
            <a:r>
              <a:rPr lang="ko-KR" altLang="en-US" sz="1100" b="1" dirty="0" err="1">
                <a:solidFill>
                  <a:schemeClr val="accent2"/>
                </a:solidFill>
                <a:cs typeface="Arial" pitchFamily="34" charset="0"/>
              </a:rPr>
              <a:t>앤드게임</a:t>
            </a:r>
            <a:endParaRPr lang="en-US" altLang="ko-KR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252F96-8B6E-4235-A185-A5A8C81AC5F1}"/>
              </a:ext>
            </a:extLst>
          </p:cNvPr>
          <p:cNvSpPr txBox="1"/>
          <p:nvPr/>
        </p:nvSpPr>
        <p:spPr>
          <a:xfrm>
            <a:off x="4772701" y="3374610"/>
            <a:ext cx="174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accent2"/>
                </a:solidFill>
                <a:cs typeface="Arial" pitchFamily="34" charset="0"/>
              </a:rPr>
              <a:t>◆ 형태소 분석</a:t>
            </a:r>
            <a:endParaRPr lang="en-US" altLang="zh-CN" sz="11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ardrop 20">
            <a:extLst>
              <a:ext uri="{FF2B5EF4-FFF2-40B4-BE49-F238E27FC236}">
                <a16:creationId xmlns:a16="http://schemas.microsoft.com/office/drawing/2014/main" id="{D935A424-4EE9-47A2-ABF0-70396A1EA760}"/>
              </a:ext>
            </a:extLst>
          </p:cNvPr>
          <p:cNvSpPr/>
          <p:nvPr/>
        </p:nvSpPr>
        <p:spPr>
          <a:xfrm rot="8108908">
            <a:off x="3540614" y="820299"/>
            <a:ext cx="569865" cy="569865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ardrop 20">
            <a:extLst>
              <a:ext uri="{FF2B5EF4-FFF2-40B4-BE49-F238E27FC236}">
                <a16:creationId xmlns:a16="http://schemas.microsoft.com/office/drawing/2014/main" id="{A0208D28-4E92-43F8-A760-4B0846E29015}"/>
              </a:ext>
            </a:extLst>
          </p:cNvPr>
          <p:cNvSpPr/>
          <p:nvPr/>
        </p:nvSpPr>
        <p:spPr>
          <a:xfrm rot="8108908">
            <a:off x="7434484" y="846301"/>
            <a:ext cx="569865" cy="569865"/>
          </a:xfrm>
          <a:prstGeom prst="teardrop">
            <a:avLst>
              <a:gd name="adj" fmla="val 1272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544EB6C-0102-4E12-926A-E40F61E456EF}"/>
              </a:ext>
            </a:extLst>
          </p:cNvPr>
          <p:cNvSpPr/>
          <p:nvPr/>
        </p:nvSpPr>
        <p:spPr>
          <a:xfrm>
            <a:off x="7586657" y="2516172"/>
            <a:ext cx="307182" cy="277023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3C0788C-6C84-4BBB-8317-CDFD95A0930E}"/>
              </a:ext>
            </a:extLst>
          </p:cNvPr>
          <p:cNvSpPr txBox="1">
            <a:spLocks/>
          </p:cNvSpPr>
          <p:nvPr/>
        </p:nvSpPr>
        <p:spPr>
          <a:xfrm>
            <a:off x="8144659" y="4124813"/>
            <a:ext cx="1016007" cy="301558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dirty="0">
                <a:solidFill>
                  <a:schemeClr val="accent3"/>
                </a:solidFill>
              </a:rPr>
              <a:t>FINISH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Office PowerPoint</Application>
  <PresentationFormat>화면 슬라이드 쇼(16:9)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Malgun Gothic</vt:lpstr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김남윤</dc:creator>
  <cp:lastModifiedBy>김남윤</cp:lastModifiedBy>
  <cp:revision>6</cp:revision>
  <dcterms:modified xsi:type="dcterms:W3CDTF">2020-11-10T09:41:50Z</dcterms:modified>
</cp:coreProperties>
</file>