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080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B043A0-EA63-44AA-B5E3-F9754974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7355260-CC04-49C1-8485-BE2B7FE7B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C04BB3D-F181-4C69-B8B7-FA5B0DCC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7FC5003-5AD1-4109-A502-7E603807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77542C7-2F11-4E8D-9C6B-6CCC4070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6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F242C3-64F2-4CC7-AC99-270D2B3B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0EFD705-C80A-440C-97DC-8C635D107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3DC612A-638F-4238-972D-7CBA251D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BB64DAA-F734-4A43-A3E2-AEBFC363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F992B2-779C-4702-A314-901910DE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6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4C50DBD-040A-4A06-A47D-B56C88C28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418F593-D827-403F-A1E2-9FA4D2F57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4B9C15-EB7C-4DBB-8EB5-10888B46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F557A9E-BA95-41C5-9574-2B5C883F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0F41F7-615B-43FF-8945-351F6D7A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54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1DD9DA-E060-4633-AE40-B0771975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AA3C801-7ACE-449C-96AE-A141397C7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46AB383-D035-4014-A0EF-D9528375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FFD4027-97DB-41B0-8F9C-A3629056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8FE256-7D0F-4FC3-B1F4-3076CC86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67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CAA03A9-E7F5-46AE-AA4A-92D32E44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E1E3B7-9266-4D01-8FDC-5CF67594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0FA2C6-E0AF-4B08-A625-A9561E74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96BCB3-8626-4ABC-AB38-8745E18D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13A563-6FF4-4EF2-A9AF-26FF744D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2969AB-2EF7-45C7-ACB4-32C3201E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E6B677-81C4-4339-B485-967D33B10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D866E71-8E81-4734-A714-3E37945B3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4F80FCE-BC8F-49D1-A405-E7B6B4A8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1E89BB7-1EC6-4B3E-8F06-3E5C5477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6EA3B7B-5EBE-4794-9CF7-AC687057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2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32A4C7-83B4-4E8E-8321-DC4757CC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ED9B57A-3E6E-4B07-A95C-F6572358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FF4BFF2-8F50-4F63-98A3-D8E18DCFC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D268200-E840-4755-B9C8-55A897A40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6E3E575-15B4-4310-8F95-0B915A4B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3E5E0FA-E14D-46BA-9DCB-0DCC044C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C2835F40-03F2-41CD-B78C-1661E430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5B48CF8-7357-4843-AFDE-E4D46EBD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9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4B3607-137B-476D-8014-2D9EE8E6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99AE1A9-6264-4DA3-B7AB-AF629FCB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86F16C3-77B5-4950-BDE7-9117C5D4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43EA648-03DE-488A-9186-B3276944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5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8DC7D3F-B44D-4FA1-9D7D-CD32BAE5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F3DE5F1-CA4E-474D-B0EA-049B2B09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912D3F0-16FF-48EB-9A4F-9E6D388F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2A29BC-FFB2-4539-924C-DDF71E2A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D438664-7D8F-4509-9489-B0EDD9CD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3DA3545-5D9E-4B6B-A0DD-9ECB58DDF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C06F15-983F-4461-9A59-B13F6803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720F8FE-2236-4679-BAEF-9A215927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A6D6DEA-3F3F-450F-AB04-6E45A35E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9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FA7C25-44AF-4E10-A85C-6665500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8953442-FADC-4796-92E1-FED773736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5047067-C346-4530-9041-D1B6775B1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423D81F-591D-43DE-AAC0-5C8D0FC6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0D43B40-7487-46C6-B8EF-E9B662A6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36A42CF-E4E2-4326-BAFD-9F39CE3B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95FCD51-AA14-41A1-813F-AEFEC427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97E6677-2666-41CD-BA3A-831F772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F6C5504-9EDA-4136-89D5-44CCF355A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4224-CBD8-484D-8B47-3DD6EAABB631}" type="datetimeFigureOut">
              <a:rPr lang="ko-KR" altLang="en-US" smtClean="0"/>
              <a:t>2020-12-10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DFC7E2D-20B2-46AC-B7F5-8101C1122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06D63BC-90EF-4614-8852-8FC20A48BB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DD4E-7EB1-46E3-98A6-42B8F30B59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1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330939"/>
            <a:ext cx="10515600" cy="700195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Marvel &amp; DC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히어로 영화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데이터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분석</a:t>
            </a:r>
          </a:p>
        </p:txBody>
      </p:sp>
      <p:grpSp>
        <p:nvGrpSpPr>
          <p:cNvPr id="7" name="Group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42A8A3A-2938-4C29-8290-D0020BEC76AF}"/>
              </a:ext>
            </a:extLst>
          </p:cNvPr>
          <p:cNvGrpSpPr/>
          <p:nvPr/>
        </p:nvGrpSpPr>
        <p:grpSpPr>
          <a:xfrm>
            <a:off x="889001" y="3741161"/>
            <a:ext cx="10185399" cy="2131188"/>
            <a:chOff x="242744" y="3314387"/>
            <a:chExt cx="2028980" cy="1288214"/>
          </a:xfrm>
        </p:grpSpPr>
        <p:sp>
          <p:nvSpPr>
            <p:cNvPr id="8" name="TextBox 4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D406DFB-4B8B-4D32-B01B-CCF162661D60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33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b="1" dirty="0" smtClean="0">
                  <a:solidFill>
                    <a:schemeClr val="accent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분석 방향</a:t>
              </a:r>
              <a:endParaRPr lang="ko-KR" altLang="en-US" sz="28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9" name="TextBox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33E3B2-ADF2-4F67-8990-6FBF6DE9E26D}"/>
                </a:ext>
              </a:extLst>
            </p:cNvPr>
            <p:cNvSpPr txBox="1"/>
            <p:nvPr/>
          </p:nvSpPr>
          <p:spPr>
            <a:xfrm>
              <a:off x="268510" y="3594275"/>
              <a:ext cx="2003214" cy="1008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사전 시각화 된 데이터를 통해 도출된 형태소를 이용한 분석</a:t>
              </a:r>
              <a:endPara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  <a:p>
              <a:pPr marL="342900" indent="-342900">
                <a:lnSpc>
                  <a:spcPct val="150000"/>
                </a:lnSpc>
                <a:buAutoNum type="arabicParenR"/>
              </a:pPr>
              <a:r>
                <a:rPr lang="ko-KR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총 </a:t>
              </a:r>
              <a:r>
                <a:rPr lang="en-US" altLang="ko-KR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8</a:t>
              </a:r>
              <a:r>
                <a:rPr lang="ko-KR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편의 영화 언어 분석 데이터를 통한 일반적인 분석</a:t>
              </a:r>
              <a:endPara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42A8A3A-2938-4C29-8290-D0020BEC76AF}"/>
              </a:ext>
            </a:extLst>
          </p:cNvPr>
          <p:cNvGrpSpPr/>
          <p:nvPr/>
        </p:nvGrpSpPr>
        <p:grpSpPr>
          <a:xfrm>
            <a:off x="889001" y="1873890"/>
            <a:ext cx="7000917" cy="1422184"/>
            <a:chOff x="242744" y="3314387"/>
            <a:chExt cx="2003214" cy="327157"/>
          </a:xfrm>
        </p:grpSpPr>
        <p:sp>
          <p:nvSpPr>
            <p:cNvPr id="11" name="TextBox 4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D406DFB-4B8B-4D32-B01B-CCF162661D60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120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b="1" dirty="0" smtClean="0">
                  <a:solidFill>
                    <a:schemeClr val="accent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분석 목적</a:t>
              </a:r>
              <a:endParaRPr lang="ko-KR" altLang="en-US" sz="28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2" name="TextBox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33E3B2-ADF2-4F67-8990-6FBF6DE9E26D}"/>
                </a:ext>
              </a:extLst>
            </p:cNvPr>
            <p:cNvSpPr txBox="1"/>
            <p:nvPr/>
          </p:nvSpPr>
          <p:spPr>
            <a:xfrm>
              <a:off x="242744" y="3450383"/>
              <a:ext cx="2003214" cy="19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영화 내 등장한 히어로의 호감 정도 파악</a:t>
              </a:r>
              <a:endPara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  <a:p>
              <a:r>
                <a:rPr lang="ko-KR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관람객이 영화를 보는 관점 파악</a:t>
              </a:r>
              <a:endPara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16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" y="330939"/>
            <a:ext cx="12750060" cy="70019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Marvel &amp; DC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히어로 영화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데이터 분석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시각화된 데이터를 통한 분석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42A8A3A-2938-4C29-8290-D0020BEC76AF}"/>
              </a:ext>
            </a:extLst>
          </p:cNvPr>
          <p:cNvGrpSpPr/>
          <p:nvPr/>
        </p:nvGrpSpPr>
        <p:grpSpPr>
          <a:xfrm>
            <a:off x="5584420" y="1954551"/>
            <a:ext cx="5782080" cy="1654386"/>
            <a:chOff x="242744" y="3314387"/>
            <a:chExt cx="2003214" cy="89071"/>
          </a:xfrm>
        </p:grpSpPr>
        <p:sp>
          <p:nvSpPr>
            <p:cNvPr id="11" name="TextBox 4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D406DFB-4B8B-4D32-B01B-CCF162661D60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48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b="1" dirty="0" smtClean="0">
                  <a:solidFill>
                    <a:schemeClr val="accent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시각화 데이터의 활용</a:t>
              </a:r>
              <a:endParaRPr lang="ko-KR" altLang="en-US" sz="2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2" name="TextBox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33E3B2-ADF2-4F67-8990-6FBF6DE9E26D}"/>
                </a:ext>
              </a:extLst>
            </p:cNvPr>
            <p:cNvSpPr txBox="1"/>
            <p:nvPr/>
          </p:nvSpPr>
          <p:spPr>
            <a:xfrm>
              <a:off x="242744" y="3348775"/>
              <a:ext cx="2003214" cy="54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buFont typeface="Arial" pitchFamily="34" charset="0"/>
                <a:buChar char="•"/>
              </a:pP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데이터의 지엽적인 세분화 특성으로 분석 방향을 설정하고 위해 전체적인 프레임 확보 </a:t>
              </a:r>
              <a:endPara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  <a:p>
              <a:pPr marL="342900" indent="-342900">
                <a:buFont typeface="Arial" pitchFamily="34" charset="0"/>
                <a:buChar char="•"/>
              </a:pP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</p:grp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 txBox="1">
            <a:spLocks/>
          </p:cNvSpPr>
          <p:nvPr/>
        </p:nvSpPr>
        <p:spPr>
          <a:xfrm>
            <a:off x="211116" y="1256781"/>
            <a:ext cx="5567384" cy="51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DC_</a:t>
            </a:r>
            <a:r>
              <a:rPr lang="ko-KR" altLang="en-US" sz="3200" b="1" dirty="0" smtClean="0"/>
              <a:t>영화 </a:t>
            </a:r>
            <a:r>
              <a:rPr lang="en-US" altLang="ko-KR" sz="3200" b="1" dirty="0" smtClean="0"/>
              <a:t>‘</a:t>
            </a:r>
            <a:r>
              <a:rPr lang="ko-KR" altLang="en-US" sz="3200" b="1" dirty="0" err="1" smtClean="0"/>
              <a:t>저스티스리그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‘ </a:t>
            </a:r>
            <a:r>
              <a:rPr lang="ko-KR" altLang="en-US" sz="3200" b="1" dirty="0" smtClean="0"/>
              <a:t>히어로 시각화 데이터 </a:t>
            </a:r>
            <a:endParaRPr lang="ko-KR" altLang="en-US" sz="3200" b="1" dirty="0"/>
          </a:p>
        </p:txBody>
      </p:sp>
      <p:pic>
        <p:nvPicPr>
          <p:cNvPr id="17" name="그래픽 2">
            <a:extLst>
              <a:ext uri="{FF2B5EF4-FFF2-40B4-BE49-F238E27FC236}">
                <a16:creationId xmlns:a16="http://schemas.microsoft.com/office/drawing/2014/main" xmlns="" id="{22D13919-E940-4519-B73A-2578B99919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4743" y="1828108"/>
            <a:ext cx="4670546" cy="2919091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xmlns="" id="{80E5BA42-2775-4273-8E4A-CAE70139AB7D}"/>
              </a:ext>
            </a:extLst>
          </p:cNvPr>
          <p:cNvSpPr txBox="1">
            <a:spLocks/>
          </p:cNvSpPr>
          <p:nvPr/>
        </p:nvSpPr>
        <p:spPr>
          <a:xfrm>
            <a:off x="2123219" y="4923326"/>
            <a:ext cx="4476711" cy="176905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Marvel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1800" dirty="0" smtClean="0"/>
              <a:t>테이블 데이터로 확인하기 어려웠던 영화의 특정 씬</a:t>
            </a:r>
            <a:r>
              <a:rPr lang="en-US" altLang="ko-KR" sz="1800" dirty="0" smtClean="0"/>
              <a:t>(Scene) </a:t>
            </a:r>
            <a:r>
              <a:rPr lang="ko-KR" altLang="en-US" sz="1800" dirty="0" smtClean="0"/>
              <a:t>언급을 확인 할 수 있다</a:t>
            </a:r>
            <a:r>
              <a:rPr lang="en-US" altLang="ko-KR" sz="1800" dirty="0" smtClean="0"/>
              <a:t>.</a:t>
            </a:r>
            <a:endParaRPr lang="ko-KR" altLang="en-US" sz="200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27BC7E42-1DD1-44E5-8DFA-3B5E8FB2F7E8}"/>
              </a:ext>
            </a:extLst>
          </p:cNvPr>
          <p:cNvSpPr txBox="1">
            <a:spLocks/>
          </p:cNvSpPr>
          <p:nvPr/>
        </p:nvSpPr>
        <p:spPr>
          <a:xfrm>
            <a:off x="7274923" y="4923326"/>
            <a:ext cx="4917077" cy="180016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ko-KR" sz="2000" b="1" dirty="0" smtClean="0"/>
              <a:t>DC</a:t>
            </a:r>
            <a:endParaRPr lang="en-US" altLang="ko-KR" sz="1800" b="1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마블</a:t>
            </a:r>
            <a:r>
              <a:rPr lang="ko-KR" altLang="en-US" sz="2000" dirty="0" smtClean="0"/>
              <a:t> 시각화 데이터에 비해 주인공의 언급이 적지만 </a:t>
            </a:r>
            <a:r>
              <a:rPr lang="ko-KR" altLang="en-US" sz="2000" dirty="0" smtClean="0"/>
              <a:t>영화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액션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의 언급 많음으로 </a:t>
            </a:r>
            <a:r>
              <a:rPr lang="en-US" altLang="ko-KR" sz="2000" dirty="0" smtClean="0"/>
              <a:t>‘</a:t>
            </a:r>
            <a:r>
              <a:rPr lang="ko-KR" altLang="en-US" sz="2000" dirty="0" smtClean="0"/>
              <a:t>액션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을 중점으로 </a:t>
            </a:r>
            <a:r>
              <a:rPr lang="en-US" altLang="ko-KR" sz="2000" dirty="0" smtClean="0"/>
              <a:t>Marvel</a:t>
            </a:r>
            <a:r>
              <a:rPr lang="ko-KR" altLang="en-US" sz="2000" dirty="0" smtClean="0"/>
              <a:t>과 비교</a:t>
            </a:r>
            <a:endParaRPr lang="ko-KR" altLang="en-US" sz="2000" dirty="0"/>
          </a:p>
        </p:txBody>
      </p:sp>
      <p:cxnSp>
        <p:nvCxnSpPr>
          <p:cNvPr id="5" name="직선 화살표 연결선 4"/>
          <p:cNvCxnSpPr/>
          <p:nvPr/>
        </p:nvCxnSpPr>
        <p:spPr>
          <a:xfrm flipH="1">
            <a:off x="5778500" y="3594447"/>
            <a:ext cx="1211060" cy="121106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989560" y="3594447"/>
            <a:ext cx="1240040" cy="124004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93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" y="330939"/>
            <a:ext cx="12750060" cy="70019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Marvel &amp; DC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히어로 영화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데이터 분석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시각화된 데이터를 통한 분석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 txBox="1">
            <a:spLocks/>
          </p:cNvSpPr>
          <p:nvPr/>
        </p:nvSpPr>
        <p:spPr>
          <a:xfrm>
            <a:off x="211116" y="1256781"/>
            <a:ext cx="5567384" cy="51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DC_</a:t>
            </a:r>
            <a:r>
              <a:rPr lang="ko-KR" altLang="en-US" sz="3200" b="1" dirty="0" smtClean="0"/>
              <a:t>영화 </a:t>
            </a:r>
            <a:r>
              <a:rPr lang="en-US" altLang="ko-KR" sz="3200" b="1" dirty="0" smtClean="0"/>
              <a:t>‘</a:t>
            </a:r>
            <a:r>
              <a:rPr lang="ko-KR" altLang="en-US" sz="3200" b="1" dirty="0" err="1" smtClean="0"/>
              <a:t>저스티스리그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‘ </a:t>
            </a:r>
            <a:r>
              <a:rPr lang="ko-KR" altLang="en-US" sz="3200" b="1" dirty="0" smtClean="0"/>
              <a:t> 언급횟수와 빈도 </a:t>
            </a:r>
            <a:endParaRPr lang="ko-KR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6" y="1776050"/>
            <a:ext cx="115252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 txBox="1">
            <a:spLocks/>
          </p:cNvSpPr>
          <p:nvPr/>
        </p:nvSpPr>
        <p:spPr>
          <a:xfrm>
            <a:off x="211116" y="2782807"/>
            <a:ext cx="5567384" cy="51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/>
              <a:t>DC_</a:t>
            </a:r>
            <a:r>
              <a:rPr lang="ko-KR" altLang="en-US" sz="3200" b="1" dirty="0"/>
              <a:t>영화 </a:t>
            </a:r>
            <a:r>
              <a:rPr lang="en-US" altLang="ko-KR" sz="3200" b="1" dirty="0" smtClean="0"/>
              <a:t>‘</a:t>
            </a:r>
            <a:r>
              <a:rPr lang="ko-KR" altLang="en-US" sz="3200" b="1" dirty="0" err="1" smtClean="0"/>
              <a:t>다크나이</a:t>
            </a:r>
            <a:r>
              <a:rPr lang="ko-KR" altLang="en-US" sz="3200" b="1" dirty="0" err="1"/>
              <a:t>트</a:t>
            </a:r>
            <a:r>
              <a:rPr lang="ko-KR" altLang="en-US" sz="3200" b="1" dirty="0" smtClean="0"/>
              <a:t> </a:t>
            </a:r>
            <a:r>
              <a:rPr lang="en-US" altLang="ko-KR" sz="3200" b="1" dirty="0"/>
              <a:t>‘ </a:t>
            </a:r>
            <a:r>
              <a:rPr lang="ko-KR" altLang="en-US" sz="3200" b="1" dirty="0"/>
              <a:t> 언급횟수와 빈도 </a:t>
            </a:r>
            <a:endParaRPr lang="ko-KR" altLang="en-US" sz="3200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6" y="3302768"/>
            <a:ext cx="1152525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7" y="5956300"/>
            <a:ext cx="11525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 txBox="1">
            <a:spLocks/>
          </p:cNvSpPr>
          <p:nvPr/>
        </p:nvSpPr>
        <p:spPr>
          <a:xfrm>
            <a:off x="211116" y="4141707"/>
            <a:ext cx="5567384" cy="51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Marvel_</a:t>
            </a:r>
            <a:r>
              <a:rPr lang="ko-KR" altLang="en-US" sz="3200" b="1" dirty="0"/>
              <a:t>영화 </a:t>
            </a:r>
            <a:r>
              <a:rPr lang="en-US" altLang="ko-KR" sz="3200" b="1" dirty="0" smtClean="0"/>
              <a:t>‘</a:t>
            </a:r>
            <a:r>
              <a:rPr lang="ko-KR" altLang="en-US" sz="3200" b="1" dirty="0" err="1" smtClean="0"/>
              <a:t>인피니티워</a:t>
            </a:r>
            <a:r>
              <a:rPr lang="ko-KR" altLang="en-US" sz="3200" b="1" dirty="0" smtClean="0"/>
              <a:t> </a:t>
            </a:r>
            <a:r>
              <a:rPr lang="en-US" altLang="ko-KR" sz="3200" b="1" dirty="0"/>
              <a:t>‘ </a:t>
            </a:r>
            <a:r>
              <a:rPr lang="ko-KR" altLang="en-US" sz="3200" b="1" dirty="0"/>
              <a:t> 언급횟수와 빈도 </a:t>
            </a:r>
            <a:endParaRPr lang="ko-KR" altLang="en-US" sz="3200" b="1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 txBox="1">
            <a:spLocks/>
          </p:cNvSpPr>
          <p:nvPr/>
        </p:nvSpPr>
        <p:spPr>
          <a:xfrm>
            <a:off x="211116" y="5436339"/>
            <a:ext cx="5567384" cy="51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Marvel_</a:t>
            </a:r>
            <a:r>
              <a:rPr lang="ko-KR" altLang="en-US" sz="3200" b="1" dirty="0"/>
              <a:t>영화 </a:t>
            </a:r>
            <a:r>
              <a:rPr lang="en-US" altLang="ko-KR" sz="3200" b="1" dirty="0" smtClean="0"/>
              <a:t>‘</a:t>
            </a:r>
            <a:r>
              <a:rPr lang="ko-KR" altLang="en-US" sz="3200" b="1" dirty="0" err="1" smtClean="0"/>
              <a:t>앤드게</a:t>
            </a:r>
            <a:r>
              <a:rPr lang="ko-KR" altLang="en-US" sz="3200" b="1" dirty="0" err="1"/>
              <a:t>임</a:t>
            </a:r>
            <a:r>
              <a:rPr lang="ko-KR" altLang="en-US" sz="3200" b="1" dirty="0" smtClean="0"/>
              <a:t> </a:t>
            </a:r>
            <a:r>
              <a:rPr lang="en-US" altLang="ko-KR" sz="3200" b="1" dirty="0"/>
              <a:t>‘ </a:t>
            </a:r>
            <a:r>
              <a:rPr lang="ko-KR" altLang="en-US" sz="3200" b="1" dirty="0"/>
              <a:t> 언급횟수와 빈도 </a:t>
            </a:r>
            <a:endParaRPr lang="ko-KR" altLang="en-US" sz="3200" b="1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6" y="4631506"/>
            <a:ext cx="115252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83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" y="330939"/>
            <a:ext cx="12750060" cy="70019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Marvel &amp; DC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히어로 영화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데이터 분석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시각화된 데이터를 통한 분석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 txBox="1">
            <a:spLocks/>
          </p:cNvSpPr>
          <p:nvPr/>
        </p:nvSpPr>
        <p:spPr>
          <a:xfrm>
            <a:off x="377998" y="1737384"/>
            <a:ext cx="6048202" cy="51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Marvel_</a:t>
            </a:r>
            <a:r>
              <a:rPr lang="ko-KR" altLang="en-US" sz="3200" b="1" dirty="0" smtClean="0"/>
              <a:t>영화 </a:t>
            </a:r>
            <a:r>
              <a:rPr lang="en-US" altLang="ko-KR" sz="3200" b="1" dirty="0" smtClean="0"/>
              <a:t>‘</a:t>
            </a:r>
            <a:r>
              <a:rPr lang="ko-KR" altLang="en-US" sz="3200" b="1" dirty="0" err="1" smtClean="0"/>
              <a:t>앤드게임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‘ </a:t>
            </a:r>
            <a:r>
              <a:rPr lang="ko-KR" altLang="en-US" sz="3200" b="1" dirty="0" smtClean="0"/>
              <a:t> 시각화 데이터 </a:t>
            </a:r>
            <a:endParaRPr lang="ko-KR" altLang="en-US" sz="3200" b="1" dirty="0"/>
          </a:p>
        </p:txBody>
      </p:sp>
      <p:pic>
        <p:nvPicPr>
          <p:cNvPr id="14" name="그래픽 5">
            <a:extLst>
              <a:ext uri="{FF2B5EF4-FFF2-40B4-BE49-F238E27FC236}">
                <a16:creationId xmlns:a16="http://schemas.microsoft.com/office/drawing/2014/main" xmlns="" id="{48BC9DBE-E90D-47B1-B117-4A2064A708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44881" y="2493884"/>
            <a:ext cx="5233619" cy="327101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76700" y="3073400"/>
            <a:ext cx="1701800" cy="787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98" y="3818842"/>
            <a:ext cx="6104743" cy="3039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3" idx="6"/>
          </p:cNvCxnSpPr>
          <p:nvPr/>
        </p:nvCxnSpPr>
        <p:spPr>
          <a:xfrm>
            <a:off x="5778500" y="3467100"/>
            <a:ext cx="1295400" cy="495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42A8A3A-2938-4C29-8290-D0020BEC76AF}"/>
              </a:ext>
            </a:extLst>
          </p:cNvPr>
          <p:cNvGrpSpPr/>
          <p:nvPr/>
        </p:nvGrpSpPr>
        <p:grpSpPr>
          <a:xfrm>
            <a:off x="6675858" y="2489075"/>
            <a:ext cx="5185942" cy="1168649"/>
            <a:chOff x="242744" y="3314387"/>
            <a:chExt cx="2003214" cy="184006"/>
          </a:xfrm>
        </p:grpSpPr>
        <p:sp>
          <p:nvSpPr>
            <p:cNvPr id="21" name="TextBox 4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D406DFB-4B8B-4D32-B01B-CCF162661D60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101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>
                  <a:solidFill>
                    <a:schemeClr val="accent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시각화 데이터에서 분석할 수 있었던 요소</a:t>
              </a:r>
              <a:endParaRPr lang="ko-KR" altLang="en-US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22" name="TextBox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33E3B2-ADF2-4F67-8990-6FBF6DE9E26D}"/>
                </a:ext>
              </a:extLst>
            </p:cNvPr>
            <p:cNvSpPr txBox="1"/>
            <p:nvPr/>
          </p:nvSpPr>
          <p:spPr>
            <a:xfrm>
              <a:off x="242744" y="3367551"/>
              <a:ext cx="2003214" cy="130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Marvel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사의 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영화 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‘</a:t>
              </a:r>
              <a:r>
                <a:rPr lang="ko-KR" altLang="en-U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앤드게임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’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은 </a:t>
              </a:r>
              <a:r>
                <a:rPr lang="ko-KR" altLang="en-U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네이버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영화 네티즌 </a:t>
              </a:r>
              <a:r>
                <a:rPr lang="ko-KR" altLang="en-U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공감수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TOP3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가 모두 영화의 특정 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Scene 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이나 대사를 서술한 </a:t>
              </a:r>
              <a:r>
                <a:rPr lang="ko-KR" altLang="en-US" sz="16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댓글이라는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것을 확인 할 수 있다</a:t>
              </a:r>
              <a:r>
                <a:rPr lang="en-US" altLang="ko-KR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.</a:t>
              </a:r>
              <a:r>
                <a:rPr lang="ko-KR" altLang="en-US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61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" y="330939"/>
            <a:ext cx="12750060" cy="70019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Marvel &amp; DC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히어로 영화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데이터 분석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시각화된 데이터를 통한 분석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C:\Users\Administrator\Desktop\54325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7" y="19573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6754374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282825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25700" y="1479488"/>
            <a:ext cx="8051800" cy="400110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시각화 데이터의 분석에 따른 </a:t>
            </a:r>
            <a:r>
              <a:rPr lang="en-US" altLang="ko-KR" sz="2000" b="1" dirty="0" smtClean="0"/>
              <a:t>SF</a:t>
            </a:r>
            <a:r>
              <a:rPr lang="ko-KR" altLang="en-US" sz="2000" b="1" dirty="0" smtClean="0"/>
              <a:t>장르의 관람객 주요 고려 사항   </a:t>
            </a:r>
            <a:endParaRPr lang="ko-KR" altLang="en-US" sz="2000" b="1" dirty="0"/>
          </a:p>
        </p:txBody>
      </p:sp>
      <p:pic>
        <p:nvPicPr>
          <p:cNvPr id="15" name="그래픽 7">
            <a:extLst>
              <a:ext uri="{FF2B5EF4-FFF2-40B4-BE49-F238E27FC236}">
                <a16:creationId xmlns:a16="http://schemas.microsoft.com/office/drawing/2014/main" xmlns="" id="{2B21EC42-18F7-43F6-85B9-B065C9441C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77900" y="4189396"/>
            <a:ext cx="3355365" cy="2097103"/>
          </a:xfrm>
          <a:prstGeom prst="rect">
            <a:avLst/>
          </a:prstGeom>
        </p:spPr>
      </p:pic>
      <p:pic>
        <p:nvPicPr>
          <p:cNvPr id="16" name="그래픽 7">
            <a:extLst>
              <a:ext uri="{FF2B5EF4-FFF2-40B4-BE49-F238E27FC236}">
                <a16:creationId xmlns:a16="http://schemas.microsoft.com/office/drawing/2014/main" xmlns="" id="{2F997D51-FC2B-4B3D-87E3-00A5723F09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51837" y="4189396"/>
            <a:ext cx="3355365" cy="2097103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247808" y="4124292"/>
            <a:ext cx="395304" cy="3953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46462" y="5530784"/>
            <a:ext cx="593692" cy="5366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9599662" y="4736231"/>
            <a:ext cx="478696" cy="43266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9307561" y="5409331"/>
            <a:ext cx="658457" cy="6072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33E3B2-ADF2-4F67-8990-6FBF6DE9E26D}"/>
              </a:ext>
            </a:extLst>
          </p:cNvPr>
          <p:cNvSpPr txBox="1"/>
          <p:nvPr/>
        </p:nvSpPr>
        <p:spPr>
          <a:xfrm>
            <a:off x="4333266" y="4199406"/>
            <a:ext cx="38074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8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편의 영화 시각화 데이터 중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빠지지 않았던 키워드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‘cg’, ‘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스토리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’</a:t>
            </a:r>
          </a:p>
          <a:p>
            <a:pPr algn="ctr"/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테이블 데이터를 통한 정밀 분석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6236983" y="5264323"/>
            <a:ext cx="0" cy="429583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14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" y="330939"/>
            <a:ext cx="12750060" cy="700195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Marvel &amp; DC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히어로 영화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데이터 분석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시각화된 데이터를 통한 분석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2251075"/>
            <a:ext cx="9720000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 descr="C:\Users\Administrator\Desktop\6754374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1546225"/>
            <a:ext cx="1406525" cy="56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2496079"/>
            <a:ext cx="9720000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2749550"/>
            <a:ext cx="9720000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3016251"/>
            <a:ext cx="9720000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4981575"/>
            <a:ext cx="9720000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C:\Users\Administrator\Desktop\54325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3371951"/>
            <a:ext cx="871537" cy="8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5281612"/>
            <a:ext cx="9720000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4411663"/>
            <a:ext cx="9720000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" y="4691063"/>
            <a:ext cx="9720000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74300" y="2193251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에이지오브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울트론</a:t>
            </a:r>
            <a:endParaRPr lang="ko-KR" altLang="en-US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10308963" y="2450469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인피니티</a:t>
            </a:r>
            <a:r>
              <a:rPr lang="ko-KR" altLang="en-US" sz="1050" dirty="0" err="1"/>
              <a:t>워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10274300" y="2729241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어밴져</a:t>
            </a:r>
            <a:r>
              <a:rPr lang="ko-KR" altLang="en-US" sz="1050" dirty="0" err="1"/>
              <a:t>스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10296263" y="3003551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앤드게</a:t>
            </a:r>
            <a:r>
              <a:rPr lang="ko-KR" altLang="en-US" sz="1050" dirty="0" err="1"/>
              <a:t>임</a:t>
            </a:r>
            <a:endParaRPr lang="ko-KR" altLang="en-US" sz="1050" dirty="0"/>
          </a:p>
        </p:txBody>
      </p:sp>
      <p:sp>
        <p:nvSpPr>
          <p:cNvPr id="26" name="TextBox 25"/>
          <p:cNvSpPr txBox="1"/>
          <p:nvPr/>
        </p:nvSpPr>
        <p:spPr>
          <a:xfrm>
            <a:off x="10308963" y="4366053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저스티스리</a:t>
            </a:r>
            <a:r>
              <a:rPr lang="ko-KR" altLang="en-US" sz="1050" dirty="0" err="1"/>
              <a:t>그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0308963" y="4651426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원더우</a:t>
            </a:r>
            <a:r>
              <a:rPr lang="ko-KR" altLang="en-US" sz="1050" dirty="0" err="1"/>
              <a:t>먼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0308963" y="4933370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아쿠아</a:t>
            </a:r>
            <a:r>
              <a:rPr lang="ko-KR" altLang="en-US" sz="1050" dirty="0" err="1"/>
              <a:t>맨</a:t>
            </a:r>
            <a:endParaRPr lang="ko-KR" alt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10334363" y="5217255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err="1" smtClean="0"/>
              <a:t>다크나이트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라이즈</a:t>
            </a:r>
            <a:endParaRPr lang="ko-KR" altLang="en-US" sz="105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855200" y="2193251"/>
            <a:ext cx="301362" cy="107191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882319" y="4396419"/>
            <a:ext cx="301362" cy="107191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9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330939"/>
            <a:ext cx="10515600" cy="700195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Marvel &amp; DC </a:t>
            </a:r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히어로 영화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언어 데이터 분석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42A8A3A-2938-4C29-8290-D0020BEC76AF}"/>
              </a:ext>
            </a:extLst>
          </p:cNvPr>
          <p:cNvGrpSpPr/>
          <p:nvPr/>
        </p:nvGrpSpPr>
        <p:grpSpPr>
          <a:xfrm>
            <a:off x="7878741" y="1814826"/>
            <a:ext cx="4452959" cy="2442322"/>
            <a:chOff x="242744" y="3314387"/>
            <a:chExt cx="2003214" cy="257967"/>
          </a:xfrm>
        </p:grpSpPr>
        <p:sp>
          <p:nvSpPr>
            <p:cNvPr id="11" name="TextBox 44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FD406DFB-4B8B-4D32-B01B-CCF162661D60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48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400" b="1" dirty="0" smtClean="0">
                  <a:solidFill>
                    <a:schemeClr val="accent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분석</a:t>
              </a:r>
              <a:endParaRPr lang="ko-KR" altLang="en-US" sz="24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  <p:sp>
          <p:nvSpPr>
            <p:cNvPr id="12" name="TextBox 45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7733E3B2-ADF2-4F67-8990-6FBF6DE9E26D}"/>
                </a:ext>
              </a:extLst>
            </p:cNvPr>
            <p:cNvSpPr txBox="1"/>
            <p:nvPr/>
          </p:nvSpPr>
          <p:spPr>
            <a:xfrm>
              <a:off x="242744" y="3367551"/>
              <a:ext cx="2003214" cy="20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영화 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‘</a:t>
              </a:r>
              <a:r>
                <a:rPr lang="ko-KR" alt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저스티스리그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’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에서 가장 많이 언급된 히어로는 각각 슈퍼맨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, </a:t>
              </a:r>
              <a:r>
                <a:rPr lang="ko-KR" alt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배트맨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, </a:t>
              </a:r>
              <a:r>
                <a:rPr lang="ko-KR" altLang="en-US" sz="2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원더우먼</a:t>
              </a:r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 순서이다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.</a:t>
              </a:r>
            </a:p>
            <a:p>
              <a:r>
                <a:rPr lang="ko-KR" altLang="en-US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슈퍼맨이 가장 많이 언급되었지만 슈퍼맨이 낮은 평점에서 더 많이 언급 되었다</a:t>
              </a:r>
              <a:r>
                <a:rPr lang="en-US" altLang="ko-KR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Arial" pitchFamily="34" charset="0"/>
                </a:rPr>
                <a:t>.</a:t>
              </a:r>
              <a:endPara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endParaRPr>
            </a:p>
          </p:txBody>
        </p:sp>
      </p:grpSp>
      <p:pic>
        <p:nvPicPr>
          <p:cNvPr id="1026" name="Picture 2" descr="C:\Users\Administrator\Desktop\11111111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6" y="1814842"/>
            <a:ext cx="7516926" cy="263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 txBox="1">
            <a:spLocks/>
          </p:cNvSpPr>
          <p:nvPr/>
        </p:nvSpPr>
        <p:spPr>
          <a:xfrm>
            <a:off x="211116" y="1256781"/>
            <a:ext cx="5257800" cy="51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/>
              <a:t>DC_</a:t>
            </a:r>
            <a:r>
              <a:rPr lang="ko-KR" altLang="en-US" sz="3200" b="1" dirty="0" smtClean="0"/>
              <a:t>영화 </a:t>
            </a:r>
            <a:r>
              <a:rPr lang="en-US" altLang="ko-KR" sz="3200" b="1" dirty="0" smtClean="0"/>
              <a:t>‘</a:t>
            </a:r>
            <a:r>
              <a:rPr lang="ko-KR" altLang="en-US" sz="3200" b="1" dirty="0" err="1" smtClean="0"/>
              <a:t>저스티스리그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‘ </a:t>
            </a:r>
            <a:r>
              <a:rPr lang="ko-KR" altLang="en-US" sz="3200" b="1" dirty="0" smtClean="0"/>
              <a:t>히어로 언급 비율</a:t>
            </a:r>
            <a:endParaRPr lang="ko-KR" altLang="en-US" sz="3200" b="1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0C4FC9F7-11C4-4F05-B0C2-D7A770100010}"/>
              </a:ext>
            </a:extLst>
          </p:cNvPr>
          <p:cNvSpPr txBox="1">
            <a:spLocks/>
          </p:cNvSpPr>
          <p:nvPr/>
        </p:nvSpPr>
        <p:spPr>
          <a:xfrm>
            <a:off x="211116" y="4647681"/>
            <a:ext cx="6126184" cy="51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/>
              <a:t>Marvel_</a:t>
            </a:r>
            <a:r>
              <a:rPr lang="ko-KR" altLang="en-US" sz="2000" b="1" dirty="0" smtClean="0"/>
              <a:t>영화 </a:t>
            </a:r>
            <a:r>
              <a:rPr lang="en-US" altLang="ko-KR" sz="2000" b="1" dirty="0" smtClean="0"/>
              <a:t>‘</a:t>
            </a:r>
            <a:r>
              <a:rPr lang="ko-KR" altLang="en-US" sz="2000" b="1" dirty="0" err="1" smtClean="0"/>
              <a:t>저스티스리그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‘ </a:t>
            </a:r>
            <a:r>
              <a:rPr lang="ko-KR" altLang="en-US" sz="2000" b="1" dirty="0" smtClean="0"/>
              <a:t>히어로 언급 비율</a:t>
            </a:r>
            <a:endParaRPr lang="ko-KR" altLang="en-US" sz="2000" b="1" dirty="0"/>
          </a:p>
        </p:txBody>
      </p:sp>
      <p:sp>
        <p:nvSpPr>
          <p:cNvPr id="15" name="TextBox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33E3B2-ADF2-4F67-8990-6FBF6DE9E26D}"/>
              </a:ext>
            </a:extLst>
          </p:cNvPr>
          <p:cNvSpPr txBox="1"/>
          <p:nvPr/>
        </p:nvSpPr>
        <p:spPr>
          <a:xfrm>
            <a:off x="255659" y="5167642"/>
            <a:ext cx="6805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어밴져스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아이언맨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&gt;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헐크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&gt;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록키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어밴져스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_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에이지오브울트론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아이언맨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&gt;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캡틴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&gt;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퀵실버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어밴져스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_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인피니티워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: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토르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&gt;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캡틴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&gt;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아이언맨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  <a:p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어밴져스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_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앤드게임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토르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&gt;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아이언맨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&gt;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캡틴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  <p:sp>
        <p:nvSpPr>
          <p:cNvPr id="16" name="TextBox 45">
            <a:extLst>
              <a:ext uri="{FF2B5EF4-FFF2-40B4-BE49-F238E27FC236}">
                <a16:creationId xmlns="" xmlns:a16="http://schemas.microsoft.com/office/drawing/2014/main" xmlns:lc="http://schemas.openxmlformats.org/drawingml/2006/lockedCanvas" id="{7733E3B2-ADF2-4F67-8990-6FBF6DE9E26D}"/>
              </a:ext>
            </a:extLst>
          </p:cNvPr>
          <p:cNvSpPr txBox="1"/>
          <p:nvPr/>
        </p:nvSpPr>
        <p:spPr>
          <a:xfrm>
            <a:off x="8031193" y="5167642"/>
            <a:ext cx="43005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아이언맨이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가장 많이 언급되었지만 </a:t>
            </a:r>
            <a:r>
              <a:rPr lang="ko-KR" altLang="en-US" sz="2000" dirty="0" err="1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어밴져스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시리즈에서는 다양한 인물들이 언급됨</a:t>
            </a:r>
            <a:r>
              <a:rPr lang="en-US" altLang="ko-KR" sz="20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.</a:t>
            </a:r>
            <a:r>
              <a:rPr lang="ko-KR" altLang="en-US" sz="2000" dirty="0" smtClean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itchFamily="34" charset="0"/>
              </a:rPr>
              <a:t> 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itchFamily="34" charset="0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883400" y="5829361"/>
            <a:ext cx="711200" cy="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5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393</Words>
  <Application>Microsoft Office PowerPoint</Application>
  <PresentationFormat>사용자 지정</PresentationFormat>
  <Paragraphs>52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Marvel &amp; DC 히어로 영화_언어 데이터 분석</vt:lpstr>
      <vt:lpstr>Marvel &amp; DC 히어로 영화_언어 데이터 분석-시각화된 데이터를 통한 분석</vt:lpstr>
      <vt:lpstr>Marvel &amp; DC 히어로 영화_언어 데이터 분석-시각화된 데이터를 통한 분석</vt:lpstr>
      <vt:lpstr>Marvel &amp; DC 히어로 영화_언어 데이터 분석-시각화된 데이터를 통한 분석</vt:lpstr>
      <vt:lpstr>Marvel &amp; DC 히어로 영화_언어 데이터 분석-시각화된 데이터를 통한 분석</vt:lpstr>
      <vt:lpstr>Marvel &amp; DC 히어로 영화_언어 데이터 분석-시각화된 데이터를 통한 분석</vt:lpstr>
      <vt:lpstr>Marvel &amp; DC 히어로 영화_언어 데이터 분석-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김남윤</dc:creator>
  <cp:lastModifiedBy>aaa</cp:lastModifiedBy>
  <cp:revision>24</cp:revision>
  <dcterms:created xsi:type="dcterms:W3CDTF">2020-12-08T17:20:06Z</dcterms:created>
  <dcterms:modified xsi:type="dcterms:W3CDTF">2020-12-10T06:55:25Z</dcterms:modified>
</cp:coreProperties>
</file>