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2" r:id="rId5"/>
    <p:sldId id="259" r:id="rId6"/>
    <p:sldId id="260" r:id="rId7"/>
    <p:sldId id="261" r:id="rId8"/>
    <p:sldId id="264" r:id="rId9"/>
    <p:sldId id="265" r:id="rId10"/>
    <p:sldId id="25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8C0-D221-4A75-9DD3-93D570A1EED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67B7-D972-469D-A8C0-B37B5D85A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25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8C0-D221-4A75-9DD3-93D570A1EED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67B7-D972-469D-A8C0-B37B5D85A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0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8C0-D221-4A75-9DD3-93D570A1EED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67B7-D972-469D-A8C0-B37B5D85A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3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8C0-D221-4A75-9DD3-93D570A1EED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67B7-D972-469D-A8C0-B37B5D85A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6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8C0-D221-4A75-9DD3-93D570A1EED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67B7-D972-469D-A8C0-B37B5D85A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65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8C0-D221-4A75-9DD3-93D570A1EED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67B7-D972-469D-A8C0-B37B5D85A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87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8C0-D221-4A75-9DD3-93D570A1EED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67B7-D972-469D-A8C0-B37B5D85A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75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8C0-D221-4A75-9DD3-93D570A1EED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67B7-D972-469D-A8C0-B37B5D85A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4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8C0-D221-4A75-9DD3-93D570A1EED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67B7-D972-469D-A8C0-B37B5D85A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45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8C0-D221-4A75-9DD3-93D570A1EED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67B7-D972-469D-A8C0-B37B5D85A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5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8C0-D221-4A75-9DD3-93D570A1EED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67B7-D972-469D-A8C0-B37B5D85A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9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F8C0-D221-4A75-9DD3-93D570A1EED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E67B7-D972-469D-A8C0-B37B5D85A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35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io/getLatestIstio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ker.io/honester/httpbin:latest" TargetMode="External"/><Relationship Id="rId2" Type="http://schemas.openxmlformats.org/officeDocument/2006/relationships/hyperlink" Target="http://docker.io/honester/hello-server:latest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networking.istio.io/v1alpha3" TargetMode="External"/><Relationship Id="rId4" Type="http://schemas.openxmlformats.org/officeDocument/2006/relationships/hyperlink" Target="http://svc-hello.istio-cb-ns:8080;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etworking.istio.io/v1alpha3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9881" y="205426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hub</a:t>
            </a:r>
            <a:endParaRPr lang="ko-KR" alt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9881" y="2880986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endParaRPr lang="ko-KR" alt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28995" y="2880986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ECR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4438" y="2880986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EKS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9881" y="1227903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hub</a:t>
            </a:r>
            <a:endParaRPr lang="ko-KR" alt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3552" y="2880986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9881" y="3708054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ko-KR" alt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2341" y="3708405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CQRS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04971" y="2880986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istio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9881" y="466543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MSA-EZ</a:t>
            </a:r>
            <a:endParaRPr lang="ko-KR" alt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2013" y="46654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설계문서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28592" y="2660920"/>
            <a:ext cx="6843907" cy="701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410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1743" y="851770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Event Storming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1742" y="1916482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ervice Registry :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-DNS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02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498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endParaRPr lang="ko-KR" alt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0612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ECR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6055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EKS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5169" y="42588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6588" y="42588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istio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26458" y="244433"/>
            <a:ext cx="1803748" cy="701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1025" y="1984592"/>
            <a:ext cx="107156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b="1" dirty="0" smtClean="0">
                <a:solidFill>
                  <a:srgbClr val="ED5C57"/>
                </a:solidFill>
                <a:latin typeface="inherit"/>
              </a:rPr>
              <a:t>EKS </a:t>
            </a:r>
            <a:r>
              <a:rPr lang="ko-KR" altLang="en-US" sz="1200" b="1" dirty="0">
                <a:solidFill>
                  <a:srgbClr val="ED5C57"/>
                </a:solidFill>
                <a:latin typeface="inherit"/>
              </a:rPr>
              <a:t>생성</a:t>
            </a:r>
            <a:endParaRPr lang="ko-KR" alt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/>
            <a:r>
              <a:rPr lang="ko-KR" altLang="en-US" sz="1200" b="1" dirty="0">
                <a:solidFill>
                  <a:srgbClr val="000000"/>
                </a:solidFill>
                <a:latin typeface="inherit"/>
              </a:rPr>
              <a:t/>
            </a:r>
            <a:br>
              <a:rPr lang="ko-KR" altLang="en-US" sz="1200" b="1" dirty="0">
                <a:solidFill>
                  <a:srgbClr val="000000"/>
                </a:solidFill>
                <a:latin typeface="inherit"/>
              </a:rPr>
            </a:br>
            <a:endParaRPr lang="ko-KR" alt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/>
            <a:r>
              <a:rPr lang="en-US" altLang="ko-KR" sz="1200" b="1" dirty="0" err="1">
                <a:solidFill>
                  <a:srgbClr val="000000"/>
                </a:solidFill>
                <a:latin typeface="inherit"/>
              </a:rPr>
              <a:t>aws</a:t>
            </a:r>
            <a:r>
              <a:rPr lang="en-US" altLang="ko-KR" sz="1200" b="1" dirty="0">
                <a:solidFill>
                  <a:srgbClr val="000000"/>
                </a:solidFill>
                <a:latin typeface="inherit"/>
              </a:rPr>
              <a:t> configure</a:t>
            </a:r>
            <a:r>
              <a:rPr lang="en-US" altLang="ko-KR" sz="120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altLang="ko-KR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/>
            <a:r>
              <a:rPr lang="en-US" altLang="ko-KR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ko-KR" sz="12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altLang="ko-KR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/>
            <a:r>
              <a:rPr lang="en-US" altLang="ko-KR" sz="12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eksctl</a:t>
            </a:r>
            <a:r>
              <a:rPr lang="en-US" altLang="ko-KR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 create cluster --name user12-cluster  --version 1.15 --</a:t>
            </a:r>
            <a:r>
              <a:rPr lang="en-US" altLang="ko-KR" sz="12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nodegroup</a:t>
            </a:r>
            <a:r>
              <a:rPr lang="en-US" altLang="ko-KR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-name standard-workers --node-type t3.medium --nodes 3 --nodes-min 1 --nodes-max 3</a:t>
            </a:r>
            <a:r>
              <a:rPr lang="en-US" altLang="ko-KR" sz="120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altLang="ko-KR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/>
            <a:r>
              <a:rPr lang="en-US" altLang="ko-KR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altLang="ko-KR" sz="12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ko-KR" sz="1200" b="1" dirty="0" smtClean="0">
                <a:solidFill>
                  <a:srgbClr val="ED5C57"/>
                </a:solidFill>
                <a:latin typeface="Calibri" panose="020F0502020204030204" pitchFamily="34" charset="0"/>
              </a:rPr>
              <a:t>EKS </a:t>
            </a:r>
            <a:r>
              <a:rPr lang="ko-KR" altLang="en-US" sz="1200" b="1" dirty="0">
                <a:solidFill>
                  <a:srgbClr val="ED5C57"/>
                </a:solidFill>
                <a:latin typeface="Calibri" panose="020F0502020204030204" pitchFamily="34" charset="0"/>
              </a:rPr>
              <a:t>확인</a:t>
            </a:r>
            <a:endParaRPr lang="ko-KR" alt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/>
            <a:r>
              <a:rPr lang="ko-KR" alt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ko-KR" alt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ko-KR" alt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/>
            <a:r>
              <a:rPr lang="en-US" altLang="ko-KR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skccadmin@SKCC16D00057:~/Order$ </a:t>
            </a:r>
            <a:r>
              <a:rPr lang="en-US" altLang="ko-KR" sz="12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kubectl</a:t>
            </a:r>
            <a:r>
              <a:rPr lang="en-US" altLang="ko-KR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config</a:t>
            </a:r>
            <a:r>
              <a:rPr lang="en-US" altLang="ko-KR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 current-contextuser12@user12-cluster.ap-northeast-2.eksctl.io</a:t>
            </a:r>
          </a:p>
          <a:p>
            <a:pPr fontAlgn="base"/>
            <a:r>
              <a:rPr lang="en-US" altLang="ko-KR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skccadmin@SKCC16D00057:~/Order$ </a:t>
            </a:r>
            <a:r>
              <a:rPr lang="en-US" altLang="ko-KR" sz="12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kubectl</a:t>
            </a:r>
            <a:r>
              <a:rPr lang="en-US" altLang="ko-KR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 get node</a:t>
            </a:r>
          </a:p>
          <a:p>
            <a:pPr fontAlgn="base"/>
            <a:r>
              <a:rPr lang="en-US" altLang="ko-KR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NAME                                                STATUS   ROLES    AGE   VERSION</a:t>
            </a:r>
          </a:p>
          <a:p>
            <a:pPr fontAlgn="base"/>
            <a:r>
              <a:rPr lang="en-US" altLang="ko-KR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ip-192-168-13-76.ap-northeast-2.compute.internal    Ready    &lt;none&gt;   14m   v1.15.11-eks-065dce</a:t>
            </a:r>
          </a:p>
          <a:p>
            <a:pPr fontAlgn="base"/>
            <a:r>
              <a:rPr lang="en-US" altLang="ko-KR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ip-192-168-45-224.ap-northeast-2.compute.internal   Ready    &lt;none&gt;   14m   v1.15.11-eks-065dce</a:t>
            </a:r>
          </a:p>
          <a:p>
            <a:pPr fontAlgn="base"/>
            <a:r>
              <a:rPr lang="en-US" altLang="ko-KR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ip-192-168-75-146.ap-northeast-2.compute.internal   Ready    &lt;none&gt;   14m   v1.15.11-eks-065dce</a:t>
            </a:r>
          </a:p>
          <a:p>
            <a:pPr fontAlgn="base"/>
            <a:r>
              <a:rPr lang="en-US" altLang="ko-KR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skccadmin@SKCC16D00057:~/Order$</a:t>
            </a:r>
            <a:endParaRPr lang="en-US" altLang="ko-KR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9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498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endParaRPr lang="ko-KR" alt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0612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ECR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6055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EKS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5169" y="42588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6588" y="42588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istio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91015" y="244433"/>
            <a:ext cx="1803748" cy="701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690" t="18779" r="7653" b="35198"/>
          <a:stretch/>
        </p:blipFill>
        <p:spPr>
          <a:xfrm>
            <a:off x="471498" y="2318552"/>
            <a:ext cx="10758997" cy="305978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97722" y="1776111"/>
            <a:ext cx="3839049" cy="360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AWS Console </a:t>
            </a:r>
            <a:r>
              <a:rPr lang="ko-KR" altLang="en-US" dirty="0" smtClean="0"/>
              <a:t>에서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97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498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endParaRPr lang="ko-KR" alt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0612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ECR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6055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EKS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5169" y="42588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6588" y="42588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istio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64206" y="244433"/>
            <a:ext cx="1803748" cy="701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7922" y="1681525"/>
            <a:ext cx="10759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curl https://raw.githubusercontent.com/kubernetes/helm/master/scripts/get | bash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kubectl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 --namespace 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kube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-system create 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sa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 tiller      # helm </a:t>
            </a:r>
            <a:r>
              <a:rPr lang="ko-KR" altLang="en-US" sz="1400" b="0" i="0" dirty="0" smtClean="0">
                <a:solidFill>
                  <a:srgbClr val="FF0000"/>
                </a:solidFill>
                <a:effectLst/>
                <a:latin typeface="Helvetica Neue"/>
              </a:rPr>
              <a:t>의 설치관리자를 위한 시스템 사용자 생성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kubectl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 create 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clusterrolebinding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 tiller --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clusterrole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 cluster-admin --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serviceaccount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=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kube-system:tiller</a:t>
            </a:r>
            <a:endParaRPr lang="en-US" altLang="ko-KR" sz="1400" b="0" i="0" dirty="0" smtClean="0">
              <a:solidFill>
                <a:srgbClr val="FF0000"/>
              </a:solidFill>
              <a:effectLst/>
              <a:latin typeface="Helvetica Neue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helm 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init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 --service-account tiller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altLang="ko-KR" sz="1400" b="0" i="0" dirty="0" smtClean="0">
              <a:solidFill>
                <a:srgbClr val="FF0000"/>
              </a:solidFill>
              <a:effectLst/>
              <a:latin typeface="Helvetica Neue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kubectl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 patch deploy --namespace 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kube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-system tiller-deploy -p '{"spec":{"template":{"spec":{"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serviceAccount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":"tiller"}}}}'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altLang="ko-KR" sz="1400" b="0" i="0" dirty="0" smtClean="0">
              <a:solidFill>
                <a:srgbClr val="FF0000"/>
              </a:solidFill>
              <a:effectLst/>
              <a:latin typeface="Helvetica Neue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helm repo add incubator http://storage.googleapis.com/kubernetes-charts-incubator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helm repo update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helm install --name my-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kafka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 --namespace 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kafka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 incubator/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kafka</a:t>
            </a:r>
            <a:endParaRPr lang="ko-KR" altLang="en-US" sz="1400" b="0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3047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498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endParaRPr lang="ko-KR" alt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0612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ECR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6055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EKS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5169" y="42588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6588" y="42588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istio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1452" y="250521"/>
            <a:ext cx="1803748" cy="701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5604" y="939803"/>
            <a:ext cx="1075985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Service Mesh, </a:t>
            </a: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Istio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 Hands-on Lab. </a:t>
            </a: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Istio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설치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(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Istio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 </a:t>
            </a:r>
            <a:r>
              <a:rPr lang="ko-KR" altLang="en-US" sz="1400" b="0" i="0" dirty="0" smtClean="0">
                <a:solidFill>
                  <a:srgbClr val="FF0000"/>
                </a:solidFill>
                <a:effectLst/>
                <a:latin typeface="Helvetica Neue"/>
              </a:rPr>
              <a:t>설치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curl -L </a:t>
            </a:r>
            <a:r>
              <a:rPr lang="en-US" altLang="ko-KR" sz="1400" b="0" i="0" u="none" strike="noStrike" dirty="0" smtClean="0">
                <a:solidFill>
                  <a:srgbClr val="FF0000"/>
                </a:solidFill>
                <a:effectLst/>
                <a:latin typeface="Helvetica Neue"/>
                <a:hlinkClick r:id="rId2"/>
              </a:rPr>
              <a:t>https://git.io/getLatestIstio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 | ISTIO_VERSION=1.4.5 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sh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 -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cd istio-1.4.5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export PATH=$PWD/bin:$PATH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for 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i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 in install/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kubernetes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/helm/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istio-init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/files/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crd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*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yaml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; do 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kubectl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 apply -f $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i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; done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kubectl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 apply -f install/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kubernetes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/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istio-demo.yaml</a:t>
            </a:r>
            <a:endParaRPr lang="en-US" altLang="ko-KR" sz="1400" b="0" i="0" dirty="0" smtClean="0">
              <a:solidFill>
                <a:srgbClr val="FF0000"/>
              </a:solidFill>
              <a:effectLst/>
              <a:latin typeface="Helvetica Neue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(</a:t>
            </a:r>
            <a:r>
              <a:rPr lang="ko-KR" altLang="en-US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설치확인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kubectl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 get pod -n 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istio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-system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How to activate Sidecar (</a:t>
            </a: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Istio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 Proxy) for K8s Objects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(1. using </a:t>
            </a: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Istio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kube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-inject every K8s object)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kubectl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 apply -f &lt;(</a:t>
            </a: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istioctl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kube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-inject -f </a:t>
            </a: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Deployment.yml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) -n </a:t>
            </a: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istio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-test-ns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(2. using </a:t>
            </a: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Istio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 Enabled Namespace) 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kubectl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 label namespace </a:t>
            </a: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istio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-test-ns </a:t>
            </a: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istio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-injection=enabled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Lab. </a:t>
            </a: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Istio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 Tutorial </a:t>
            </a:r>
            <a:r>
              <a:rPr lang="ko-KR" altLang="en-US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셋업</a:t>
            </a:r>
            <a:endParaRPr lang="ko-KR" altLang="en-US" sz="1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Lab. </a:t>
            </a: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Istio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 Simple 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라우팅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Lab. </a:t>
            </a: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Istio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 Advanced 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라우팅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Lab. Circuit Breaking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Istio</a:t>
            </a:r>
            <a:r>
              <a:rPr lang="ko-KR" altLang="en-US" sz="1400" b="0" i="0" dirty="0" smtClean="0">
                <a:solidFill>
                  <a:srgbClr val="FF0000"/>
                </a:solidFill>
                <a:effectLst/>
                <a:latin typeface="Helvetica Neue"/>
              </a:rPr>
              <a:t>가 활성화된 네임스페이스 생성 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kubectl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 create namespace 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istio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-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cb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-ns</a:t>
            </a:r>
          </a:p>
          <a:p>
            <a:pPr marL="1143000" lvl="2" indent="-228600" fontAlgn="base">
              <a:buFont typeface="Arial" panose="020B0604020202020204" pitchFamily="34" charset="0"/>
              <a:buChar char="•"/>
            </a:pP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kubectl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 label namespace 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istio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-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cb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-ns </a:t>
            </a:r>
            <a:r>
              <a:rPr lang="en-US" altLang="ko-KR" sz="1400" b="0" i="0" dirty="0" err="1" smtClean="0">
                <a:solidFill>
                  <a:srgbClr val="FF0000"/>
                </a:solidFill>
                <a:effectLst/>
                <a:latin typeface="Helvetica Neue"/>
              </a:rPr>
              <a:t>istio</a:t>
            </a:r>
            <a:r>
              <a:rPr lang="en-US" altLang="ko-KR" sz="1400" b="0" i="0" dirty="0" smtClean="0">
                <a:solidFill>
                  <a:srgbClr val="FF0000"/>
                </a:solidFill>
                <a:effectLst/>
                <a:latin typeface="Helvetica Neue"/>
              </a:rPr>
              <a:t>-injection=enabled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[CB </a:t>
            </a:r>
            <a:r>
              <a:rPr lang="ko-KR" altLang="en-US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유스케이스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] #1. Connection Max &amp; Pending 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수에 따른 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Circuit Breaker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[CB </a:t>
            </a:r>
            <a:r>
              <a:rPr lang="ko-KR" altLang="en-US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유스케이스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] #2. Load balancing pool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의 인스턴스 상태에 기반한 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Circuit Breaker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Istio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 Hands-on Object 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삭제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kubectl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 delete namespace tutorial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kubectl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 delete namespace </a:t>
            </a: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istio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cb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-ns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kubectl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 delete namespace </a:t>
            </a: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istio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-system</a:t>
            </a:r>
            <a:endParaRPr lang="ko-KR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6777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498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endParaRPr lang="ko-KR" alt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0612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ECR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6055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EKS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5169" y="42588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6588" y="42588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istio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1452" y="250521"/>
            <a:ext cx="1803748" cy="701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48978" y="131296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[CB </a:t>
            </a:r>
            <a:r>
              <a:rPr lang="ko-KR" altLang="en-US" sz="1000" b="0" i="0" dirty="0" err="1" smtClean="0">
                <a:solidFill>
                  <a:srgbClr val="2A3135"/>
                </a:solidFill>
                <a:effectLst/>
                <a:latin typeface="-apple-system"/>
              </a:rPr>
              <a:t>유스케이스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] #2. Load balancing pool</a:t>
            </a:r>
            <a:r>
              <a:rPr lang="ko-KR" altLang="en-US" sz="1000" b="0" i="0" dirty="0" smtClean="0">
                <a:solidFill>
                  <a:srgbClr val="2A3135"/>
                </a:solidFill>
                <a:effectLst/>
                <a:latin typeface="-apple-system"/>
              </a:rPr>
              <a:t>의 인스턴스 상태에 기반한 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Circuit Breaker</a:t>
            </a:r>
          </a:p>
          <a:p>
            <a:pPr fontAlgn="base"/>
            <a:r>
              <a:rPr lang="ko-KR" altLang="en-US" sz="1000" b="0" i="0" dirty="0" smtClean="0">
                <a:solidFill>
                  <a:srgbClr val="2A3135"/>
                </a:solidFill>
                <a:effectLst/>
                <a:latin typeface="-apple-system"/>
              </a:rPr>
              <a:t>테스트 어플리케이션 배포 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(hello-server-1, hello-server-2 Pods, Service)</a:t>
            </a:r>
          </a:p>
          <a:p>
            <a:pPr fontAlgn="base"/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(</a:t>
            </a:r>
            <a:r>
              <a:rPr lang="en-US" altLang="ko-KR" sz="1000" b="0" i="0" dirty="0" err="1" smtClean="0">
                <a:solidFill>
                  <a:srgbClr val="2A3135"/>
                </a:solidFill>
                <a:effectLst/>
                <a:latin typeface="-apple-system"/>
              </a:rPr>
              <a:t>hello-server:latest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 </a:t>
            </a:r>
            <a:r>
              <a:rPr lang="ko-KR" altLang="en-US" sz="1000" b="0" i="0" dirty="0" smtClean="0">
                <a:solidFill>
                  <a:srgbClr val="2A3135"/>
                </a:solidFill>
                <a:effectLst/>
                <a:latin typeface="-apple-system"/>
              </a:rPr>
              <a:t>이미지는 </a:t>
            </a:r>
            <a:r>
              <a:rPr lang="en-US" altLang="ko-KR" sz="1000" b="0" i="0" dirty="0" err="1" smtClean="0">
                <a:solidFill>
                  <a:srgbClr val="2A3135"/>
                </a:solidFill>
                <a:effectLst/>
                <a:latin typeface="-apple-system"/>
              </a:rPr>
              <a:t>env:RANDOM_ERROR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 </a:t>
            </a:r>
            <a:r>
              <a:rPr lang="ko-KR" altLang="en-US" sz="1000" b="0" i="0" dirty="0" smtClean="0">
                <a:solidFill>
                  <a:srgbClr val="2A3135"/>
                </a:solidFill>
                <a:effectLst/>
                <a:latin typeface="-apple-system"/>
              </a:rPr>
              <a:t>값의 확률로 </a:t>
            </a:r>
            <a:r>
              <a:rPr lang="ko-KR" altLang="en-US" sz="1000" b="0" i="0" dirty="0" err="1" smtClean="0">
                <a:solidFill>
                  <a:srgbClr val="2A3135"/>
                </a:solidFill>
                <a:effectLst/>
                <a:latin typeface="-apple-system"/>
              </a:rPr>
              <a:t>랜덤하게</a:t>
            </a:r>
            <a:r>
              <a:rPr lang="ko-KR" altLang="en-US" sz="1000" b="0" i="0" dirty="0" smtClean="0">
                <a:solidFill>
                  <a:srgbClr val="2A3135"/>
                </a:solidFill>
                <a:effectLst/>
                <a:latin typeface="-apple-system"/>
              </a:rPr>
              <a:t> 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503 </a:t>
            </a:r>
            <a:r>
              <a:rPr lang="ko-KR" altLang="en-US" sz="1000" b="0" i="0" dirty="0" smtClean="0">
                <a:solidFill>
                  <a:srgbClr val="2A3135"/>
                </a:solidFill>
                <a:effectLst/>
                <a:latin typeface="-apple-system"/>
              </a:rPr>
              <a:t>에러를 발생하는 </a:t>
            </a:r>
            <a:r>
              <a:rPr lang="ko-KR" altLang="en-US" sz="1000" b="0" i="0" dirty="0" err="1" smtClean="0">
                <a:solidFill>
                  <a:srgbClr val="2A3135"/>
                </a:solidFill>
                <a:effectLst/>
                <a:latin typeface="-apple-system"/>
              </a:rPr>
              <a:t>로직이</a:t>
            </a:r>
            <a:r>
              <a:rPr lang="ko-KR" altLang="en-US" sz="1000" b="0" i="0" dirty="0" smtClean="0">
                <a:solidFill>
                  <a:srgbClr val="2A3135"/>
                </a:solidFill>
                <a:effectLst/>
                <a:latin typeface="-apple-system"/>
              </a:rPr>
              <a:t> 포함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)</a:t>
            </a:r>
          </a:p>
          <a:p>
            <a:pPr fontAlgn="base"/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kubectl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 apply -f - &lt;&lt;EOF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apiVersion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: v1 kind: Pod metadata:   name: hello-server-1   namespace: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istio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-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cb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-ns   labels:     app: hello spec:   containers:   - name: hello-server-1     image: </a:t>
            </a:r>
            <a:r>
              <a:rPr lang="en-US" altLang="ko-KR" sz="1000" b="0" i="0" u="sng" dirty="0" smtClean="0">
                <a:solidFill>
                  <a:srgbClr val="868C90"/>
                </a:solidFill>
                <a:effectLst/>
                <a:latin typeface="-apple-system"/>
                <a:hlinkClick r:id="rId2"/>
              </a:rPr>
              <a:t>docker.io/</a:t>
            </a:r>
            <a:r>
              <a:rPr lang="en-US" altLang="ko-KR" sz="1000" b="0" i="0" u="sng" dirty="0" err="1" smtClean="0">
                <a:solidFill>
                  <a:srgbClr val="868C90"/>
                </a:solidFill>
                <a:effectLst/>
                <a:latin typeface="-apple-system"/>
                <a:hlinkClick r:id="rId2"/>
              </a:rPr>
              <a:t>honester</a:t>
            </a:r>
            <a:r>
              <a:rPr lang="en-US" altLang="ko-KR" sz="1000" b="0" i="0" u="sng" dirty="0" smtClean="0">
                <a:solidFill>
                  <a:srgbClr val="868C90"/>
                </a:solidFill>
                <a:effectLst/>
                <a:latin typeface="-apple-system"/>
                <a:hlinkClick r:id="rId2"/>
              </a:rPr>
              <a:t>/</a:t>
            </a:r>
            <a:r>
              <a:rPr lang="en-US" altLang="ko-KR" sz="1000" b="0" i="0" u="sng" dirty="0" err="1" smtClean="0">
                <a:solidFill>
                  <a:srgbClr val="868C90"/>
                </a:solidFill>
                <a:effectLst/>
                <a:latin typeface="-apple-system"/>
                <a:hlinkClick r:id="rId2"/>
              </a:rPr>
              <a:t>hello-server:latest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    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imagePullPolicy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: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IfNotPresent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    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env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:     - name: VERSION       value: "v1"     - name: LOG       value: "1" ---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apiVersion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: v1 kind: Pod metadata:   name: hello-server-2   namespace: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istio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-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cb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-ns   labels:     app: hello spec:   containers:   - name: hello-server-2     image: </a:t>
            </a:r>
            <a:r>
              <a:rPr lang="en-US" altLang="ko-KR" sz="1000" b="0" i="0" u="sng" dirty="0" smtClean="0">
                <a:solidFill>
                  <a:srgbClr val="868C90"/>
                </a:solidFill>
                <a:effectLst/>
                <a:latin typeface="-apple-system"/>
                <a:hlinkClick r:id="rId2"/>
              </a:rPr>
              <a:t>docker.io/</a:t>
            </a:r>
            <a:r>
              <a:rPr lang="en-US" altLang="ko-KR" sz="1000" b="0" i="0" u="sng" dirty="0" err="1" smtClean="0">
                <a:solidFill>
                  <a:srgbClr val="868C90"/>
                </a:solidFill>
                <a:effectLst/>
                <a:latin typeface="-apple-system"/>
                <a:hlinkClick r:id="rId2"/>
              </a:rPr>
              <a:t>honester</a:t>
            </a:r>
            <a:r>
              <a:rPr lang="en-US" altLang="ko-KR" sz="1000" b="0" i="0" u="sng" dirty="0" smtClean="0">
                <a:solidFill>
                  <a:srgbClr val="868C90"/>
                </a:solidFill>
                <a:effectLst/>
                <a:latin typeface="-apple-system"/>
                <a:hlinkClick r:id="rId2"/>
              </a:rPr>
              <a:t>/</a:t>
            </a:r>
            <a:r>
              <a:rPr lang="en-US" altLang="ko-KR" sz="1000" b="0" i="0" u="sng" dirty="0" err="1" smtClean="0">
                <a:solidFill>
                  <a:srgbClr val="868C90"/>
                </a:solidFill>
                <a:effectLst/>
                <a:latin typeface="-apple-system"/>
                <a:hlinkClick r:id="rId2"/>
              </a:rPr>
              <a:t>hello-server:latest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    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imagePullPolicy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: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IfNotPresent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    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env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:     - name: VERSION       value: "v2"     - name: LOG       value: "1"     - name: RANDOM_ERROR       value: "0.2" ---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apiVersion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: v1 kind: Service metadata:   name: svc-hello   namespace: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istio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-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cb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-ns   labels:     app: hello spec:   selector:     app: hello   ports:   - name: http     protocol: TCP     port: 8080 EOF </a:t>
            </a:r>
          </a:p>
          <a:p>
            <a:pPr fontAlgn="base"/>
            <a:r>
              <a:rPr lang="ko-KR" altLang="en-US" sz="1000" b="0" i="0" dirty="0" smtClean="0">
                <a:solidFill>
                  <a:srgbClr val="2A3135"/>
                </a:solidFill>
                <a:effectLst/>
                <a:latin typeface="-apple-system"/>
              </a:rPr>
              <a:t>클라이언트용 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Pod </a:t>
            </a:r>
            <a:r>
              <a:rPr lang="ko-KR" altLang="en-US" sz="1000" b="0" i="0" dirty="0" smtClean="0">
                <a:solidFill>
                  <a:srgbClr val="2A3135"/>
                </a:solidFill>
                <a:effectLst/>
                <a:latin typeface="-apple-system"/>
              </a:rPr>
              <a:t>설치</a:t>
            </a:r>
          </a:p>
          <a:p>
            <a:pPr fontAlgn="base"/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kubectl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 apply -f - &lt;&lt;EOF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apiVersion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: v1 kind: Pod metadata:   name: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httpbin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   namespace: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istio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-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cb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-ns   labels:     app: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httpbin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 spec:   containers:   - name: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httpbin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     image: </a:t>
            </a:r>
            <a:r>
              <a:rPr lang="en-US" altLang="ko-KR" sz="1000" b="0" i="0" u="sng" dirty="0" smtClean="0">
                <a:solidFill>
                  <a:srgbClr val="868C90"/>
                </a:solidFill>
                <a:effectLst/>
                <a:latin typeface="-apple-system"/>
                <a:hlinkClick r:id="rId3"/>
              </a:rPr>
              <a:t>docker.io/</a:t>
            </a:r>
            <a:r>
              <a:rPr lang="en-US" altLang="ko-KR" sz="1000" b="0" i="0" u="sng" dirty="0" err="1" smtClean="0">
                <a:solidFill>
                  <a:srgbClr val="868C90"/>
                </a:solidFill>
                <a:effectLst/>
                <a:latin typeface="-apple-system"/>
                <a:hlinkClick r:id="rId3"/>
              </a:rPr>
              <a:t>honester</a:t>
            </a:r>
            <a:r>
              <a:rPr lang="en-US" altLang="ko-KR" sz="1000" b="0" i="0" u="sng" dirty="0" smtClean="0">
                <a:solidFill>
                  <a:srgbClr val="868C90"/>
                </a:solidFill>
                <a:effectLst/>
                <a:latin typeface="-apple-system"/>
                <a:hlinkClick r:id="rId3"/>
              </a:rPr>
              <a:t>/</a:t>
            </a:r>
            <a:r>
              <a:rPr lang="en-US" altLang="ko-KR" sz="1000" b="0" i="0" u="sng" dirty="0" err="1" smtClean="0">
                <a:solidFill>
                  <a:srgbClr val="868C90"/>
                </a:solidFill>
                <a:effectLst/>
                <a:latin typeface="-apple-system"/>
                <a:hlinkClick r:id="rId3"/>
              </a:rPr>
              <a:t>httpbin:latest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    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imagePullPolicy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: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IfNotPresent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 EOF </a:t>
            </a:r>
          </a:p>
          <a:p>
            <a:pPr fontAlgn="base"/>
            <a:r>
              <a:rPr lang="ko-KR" altLang="en-US" sz="1000" b="0" i="0" dirty="0" smtClean="0">
                <a:solidFill>
                  <a:srgbClr val="2A3135"/>
                </a:solidFill>
                <a:effectLst/>
                <a:latin typeface="-apple-system"/>
              </a:rPr>
              <a:t>클라이언트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(</a:t>
            </a:r>
            <a:r>
              <a:rPr lang="en-US" altLang="ko-KR" sz="1000" b="0" i="0" dirty="0" err="1" smtClean="0">
                <a:solidFill>
                  <a:srgbClr val="2A3135"/>
                </a:solidFill>
                <a:effectLst/>
                <a:latin typeface="-apple-system"/>
              </a:rPr>
              <a:t>httpbin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 Pod)</a:t>
            </a:r>
            <a:r>
              <a:rPr lang="ko-KR" altLang="en-US" sz="1000" b="0" i="0" dirty="0" smtClean="0">
                <a:solidFill>
                  <a:srgbClr val="2A3135"/>
                </a:solidFill>
                <a:effectLst/>
                <a:latin typeface="-apple-system"/>
              </a:rPr>
              <a:t>에서 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svc-hello </a:t>
            </a:r>
            <a:r>
              <a:rPr lang="ko-KR" altLang="en-US" sz="1000" b="0" i="0" dirty="0" smtClean="0">
                <a:solidFill>
                  <a:srgbClr val="2A3135"/>
                </a:solidFill>
                <a:effectLst/>
                <a:latin typeface="-apple-system"/>
              </a:rPr>
              <a:t>호출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(default, Round-Robin)</a:t>
            </a:r>
          </a:p>
          <a:p>
            <a:pPr fontAlgn="base"/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(hello-server-2</a:t>
            </a:r>
            <a:r>
              <a:rPr lang="ko-KR" altLang="en-US" sz="1000" b="0" i="0" dirty="0" smtClean="0">
                <a:solidFill>
                  <a:srgbClr val="2A3135"/>
                </a:solidFill>
                <a:effectLst/>
                <a:latin typeface="-apple-system"/>
              </a:rPr>
              <a:t>의 로그 모니터링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)</a:t>
            </a:r>
          </a:p>
          <a:p>
            <a:pPr fontAlgn="base"/>
            <a:r>
              <a:rPr lang="en-US" altLang="ko-KR" sz="1000" b="0" i="0" dirty="0" err="1" smtClean="0">
                <a:solidFill>
                  <a:srgbClr val="2A3135"/>
                </a:solidFill>
                <a:effectLst/>
                <a:latin typeface="-apple-system"/>
              </a:rPr>
              <a:t>kubectl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 logs -f hello-server-2 -c hello-server-2 -n </a:t>
            </a:r>
            <a:r>
              <a:rPr lang="en-US" altLang="ko-KR" sz="1000" b="0" i="0" dirty="0" err="1" smtClean="0">
                <a:solidFill>
                  <a:srgbClr val="2A3135"/>
                </a:solidFill>
                <a:effectLst/>
                <a:latin typeface="-apple-system"/>
              </a:rPr>
              <a:t>istio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-</a:t>
            </a:r>
            <a:r>
              <a:rPr lang="en-US" altLang="ko-KR" sz="1000" b="0" i="0" dirty="0" err="1" smtClean="0">
                <a:solidFill>
                  <a:srgbClr val="2A3135"/>
                </a:solidFill>
                <a:effectLst/>
                <a:latin typeface="-apple-system"/>
              </a:rPr>
              <a:t>cb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-ns</a:t>
            </a:r>
          </a:p>
          <a:p>
            <a:pPr fontAlgn="base"/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(</a:t>
            </a:r>
            <a:r>
              <a:rPr lang="ko-KR" altLang="en-US" sz="1000" b="0" i="0" dirty="0" smtClean="0">
                <a:solidFill>
                  <a:srgbClr val="2A3135"/>
                </a:solidFill>
                <a:effectLst/>
                <a:latin typeface="-apple-system"/>
              </a:rPr>
              <a:t>클라이언트에서 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svc-hello </a:t>
            </a:r>
            <a:r>
              <a:rPr lang="ko-KR" altLang="en-US" sz="1000" b="0" i="0" dirty="0" smtClean="0">
                <a:solidFill>
                  <a:srgbClr val="2A3135"/>
                </a:solidFill>
                <a:effectLst/>
                <a:latin typeface="-apple-system"/>
              </a:rPr>
              <a:t>서비스 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10</a:t>
            </a:r>
            <a:r>
              <a:rPr lang="ko-KR" altLang="en-US" sz="1000" b="0" i="0" dirty="0" smtClean="0">
                <a:solidFill>
                  <a:srgbClr val="2A3135"/>
                </a:solidFill>
                <a:effectLst/>
                <a:latin typeface="-apple-system"/>
              </a:rPr>
              <a:t>번 호출하기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)</a:t>
            </a:r>
          </a:p>
          <a:p>
            <a:pPr fontAlgn="base"/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for </a:t>
            </a:r>
            <a:r>
              <a:rPr lang="en-US" altLang="ko-KR" sz="1000" b="0" i="0" dirty="0" err="1" smtClean="0">
                <a:solidFill>
                  <a:srgbClr val="2A3135"/>
                </a:solidFill>
                <a:effectLst/>
                <a:latin typeface="-apple-system"/>
              </a:rPr>
              <a:t>i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 in {1..10}; do </a:t>
            </a:r>
            <a:r>
              <a:rPr lang="en-US" altLang="ko-KR" sz="1000" b="0" i="0" dirty="0" err="1" smtClean="0">
                <a:solidFill>
                  <a:srgbClr val="2A3135"/>
                </a:solidFill>
                <a:effectLst/>
                <a:latin typeface="-apple-system"/>
              </a:rPr>
              <a:t>kubectl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 exec -it </a:t>
            </a:r>
            <a:r>
              <a:rPr lang="en-US" altLang="ko-KR" sz="1000" b="0" i="0" dirty="0" err="1" smtClean="0">
                <a:solidFill>
                  <a:srgbClr val="2A3135"/>
                </a:solidFill>
                <a:effectLst/>
                <a:latin typeface="-apple-system"/>
              </a:rPr>
              <a:t>httpbin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 -c </a:t>
            </a:r>
            <a:r>
              <a:rPr lang="en-US" altLang="ko-KR" sz="1000" b="0" i="0" dirty="0" err="1" smtClean="0">
                <a:solidFill>
                  <a:srgbClr val="2A3135"/>
                </a:solidFill>
                <a:effectLst/>
                <a:latin typeface="-apple-system"/>
              </a:rPr>
              <a:t>httpbin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 -n </a:t>
            </a:r>
            <a:r>
              <a:rPr lang="en-US" altLang="ko-KR" sz="1000" b="0" i="0" dirty="0" err="1" smtClean="0">
                <a:solidFill>
                  <a:srgbClr val="2A3135"/>
                </a:solidFill>
                <a:effectLst/>
                <a:latin typeface="-apple-system"/>
              </a:rPr>
              <a:t>istio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-</a:t>
            </a:r>
            <a:r>
              <a:rPr lang="en-US" altLang="ko-KR" sz="1000" b="0" i="0" dirty="0" err="1" smtClean="0">
                <a:solidFill>
                  <a:srgbClr val="2A3135"/>
                </a:solidFill>
                <a:effectLst/>
                <a:latin typeface="-apple-system"/>
              </a:rPr>
              <a:t>cb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-ns -- curl </a:t>
            </a:r>
            <a:r>
              <a:rPr lang="en-US" altLang="ko-KR" sz="1000" b="0" i="0" u="sng" dirty="0" smtClean="0">
                <a:solidFill>
                  <a:srgbClr val="868C90"/>
                </a:solidFill>
                <a:effectLst/>
                <a:latin typeface="-apple-system"/>
                <a:hlinkClick r:id="rId4"/>
              </a:rPr>
              <a:t>http://svc-hello.istio-cb-ns:8080;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 sleep 0.1; done</a:t>
            </a:r>
          </a:p>
          <a:p>
            <a:pPr fontAlgn="base"/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5XX </a:t>
            </a:r>
            <a:r>
              <a:rPr lang="ko-KR" altLang="en-US" sz="1000" b="0" i="0" dirty="0" smtClean="0">
                <a:solidFill>
                  <a:srgbClr val="2A3135"/>
                </a:solidFill>
                <a:effectLst/>
                <a:latin typeface="-apple-system"/>
              </a:rPr>
              <a:t>오류에 대해 해당 서비스 차단 및 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Thread </a:t>
            </a:r>
            <a:r>
              <a:rPr lang="ko-KR" altLang="en-US" sz="1000" b="0" i="0" dirty="0" smtClean="0">
                <a:solidFill>
                  <a:srgbClr val="2A3135"/>
                </a:solidFill>
                <a:effectLst/>
                <a:latin typeface="-apple-system"/>
              </a:rPr>
              <a:t>부하에 따른 </a:t>
            </a:r>
            <a:r>
              <a:rPr lang="en-US" altLang="ko-KR" sz="1000" b="0" i="0" dirty="0" err="1" smtClean="0">
                <a:solidFill>
                  <a:srgbClr val="2A3135"/>
                </a:solidFill>
                <a:effectLst/>
                <a:latin typeface="-apple-system"/>
              </a:rPr>
              <a:t>DestinationRule</a:t>
            </a:r>
            <a:r>
              <a:rPr lang="en-US" altLang="ko-KR" sz="1000" b="0" i="0" dirty="0" smtClean="0">
                <a:solidFill>
                  <a:srgbClr val="2A3135"/>
                </a:solidFill>
                <a:effectLst/>
                <a:latin typeface="-apple-system"/>
              </a:rPr>
              <a:t> </a:t>
            </a:r>
            <a:r>
              <a:rPr lang="ko-KR" altLang="en-US" sz="1000" b="0" i="0" dirty="0" smtClean="0">
                <a:solidFill>
                  <a:srgbClr val="2A3135"/>
                </a:solidFill>
                <a:effectLst/>
                <a:latin typeface="-apple-system"/>
              </a:rPr>
              <a:t>생성</a:t>
            </a:r>
          </a:p>
          <a:p>
            <a:pPr fontAlgn="base"/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kubectl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 apply -f - &lt;&lt;EOF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apiVersion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: </a:t>
            </a:r>
            <a:r>
              <a:rPr lang="en-US" altLang="ko-KR" sz="1000" b="0" i="0" u="sng" dirty="0" smtClean="0">
                <a:solidFill>
                  <a:srgbClr val="868C90"/>
                </a:solidFill>
                <a:effectLst/>
                <a:latin typeface="-apple-system"/>
                <a:hlinkClick r:id="rId5"/>
              </a:rPr>
              <a:t>networking.istio.io/v1alpha3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 kind: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DestinationRule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 metadata:   name: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dr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-hello   namespace: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istio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-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cb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-ns spec:   host: svc-hello  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trafficPolicy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:    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connectionPool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:       http:         http1MaxPendingRequests: 5        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maxRequestsPerConnection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: 10    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outlierDetection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:       interval: 1s      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consecutiveErrors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: 1      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baseEjectionTime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: 3m       </a:t>
            </a:r>
            <a:r>
              <a:rPr lang="en-US" altLang="ko-KR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maxEjectionPercent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: 100 EOF </a:t>
            </a:r>
            <a:r>
              <a:rPr lang="ko-KR" altLang="en-US" sz="1000" b="0" i="0" dirty="0" smtClean="0">
                <a:solidFill>
                  <a:srgbClr val="868C90"/>
                </a:solidFill>
                <a:effectLst/>
                <a:latin typeface="-apple-system"/>
              </a:rPr>
              <a:t>설명 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: 1</a:t>
            </a:r>
            <a:r>
              <a:rPr lang="ko-KR" altLang="en-US" sz="1000" b="0" i="0" dirty="0" smtClean="0">
                <a:solidFill>
                  <a:srgbClr val="868C90"/>
                </a:solidFill>
                <a:effectLst/>
                <a:latin typeface="-apple-system"/>
              </a:rPr>
              <a:t>초 주기로 이상징후를 체크하며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, 1</a:t>
            </a:r>
            <a:r>
              <a:rPr lang="ko-KR" altLang="en-US" sz="1000" b="0" i="0" dirty="0" smtClean="0">
                <a:solidFill>
                  <a:srgbClr val="868C90"/>
                </a:solidFill>
                <a:effectLst/>
                <a:latin typeface="-apple-system"/>
              </a:rPr>
              <a:t>번이라도 실패한 서비스는 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3</a:t>
            </a:r>
            <a:r>
              <a:rPr lang="ko-KR" altLang="en-US" sz="1000" b="0" i="0" dirty="0" err="1" smtClean="0">
                <a:solidFill>
                  <a:srgbClr val="868C90"/>
                </a:solidFill>
                <a:effectLst/>
                <a:latin typeface="-apple-system"/>
              </a:rPr>
              <a:t>분동안</a:t>
            </a:r>
            <a:r>
              <a:rPr lang="ko-KR" altLang="en-US" sz="1000" b="0" i="0" dirty="0" smtClean="0">
                <a:solidFill>
                  <a:srgbClr val="868C90"/>
                </a:solidFill>
                <a:effectLst/>
                <a:latin typeface="-apple-system"/>
              </a:rPr>
              <a:t> 라우팅 대상에서 제외된다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. </a:t>
            </a:r>
            <a:r>
              <a:rPr lang="ko-KR" altLang="en-US" sz="1000" b="0" i="0" dirty="0" smtClean="0">
                <a:solidFill>
                  <a:srgbClr val="868C90"/>
                </a:solidFill>
                <a:effectLst/>
                <a:latin typeface="-apple-system"/>
              </a:rPr>
              <a:t>또한 모든 대상 서비스 인스턴스가 방출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(</a:t>
            </a:r>
            <a:r>
              <a:rPr lang="ko-KR" altLang="en-US" sz="1000" b="0" i="0" dirty="0" smtClean="0">
                <a:solidFill>
                  <a:srgbClr val="868C90"/>
                </a:solidFill>
                <a:effectLst/>
                <a:latin typeface="-apple-system"/>
              </a:rPr>
              <a:t>제외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)</a:t>
            </a:r>
            <a:r>
              <a:rPr lang="ko-KR" altLang="en-US" sz="1000" b="0" i="0" dirty="0" smtClean="0">
                <a:solidFill>
                  <a:srgbClr val="868C90"/>
                </a:solidFill>
                <a:effectLst/>
                <a:latin typeface="-apple-system"/>
              </a:rPr>
              <a:t>될 수 있다</a:t>
            </a:r>
            <a:r>
              <a:rPr lang="en-US" altLang="ko-KR" sz="1000" b="0" i="0" dirty="0" smtClean="0">
                <a:solidFill>
                  <a:srgbClr val="868C90"/>
                </a:solidFill>
                <a:effectLst/>
                <a:latin typeface="-apple-system"/>
              </a:rPr>
              <a:t>.</a:t>
            </a:r>
            <a:endParaRPr lang="en-US" altLang="ko-KR" sz="1000" b="0" i="0" dirty="0">
              <a:solidFill>
                <a:srgbClr val="868C90"/>
              </a:solidFill>
              <a:effectLst/>
              <a:latin typeface="-apple-system"/>
            </a:endParaRPr>
          </a:p>
        </p:txBody>
      </p:sp>
      <p:sp>
        <p:nvSpPr>
          <p:cNvPr id="10" name="직사각형 9"/>
          <p:cNvSpPr/>
          <p:nvPr/>
        </p:nvSpPr>
        <p:spPr>
          <a:xfrm rot="17619222">
            <a:off x="5803266" y="24612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[CB </a:t>
            </a:r>
            <a:r>
              <a:rPr lang="ko-KR" alt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유스케이스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 #2. Load balancing pool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의 인스턴스 상태에 기반한 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Circuit Breaker</a:t>
            </a:r>
          </a:p>
        </p:txBody>
      </p:sp>
      <p:sp>
        <p:nvSpPr>
          <p:cNvPr id="11" name="직사각형 10"/>
          <p:cNvSpPr/>
          <p:nvPr/>
        </p:nvSpPr>
        <p:spPr>
          <a:xfrm rot="17608636">
            <a:off x="7017415" y="277717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 smtClean="0">
                <a:solidFill>
                  <a:srgbClr val="FF0000"/>
                </a:solidFill>
                <a:effectLst/>
              </a:rPr>
              <a:t>for </a:t>
            </a:r>
            <a:r>
              <a:rPr lang="en-US" altLang="ko-KR" dirty="0" err="1" smtClean="0">
                <a:solidFill>
                  <a:srgbClr val="FF0000"/>
                </a:solidFill>
                <a:effectLst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effectLst/>
              </a:rPr>
              <a:t> in {1..10}; do </a:t>
            </a:r>
            <a:r>
              <a:rPr lang="en-US" altLang="ko-KR" dirty="0" err="1" smtClean="0">
                <a:solidFill>
                  <a:srgbClr val="FF0000"/>
                </a:solidFill>
                <a:effectLst/>
              </a:rPr>
              <a:t>kubectl</a:t>
            </a:r>
            <a:r>
              <a:rPr lang="en-US" altLang="ko-KR" dirty="0" smtClean="0">
                <a:solidFill>
                  <a:srgbClr val="FF0000"/>
                </a:solidFill>
                <a:effectLst/>
              </a:rPr>
              <a:t> exec -it </a:t>
            </a:r>
            <a:r>
              <a:rPr lang="en-US" altLang="ko-KR" dirty="0" err="1" smtClean="0">
                <a:solidFill>
                  <a:srgbClr val="FF0000"/>
                </a:solidFill>
                <a:effectLst/>
              </a:rPr>
              <a:t>httpbin</a:t>
            </a:r>
            <a:r>
              <a:rPr lang="en-US" altLang="ko-KR" dirty="0" smtClean="0">
                <a:solidFill>
                  <a:srgbClr val="FF0000"/>
                </a:solidFill>
                <a:effectLst/>
              </a:rPr>
              <a:t> -c </a:t>
            </a:r>
            <a:r>
              <a:rPr lang="en-US" altLang="ko-KR" dirty="0" err="1" smtClean="0">
                <a:solidFill>
                  <a:srgbClr val="FF0000"/>
                </a:solidFill>
                <a:effectLst/>
              </a:rPr>
              <a:t>httpbin</a:t>
            </a:r>
            <a:r>
              <a:rPr lang="en-US" altLang="ko-KR" dirty="0" smtClean="0">
                <a:solidFill>
                  <a:srgbClr val="FF0000"/>
                </a:solidFill>
                <a:effectLst/>
              </a:rPr>
              <a:t> -n </a:t>
            </a:r>
            <a:r>
              <a:rPr lang="en-US" altLang="ko-KR" dirty="0" err="1" smtClean="0">
                <a:solidFill>
                  <a:srgbClr val="FF0000"/>
                </a:solidFill>
                <a:effectLst/>
              </a:rPr>
              <a:t>istio</a:t>
            </a:r>
            <a:r>
              <a:rPr lang="en-US" altLang="ko-KR" dirty="0" smtClean="0">
                <a:solidFill>
                  <a:srgbClr val="FF0000"/>
                </a:solidFill>
                <a:effectLst/>
              </a:rPr>
              <a:t>-</a:t>
            </a:r>
            <a:r>
              <a:rPr lang="en-US" altLang="ko-KR" dirty="0" err="1" smtClean="0">
                <a:solidFill>
                  <a:srgbClr val="FF0000"/>
                </a:solidFill>
                <a:effectLst/>
              </a:rPr>
              <a:t>cb</a:t>
            </a:r>
            <a:r>
              <a:rPr lang="en-US" altLang="ko-KR" dirty="0" smtClean="0">
                <a:solidFill>
                  <a:srgbClr val="FF0000"/>
                </a:solidFill>
                <a:effectLst/>
              </a:rPr>
              <a:t>-ns -- curl </a:t>
            </a:r>
            <a:r>
              <a:rPr lang="en-US" altLang="ko-KR" u="sng" dirty="0" smtClean="0">
                <a:solidFill>
                  <a:srgbClr val="FF0000"/>
                </a:solidFill>
                <a:effectLst/>
                <a:hlinkClick r:id="rId4"/>
              </a:rPr>
              <a:t>http://svc-hello.istio-cb-ns:8080;</a:t>
            </a:r>
            <a:r>
              <a:rPr lang="en-US" altLang="ko-KR" dirty="0" smtClean="0">
                <a:solidFill>
                  <a:srgbClr val="FF0000"/>
                </a:solidFill>
                <a:effectLst/>
              </a:rPr>
              <a:t> sleep 0.1; done</a:t>
            </a:r>
          </a:p>
          <a:p>
            <a:r>
              <a:rPr lang="en-US" altLang="ko-KR" dirty="0" smtClean="0">
                <a:solidFill>
                  <a:srgbClr val="FF0000"/>
                </a:solidFill>
                <a:effectLst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effectLst/>
              </a:rPr>
            </a:b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1498" y="951978"/>
            <a:ext cx="1031625" cy="360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setting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rot="17716465">
            <a:off x="9330235" y="4242597"/>
            <a:ext cx="1031625" cy="360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50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498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endParaRPr lang="ko-KR" alt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0612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ECR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6055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EKS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5169" y="42588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6588" y="42588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istio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1452" y="250521"/>
            <a:ext cx="1803748" cy="701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29768" b="7601"/>
          <a:stretch/>
        </p:blipFill>
        <p:spPr>
          <a:xfrm>
            <a:off x="292175" y="1127342"/>
            <a:ext cx="7470710" cy="55286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513211" y="1405001"/>
            <a:ext cx="1031625" cy="360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8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498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endParaRPr lang="ko-KR" alt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0612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ECR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6055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EKS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5169" y="42588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6588" y="42588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istio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1452" y="250521"/>
            <a:ext cx="1803748" cy="701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1498" y="1091851"/>
            <a:ext cx="3196542" cy="360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dirty="0" smtClean="0">
                <a:effectLst/>
              </a:rPr>
              <a:t>Circuit Breaker </a:t>
            </a:r>
            <a:r>
              <a:rPr lang="ko-KR" altLang="en-US" dirty="0" smtClean="0">
                <a:effectLst/>
              </a:rPr>
              <a:t>설정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20040" y="1882965"/>
            <a:ext cx="102275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5XX 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오류에 대해 해당 서비스를 차단하는 </a:t>
            </a:r>
            <a:r>
              <a:rPr lang="en-US" altLang="ko-KR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DestinationRule</a:t>
            </a:r>
            <a:r>
              <a:rPr lang="en-US" altLang="ko-KR" sz="1400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생성</a:t>
            </a: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en-US" altLang="ko-KR" sz="1400" b="0" i="0" dirty="0" err="1" smtClean="0">
                <a:solidFill>
                  <a:srgbClr val="666666"/>
                </a:solidFill>
                <a:effectLst/>
                <a:latin typeface="Helvetica Neue"/>
              </a:rPr>
              <a:t>kubectl</a:t>
            </a:r>
            <a:r>
              <a:rPr lang="en-US" altLang="ko-KR" sz="1400" b="0" i="0" dirty="0" smtClean="0">
                <a:solidFill>
                  <a:srgbClr val="666666"/>
                </a:solidFill>
                <a:effectLst/>
                <a:latin typeface="Helvetica Neue"/>
              </a:rPr>
              <a:t> apply -f - &lt;&lt;EOF </a:t>
            </a:r>
            <a:r>
              <a:rPr lang="en-US" altLang="ko-KR" sz="1400" b="0" i="0" dirty="0" err="1" smtClean="0">
                <a:solidFill>
                  <a:srgbClr val="666666"/>
                </a:solidFill>
                <a:effectLst/>
                <a:latin typeface="Helvetica Neue"/>
              </a:rPr>
              <a:t>apiVersion</a:t>
            </a:r>
            <a:r>
              <a:rPr lang="en-US" altLang="ko-KR" sz="1400" b="0" i="0" dirty="0" smtClean="0">
                <a:solidFill>
                  <a:srgbClr val="666666"/>
                </a:solidFill>
                <a:effectLst/>
                <a:latin typeface="Helvetica Neue"/>
              </a:rPr>
              <a:t>: </a:t>
            </a:r>
            <a:r>
              <a:rPr lang="en-US" altLang="ko-KR" sz="1400" b="0" i="0" u="none" strike="noStrike" dirty="0" smtClean="0">
                <a:solidFill>
                  <a:srgbClr val="666666"/>
                </a:solidFill>
                <a:effectLst/>
                <a:latin typeface="Helvetica Neue"/>
                <a:hlinkClick r:id="rId2"/>
              </a:rPr>
              <a:t>networking.istio.io/v1alpha3</a:t>
            </a:r>
            <a:r>
              <a:rPr lang="en-US" altLang="ko-KR" sz="1400" b="0" i="0" dirty="0" smtClean="0">
                <a:solidFill>
                  <a:srgbClr val="666666"/>
                </a:solidFill>
                <a:effectLst/>
                <a:latin typeface="Helvetica Neue"/>
              </a:rPr>
              <a:t> kind: </a:t>
            </a:r>
            <a:r>
              <a:rPr lang="en-US" altLang="ko-KR" sz="1400" b="0" i="0" dirty="0" err="1" smtClean="0">
                <a:solidFill>
                  <a:srgbClr val="666666"/>
                </a:solidFill>
                <a:effectLst/>
                <a:latin typeface="Helvetica Neue"/>
              </a:rPr>
              <a:t>DestinationRule</a:t>
            </a:r>
            <a:r>
              <a:rPr lang="en-US" altLang="ko-KR" sz="1400" b="0" i="0" dirty="0" smtClean="0">
                <a:solidFill>
                  <a:srgbClr val="666666"/>
                </a:solidFill>
                <a:effectLst/>
                <a:latin typeface="Helvetica Neue"/>
              </a:rPr>
              <a:t> metadata:   name: </a:t>
            </a:r>
            <a:r>
              <a:rPr lang="en-US" altLang="ko-KR" sz="1400" b="0" i="0" dirty="0" err="1" smtClean="0">
                <a:solidFill>
                  <a:srgbClr val="666666"/>
                </a:solidFill>
                <a:effectLst/>
                <a:latin typeface="Helvetica Neue"/>
              </a:rPr>
              <a:t>dr</a:t>
            </a:r>
            <a:r>
              <a:rPr lang="en-US" altLang="ko-KR" sz="1400" b="0" i="0" dirty="0" smtClean="0">
                <a:solidFill>
                  <a:srgbClr val="666666"/>
                </a:solidFill>
                <a:effectLst/>
                <a:latin typeface="Helvetica Neue"/>
              </a:rPr>
              <a:t>-hello   namespace: </a:t>
            </a:r>
            <a:r>
              <a:rPr lang="en-US" altLang="ko-KR" sz="1400" b="0" i="0" dirty="0" err="1" smtClean="0">
                <a:solidFill>
                  <a:srgbClr val="666666"/>
                </a:solidFill>
                <a:effectLst/>
                <a:latin typeface="Helvetica Neue"/>
              </a:rPr>
              <a:t>istio</a:t>
            </a:r>
            <a:r>
              <a:rPr lang="en-US" altLang="ko-KR" sz="1400" b="0" i="0" dirty="0" smtClean="0">
                <a:solidFill>
                  <a:srgbClr val="666666"/>
                </a:solidFill>
                <a:effectLst/>
                <a:latin typeface="Helvetica Neue"/>
              </a:rPr>
              <a:t>-</a:t>
            </a:r>
            <a:r>
              <a:rPr lang="en-US" altLang="ko-KR" sz="1400" b="0" i="0" dirty="0" err="1" smtClean="0">
                <a:solidFill>
                  <a:srgbClr val="666666"/>
                </a:solidFill>
                <a:effectLst/>
                <a:latin typeface="Helvetica Neue"/>
              </a:rPr>
              <a:t>cb</a:t>
            </a:r>
            <a:r>
              <a:rPr lang="en-US" altLang="ko-KR" sz="1400" b="0" i="0" dirty="0" smtClean="0">
                <a:solidFill>
                  <a:srgbClr val="666666"/>
                </a:solidFill>
                <a:effectLst/>
                <a:latin typeface="Helvetica Neue"/>
              </a:rPr>
              <a:t>-ns spec:   host: svc-hello   </a:t>
            </a:r>
            <a:r>
              <a:rPr lang="en-US" altLang="ko-KR" sz="1400" b="0" i="0" dirty="0" err="1" smtClean="0">
                <a:solidFill>
                  <a:srgbClr val="666666"/>
                </a:solidFill>
                <a:effectLst/>
                <a:latin typeface="Helvetica Neue"/>
              </a:rPr>
              <a:t>trafficPolicy</a:t>
            </a:r>
            <a:r>
              <a:rPr lang="en-US" altLang="ko-KR" sz="1400" b="0" i="0" dirty="0" smtClean="0">
                <a:solidFill>
                  <a:srgbClr val="666666"/>
                </a:solidFill>
                <a:effectLst/>
                <a:latin typeface="Helvetica Neue"/>
              </a:rPr>
              <a:t>:     </a:t>
            </a:r>
            <a:r>
              <a:rPr lang="en-US" altLang="ko-KR" sz="1400" b="0" i="0" dirty="0" err="1" smtClean="0">
                <a:solidFill>
                  <a:srgbClr val="666666"/>
                </a:solidFill>
                <a:effectLst/>
                <a:latin typeface="Helvetica Neue"/>
              </a:rPr>
              <a:t>outlierDetection</a:t>
            </a:r>
            <a:r>
              <a:rPr lang="en-US" altLang="ko-KR" sz="1400" b="0" i="0" dirty="0" smtClean="0">
                <a:solidFill>
                  <a:srgbClr val="666666"/>
                </a:solidFill>
                <a:effectLst/>
                <a:latin typeface="Helvetica Neue"/>
              </a:rPr>
              <a:t>:       interval: 1s       </a:t>
            </a:r>
            <a:r>
              <a:rPr lang="en-US" altLang="ko-KR" sz="1400" b="0" i="0" dirty="0" err="1" smtClean="0">
                <a:solidFill>
                  <a:srgbClr val="666666"/>
                </a:solidFill>
                <a:effectLst/>
                <a:latin typeface="Helvetica Neue"/>
              </a:rPr>
              <a:t>consecutiveErrors</a:t>
            </a:r>
            <a:r>
              <a:rPr lang="en-US" altLang="ko-KR" sz="1400" b="0" i="0" dirty="0" smtClean="0">
                <a:solidFill>
                  <a:srgbClr val="666666"/>
                </a:solidFill>
                <a:effectLst/>
                <a:latin typeface="Helvetica Neue"/>
              </a:rPr>
              <a:t>: 1       </a:t>
            </a:r>
            <a:r>
              <a:rPr lang="en-US" altLang="ko-KR" sz="1400" b="0" i="0" dirty="0" err="1" smtClean="0">
                <a:solidFill>
                  <a:srgbClr val="666666"/>
                </a:solidFill>
                <a:effectLst/>
                <a:latin typeface="Helvetica Neue"/>
              </a:rPr>
              <a:t>baseEjectionTime</a:t>
            </a:r>
            <a:r>
              <a:rPr lang="en-US" altLang="ko-KR" sz="1400" b="0" i="0" dirty="0" smtClean="0">
                <a:solidFill>
                  <a:srgbClr val="666666"/>
                </a:solidFill>
                <a:effectLst/>
                <a:latin typeface="Helvetica Neue"/>
              </a:rPr>
              <a:t>: 3m       </a:t>
            </a:r>
            <a:r>
              <a:rPr lang="en-US" altLang="ko-KR" sz="1400" b="0" i="0" dirty="0" err="1" smtClean="0">
                <a:solidFill>
                  <a:srgbClr val="666666"/>
                </a:solidFill>
                <a:effectLst/>
                <a:latin typeface="Helvetica Neue"/>
              </a:rPr>
              <a:t>maxEjectionPercent</a:t>
            </a:r>
            <a:r>
              <a:rPr lang="en-US" altLang="ko-KR" sz="1400" b="0" i="0" dirty="0" smtClean="0">
                <a:solidFill>
                  <a:srgbClr val="666666"/>
                </a:solidFill>
                <a:effectLst/>
                <a:latin typeface="Helvetica Neue"/>
              </a:rPr>
              <a:t>: 100 EOF </a:t>
            </a:r>
            <a:r>
              <a:rPr lang="ko-KR" altLang="en-US" sz="1400" b="0" i="0" dirty="0" smtClean="0">
                <a:solidFill>
                  <a:srgbClr val="666666"/>
                </a:solidFill>
                <a:effectLst/>
                <a:latin typeface="Helvetica Neue"/>
              </a:rPr>
              <a:t>설명 </a:t>
            </a:r>
            <a:r>
              <a:rPr lang="en-US" altLang="ko-KR" sz="1400" b="0" i="0" dirty="0" smtClean="0">
                <a:solidFill>
                  <a:srgbClr val="666666"/>
                </a:solidFill>
                <a:effectLst/>
                <a:latin typeface="Helvetica Neue"/>
              </a:rPr>
              <a:t>: 1</a:t>
            </a:r>
            <a:r>
              <a:rPr lang="ko-KR" altLang="en-US" sz="1400" b="0" i="0" dirty="0" smtClean="0">
                <a:solidFill>
                  <a:srgbClr val="666666"/>
                </a:solidFill>
                <a:effectLst/>
                <a:latin typeface="Helvetica Neue"/>
              </a:rPr>
              <a:t>초 주기로 이상징후를 체크하며</a:t>
            </a:r>
            <a:r>
              <a:rPr lang="en-US" altLang="ko-KR" sz="1400" b="0" i="0" dirty="0" smtClean="0">
                <a:solidFill>
                  <a:srgbClr val="666666"/>
                </a:solidFill>
                <a:effectLst/>
                <a:latin typeface="Helvetica Neue"/>
              </a:rPr>
              <a:t>, 1</a:t>
            </a:r>
            <a:r>
              <a:rPr lang="ko-KR" altLang="en-US" sz="1400" b="0" i="0" dirty="0" smtClean="0">
                <a:solidFill>
                  <a:srgbClr val="666666"/>
                </a:solidFill>
                <a:effectLst/>
                <a:latin typeface="Helvetica Neue"/>
              </a:rPr>
              <a:t>번이라도 실패한 서비스는 </a:t>
            </a:r>
            <a:r>
              <a:rPr lang="en-US" altLang="ko-KR" sz="1400" b="0" i="0" dirty="0" smtClean="0">
                <a:solidFill>
                  <a:srgbClr val="666666"/>
                </a:solidFill>
                <a:effectLst/>
                <a:latin typeface="Helvetica Neue"/>
              </a:rPr>
              <a:t>3</a:t>
            </a:r>
            <a:r>
              <a:rPr lang="ko-KR" altLang="en-US" sz="1400" b="0" i="0" dirty="0" err="1" smtClean="0">
                <a:solidFill>
                  <a:srgbClr val="666666"/>
                </a:solidFill>
                <a:effectLst/>
                <a:latin typeface="Helvetica Neue"/>
              </a:rPr>
              <a:t>분동안</a:t>
            </a:r>
            <a:r>
              <a:rPr lang="ko-KR" altLang="en-US" sz="1400" b="0" i="0" dirty="0" smtClean="0">
                <a:solidFill>
                  <a:srgbClr val="666666"/>
                </a:solidFill>
                <a:effectLst/>
                <a:latin typeface="Helvetica Neue"/>
              </a:rPr>
              <a:t> 라우팅 대상에서 제외된다</a:t>
            </a:r>
            <a:r>
              <a:rPr lang="en-US" altLang="ko-KR" sz="1400" b="0" i="0" dirty="0" smtClean="0">
                <a:solidFill>
                  <a:srgbClr val="666666"/>
                </a:solidFill>
                <a:effectLst/>
                <a:latin typeface="Helvetica Neue"/>
              </a:rPr>
              <a:t>. </a:t>
            </a:r>
            <a:r>
              <a:rPr lang="ko-KR" altLang="en-US" sz="1400" b="0" i="0" dirty="0" smtClean="0">
                <a:solidFill>
                  <a:srgbClr val="666666"/>
                </a:solidFill>
                <a:effectLst/>
                <a:latin typeface="Helvetica Neue"/>
              </a:rPr>
              <a:t>또한 모든 대상 서비스 인스턴스가 방출</a:t>
            </a:r>
            <a:r>
              <a:rPr lang="en-US" altLang="ko-KR" sz="1400" b="0" i="0" dirty="0" smtClean="0">
                <a:solidFill>
                  <a:srgbClr val="666666"/>
                </a:solidFill>
                <a:effectLst/>
                <a:latin typeface="Helvetica Neue"/>
              </a:rPr>
              <a:t>(</a:t>
            </a:r>
            <a:r>
              <a:rPr lang="ko-KR" altLang="en-US" sz="1400" b="0" i="0" dirty="0" smtClean="0">
                <a:solidFill>
                  <a:srgbClr val="666666"/>
                </a:solidFill>
                <a:effectLst/>
                <a:latin typeface="Helvetica Neue"/>
              </a:rPr>
              <a:t>제외</a:t>
            </a:r>
            <a:r>
              <a:rPr lang="en-US" altLang="ko-KR" sz="1400" b="0" i="0" dirty="0" smtClean="0">
                <a:solidFill>
                  <a:srgbClr val="666666"/>
                </a:solidFill>
                <a:effectLst/>
                <a:latin typeface="Helvetica Neue"/>
              </a:rPr>
              <a:t>)</a:t>
            </a:r>
            <a:r>
              <a:rPr lang="ko-KR" altLang="en-US" sz="1400" b="0" i="0" dirty="0" smtClean="0">
                <a:solidFill>
                  <a:srgbClr val="666666"/>
                </a:solidFill>
                <a:effectLst/>
                <a:latin typeface="Helvetica Neue"/>
              </a:rPr>
              <a:t>될 수 있다</a:t>
            </a:r>
            <a:r>
              <a:rPr lang="en-US" altLang="ko-KR" sz="1400" b="0" i="0" dirty="0" smtClean="0">
                <a:solidFill>
                  <a:srgbClr val="666666"/>
                </a:solidFill>
                <a:effectLst/>
                <a:latin typeface="Helvetica Neue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048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498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endParaRPr lang="ko-KR" alt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0612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ECR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6055" y="4258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EKS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5169" y="42588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6588" y="42588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istio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8007" y="4137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배포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6035" y="1828893"/>
            <a:ext cx="444346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deployment.yml</a:t>
            </a:r>
            <a:r>
              <a:rPr lang="ko-KR" altLang="en-US" dirty="0" smtClean="0"/>
              <a:t> 파일</a:t>
            </a:r>
            <a:endParaRPr lang="en-US" altLang="ko-KR" dirty="0" smtClean="0"/>
          </a:p>
          <a:p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Namespace </a:t>
            </a:r>
            <a:r>
              <a:rPr lang="ko-KR" altLang="en-US" dirty="0" smtClean="0">
                <a:solidFill>
                  <a:srgbClr val="FF0000"/>
                </a:solidFill>
              </a:rPr>
              <a:t>수정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Image </a:t>
            </a:r>
            <a:r>
              <a:rPr lang="ko-KR" altLang="en-US" dirty="0" smtClean="0">
                <a:solidFill>
                  <a:srgbClr val="FF0000"/>
                </a:solidFill>
              </a:rPr>
              <a:t>수정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배포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kubectrl</a:t>
            </a:r>
            <a:r>
              <a:rPr lang="en-US" altLang="ko-KR" dirty="0" smtClean="0"/>
              <a:t> create –f </a:t>
            </a:r>
            <a:r>
              <a:rPr lang="ko-KR" altLang="en-US" dirty="0" err="1" smtClean="0"/>
              <a:t>deployment.yml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713948" y="250521"/>
            <a:ext cx="1803748" cy="701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5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1303</Words>
  <Application>Microsoft Office PowerPoint</Application>
  <PresentationFormat>와이드스크린</PresentationFormat>
  <Paragraphs>133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-apple-system</vt:lpstr>
      <vt:lpstr>Helvetica Neue</vt:lpstr>
      <vt:lpstr>inherit</vt:lpstr>
      <vt:lpstr>맑은 고딕</vt:lpstr>
      <vt:lpstr>Arial</vt:lpstr>
      <vt:lpstr>Calibri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SKCC</cp:lastModifiedBy>
  <cp:revision>14</cp:revision>
  <dcterms:created xsi:type="dcterms:W3CDTF">2020-07-29T00:54:45Z</dcterms:created>
  <dcterms:modified xsi:type="dcterms:W3CDTF">2020-07-29T08:08:39Z</dcterms:modified>
</cp:coreProperties>
</file>