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29" y="60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7/24/2023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7/24/2023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7/24/2023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7/24/2023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7/24/2023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7/24/2023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7/24/2023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7/24/2023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7/24/2023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7/24/2023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7/24/2023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7/24/2023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1" y="2495444"/>
            <a:ext cx="10178249" cy="3707236"/>
          </a:xfrm>
        </p:spPr>
        <p:txBody>
          <a:bodyPr>
            <a:normAutofit/>
          </a:bodyPr>
          <a:lstStyle/>
          <a:p>
            <a:pPr marL="0" marR="64008" lvl="0" indent="0" algn="just" defTabSz="914400" rtl="0" eaLnBrk="1" fontAlgn="auto" latinLnBrk="0" hangingPunct="1">
              <a:lnSpc>
                <a:spcPct val="100000"/>
              </a:lnSpc>
              <a:spcBef>
                <a:spcPts val="400"/>
              </a:spcBef>
              <a:spcAft>
                <a:spcPts val="0"/>
              </a:spcAft>
              <a:buClr>
                <a:srgbClr val="2DA2BF"/>
              </a:buClr>
              <a:buSzPct val="68000"/>
              <a:buFont typeface="Wingdings 3"/>
              <a:buNone/>
              <a:tabLst/>
              <a:defRPr/>
            </a:pPr>
            <a:r>
              <a:rPr kumimoji="0" lang="en-GB" sz="2200" b="1" i="0" u="none" strike="noStrike" kern="1200" cap="none" spc="0" normalizeH="0" baseline="0" noProof="0" dirty="0">
                <a:ln>
                  <a:noFill/>
                </a:ln>
                <a:solidFill>
                  <a:srgbClr val="C00000"/>
                </a:solidFill>
                <a:effectLst/>
                <a:uLnTx/>
                <a:uFillTx/>
                <a:latin typeface="Times New Roman" pitchFamily="18" charset="0"/>
                <a:ea typeface="+mn-ea"/>
                <a:cs typeface="Times New Roman" pitchFamily="18" charset="0"/>
              </a:rPr>
              <a:t>Name                           :</a:t>
            </a:r>
            <a:r>
              <a:rPr kumimoji="0" lang="en-GB" sz="2200" b="1" i="0" u="none" strike="noStrike" kern="1200" cap="none" spc="0" normalizeH="0" baseline="0" noProof="0" dirty="0">
                <a:ln>
                  <a:noFill/>
                </a:ln>
                <a:solidFill>
                  <a:srgbClr val="DEF5FA">
                    <a:lumMod val="75000"/>
                  </a:srgbClr>
                </a:solidFill>
                <a:effectLst/>
                <a:uLnTx/>
                <a:uFillTx/>
                <a:latin typeface="Times New Roman" pitchFamily="18" charset="0"/>
                <a:ea typeface="+mn-ea"/>
                <a:cs typeface="Times New Roman" pitchFamily="18" charset="0"/>
              </a:rPr>
              <a:t> </a:t>
            </a:r>
            <a:r>
              <a:rPr kumimoji="0" lang="en-GB" sz="2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NAMYA PATIYAL</a:t>
            </a:r>
          </a:p>
          <a:p>
            <a:pPr marL="0" marR="64008" lvl="0" indent="0" algn="just" defTabSz="914400" rtl="0" eaLnBrk="1" fontAlgn="auto" latinLnBrk="0" hangingPunct="1">
              <a:lnSpc>
                <a:spcPct val="100000"/>
              </a:lnSpc>
              <a:spcBef>
                <a:spcPts val="400"/>
              </a:spcBef>
              <a:spcAft>
                <a:spcPts val="0"/>
              </a:spcAft>
              <a:buClr>
                <a:srgbClr val="2DA2BF"/>
              </a:buClr>
              <a:buSzPct val="68000"/>
              <a:buFont typeface="Wingdings 3"/>
              <a:buNone/>
              <a:tabLst/>
              <a:defRPr/>
            </a:pPr>
            <a:r>
              <a:rPr kumimoji="0" lang="en-GB" sz="2200" b="1" i="0" u="none" strike="noStrike" kern="1200" cap="none" spc="0" normalizeH="0" baseline="0" noProof="0" dirty="0">
                <a:ln>
                  <a:noFill/>
                </a:ln>
                <a:solidFill>
                  <a:srgbClr val="C00000"/>
                </a:solidFill>
                <a:effectLst/>
                <a:uLnTx/>
                <a:uFillTx/>
                <a:latin typeface="Times New Roman" pitchFamily="18" charset="0"/>
                <a:ea typeface="+mn-ea"/>
                <a:cs typeface="Times New Roman" pitchFamily="18" charset="0"/>
              </a:rPr>
              <a:t>Skill build email ID    : </a:t>
            </a:r>
            <a:r>
              <a:rPr kumimoji="0" lang="en-US" sz="2200" b="1" i="0" u="none" strike="noStrike" kern="1200" cap="none" spc="0" normalizeH="0" baseline="0" noProof="0" dirty="0" err="1">
                <a:ln>
                  <a:noFill/>
                </a:ln>
                <a:solidFill>
                  <a:srgbClr val="464646"/>
                </a:solidFill>
                <a:effectLst/>
                <a:uLnTx/>
                <a:uFillTx/>
                <a:latin typeface="Times New Roman" pitchFamily="18" charset="0"/>
                <a:ea typeface="+mn-ea"/>
                <a:cs typeface="Times New Roman" pitchFamily="18" charset="0"/>
              </a:rPr>
              <a:t>namyapatiy</a:t>
            </a:r>
            <a:r>
              <a:rPr lang="en-US" sz="2200" b="1" cap="none" dirty="0">
                <a:solidFill>
                  <a:srgbClr val="464646"/>
                </a:solidFill>
                <a:latin typeface="Times New Roman" pitchFamily="18" charset="0"/>
                <a:cs typeface="Times New Roman" pitchFamily="18" charset="0"/>
              </a:rPr>
              <a:t>al888</a:t>
            </a:r>
            <a:r>
              <a:rPr kumimoji="0" lang="en-US" sz="2200" b="1" i="0" u="none" strike="noStrike" kern="1200" cap="none" spc="0" normalizeH="0" baseline="0" noProof="0" dirty="0">
                <a:ln>
                  <a:noFill/>
                </a:ln>
                <a:solidFill>
                  <a:srgbClr val="464646"/>
                </a:solidFill>
                <a:effectLst/>
                <a:uLnTx/>
                <a:uFillTx/>
                <a:latin typeface="Times New Roman" pitchFamily="18" charset="0"/>
                <a:ea typeface="+mn-ea"/>
                <a:cs typeface="Times New Roman" pitchFamily="18" charset="0"/>
              </a:rPr>
              <a:t>@gmail.com</a:t>
            </a:r>
            <a:endParaRPr kumimoji="0" lang="en-GB" sz="22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0" marR="64008" lvl="0" indent="0" algn="just" defTabSz="914400" rtl="0" eaLnBrk="1" fontAlgn="auto" latinLnBrk="0" hangingPunct="1">
              <a:lnSpc>
                <a:spcPct val="100000"/>
              </a:lnSpc>
              <a:spcBef>
                <a:spcPts val="400"/>
              </a:spcBef>
              <a:spcAft>
                <a:spcPts val="0"/>
              </a:spcAft>
              <a:buClr>
                <a:srgbClr val="2DA2BF"/>
              </a:buClr>
              <a:buSzPct val="68000"/>
              <a:buFont typeface="Wingdings 3"/>
              <a:buNone/>
              <a:tabLst/>
              <a:defRPr/>
            </a:pPr>
            <a:r>
              <a:rPr kumimoji="0" lang="en-GB" sz="2200" b="1" i="0" u="none" strike="noStrike" kern="1200" cap="none" spc="0" normalizeH="0" baseline="0" noProof="0" dirty="0">
                <a:ln>
                  <a:noFill/>
                </a:ln>
                <a:solidFill>
                  <a:srgbClr val="C00000"/>
                </a:solidFill>
                <a:effectLst/>
                <a:uLnTx/>
                <a:uFillTx/>
                <a:latin typeface="Times New Roman" pitchFamily="18" charset="0"/>
                <a:ea typeface="+mn-ea"/>
                <a:cs typeface="Times New Roman" pitchFamily="18" charset="0"/>
              </a:rPr>
              <a:t>College name               : </a:t>
            </a:r>
            <a:r>
              <a:rPr kumimoji="0" lang="en-GB" sz="2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Manipal Institute of Technology</a:t>
            </a:r>
          </a:p>
          <a:p>
            <a:pPr marL="0" marR="64008" lvl="0" indent="0" algn="just" defTabSz="914400" rtl="0" eaLnBrk="1" fontAlgn="auto" latinLnBrk="0" hangingPunct="1">
              <a:lnSpc>
                <a:spcPct val="100000"/>
              </a:lnSpc>
              <a:spcBef>
                <a:spcPts val="400"/>
              </a:spcBef>
              <a:spcAft>
                <a:spcPts val="0"/>
              </a:spcAft>
              <a:buClr>
                <a:srgbClr val="2DA2BF"/>
              </a:buClr>
              <a:buSzPct val="68000"/>
              <a:buFont typeface="Wingdings 3"/>
              <a:buNone/>
              <a:tabLst/>
              <a:defRPr/>
            </a:pPr>
            <a:r>
              <a:rPr kumimoji="0" lang="en-GB" sz="2200" b="1" i="0" u="none" strike="noStrike" kern="1200" cap="none" spc="0" normalizeH="0" baseline="0" noProof="0" dirty="0">
                <a:ln>
                  <a:noFill/>
                </a:ln>
                <a:solidFill>
                  <a:srgbClr val="C00000"/>
                </a:solidFill>
                <a:effectLst/>
                <a:uLnTx/>
                <a:uFillTx/>
                <a:latin typeface="Times New Roman" pitchFamily="18" charset="0"/>
                <a:ea typeface="+mn-ea"/>
                <a:cs typeface="Times New Roman" pitchFamily="18" charset="0"/>
              </a:rPr>
              <a:t>College state                :  </a:t>
            </a:r>
            <a:r>
              <a:rPr kumimoji="0" lang="en-GB" sz="22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Karnataka</a:t>
            </a:r>
            <a:endParaRPr kumimoji="0" lang="en-GB" sz="2200" b="1" i="0" u="none" strike="noStrike" kern="1200" cap="none" spc="0" normalizeH="0" baseline="0" noProof="0" dirty="0">
              <a:ln>
                <a:noFill/>
              </a:ln>
              <a:solidFill>
                <a:srgbClr val="C00000"/>
              </a:solidFill>
              <a:effectLst/>
              <a:uLnTx/>
              <a:uFillTx/>
              <a:latin typeface="Times New Roman" pitchFamily="18" charset="0"/>
              <a:ea typeface="+mn-ea"/>
              <a:cs typeface="Times New Roman" pitchFamily="18" charset="0"/>
            </a:endParaRPr>
          </a:p>
          <a:p>
            <a:pPr marL="0" marR="64008" lvl="0" indent="0" algn="just" defTabSz="914400" rtl="0" eaLnBrk="1" fontAlgn="auto" latinLnBrk="0" hangingPunct="1">
              <a:lnSpc>
                <a:spcPct val="100000"/>
              </a:lnSpc>
              <a:spcBef>
                <a:spcPts val="400"/>
              </a:spcBef>
              <a:spcAft>
                <a:spcPts val="0"/>
              </a:spcAft>
              <a:buClr>
                <a:srgbClr val="2DA2BF"/>
              </a:buClr>
              <a:buSzPct val="68000"/>
              <a:buFont typeface="Wingdings 3"/>
              <a:buNone/>
              <a:tabLst/>
              <a:defRPr/>
            </a:pPr>
            <a:r>
              <a:rPr kumimoji="0" lang="en-GB" sz="2200" b="1" i="0" u="none" strike="noStrike" kern="1200" cap="none" spc="0" normalizeH="0" baseline="0" noProof="0" dirty="0">
                <a:ln>
                  <a:noFill/>
                </a:ln>
                <a:solidFill>
                  <a:srgbClr val="C00000"/>
                </a:solidFill>
                <a:effectLst/>
                <a:uLnTx/>
                <a:uFillTx/>
                <a:latin typeface="Times New Roman" pitchFamily="18" charset="0"/>
                <a:ea typeface="+mn-ea"/>
                <a:cs typeface="Times New Roman" pitchFamily="18" charset="0"/>
              </a:rPr>
              <a:t>Internship domain      : </a:t>
            </a:r>
            <a:r>
              <a:rPr kumimoji="0" lang="en-GB" sz="22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ARTIFICAL INTELLIGENCE </a:t>
            </a:r>
            <a:endParaRPr kumimoji="0" lang="en-GB" sz="2200" b="1" i="0" u="none" strike="noStrike" kern="1200" cap="none" spc="0" normalizeH="0" baseline="0" noProof="0" dirty="0">
              <a:ln>
                <a:noFill/>
              </a:ln>
              <a:solidFill>
                <a:srgbClr val="C00000"/>
              </a:solidFill>
              <a:effectLst/>
              <a:uLnTx/>
              <a:uFillTx/>
              <a:latin typeface="Times New Roman" pitchFamily="18" charset="0"/>
              <a:ea typeface="+mn-ea"/>
              <a:cs typeface="Times New Roman" pitchFamily="18" charset="0"/>
            </a:endParaRPr>
          </a:p>
          <a:p>
            <a:pPr marL="0" marR="64008" lvl="0" indent="0" algn="just" defTabSz="914400" rtl="0" eaLnBrk="1" fontAlgn="auto" latinLnBrk="0" hangingPunct="1">
              <a:lnSpc>
                <a:spcPct val="100000"/>
              </a:lnSpc>
              <a:spcBef>
                <a:spcPts val="400"/>
              </a:spcBef>
              <a:spcAft>
                <a:spcPts val="0"/>
              </a:spcAft>
              <a:buClr>
                <a:srgbClr val="2DA2BF"/>
              </a:buClr>
              <a:buSzPct val="68000"/>
              <a:buFont typeface="Wingdings 3"/>
              <a:buNone/>
              <a:tabLst/>
              <a:defRPr/>
            </a:pPr>
            <a:r>
              <a:rPr kumimoji="0" lang="en-GB" sz="2200" b="1" i="0" u="none" strike="noStrike" kern="1200" cap="none" spc="0" normalizeH="0" baseline="0" noProof="0" dirty="0">
                <a:ln>
                  <a:noFill/>
                </a:ln>
                <a:solidFill>
                  <a:srgbClr val="C00000"/>
                </a:solidFill>
                <a:effectLst/>
                <a:uLnTx/>
                <a:uFillTx/>
                <a:latin typeface="Times New Roman" pitchFamily="18" charset="0"/>
                <a:ea typeface="+mn-ea"/>
                <a:cs typeface="Times New Roman" pitchFamily="18" charset="0"/>
              </a:rPr>
              <a:t>Start date-end date     :  </a:t>
            </a:r>
            <a:r>
              <a:rPr lang="en-GB" sz="2200" b="1" cap="none" dirty="0">
                <a:solidFill>
                  <a:prstClr val="black"/>
                </a:solidFill>
                <a:latin typeface="Times New Roman" pitchFamily="18" charset="0"/>
                <a:cs typeface="Times New Roman" pitchFamily="18" charset="0"/>
              </a:rPr>
              <a:t>12</a:t>
            </a:r>
            <a:r>
              <a:rPr kumimoji="0" lang="en-GB" sz="22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/06/2023 -24/07/2023</a:t>
            </a:r>
            <a:endParaRPr kumimoji="0" lang="en-GB" sz="2200" b="1" i="0" u="none" strike="noStrike" kern="1200" cap="none" spc="0" normalizeH="0" baseline="0" noProof="0" dirty="0">
              <a:ln>
                <a:noFill/>
              </a:ln>
              <a:solidFill>
                <a:srgbClr val="C00000"/>
              </a:solidFill>
              <a:effectLst/>
              <a:uLnTx/>
              <a:uFillTx/>
              <a:latin typeface="Times New Roman" pitchFamily="18" charset="0"/>
              <a:ea typeface="+mn-ea"/>
              <a:cs typeface="Times New Roman" pitchFamily="18" charset="0"/>
            </a:endParaRPr>
          </a:p>
          <a:p>
            <a:pPr marL="0" marR="64008" lvl="0" indent="0" algn="l" defTabSz="914400" rtl="0" eaLnBrk="1" fontAlgn="auto" latinLnBrk="0" hangingPunct="1">
              <a:lnSpc>
                <a:spcPct val="100000"/>
              </a:lnSpc>
              <a:spcBef>
                <a:spcPts val="400"/>
              </a:spcBef>
              <a:spcAft>
                <a:spcPts val="0"/>
              </a:spcAft>
              <a:buClr>
                <a:srgbClr val="2DA2BF"/>
              </a:buClr>
              <a:buSzPct val="68000"/>
              <a:buFont typeface="Wingdings 3"/>
              <a:buNone/>
              <a:tabLst/>
              <a:defRPr/>
            </a:pPr>
            <a:endParaRPr kumimoji="0" lang="en-GB" sz="2200" b="1" i="0" u="none" strike="noStrike" kern="1200" cap="none" spc="0" normalizeH="0" baseline="0" noProof="0" dirty="0">
              <a:ln>
                <a:noFill/>
              </a:ln>
              <a:solidFill>
                <a:srgbClr val="C00000"/>
              </a:solidFill>
              <a:effectLst/>
              <a:uLnTx/>
              <a:uFillTx/>
              <a:latin typeface="Times New Roman" pitchFamily="18" charset="0"/>
              <a:ea typeface="+mn-ea"/>
              <a:cs typeface="Times New Roman" pitchFamily="18" charset="0"/>
            </a:endParaRPr>
          </a:p>
          <a:p>
            <a:endParaRPr lang="en-GB" sz="2200"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a:extLst>
              <a:ext uri="{FF2B5EF4-FFF2-40B4-BE49-F238E27FC236}">
                <a16:creationId xmlns:a16="http://schemas.microsoft.com/office/drawing/2014/main" id="{A4A5CB9C-BC96-0D6B-7BB6-540FDA49165C}"/>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8168640" y="1913188"/>
            <a:ext cx="2834639" cy="3198390"/>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t>https://github.com/namzezz/IBM-MENTAL_HEALTH_FITNESS_TRACKER_NAMYA.git</a:t>
            </a: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sz="2400" b="1" dirty="0">
                <a:latin typeface="Arial" panose="020B0604020202020204" pitchFamily="34" charset="0"/>
                <a:cs typeface="Arial" panose="020B0604020202020204" pitchFamily="34" charset="0"/>
              </a:rPr>
              <a:t>PROJECT TITLE</a:t>
            </a:r>
            <a:r>
              <a:rPr lang="en-GB" sz="2400" dirty="0">
                <a:latin typeface="Arial" panose="020B0604020202020204" pitchFamily="34" charset="0"/>
                <a:cs typeface="Arial" panose="020B0604020202020204" pitchFamily="34" charset="0"/>
              </a:rPr>
              <a:t>: </a:t>
            </a:r>
            <a:r>
              <a:rPr lang="en-US" sz="2400" u="sng" dirty="0">
                <a:latin typeface="Arial" panose="020B0604020202020204" pitchFamily="34" charset="0"/>
                <a:cs typeface="Arial" panose="020B0604020202020204" pitchFamily="34" charset="0"/>
              </a:rPr>
              <a:t>AI/ML Project - Mental Health Fitness Tracker</a:t>
            </a:r>
            <a:br>
              <a:rPr lang="en-GB" u="sng" dirty="0">
                <a:latin typeface="Arial" panose="020B0604020202020204" pitchFamily="34" charset="0"/>
                <a:cs typeface="Arial" panose="020B0604020202020204" pitchFamily="34" charset="0"/>
              </a:rPr>
            </a:br>
            <a:endParaRPr lang="en-US" u="sn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lnSpcReduction="10000"/>
          </a:bodyPr>
          <a:lstStyle/>
          <a:p>
            <a:pPr marL="0" indent="0">
              <a:buNone/>
            </a:pPr>
            <a:r>
              <a:rPr lang="en-GB" sz="2000" b="1" u="sng" dirty="0">
                <a:latin typeface="Arial" panose="020B0604020202020204" pitchFamily="34" charset="0"/>
                <a:cs typeface="Arial" panose="020B0604020202020204" pitchFamily="34" charset="0"/>
              </a:rPr>
              <a:t>Problem Statement </a:t>
            </a:r>
            <a:r>
              <a:rPr lang="en-GB" sz="2000" b="1" dirty="0">
                <a:latin typeface="Arial" panose="020B0604020202020204" pitchFamily="34" charset="0"/>
                <a:cs typeface="Arial" panose="020B0604020202020204" pitchFamily="34" charset="0"/>
              </a:rPr>
              <a:t>: </a:t>
            </a:r>
            <a:br>
              <a:rPr lang="en-GB" sz="2000" b="1" dirty="0">
                <a:latin typeface="Arial" panose="020B0604020202020204" pitchFamily="34" charset="0"/>
                <a:cs typeface="Arial" panose="020B0604020202020204" pitchFamily="34" charset="0"/>
              </a:rPr>
            </a:br>
            <a:r>
              <a:rPr lang="en-US" sz="2000" u="sng" dirty="0">
                <a:latin typeface="Arial" panose="020B0604020202020204" pitchFamily="34" charset="0"/>
                <a:cs typeface="Arial" panose="020B0604020202020204" pitchFamily="34" charset="0"/>
              </a:rPr>
              <a:t>AI/ML-Powered Mental Health Fitness Tracker</a:t>
            </a:r>
            <a:r>
              <a:rPr lang="en-US" sz="2000" dirty="0">
                <a:latin typeface="Arial" panose="020B0604020202020204" pitchFamily="34" charset="0"/>
                <a:cs typeface="Arial" panose="020B0604020202020204" pitchFamily="34" charset="0"/>
              </a:rPr>
              <a:t>: The project aims to create a mental health fitness tracker that utilizes artificial intelligence and machine learning techniques to enhance its functionality. AI/ML algorithms will be employed to analyze complex patterns, detect anomalies, and draw meaningful insights from the user's data.</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u="sng" dirty="0">
                <a:latin typeface="Arial" panose="020B0604020202020204" pitchFamily="34" charset="0"/>
                <a:cs typeface="Arial" panose="020B0604020202020204" pitchFamily="34" charset="0"/>
              </a:rPr>
              <a:t>Accurate Mental Health Assessment</a:t>
            </a:r>
            <a:r>
              <a:rPr lang="en-US" sz="2000" dirty="0">
                <a:latin typeface="Arial" panose="020B0604020202020204" pitchFamily="34" charset="0"/>
                <a:cs typeface="Arial" panose="020B0604020202020204" pitchFamily="34" charset="0"/>
              </a:rPr>
              <a:t>: The primary objective of the mental health fitness tracker is to provide accurate assessments of the user's mental health status. It will achieve this by integrating various data points and employing advanced AI algorithms to interpret the information effectively.</a:t>
            </a:r>
            <a:endParaRPr lang="en-US" sz="2000" b="1" dirty="0"/>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259080" y="1371599"/>
            <a:ext cx="6096000" cy="4648201"/>
          </a:xfrm>
        </p:spPr>
        <p:txBody>
          <a:bodyPr anchor="t">
            <a:noAutofit/>
          </a:bodyPr>
          <a:lstStyle/>
          <a:p>
            <a:pPr marL="0" indent="0">
              <a:buNone/>
            </a:pPr>
            <a:endParaRPr lang="en-US" sz="14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sz="1400" dirty="0">
                <a:solidFill>
                  <a:schemeClr val="tx1"/>
                </a:solidFill>
                <a:latin typeface="Arial" panose="020B0604020202020204" pitchFamily="34" charset="0"/>
                <a:cs typeface="Arial" panose="020B0604020202020204" pitchFamily="34" charset="0"/>
              </a:rPr>
              <a:t>1. </a:t>
            </a:r>
            <a:r>
              <a:rPr lang="en-US" sz="1400" b="1" dirty="0">
                <a:solidFill>
                  <a:schemeClr val="tx1"/>
                </a:solidFill>
                <a:latin typeface="Arial" panose="020B0604020202020204" pitchFamily="34" charset="0"/>
                <a:cs typeface="Arial" panose="020B0604020202020204" pitchFamily="34" charset="0"/>
              </a:rPr>
              <a:t>Introduction and Objective:                            </a:t>
            </a:r>
          </a:p>
          <a:p>
            <a:pPr marL="0" indent="0">
              <a:lnSpc>
                <a:spcPct val="100000"/>
              </a:lnSpc>
              <a:buNone/>
            </a:pPr>
            <a:r>
              <a:rPr lang="en-US" sz="1400" dirty="0">
                <a:solidFill>
                  <a:schemeClr val="tx1"/>
                </a:solidFill>
                <a:latin typeface="Arial" panose="020B0604020202020204" pitchFamily="34" charset="0"/>
                <a:cs typeface="Arial" panose="020B0604020202020204" pitchFamily="34" charset="0"/>
              </a:rPr>
              <a:t>   - Introduce the project's goal: Developing a mental health fitness tracker using regression models in Google Collaborator</a:t>
            </a:r>
          </a:p>
          <a:p>
            <a:pPr marL="0" indent="0">
              <a:lnSpc>
                <a:spcPct val="100000"/>
              </a:lnSpc>
              <a:buNone/>
            </a:pPr>
            <a:r>
              <a:rPr lang="en-US" sz="1400" dirty="0">
                <a:solidFill>
                  <a:schemeClr val="tx1"/>
                </a:solidFill>
                <a:latin typeface="Arial" panose="020B0604020202020204" pitchFamily="34" charset="0"/>
                <a:cs typeface="Arial" panose="020B0604020202020204" pitchFamily="34" charset="0"/>
              </a:rPr>
              <a:t>   - Explain the importance of mental health monitoring and the intended benefits for users.</a:t>
            </a:r>
          </a:p>
          <a:p>
            <a:pPr marL="0" indent="0">
              <a:buNone/>
            </a:pPr>
            <a:endParaRPr lang="en-US" sz="14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sz="1400" dirty="0">
                <a:solidFill>
                  <a:schemeClr val="tx1"/>
                </a:solidFill>
                <a:latin typeface="Arial" panose="020B0604020202020204" pitchFamily="34" charset="0"/>
                <a:cs typeface="Arial" panose="020B0604020202020204" pitchFamily="34" charset="0"/>
              </a:rPr>
              <a:t>2. </a:t>
            </a:r>
            <a:r>
              <a:rPr lang="en-US" sz="1400" b="1" dirty="0">
                <a:solidFill>
                  <a:schemeClr val="tx1"/>
                </a:solidFill>
                <a:latin typeface="Arial" panose="020B0604020202020204" pitchFamily="34" charset="0"/>
                <a:cs typeface="Arial" panose="020B0604020202020204" pitchFamily="34" charset="0"/>
              </a:rPr>
              <a:t>Data Collection and Preprocessing:</a:t>
            </a:r>
          </a:p>
          <a:p>
            <a:pPr marL="0" indent="0">
              <a:lnSpc>
                <a:spcPct val="100000"/>
              </a:lnSpc>
              <a:buNone/>
            </a:pPr>
            <a:r>
              <a:rPr lang="en-US" sz="1400" dirty="0">
                <a:solidFill>
                  <a:schemeClr val="tx1"/>
                </a:solidFill>
                <a:latin typeface="Arial" panose="020B0604020202020204" pitchFamily="34" charset="0"/>
                <a:cs typeface="Arial" panose="020B0604020202020204" pitchFamily="34" charset="0"/>
              </a:rPr>
              <a:t>   - Describe the process of collecting user responses through prompted questions.</a:t>
            </a:r>
          </a:p>
          <a:p>
            <a:pPr marL="0" indent="0">
              <a:lnSpc>
                <a:spcPct val="100000"/>
              </a:lnSpc>
              <a:buNone/>
            </a:pPr>
            <a:r>
              <a:rPr lang="en-US" sz="1400" dirty="0">
                <a:solidFill>
                  <a:schemeClr val="tx1"/>
                </a:solidFill>
                <a:latin typeface="Arial" panose="020B0604020202020204" pitchFamily="34" charset="0"/>
                <a:cs typeface="Arial" panose="020B0604020202020204" pitchFamily="34" charset="0"/>
              </a:rPr>
              <a:t>   - Discuss the data preprocessing steps to prepare the data for regression modeling.</a:t>
            </a:r>
          </a:p>
          <a:p>
            <a:pPr marL="0" indent="0">
              <a:buNone/>
            </a:pPr>
            <a:endParaRPr lang="en-US" sz="14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sz="1400" b="1" dirty="0">
                <a:solidFill>
                  <a:schemeClr val="tx1"/>
                </a:solidFill>
                <a:latin typeface="Arial" panose="020B0604020202020204" pitchFamily="34" charset="0"/>
                <a:cs typeface="Arial" panose="020B0604020202020204" pitchFamily="34" charset="0"/>
              </a:rPr>
              <a:t>3. Regression Model Selection and Training:</a:t>
            </a:r>
          </a:p>
          <a:p>
            <a:pPr marL="0" indent="0">
              <a:lnSpc>
                <a:spcPct val="100000"/>
              </a:lnSpc>
              <a:buNone/>
            </a:pPr>
            <a:r>
              <a:rPr lang="en-US" sz="1400" dirty="0">
                <a:solidFill>
                  <a:schemeClr val="tx1"/>
                </a:solidFill>
                <a:latin typeface="Arial" panose="020B0604020202020204" pitchFamily="34" charset="0"/>
                <a:cs typeface="Arial" panose="020B0604020202020204" pitchFamily="34" charset="0"/>
              </a:rPr>
              <a:t>   - Present the chosen regression models for mental health prediction.</a:t>
            </a:r>
          </a:p>
          <a:p>
            <a:pPr marL="0" indent="0">
              <a:lnSpc>
                <a:spcPct val="100000"/>
              </a:lnSpc>
              <a:buNone/>
            </a:pPr>
            <a:r>
              <a:rPr lang="en-US" sz="1400" dirty="0">
                <a:solidFill>
                  <a:schemeClr val="tx1"/>
                </a:solidFill>
                <a:latin typeface="Arial" panose="020B0604020202020204" pitchFamily="34" charset="0"/>
                <a:cs typeface="Arial" panose="020B0604020202020204" pitchFamily="34" charset="0"/>
              </a:rPr>
              <a:t>   - Explain how the models are trained using the preprocessed data.</a:t>
            </a:r>
          </a:p>
          <a:p>
            <a:endParaRPr lang="en-US" sz="1400" dirty="0">
              <a:solidFill>
                <a:schemeClr val="tx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8DE7831-3F6E-8769-BE2E-4112FC54B01E}"/>
              </a:ext>
            </a:extLst>
          </p:cNvPr>
          <p:cNvSpPr txBox="1"/>
          <p:nvPr/>
        </p:nvSpPr>
        <p:spPr>
          <a:xfrm>
            <a:off x="6872204" y="1767840"/>
            <a:ext cx="5060716" cy="3108543"/>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4. User Interaction and Mental Health Prediction:</a:t>
            </a:r>
          </a:p>
          <a:p>
            <a:r>
              <a:rPr lang="en-US" sz="1400" dirty="0">
                <a:latin typeface="Arial" panose="020B0604020202020204" pitchFamily="34" charset="0"/>
                <a:cs typeface="Arial" panose="020B0604020202020204" pitchFamily="34" charset="0"/>
              </a:rPr>
              <a:t>   - Showcase the user interaction flow for answering questions and obtaining mental health predictions.</a:t>
            </a:r>
          </a:p>
          <a:p>
            <a:r>
              <a:rPr lang="en-US" sz="1400" dirty="0">
                <a:latin typeface="Arial" panose="020B0604020202020204" pitchFamily="34" charset="0"/>
                <a:cs typeface="Arial" panose="020B0604020202020204" pitchFamily="34" charset="0"/>
              </a:rPr>
              <a:t>   - Illustrate how the regression models predict the user's mental fitness based on their responses.</a:t>
            </a: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5. Result Visualization and Conclusion:</a:t>
            </a:r>
          </a:p>
          <a:p>
            <a:r>
              <a:rPr lang="en-US" sz="1400" dirty="0">
                <a:latin typeface="Arial" panose="020B0604020202020204" pitchFamily="34" charset="0"/>
                <a:cs typeface="Arial" panose="020B0604020202020204" pitchFamily="34" charset="0"/>
              </a:rPr>
              <a:t>   - Demonstrate the visualization of mental health predictions for users to interpret.</a:t>
            </a:r>
          </a:p>
          <a:p>
            <a:r>
              <a:rPr lang="en-US" sz="1400" dirty="0">
                <a:latin typeface="Arial" panose="020B0604020202020204" pitchFamily="34" charset="0"/>
                <a:cs typeface="Arial" panose="020B0604020202020204" pitchFamily="34" charset="0"/>
              </a:rPr>
              <a:t>   - Summarize the project's outcomes, emphasizing its potential impact on mental health awareness and support.</a:t>
            </a:r>
          </a:p>
          <a:p>
            <a:endParaRPr lang="en-IN" sz="1400"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3" y="1611756"/>
            <a:ext cx="5286208" cy="4286123"/>
          </a:xfrm>
        </p:spPr>
        <p:txBody>
          <a:bodyPr>
            <a:normAutofit fontScale="77500" lnSpcReduction="20000"/>
          </a:bodyPr>
          <a:lstStyle/>
          <a:p>
            <a:pPr marL="0" indent="0">
              <a:lnSpc>
                <a:spcPct val="120000"/>
              </a:lnSpc>
              <a:buNone/>
            </a:pPr>
            <a:r>
              <a:rPr lang="en-US" b="1" dirty="0">
                <a:solidFill>
                  <a:schemeClr val="tx1"/>
                </a:solidFill>
                <a:latin typeface="Arial" panose="020B0604020202020204" pitchFamily="34" charset="0"/>
                <a:cs typeface="Arial" panose="020B0604020202020204" pitchFamily="34" charset="0"/>
              </a:rPr>
              <a:t>Purpose:</a:t>
            </a:r>
          </a:p>
          <a:p>
            <a:pPr marL="0" indent="0">
              <a:lnSpc>
                <a:spcPct val="120000"/>
              </a:lnSpc>
              <a:buNone/>
            </a:pPr>
            <a:r>
              <a:rPr lang="en-US" dirty="0">
                <a:solidFill>
                  <a:schemeClr val="tx1"/>
                </a:solidFill>
                <a:latin typeface="Arial" panose="020B0604020202020204" pitchFamily="34" charset="0"/>
                <a:cs typeface="Arial" panose="020B0604020202020204" pitchFamily="34" charset="0"/>
              </a:rPr>
              <a:t>The purpose of this project is to develop an AI-driven Mental Health Fitness Tracker using regression models in Google </a:t>
            </a:r>
            <a:r>
              <a:rPr lang="en-US" dirty="0" err="1">
                <a:solidFill>
                  <a:schemeClr val="tx1"/>
                </a:solidFill>
                <a:latin typeface="Arial" panose="020B0604020202020204" pitchFamily="34" charset="0"/>
                <a:cs typeface="Arial" panose="020B0604020202020204" pitchFamily="34" charset="0"/>
              </a:rPr>
              <a:t>Colab</a:t>
            </a:r>
            <a:r>
              <a:rPr lang="en-US" dirty="0">
                <a:solidFill>
                  <a:schemeClr val="tx1"/>
                </a:solidFill>
                <a:latin typeface="Arial" panose="020B0604020202020204" pitchFamily="34" charset="0"/>
                <a:cs typeface="Arial" panose="020B0604020202020204" pitchFamily="34" charset="0"/>
              </a:rPr>
              <a:t>. The tracker aims to provide users with a convenient and accessible tool for assessing and monitoring their mental well-being. By analyzing user responses to prompted questions, the system will predict the user's mental fitness, offering valuable insights and support.</a:t>
            </a:r>
          </a:p>
          <a:p>
            <a:pPr marL="0" indent="0">
              <a:lnSpc>
                <a:spcPct val="120000"/>
              </a:lnSpc>
              <a:buNone/>
            </a:pPr>
            <a:endParaRPr lang="en-US" b="1" dirty="0">
              <a:solidFill>
                <a:schemeClr val="tx1"/>
              </a:solidFill>
              <a:latin typeface="Arial" panose="020B0604020202020204" pitchFamily="34" charset="0"/>
              <a:cs typeface="Arial" panose="020B0604020202020204" pitchFamily="34" charset="0"/>
            </a:endParaRPr>
          </a:p>
          <a:p>
            <a:pPr marL="0" indent="0">
              <a:lnSpc>
                <a:spcPct val="120000"/>
              </a:lnSpc>
              <a:buNone/>
            </a:pPr>
            <a:r>
              <a:rPr lang="en-US" b="1" dirty="0">
                <a:solidFill>
                  <a:schemeClr val="tx1"/>
                </a:solidFill>
                <a:latin typeface="Arial" panose="020B0604020202020204" pitchFamily="34" charset="0"/>
                <a:cs typeface="Arial" panose="020B0604020202020204" pitchFamily="34" charset="0"/>
              </a:rPr>
              <a:t>Scope:</a:t>
            </a:r>
          </a:p>
          <a:p>
            <a:pPr marL="0" indent="0">
              <a:lnSpc>
                <a:spcPct val="120000"/>
              </a:lnSpc>
              <a:buNone/>
            </a:pPr>
            <a:r>
              <a:rPr lang="en-US" dirty="0">
                <a:solidFill>
                  <a:schemeClr val="tx1"/>
                </a:solidFill>
                <a:latin typeface="Arial" panose="020B0604020202020204" pitchFamily="34" charset="0"/>
                <a:cs typeface="Arial" panose="020B0604020202020204" pitchFamily="34" charset="0"/>
              </a:rPr>
              <a:t>The scope of the project encompasses the implementation of a user-friendly mental health fitness tracker within the Google </a:t>
            </a:r>
            <a:r>
              <a:rPr lang="en-US" dirty="0" err="1">
                <a:solidFill>
                  <a:schemeClr val="tx1"/>
                </a:solidFill>
                <a:latin typeface="Arial" panose="020B0604020202020204" pitchFamily="34" charset="0"/>
                <a:cs typeface="Arial" panose="020B0604020202020204" pitchFamily="34" charset="0"/>
              </a:rPr>
              <a:t>Colab</a:t>
            </a:r>
            <a:r>
              <a:rPr lang="en-US" dirty="0">
                <a:solidFill>
                  <a:schemeClr val="tx1"/>
                </a:solidFill>
                <a:latin typeface="Arial" panose="020B0604020202020204" pitchFamily="34" charset="0"/>
                <a:cs typeface="Arial" panose="020B0604020202020204" pitchFamily="34" charset="0"/>
              </a:rPr>
              <a:t> environment. The project will involve data collection through user responses to specific questions designed to capture relevant mental health indicators. Regression models will be employed to predict the user's mental fitness based on their responses. The project will not provide professional medical diagnosis or replace mental health services, but rather serve as a supportive tool for self-awareness and early intervention.</a:t>
            </a:r>
          </a:p>
        </p:txBody>
      </p:sp>
      <p:sp>
        <p:nvSpPr>
          <p:cNvPr id="4" name="TextBox 3">
            <a:extLst>
              <a:ext uri="{FF2B5EF4-FFF2-40B4-BE49-F238E27FC236}">
                <a16:creationId xmlns:a16="http://schemas.microsoft.com/office/drawing/2014/main" id="{1EEE10FB-3000-BE9F-7AF4-6B315E55947E}"/>
              </a:ext>
            </a:extLst>
          </p:cNvPr>
          <p:cNvSpPr txBox="1"/>
          <p:nvPr/>
        </p:nvSpPr>
        <p:spPr>
          <a:xfrm>
            <a:off x="6673049" y="1611756"/>
            <a:ext cx="4937760" cy="4832092"/>
          </a:xfrm>
          <a:prstGeom prst="rect">
            <a:avLst/>
          </a:prstGeom>
          <a:noFill/>
        </p:spPr>
        <p:txBody>
          <a:bodyPr wrap="square" rtlCol="0">
            <a:spAutoFit/>
          </a:bodyPr>
          <a:lstStyle/>
          <a:p>
            <a:pPr algn="l"/>
            <a:r>
              <a:rPr lang="en-IN" sz="1400" b="1" i="0" dirty="0">
                <a:effectLst/>
                <a:latin typeface="Söhne"/>
              </a:rPr>
              <a:t>Objectives:</a:t>
            </a:r>
            <a:endParaRPr lang="en-US" sz="1400" b="1" i="0" dirty="0">
              <a:effectLst/>
              <a:latin typeface="Söhne"/>
            </a:endParaRPr>
          </a:p>
          <a:p>
            <a:pPr algn="l">
              <a:buFont typeface="+mj-lt"/>
              <a:buAutoNum type="arabicPeriod"/>
            </a:pPr>
            <a:r>
              <a:rPr lang="en-US" sz="1400" b="1" i="0" dirty="0">
                <a:effectLst/>
                <a:latin typeface="Söhne"/>
              </a:rPr>
              <a:t>Predictive Well-being Analysis:</a:t>
            </a:r>
            <a:r>
              <a:rPr lang="en-US" sz="1400" b="0" i="0" dirty="0">
                <a:effectLst/>
                <a:latin typeface="Söhne"/>
              </a:rPr>
              <a:t> Develop regression models to analyze user responses and predict their mental well-being score based on the provided answers, facilitating an overall assessment of their mental health.</a:t>
            </a:r>
          </a:p>
          <a:p>
            <a:pPr algn="l">
              <a:buFont typeface="+mj-lt"/>
              <a:buAutoNum type="arabicPeriod"/>
            </a:pPr>
            <a:r>
              <a:rPr lang="en-US" sz="1400" b="1" i="0" dirty="0">
                <a:effectLst/>
                <a:latin typeface="Söhne"/>
              </a:rPr>
              <a:t>Emotion-Specific Evaluation:</a:t>
            </a:r>
            <a:r>
              <a:rPr lang="en-US" sz="1400" b="0" i="0" dirty="0">
                <a:effectLst/>
                <a:latin typeface="Söhne"/>
              </a:rPr>
              <a:t> Implement emotion-specific regression models to gauge individual emotions like happiness, sadness, and anger, enabling users to understand specific emotional patterns influencing their mental state.</a:t>
            </a:r>
          </a:p>
          <a:p>
            <a:pPr algn="l">
              <a:buFont typeface="+mj-lt"/>
              <a:buAutoNum type="arabicPeriod"/>
            </a:pPr>
            <a:r>
              <a:rPr lang="en-US" sz="1400" b="1" i="0" dirty="0">
                <a:effectLst/>
                <a:latin typeface="Söhne"/>
              </a:rPr>
              <a:t>Long-term Progress Tracking:</a:t>
            </a:r>
            <a:r>
              <a:rPr lang="en-US" sz="1400" b="0" i="0" dirty="0">
                <a:effectLst/>
                <a:latin typeface="Söhne"/>
              </a:rPr>
              <a:t> Incorporate a longitudinal tracking feature that allows users to monitor changes in their mental fitness over time, identifying trends and potential areas of concern.</a:t>
            </a:r>
          </a:p>
          <a:p>
            <a:pPr algn="l">
              <a:buFont typeface="+mj-lt"/>
              <a:buAutoNum type="arabicPeriod"/>
            </a:pPr>
            <a:r>
              <a:rPr lang="en-US" sz="1400" b="1" i="0" dirty="0">
                <a:effectLst/>
                <a:latin typeface="Söhne"/>
              </a:rPr>
              <a:t>Self-Care Recommendations:</a:t>
            </a:r>
            <a:r>
              <a:rPr lang="en-US" sz="1400" b="0" i="0" dirty="0">
                <a:effectLst/>
                <a:latin typeface="Söhne"/>
              </a:rPr>
              <a:t> Provide personalized self-care recommendations based on the regression model's outputs, offering practical suggestions to improve the user's mental well-being.</a:t>
            </a:r>
          </a:p>
          <a:p>
            <a:pPr algn="l">
              <a:buFont typeface="+mj-lt"/>
              <a:buAutoNum type="arabicPeriod"/>
            </a:pPr>
            <a:r>
              <a:rPr lang="en-US" sz="1400" b="1" i="0" dirty="0">
                <a:effectLst/>
                <a:latin typeface="Söhne"/>
              </a:rPr>
              <a:t>Crisis Support Integration:</a:t>
            </a:r>
            <a:r>
              <a:rPr lang="en-US" sz="1400" b="0" i="0" dirty="0">
                <a:effectLst/>
                <a:latin typeface="Söhne"/>
              </a:rPr>
              <a:t> Integrate crisis support resources and helpline information within the application to ensure immediate assistance is available for users facing severe mental health challenges.</a:t>
            </a:r>
          </a:p>
          <a:p>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568217"/>
            <a:ext cx="5088088" cy="4509924"/>
          </a:xfrm>
        </p:spPr>
        <p:txBody>
          <a:bodyPr>
            <a:normAutofit fontScale="85000" lnSpcReduction="10000"/>
          </a:bodyPr>
          <a:lstStyle/>
          <a:p>
            <a:pPr marL="0" indent="0">
              <a:buNone/>
            </a:pPr>
            <a:r>
              <a:rPr lang="en-US" b="1" i="0" dirty="0">
                <a:solidFill>
                  <a:schemeClr val="tx1"/>
                </a:solidFill>
                <a:effectLst/>
                <a:latin typeface="Arial" panose="020B0604020202020204" pitchFamily="34" charset="0"/>
                <a:cs typeface="Arial" panose="020B0604020202020204" pitchFamily="34" charset="0"/>
              </a:rPr>
              <a:t>1. Individual Users:</a:t>
            </a:r>
            <a:r>
              <a:rPr lang="en-US" b="0" i="0" dirty="0">
                <a:solidFill>
                  <a:schemeClr val="tx1"/>
                </a:solidFill>
                <a:effectLst/>
                <a:latin typeface="Arial" panose="020B0604020202020204" pitchFamily="34" charset="0"/>
                <a:cs typeface="Arial" panose="020B0604020202020204" pitchFamily="34" charset="0"/>
              </a:rPr>
              <a:t> The primary end users are individuals of all ages and backgrounds who wish to gain valuable insights into their mental fitness. They can proactively track their emotional well-being, receive personalized recommendations, and enhance their self-awareness for improved mental health.</a:t>
            </a:r>
          </a:p>
          <a:p>
            <a:pPr marL="0" indent="0">
              <a:buNone/>
            </a:pPr>
            <a:r>
              <a:rPr lang="en-US" b="1" i="0" dirty="0">
                <a:solidFill>
                  <a:schemeClr val="tx1"/>
                </a:solidFill>
                <a:effectLst/>
                <a:latin typeface="Arial" panose="020B0604020202020204" pitchFamily="34" charset="0"/>
                <a:cs typeface="Arial" panose="020B0604020202020204" pitchFamily="34" charset="0"/>
              </a:rPr>
              <a:t>2.Mental Health Professionals:</a:t>
            </a:r>
            <a:r>
              <a:rPr lang="en-US" b="0" i="0" dirty="0">
                <a:solidFill>
                  <a:schemeClr val="tx1"/>
                </a:solidFill>
                <a:effectLst/>
                <a:latin typeface="Arial" panose="020B0604020202020204" pitchFamily="34" charset="0"/>
                <a:cs typeface="Arial" panose="020B0604020202020204" pitchFamily="34" charset="0"/>
              </a:rPr>
              <a:t> Mental health practitioners, therapists, and counselors can utilize the tracker's comprehensive data analysis to complement their clinical assessments. The system's predictive analytics and early warning capabilities will aid professionals in identifying at-risk patients and providing timely interventions.</a:t>
            </a:r>
          </a:p>
          <a:p>
            <a:pPr marL="0" indent="0">
              <a:buNone/>
            </a:pPr>
            <a:r>
              <a:rPr lang="en-US" b="1" i="0" dirty="0">
                <a:solidFill>
                  <a:schemeClr val="tx1"/>
                </a:solidFill>
                <a:effectLst/>
                <a:latin typeface="Arial" panose="020B0604020202020204" pitchFamily="34" charset="0"/>
                <a:cs typeface="Arial" panose="020B0604020202020204" pitchFamily="34" charset="0"/>
              </a:rPr>
              <a:t>3.Educational Institutions:</a:t>
            </a:r>
            <a:r>
              <a:rPr lang="en-US" b="0" i="0" dirty="0">
                <a:solidFill>
                  <a:schemeClr val="tx1"/>
                </a:solidFill>
                <a:effectLst/>
                <a:latin typeface="Arial" panose="020B0604020202020204" pitchFamily="34" charset="0"/>
                <a:cs typeface="Arial" panose="020B0604020202020204" pitchFamily="34" charset="0"/>
              </a:rPr>
              <a:t> Schools and colleges can integrate the tracker into their wellness programs. By empowering students and staff to monitor their mental health, educational institutions can foster a supportive environment, proactively addressing mental health challenges within their communities.</a:t>
            </a:r>
          </a:p>
          <a:p>
            <a:pPr marL="0" indent="0">
              <a:buNone/>
            </a:pPr>
            <a:endParaRPr lang="en-US" dirty="0">
              <a:solidFill>
                <a:schemeClr val="tx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E455C98-2E6C-65C8-86E1-87C87BA7C18B}"/>
              </a:ext>
            </a:extLst>
          </p:cNvPr>
          <p:cNvSpPr txBox="1"/>
          <p:nvPr/>
        </p:nvSpPr>
        <p:spPr>
          <a:xfrm>
            <a:off x="6202680" y="1630680"/>
            <a:ext cx="4874728" cy="4185761"/>
          </a:xfrm>
          <a:prstGeom prst="rect">
            <a:avLst/>
          </a:prstGeom>
          <a:noFill/>
        </p:spPr>
        <p:txBody>
          <a:bodyPr wrap="square" rtlCol="0">
            <a:spAutoFit/>
          </a:bodyPr>
          <a:lstStyle/>
          <a:p>
            <a:pPr algn="l"/>
            <a:r>
              <a:rPr lang="en-US" sz="1400" b="1" i="0" dirty="0">
                <a:effectLst/>
                <a:latin typeface="Arial" panose="020B0604020202020204" pitchFamily="34" charset="0"/>
                <a:cs typeface="Arial" panose="020B0604020202020204" pitchFamily="34" charset="0"/>
              </a:rPr>
              <a:t>4.Corporate Organizations:</a:t>
            </a:r>
            <a:r>
              <a:rPr lang="en-US" sz="1400" b="0" i="0" dirty="0">
                <a:effectLst/>
                <a:latin typeface="Arial" panose="020B0604020202020204" pitchFamily="34" charset="0"/>
                <a:cs typeface="Arial" panose="020B0604020202020204" pitchFamily="34" charset="0"/>
              </a:rPr>
              <a:t> Progressive companies can introduce the Mental Health Fitness Tracker as part of their employee wellness initiatives. Employees can confidentially track their well-being, fostering a mentally healthy workforce and promoting a positive work culture.</a:t>
            </a:r>
          </a:p>
          <a:p>
            <a:pPr algn="l"/>
            <a:endParaRPr lang="en-US" sz="1400" b="0" i="0" dirty="0">
              <a:effectLst/>
              <a:latin typeface="Arial" panose="020B0604020202020204" pitchFamily="34" charset="0"/>
              <a:cs typeface="Arial" panose="020B0604020202020204" pitchFamily="34" charset="0"/>
            </a:endParaRPr>
          </a:p>
          <a:p>
            <a:pPr algn="l"/>
            <a:r>
              <a:rPr lang="en-US" sz="1400" b="1" i="0" dirty="0">
                <a:effectLst/>
                <a:latin typeface="Arial" panose="020B0604020202020204" pitchFamily="34" charset="0"/>
                <a:cs typeface="Arial" panose="020B0604020202020204" pitchFamily="34" charset="0"/>
              </a:rPr>
              <a:t>5.Mental Health Researchers:</a:t>
            </a:r>
            <a:r>
              <a:rPr lang="en-US" sz="1400" b="0" i="0" dirty="0">
                <a:effectLst/>
                <a:latin typeface="Arial" panose="020B0604020202020204" pitchFamily="34" charset="0"/>
                <a:cs typeface="Arial" panose="020B0604020202020204" pitchFamily="34" charset="0"/>
              </a:rPr>
              <a:t> Researchers and academics can leverage the de-identified and anonymized data collected by the tracker (with user consent) to conduct groundbreaking studies on mental health trends, contributing to the broader scientific understanding of mental well-being.</a:t>
            </a:r>
          </a:p>
          <a:p>
            <a:pPr algn="l"/>
            <a:endParaRPr lang="en-US" sz="1400" b="0" i="0" dirty="0">
              <a:effectLst/>
              <a:latin typeface="Arial" panose="020B0604020202020204" pitchFamily="34" charset="0"/>
              <a:cs typeface="Arial" panose="020B0604020202020204" pitchFamily="34" charset="0"/>
            </a:endParaRPr>
          </a:p>
          <a:p>
            <a:pPr algn="l"/>
            <a:r>
              <a:rPr lang="en-US" sz="1400" b="1" i="0" dirty="0">
                <a:effectLst/>
                <a:latin typeface="Arial" panose="020B0604020202020204" pitchFamily="34" charset="0"/>
                <a:cs typeface="Arial" panose="020B0604020202020204" pitchFamily="34" charset="0"/>
              </a:rPr>
              <a:t>6.Public Health Organizations:</a:t>
            </a:r>
            <a:r>
              <a:rPr lang="en-US" sz="1400" b="0" i="0" dirty="0">
                <a:effectLst/>
                <a:latin typeface="Arial" panose="020B0604020202020204" pitchFamily="34" charset="0"/>
                <a:cs typeface="Arial" panose="020B0604020202020204" pitchFamily="34" charset="0"/>
              </a:rPr>
              <a:t> Public health entities can collaborate with the project to analyze aggregated data across communities, identifying regional mental health patterns and allocating resources efficiently to support mental health at a broader societal level.</a:t>
            </a:r>
          </a:p>
          <a:p>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72440" y="1859280"/>
            <a:ext cx="11138367" cy="4053840"/>
          </a:xfrm>
        </p:spPr>
        <p:txBody>
          <a:bodyPr>
            <a:normAutofit fontScale="85000" lnSpcReduction="20000"/>
          </a:bodyPr>
          <a:lstStyle/>
          <a:p>
            <a:pPr marL="0" indent="0" algn="l">
              <a:buNone/>
            </a:pPr>
            <a:r>
              <a:rPr lang="en-US" b="0" i="0" dirty="0">
                <a:solidFill>
                  <a:schemeClr val="tx1"/>
                </a:solidFill>
                <a:effectLst/>
                <a:latin typeface="Arial" panose="020B0604020202020204" pitchFamily="34" charset="0"/>
                <a:cs typeface="Arial" panose="020B0604020202020204" pitchFamily="34" charset="0"/>
              </a:rPr>
              <a:t>The Mental Health Fitness Tracker is an AI/ML-powered web-based application developed in Google </a:t>
            </a:r>
            <a:r>
              <a:rPr lang="en-US" b="0" i="0" dirty="0" err="1">
                <a:solidFill>
                  <a:schemeClr val="tx1"/>
                </a:solidFill>
                <a:effectLst/>
                <a:latin typeface="Arial" panose="020B0604020202020204" pitchFamily="34" charset="0"/>
                <a:cs typeface="Arial" panose="020B0604020202020204" pitchFamily="34" charset="0"/>
              </a:rPr>
              <a:t>Colab</a:t>
            </a:r>
            <a:r>
              <a:rPr lang="en-US" b="0" i="0" dirty="0">
                <a:solidFill>
                  <a:schemeClr val="tx1"/>
                </a:solidFill>
                <a:effectLst/>
                <a:latin typeface="Arial" panose="020B0604020202020204" pitchFamily="34" charset="0"/>
                <a:cs typeface="Arial" panose="020B0604020202020204" pitchFamily="34" charset="0"/>
              </a:rPr>
              <a:t>. It utilizes regression models to assess and predict an individual's mental well-being based on their responses to prompted questions. The application employs advanced data analysis techniques to provide users with personalized insights, early warning signals, and self-care recommendations for proactive mental health management.</a:t>
            </a:r>
          </a:p>
          <a:p>
            <a:pPr marL="0" indent="0" algn="l">
              <a:buNone/>
            </a:pPr>
            <a:r>
              <a:rPr lang="en-US" b="0" i="0" dirty="0">
                <a:solidFill>
                  <a:schemeClr val="tx1"/>
                </a:solidFill>
                <a:effectLst/>
                <a:latin typeface="Arial" panose="020B0604020202020204" pitchFamily="34" charset="0"/>
                <a:cs typeface="Arial" panose="020B0604020202020204" pitchFamily="34" charset="0"/>
              </a:rPr>
              <a:t>Value Proposition:</a:t>
            </a:r>
          </a:p>
          <a:p>
            <a:pPr marL="0" indent="0">
              <a:buNone/>
            </a:pPr>
            <a:r>
              <a:rPr lang="en-US" b="1" i="0" dirty="0">
                <a:solidFill>
                  <a:schemeClr val="tx1"/>
                </a:solidFill>
                <a:effectLst/>
                <a:latin typeface="Arial" panose="020B0604020202020204" pitchFamily="34" charset="0"/>
                <a:cs typeface="Arial" panose="020B0604020202020204" pitchFamily="34" charset="0"/>
              </a:rPr>
              <a:t>Accurate Mental Health Assessment:</a:t>
            </a:r>
            <a:r>
              <a:rPr lang="en-US" b="0" i="0" dirty="0">
                <a:solidFill>
                  <a:schemeClr val="tx1"/>
                </a:solidFill>
                <a:effectLst/>
                <a:latin typeface="Arial" panose="020B0604020202020204" pitchFamily="34" charset="0"/>
                <a:cs typeface="Arial" panose="020B0604020202020204" pitchFamily="34" charset="0"/>
              </a:rPr>
              <a:t> The regression models used in the tracker offer accurate mental health predictions based on user responses, enabling individuals to gain a deeper understanding of their emotional well-being.</a:t>
            </a:r>
          </a:p>
          <a:p>
            <a:pPr marL="0" indent="0">
              <a:buNone/>
            </a:pPr>
            <a:r>
              <a:rPr lang="en-US" b="1" i="0" dirty="0">
                <a:solidFill>
                  <a:schemeClr val="tx1"/>
                </a:solidFill>
                <a:effectLst/>
                <a:latin typeface="Arial" panose="020B0604020202020204" pitchFamily="34" charset="0"/>
                <a:cs typeface="Arial" panose="020B0604020202020204" pitchFamily="34" charset="0"/>
              </a:rPr>
              <a:t>Personalized Insights:</a:t>
            </a:r>
            <a:r>
              <a:rPr lang="en-US" b="0" i="0" dirty="0">
                <a:solidFill>
                  <a:schemeClr val="tx1"/>
                </a:solidFill>
                <a:effectLst/>
                <a:latin typeface="Arial" panose="020B0604020202020204" pitchFamily="34" charset="0"/>
                <a:cs typeface="Arial" panose="020B0604020202020204" pitchFamily="34" charset="0"/>
              </a:rPr>
              <a:t> The system generates personalized insights into the user's mental state, including emotional patterns and potential triggers, fostering self-awareness and emotional growth.</a:t>
            </a:r>
          </a:p>
          <a:p>
            <a:pPr marL="0" indent="0">
              <a:buNone/>
            </a:pPr>
            <a:r>
              <a:rPr lang="en-US" b="1" i="0" dirty="0">
                <a:solidFill>
                  <a:schemeClr val="tx1"/>
                </a:solidFill>
                <a:effectLst/>
                <a:latin typeface="Arial" panose="020B0604020202020204" pitchFamily="34" charset="0"/>
                <a:cs typeface="Arial" panose="020B0604020202020204" pitchFamily="34" charset="0"/>
              </a:rPr>
              <a:t>Early Intervention and Crisis Support:</a:t>
            </a:r>
            <a:r>
              <a:rPr lang="en-US" b="0" i="0" dirty="0">
                <a:solidFill>
                  <a:schemeClr val="tx1"/>
                </a:solidFill>
                <a:effectLst/>
                <a:latin typeface="Arial" panose="020B0604020202020204" pitchFamily="34" charset="0"/>
                <a:cs typeface="Arial" panose="020B0604020202020204" pitchFamily="34" charset="0"/>
              </a:rPr>
              <a:t> The tracker's predictive analytics identify potential mental health issues, allowing users to seek timely interventions and access crisis support resources when needed.</a:t>
            </a:r>
          </a:p>
          <a:p>
            <a:pPr marL="0" indent="0">
              <a:buNone/>
            </a:pPr>
            <a:r>
              <a:rPr lang="en-US" b="1" i="0" dirty="0">
                <a:solidFill>
                  <a:schemeClr val="tx1"/>
                </a:solidFill>
                <a:effectLst/>
                <a:latin typeface="Arial" panose="020B0604020202020204" pitchFamily="34" charset="0"/>
                <a:cs typeface="Arial" panose="020B0604020202020204" pitchFamily="34" charset="0"/>
              </a:rPr>
              <a:t>Empowerment for Self-Care:</a:t>
            </a:r>
            <a:r>
              <a:rPr lang="en-US" b="0" i="0" dirty="0">
                <a:solidFill>
                  <a:schemeClr val="tx1"/>
                </a:solidFill>
                <a:effectLst/>
                <a:latin typeface="Arial" panose="020B0604020202020204" pitchFamily="34" charset="0"/>
                <a:cs typeface="Arial" panose="020B0604020202020204" pitchFamily="34" charset="0"/>
              </a:rPr>
              <a:t> With tailored self-care recommendations, users can proactively manage their mental well-being, promoting positive lifestyle changes for enhanced emotional wellness.</a:t>
            </a:r>
          </a:p>
          <a:p>
            <a:pPr marL="0" indent="0">
              <a:buNone/>
            </a:pPr>
            <a:r>
              <a:rPr lang="en-US" b="1" i="0" dirty="0">
                <a:solidFill>
                  <a:schemeClr val="tx1"/>
                </a:solidFill>
                <a:effectLst/>
                <a:latin typeface="Arial" panose="020B0604020202020204" pitchFamily="34" charset="0"/>
                <a:cs typeface="Arial" panose="020B0604020202020204" pitchFamily="34" charset="0"/>
              </a:rPr>
              <a:t>Privacy and Security:</a:t>
            </a:r>
            <a:r>
              <a:rPr lang="en-US" b="0" i="0" dirty="0">
                <a:solidFill>
                  <a:schemeClr val="tx1"/>
                </a:solidFill>
                <a:effectLst/>
                <a:latin typeface="Arial" panose="020B0604020202020204" pitchFamily="34" charset="0"/>
                <a:cs typeface="Arial" panose="020B0604020202020204" pitchFamily="34" charset="0"/>
              </a:rPr>
              <a:t> The application prioritizes user data privacy, ensuring the confidentiality and security of sensitive information, instilling trust in the users.</a:t>
            </a:r>
          </a:p>
          <a:p>
            <a:pPr marL="0" indent="0">
              <a:buNone/>
            </a:pP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682532"/>
            <a:ext cx="11029616" cy="4840188"/>
          </a:xfrm>
        </p:spPr>
        <p:txBody>
          <a:bodyPr>
            <a:noAutofit/>
          </a:bodyPr>
          <a:lstStyle/>
          <a:p>
            <a:pPr marL="0" indent="0" algn="l">
              <a:buNone/>
            </a:pPr>
            <a:r>
              <a:rPr lang="en-US" sz="800" b="0" i="0" dirty="0">
                <a:solidFill>
                  <a:schemeClr val="tx1"/>
                </a:solidFill>
                <a:effectLst/>
                <a:latin typeface="Arial Black" panose="020B0A04020102020204" pitchFamily="34" charset="0"/>
                <a:cs typeface="Sabon Next LT" panose="020B0502040204020203" pitchFamily="2" charset="0"/>
              </a:rPr>
              <a:t>To customize the Mental Health Fitness Tracker project and make it my own, I followed these steps related to analyzing regression models and choosing the most accurate one:</a:t>
            </a:r>
          </a:p>
          <a:p>
            <a:pPr marL="0" indent="0">
              <a:buNone/>
            </a:pPr>
            <a:r>
              <a:rPr lang="en-US" sz="800" b="1" i="0" dirty="0">
                <a:solidFill>
                  <a:schemeClr val="tx1"/>
                </a:solidFill>
                <a:effectLst/>
                <a:latin typeface="Arial Black" panose="020B0A04020102020204" pitchFamily="34" charset="0"/>
                <a:cs typeface="Sabon Next LT" panose="020B0502040204020203" pitchFamily="2" charset="0"/>
              </a:rPr>
              <a:t>Data Collection and Preprocessing:</a:t>
            </a:r>
            <a:endParaRPr lang="en-US" sz="800" b="0" i="0" dirty="0">
              <a:solidFill>
                <a:schemeClr val="tx1"/>
              </a:solidFill>
              <a:effectLst/>
              <a:latin typeface="Arial Black" panose="020B0A04020102020204" pitchFamily="34" charset="0"/>
              <a:cs typeface="Sabon Next LT" panose="020B0502040204020203" pitchFamily="2" charset="0"/>
            </a:endParaRPr>
          </a:p>
          <a:p>
            <a:pPr marL="457200" lvl="1" indent="0">
              <a:buNone/>
            </a:pPr>
            <a:r>
              <a:rPr lang="en-US" sz="800" b="0" i="0" dirty="0">
                <a:solidFill>
                  <a:schemeClr val="tx1"/>
                </a:solidFill>
                <a:effectLst/>
                <a:latin typeface="Arial Black" panose="020B0A04020102020204" pitchFamily="34" charset="0"/>
                <a:cs typeface="Sabon Next LT" panose="020B0502040204020203" pitchFamily="2" charset="0"/>
              </a:rPr>
              <a:t>I would gather a diverse dataset containing responses to mental health-related questions from different individuals. The dataset would be cleaned and preprocessed to ensure high-quality data for training and evaluation.</a:t>
            </a:r>
          </a:p>
          <a:p>
            <a:pPr marL="0" indent="0">
              <a:buNone/>
            </a:pPr>
            <a:r>
              <a:rPr lang="en-US" sz="800" b="1" i="0" dirty="0">
                <a:solidFill>
                  <a:schemeClr val="tx1"/>
                </a:solidFill>
                <a:effectLst/>
                <a:latin typeface="Arial Black" panose="020B0A04020102020204" pitchFamily="34" charset="0"/>
                <a:cs typeface="Sabon Next LT" panose="020B0502040204020203" pitchFamily="2" charset="0"/>
              </a:rPr>
              <a:t>Regression Model Evaluation:</a:t>
            </a:r>
            <a:endParaRPr lang="en-US" sz="800" b="0" i="0" dirty="0">
              <a:solidFill>
                <a:schemeClr val="tx1"/>
              </a:solidFill>
              <a:effectLst/>
              <a:latin typeface="Arial Black" panose="020B0A04020102020204" pitchFamily="34" charset="0"/>
              <a:cs typeface="Sabon Next LT" panose="020B0502040204020203" pitchFamily="2" charset="0"/>
            </a:endParaRPr>
          </a:p>
          <a:p>
            <a:pPr marL="457200" lvl="1" indent="0">
              <a:buNone/>
            </a:pPr>
            <a:r>
              <a:rPr lang="en-US" sz="800" b="0" i="0" dirty="0">
                <a:solidFill>
                  <a:schemeClr val="tx1"/>
                </a:solidFill>
                <a:effectLst/>
                <a:latin typeface="Arial Black" panose="020B0A04020102020204" pitchFamily="34" charset="0"/>
                <a:cs typeface="Sabon Next LT" panose="020B0502040204020203" pitchFamily="2" charset="0"/>
              </a:rPr>
              <a:t>I would explore and analyze various regression models suitable for the mental health prediction task. Models like Linear Regression, Decision Trees, Random Forests, Support Vector Regression (SVR) would be considered.</a:t>
            </a:r>
          </a:p>
          <a:p>
            <a:pPr marL="0" indent="0">
              <a:buNone/>
            </a:pPr>
            <a:r>
              <a:rPr lang="en-US" sz="800" b="1" i="0" dirty="0">
                <a:solidFill>
                  <a:schemeClr val="tx1"/>
                </a:solidFill>
                <a:effectLst/>
                <a:latin typeface="Arial Black" panose="020B0A04020102020204" pitchFamily="34" charset="0"/>
                <a:cs typeface="Sabon Next LT" panose="020B0502040204020203" pitchFamily="2" charset="0"/>
              </a:rPr>
              <a:t>Model Training and Cross-Validation:</a:t>
            </a:r>
            <a:endParaRPr lang="en-US" sz="800" b="0" i="0" dirty="0">
              <a:solidFill>
                <a:schemeClr val="tx1"/>
              </a:solidFill>
              <a:effectLst/>
              <a:latin typeface="Arial Black" panose="020B0A04020102020204" pitchFamily="34" charset="0"/>
              <a:cs typeface="Sabon Next LT" panose="020B0502040204020203" pitchFamily="2" charset="0"/>
            </a:endParaRPr>
          </a:p>
          <a:p>
            <a:pPr marL="457200" lvl="1" indent="0">
              <a:buNone/>
            </a:pPr>
            <a:r>
              <a:rPr lang="en-US" sz="800" b="0" i="0" dirty="0">
                <a:solidFill>
                  <a:schemeClr val="tx1"/>
                </a:solidFill>
                <a:effectLst/>
                <a:latin typeface="Arial Black" panose="020B0A04020102020204" pitchFamily="34" charset="0"/>
                <a:cs typeface="Sabon Next LT" panose="020B0502040204020203" pitchFamily="2" charset="0"/>
              </a:rPr>
              <a:t>Each regression model would be trained on the preprocessed dataset, and cross-validation techniques would be employed to assess their performance and accuracy.</a:t>
            </a:r>
          </a:p>
          <a:p>
            <a:pPr marL="0" indent="0">
              <a:buNone/>
            </a:pPr>
            <a:r>
              <a:rPr lang="en-US" sz="800" b="1" i="0" dirty="0">
                <a:solidFill>
                  <a:schemeClr val="tx1"/>
                </a:solidFill>
                <a:effectLst/>
                <a:latin typeface="Arial Black" panose="020B0A04020102020204" pitchFamily="34" charset="0"/>
                <a:cs typeface="Sabon Next LT" panose="020B0502040204020203" pitchFamily="2" charset="0"/>
              </a:rPr>
              <a:t>Performance Metrics:</a:t>
            </a:r>
            <a:endParaRPr lang="en-US" sz="800" b="0" i="0" dirty="0">
              <a:solidFill>
                <a:schemeClr val="tx1"/>
              </a:solidFill>
              <a:effectLst/>
              <a:latin typeface="Arial Black" panose="020B0A04020102020204" pitchFamily="34" charset="0"/>
              <a:cs typeface="Sabon Next LT" panose="020B0502040204020203" pitchFamily="2" charset="0"/>
            </a:endParaRPr>
          </a:p>
          <a:p>
            <a:pPr marL="457200" lvl="1" indent="0">
              <a:buNone/>
            </a:pPr>
            <a:r>
              <a:rPr lang="en-US" sz="800" b="0" i="0" dirty="0">
                <a:solidFill>
                  <a:schemeClr val="tx1"/>
                </a:solidFill>
                <a:effectLst/>
                <a:latin typeface="Arial Black" panose="020B0A04020102020204" pitchFamily="34" charset="0"/>
                <a:cs typeface="Sabon Next LT" panose="020B0502040204020203" pitchFamily="2" charset="0"/>
              </a:rPr>
              <a:t>I would define appropriate performance metrics, such as Mean Squared Error (MSE), R-squared (R2), or Mean Absolute Error (MAE), to quantitatively evaluate the regression models' predictive capabilities.</a:t>
            </a:r>
          </a:p>
          <a:p>
            <a:pPr marL="0" indent="0">
              <a:buNone/>
            </a:pPr>
            <a:r>
              <a:rPr lang="en-US" sz="800" b="1" i="0" dirty="0">
                <a:solidFill>
                  <a:schemeClr val="tx1"/>
                </a:solidFill>
                <a:effectLst/>
                <a:latin typeface="Arial Black" panose="020B0A04020102020204" pitchFamily="34" charset="0"/>
                <a:cs typeface="Sabon Next LT" panose="020B0502040204020203" pitchFamily="2" charset="0"/>
              </a:rPr>
              <a:t>Model Selection:</a:t>
            </a:r>
            <a:endParaRPr lang="en-US" sz="800" b="0" i="0" dirty="0">
              <a:solidFill>
                <a:schemeClr val="tx1"/>
              </a:solidFill>
              <a:effectLst/>
              <a:latin typeface="Arial Black" panose="020B0A04020102020204" pitchFamily="34" charset="0"/>
              <a:cs typeface="Sabon Next LT" panose="020B0502040204020203" pitchFamily="2" charset="0"/>
            </a:endParaRPr>
          </a:p>
          <a:p>
            <a:pPr marL="457200" lvl="1" indent="0">
              <a:buNone/>
            </a:pPr>
            <a:r>
              <a:rPr lang="en-US" sz="800" b="0" i="0" dirty="0">
                <a:solidFill>
                  <a:schemeClr val="tx1"/>
                </a:solidFill>
                <a:effectLst/>
                <a:latin typeface="Arial Black" panose="020B0A04020102020204" pitchFamily="34" charset="0"/>
                <a:cs typeface="Sabon Next LT" panose="020B0502040204020203" pitchFamily="2" charset="0"/>
              </a:rPr>
              <a:t>Based on the evaluation results, I would compare the performance of all the regression models and identify the one that consistently demonstrates the highest accuracy in predicting mental health scores.</a:t>
            </a:r>
          </a:p>
          <a:p>
            <a:pPr marL="0" indent="0">
              <a:buNone/>
            </a:pPr>
            <a:r>
              <a:rPr lang="en-US" sz="800" b="1" i="0" dirty="0">
                <a:solidFill>
                  <a:schemeClr val="tx1"/>
                </a:solidFill>
                <a:effectLst/>
                <a:latin typeface="Arial Black" panose="020B0A04020102020204" pitchFamily="34" charset="0"/>
                <a:cs typeface="Sabon Next LT" panose="020B0502040204020203" pitchFamily="2" charset="0"/>
              </a:rPr>
              <a:t>Fine-Tuning the Chosen Model:</a:t>
            </a:r>
            <a:endParaRPr lang="en-US" sz="800" b="0" i="0" dirty="0">
              <a:solidFill>
                <a:schemeClr val="tx1"/>
              </a:solidFill>
              <a:effectLst/>
              <a:latin typeface="Arial Black" panose="020B0A04020102020204" pitchFamily="34" charset="0"/>
              <a:cs typeface="Sabon Next LT" panose="020B0502040204020203" pitchFamily="2" charset="0"/>
            </a:endParaRPr>
          </a:p>
          <a:p>
            <a:pPr marL="457200" lvl="1" indent="0">
              <a:buNone/>
            </a:pPr>
            <a:r>
              <a:rPr lang="en-US" sz="800" b="0" i="0" dirty="0">
                <a:solidFill>
                  <a:schemeClr val="tx1"/>
                </a:solidFill>
                <a:effectLst/>
                <a:latin typeface="Arial Black" panose="020B0A04020102020204" pitchFamily="34" charset="0"/>
                <a:cs typeface="Sabon Next LT" panose="020B0502040204020203" pitchFamily="2" charset="0"/>
              </a:rPr>
              <a:t>Once the most accurate regression model is selected, I would fine-tune its hyperparameters and optimize its performance further to achieve the best results.</a:t>
            </a:r>
          </a:p>
          <a:p>
            <a:pPr marL="0" indent="0">
              <a:buNone/>
            </a:pPr>
            <a:r>
              <a:rPr lang="en-US" sz="800" b="1" i="0" dirty="0">
                <a:solidFill>
                  <a:schemeClr val="tx1"/>
                </a:solidFill>
                <a:effectLst/>
                <a:latin typeface="Arial Black" panose="020B0A04020102020204" pitchFamily="34" charset="0"/>
                <a:cs typeface="Sabon Next LT" panose="020B0502040204020203" pitchFamily="2" charset="0"/>
              </a:rPr>
              <a:t>User Interface Integration:</a:t>
            </a:r>
            <a:endParaRPr lang="en-US" sz="800" b="0" i="0" dirty="0">
              <a:solidFill>
                <a:schemeClr val="tx1"/>
              </a:solidFill>
              <a:effectLst/>
              <a:latin typeface="Arial Black" panose="020B0A04020102020204" pitchFamily="34" charset="0"/>
              <a:cs typeface="Sabon Next LT" panose="020B0502040204020203" pitchFamily="2" charset="0"/>
            </a:endParaRPr>
          </a:p>
          <a:p>
            <a:pPr marL="457200" lvl="1" indent="0">
              <a:buNone/>
            </a:pPr>
            <a:r>
              <a:rPr lang="en-US" sz="800" b="0" i="0" dirty="0">
                <a:solidFill>
                  <a:schemeClr val="tx1"/>
                </a:solidFill>
                <a:effectLst/>
                <a:latin typeface="Arial Black" panose="020B0A04020102020204" pitchFamily="34" charset="0"/>
                <a:cs typeface="Sabon Next LT" panose="020B0502040204020203" pitchFamily="2" charset="0"/>
              </a:rPr>
              <a:t>I would integrate the chosen regression model into the user interface of the Mental Health Fitness Tracker. Users would interact with the application by answering prompted questions related to their mental well-being.</a:t>
            </a:r>
          </a:p>
          <a:p>
            <a:pPr marL="0" indent="0">
              <a:buNone/>
            </a:pPr>
            <a:r>
              <a:rPr lang="en-US" sz="800" b="1" i="0" dirty="0">
                <a:solidFill>
                  <a:schemeClr val="tx1"/>
                </a:solidFill>
                <a:effectLst/>
                <a:latin typeface="Arial Black" panose="020B0A04020102020204" pitchFamily="34" charset="0"/>
                <a:cs typeface="Sabon Next LT" panose="020B0502040204020203" pitchFamily="2" charset="0"/>
              </a:rPr>
              <a:t>Visualization and Interpretation:</a:t>
            </a:r>
            <a:endParaRPr lang="en-US" sz="800" b="0" i="0" dirty="0">
              <a:solidFill>
                <a:schemeClr val="tx1"/>
              </a:solidFill>
              <a:effectLst/>
              <a:latin typeface="Arial Black" panose="020B0A04020102020204" pitchFamily="34" charset="0"/>
              <a:cs typeface="Sabon Next LT" panose="020B0502040204020203" pitchFamily="2" charset="0"/>
            </a:endParaRPr>
          </a:p>
          <a:p>
            <a:pPr marL="457200" lvl="1" indent="0">
              <a:buNone/>
            </a:pPr>
            <a:r>
              <a:rPr lang="en-US" sz="800" b="0" i="0" dirty="0">
                <a:solidFill>
                  <a:schemeClr val="tx1"/>
                </a:solidFill>
                <a:effectLst/>
                <a:latin typeface="Arial Black" panose="020B0A04020102020204" pitchFamily="34" charset="0"/>
                <a:cs typeface="Sabon Next LT" panose="020B0502040204020203" pitchFamily="2" charset="0"/>
              </a:rPr>
              <a:t>The results generated by the chosen regression model would be visualized in an intuitive and user-friendly manner, allowing users to interpret their mental health scores effectively.</a:t>
            </a:r>
          </a:p>
          <a:p>
            <a:pPr marL="0" indent="0">
              <a:buNone/>
            </a:pPr>
            <a:r>
              <a:rPr lang="en-US" sz="800" b="1" i="0" dirty="0">
                <a:solidFill>
                  <a:schemeClr val="tx1"/>
                </a:solidFill>
                <a:effectLst/>
                <a:latin typeface="Arial Black" panose="020B0A04020102020204" pitchFamily="34" charset="0"/>
                <a:cs typeface="Sabon Next LT" panose="020B0502040204020203" pitchFamily="2" charset="0"/>
              </a:rPr>
              <a:t>Privacy and Security Measures:</a:t>
            </a:r>
            <a:endParaRPr lang="en-US" sz="800" b="0" i="0" dirty="0">
              <a:solidFill>
                <a:schemeClr val="tx1"/>
              </a:solidFill>
              <a:effectLst/>
              <a:latin typeface="Arial Black" panose="020B0A04020102020204" pitchFamily="34" charset="0"/>
              <a:cs typeface="Sabon Next LT" panose="020B0502040204020203" pitchFamily="2" charset="0"/>
            </a:endParaRPr>
          </a:p>
          <a:p>
            <a:pPr marL="457200" lvl="1" indent="0">
              <a:buNone/>
            </a:pPr>
            <a:r>
              <a:rPr lang="en-US" sz="800" b="0" i="0" dirty="0">
                <a:solidFill>
                  <a:schemeClr val="tx1"/>
                </a:solidFill>
                <a:effectLst/>
                <a:latin typeface="Arial Black" panose="020B0A04020102020204" pitchFamily="34" charset="0"/>
                <a:cs typeface="Sabon Next LT" panose="020B0502040204020203" pitchFamily="2" charset="0"/>
              </a:rPr>
              <a:t>To maintain data privacy and security, appropriate measures, such as encryption and secure data storage, would be implemented.</a:t>
            </a:r>
          </a:p>
          <a:p>
            <a:pPr marL="0" indent="0">
              <a:buNone/>
            </a:pPr>
            <a:endParaRPr lang="en-US" sz="800" dirty="0">
              <a:solidFill>
                <a:schemeClr val="tx1"/>
              </a:solidFill>
              <a:latin typeface="Arial Black" panose="020B0A04020102020204" pitchFamily="34" charset="0"/>
              <a:cs typeface="Sabon Next LT" panose="020B0502040204020203" pitchFamily="2" charset="0"/>
            </a:endParaRPr>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5514809" cy="3634486"/>
          </a:xfrm>
        </p:spPr>
        <p:txBody>
          <a:bodyPr>
            <a:normAutofit fontScale="62500" lnSpcReduction="20000"/>
          </a:bodyPr>
          <a:lstStyle/>
          <a:p>
            <a:pPr marL="0" indent="0">
              <a:buNone/>
            </a:pPr>
            <a:r>
              <a:rPr lang="en-US" b="1" i="0" dirty="0">
                <a:solidFill>
                  <a:schemeClr val="tx1"/>
                </a:solidFill>
                <a:effectLst/>
                <a:latin typeface="Söhne"/>
              </a:rPr>
              <a:t>Data Collection and Preprocessing:</a:t>
            </a:r>
            <a:endParaRPr lang="en-US" b="0" i="0" dirty="0">
              <a:solidFill>
                <a:schemeClr val="tx1"/>
              </a:solidFill>
              <a:effectLst/>
              <a:latin typeface="Söhne"/>
            </a:endParaRPr>
          </a:p>
          <a:p>
            <a:pPr marL="457200" lvl="1" indent="0">
              <a:buNone/>
            </a:pPr>
            <a:r>
              <a:rPr lang="en-US" b="0" i="0" dirty="0">
                <a:solidFill>
                  <a:schemeClr val="tx1"/>
                </a:solidFill>
                <a:effectLst/>
                <a:latin typeface="Söhne"/>
              </a:rPr>
              <a:t>Collect diverse data related to mental health from various sources (e.g., surveys, wearables, mobile apps).</a:t>
            </a:r>
          </a:p>
          <a:p>
            <a:pPr marL="457200" lvl="1" indent="0">
              <a:buNone/>
            </a:pPr>
            <a:r>
              <a:rPr lang="en-US" b="0" i="0" dirty="0">
                <a:solidFill>
                  <a:schemeClr val="tx1"/>
                </a:solidFill>
                <a:effectLst/>
                <a:latin typeface="Söhne"/>
              </a:rPr>
              <a:t>Preprocess the data to handle missing values, normalize features, and encode categorical variables.</a:t>
            </a:r>
          </a:p>
          <a:p>
            <a:pPr marL="0" indent="0">
              <a:buNone/>
            </a:pPr>
            <a:r>
              <a:rPr lang="en-US" b="1" i="0" dirty="0">
                <a:solidFill>
                  <a:schemeClr val="tx1"/>
                </a:solidFill>
                <a:effectLst/>
                <a:latin typeface="Söhne"/>
              </a:rPr>
              <a:t>Regression Model Selection:</a:t>
            </a:r>
            <a:endParaRPr lang="en-US" b="0" i="0" dirty="0">
              <a:solidFill>
                <a:schemeClr val="tx1"/>
              </a:solidFill>
              <a:effectLst/>
              <a:latin typeface="Söhne"/>
            </a:endParaRPr>
          </a:p>
          <a:p>
            <a:pPr marL="457200" lvl="1" indent="0">
              <a:buNone/>
            </a:pPr>
            <a:r>
              <a:rPr lang="en-US" b="0" i="0" dirty="0">
                <a:solidFill>
                  <a:schemeClr val="tx1"/>
                </a:solidFill>
                <a:effectLst/>
                <a:latin typeface="Söhne"/>
              </a:rPr>
              <a:t>Explore and analyze different regression models suitable for mental health prediction.</a:t>
            </a:r>
          </a:p>
          <a:p>
            <a:pPr marL="457200" lvl="1" indent="0">
              <a:buNone/>
            </a:pPr>
            <a:r>
              <a:rPr lang="en-US" b="0" i="0" dirty="0">
                <a:solidFill>
                  <a:schemeClr val="tx1"/>
                </a:solidFill>
                <a:effectLst/>
                <a:latin typeface="Söhne"/>
              </a:rPr>
              <a:t>Consider models like Linear Regression, Decision Trees, Random Forests, Support Vector Regression (SVR), and Gradient Boosting Regression.</a:t>
            </a:r>
          </a:p>
          <a:p>
            <a:pPr marL="0" indent="0">
              <a:buNone/>
            </a:pPr>
            <a:r>
              <a:rPr lang="en-US" b="1" i="0" dirty="0">
                <a:solidFill>
                  <a:schemeClr val="tx1"/>
                </a:solidFill>
                <a:effectLst/>
                <a:latin typeface="Söhne"/>
              </a:rPr>
              <a:t>Train-Test Split:</a:t>
            </a:r>
            <a:endParaRPr lang="en-US" b="0" i="0" dirty="0">
              <a:solidFill>
                <a:schemeClr val="tx1"/>
              </a:solidFill>
              <a:effectLst/>
              <a:latin typeface="Söhne"/>
            </a:endParaRPr>
          </a:p>
          <a:p>
            <a:pPr marL="457200" lvl="1" indent="0">
              <a:buNone/>
            </a:pPr>
            <a:r>
              <a:rPr lang="en-US" b="0" i="0" dirty="0">
                <a:solidFill>
                  <a:schemeClr val="tx1"/>
                </a:solidFill>
                <a:effectLst/>
                <a:latin typeface="Söhne"/>
              </a:rPr>
              <a:t>Split the preprocessed data into training and testing sets to evaluate model performance effectively.</a:t>
            </a:r>
          </a:p>
          <a:p>
            <a:pPr marL="0" indent="0">
              <a:buNone/>
            </a:pPr>
            <a:r>
              <a:rPr lang="en-US" b="1" i="0" dirty="0">
                <a:solidFill>
                  <a:schemeClr val="tx1"/>
                </a:solidFill>
                <a:effectLst/>
                <a:latin typeface="Söhne"/>
              </a:rPr>
              <a:t>Hyperparameter Tuning:</a:t>
            </a:r>
            <a:endParaRPr lang="en-US" b="0" i="0" dirty="0">
              <a:solidFill>
                <a:schemeClr val="tx1"/>
              </a:solidFill>
              <a:effectLst/>
              <a:latin typeface="Söhne"/>
            </a:endParaRPr>
          </a:p>
          <a:p>
            <a:pPr marL="457200" lvl="1" indent="0">
              <a:buNone/>
            </a:pPr>
            <a:r>
              <a:rPr lang="en-US" b="0" i="0" dirty="0">
                <a:solidFill>
                  <a:schemeClr val="tx1"/>
                </a:solidFill>
                <a:effectLst/>
                <a:latin typeface="Söhne"/>
              </a:rPr>
              <a:t>Conduct hyperparameter tuning using techniques like Grid Search or Random Search to optimize model performance.</a:t>
            </a:r>
          </a:p>
          <a:p>
            <a:pPr marL="0" indent="0">
              <a:buNone/>
            </a:pPr>
            <a:r>
              <a:rPr lang="en-US" b="1" i="0" dirty="0">
                <a:solidFill>
                  <a:schemeClr val="tx1"/>
                </a:solidFill>
                <a:effectLst/>
                <a:latin typeface="Söhne"/>
              </a:rPr>
              <a:t>Cross-Validation:</a:t>
            </a:r>
            <a:endParaRPr lang="en-US" b="0" i="0" dirty="0">
              <a:solidFill>
                <a:schemeClr val="tx1"/>
              </a:solidFill>
              <a:effectLst/>
              <a:latin typeface="Söhne"/>
            </a:endParaRPr>
          </a:p>
          <a:p>
            <a:pPr marL="457200" lvl="1" indent="0">
              <a:buNone/>
            </a:pPr>
            <a:r>
              <a:rPr lang="en-US" b="0" i="0" dirty="0">
                <a:solidFill>
                  <a:schemeClr val="tx1"/>
                </a:solidFill>
                <a:effectLst/>
                <a:latin typeface="Söhne"/>
              </a:rPr>
              <a:t>Implement k-fold cross-validation to assess each model's robustness and reduce the risk of overfitting.</a:t>
            </a:r>
          </a:p>
          <a:p>
            <a:pPr marL="0" indent="0">
              <a:buNone/>
            </a:pPr>
            <a:endParaRPr lang="en-US" dirty="0">
              <a:solidFill>
                <a:schemeClr val="tx1"/>
              </a:solidFill>
            </a:endParaRPr>
          </a:p>
        </p:txBody>
      </p:sp>
      <p:sp>
        <p:nvSpPr>
          <p:cNvPr id="4" name="TextBox 3">
            <a:extLst>
              <a:ext uri="{FF2B5EF4-FFF2-40B4-BE49-F238E27FC236}">
                <a16:creationId xmlns:a16="http://schemas.microsoft.com/office/drawing/2014/main" id="{C3F9B6A3-BAE0-D916-92A5-3823B4454A52}"/>
              </a:ext>
            </a:extLst>
          </p:cNvPr>
          <p:cNvSpPr txBox="1"/>
          <p:nvPr/>
        </p:nvSpPr>
        <p:spPr>
          <a:xfrm>
            <a:off x="6522720" y="2074646"/>
            <a:ext cx="4373880" cy="3785652"/>
          </a:xfrm>
          <a:prstGeom prst="rect">
            <a:avLst/>
          </a:prstGeom>
          <a:noFill/>
        </p:spPr>
        <p:txBody>
          <a:bodyPr wrap="square" rtlCol="0">
            <a:spAutoFit/>
          </a:bodyPr>
          <a:lstStyle/>
          <a:p>
            <a:pPr marL="285750" indent="-285750" algn="l">
              <a:buFont typeface="Arial" panose="020B0604020202020204" pitchFamily="34" charset="0"/>
              <a:buChar char="•"/>
            </a:pPr>
            <a:r>
              <a:rPr lang="en-US" sz="1000" b="1" i="0" dirty="0">
                <a:effectLst/>
                <a:latin typeface="Söhne"/>
              </a:rPr>
              <a:t>Model Training and Evaluation:</a:t>
            </a:r>
            <a:endParaRPr lang="en-US" sz="1000" b="0" i="0" dirty="0">
              <a:effectLst/>
              <a:latin typeface="Söhne"/>
            </a:endParaRPr>
          </a:p>
          <a:p>
            <a:pPr marL="742950" lvl="1" indent="-285750" algn="l">
              <a:buFont typeface="Arial" panose="020B0604020202020204" pitchFamily="34" charset="0"/>
              <a:buChar char="•"/>
            </a:pPr>
            <a:r>
              <a:rPr lang="en-US" sz="1000" b="0" i="0" dirty="0">
                <a:effectLst/>
                <a:latin typeface="Söhne"/>
              </a:rPr>
              <a:t>Train each regression model using the training dataset and evaluate its performance on the testing dataset.</a:t>
            </a:r>
          </a:p>
          <a:p>
            <a:pPr marL="742950" lvl="1" indent="-285750" algn="l">
              <a:buFont typeface="Arial" panose="020B0604020202020204" pitchFamily="34" charset="0"/>
              <a:buChar char="•"/>
            </a:pPr>
            <a:r>
              <a:rPr lang="en-US" sz="1000" b="0" i="0" dirty="0">
                <a:effectLst/>
                <a:latin typeface="Söhne"/>
              </a:rPr>
              <a:t>Utilize evaluation metrics such as Mean Squared Error (MSE), R-squared (R2), or Mean Absolute Error (MAE) to quantify prediction accuracy.</a:t>
            </a:r>
          </a:p>
          <a:p>
            <a:pPr marL="285750" indent="-285750" algn="l">
              <a:buFont typeface="Arial" panose="020B0604020202020204" pitchFamily="34" charset="0"/>
              <a:buChar char="•"/>
            </a:pPr>
            <a:r>
              <a:rPr lang="en-US" sz="1000" b="1" i="0" dirty="0">
                <a:effectLst/>
                <a:latin typeface="Söhne"/>
              </a:rPr>
              <a:t>Model Selection:</a:t>
            </a:r>
            <a:endParaRPr lang="en-US" sz="1000" b="0" i="0" dirty="0">
              <a:effectLst/>
              <a:latin typeface="Söhne"/>
            </a:endParaRPr>
          </a:p>
          <a:p>
            <a:pPr marL="742950" lvl="1" indent="-285750" algn="l">
              <a:buFont typeface="Arial" panose="020B0604020202020204" pitchFamily="34" charset="0"/>
              <a:buChar char="•"/>
            </a:pPr>
            <a:r>
              <a:rPr lang="en-US" sz="1000" b="0" i="0" dirty="0">
                <a:effectLst/>
                <a:latin typeface="Söhne"/>
              </a:rPr>
              <a:t>Compare the performance metrics of all regression models and select the one that exhibits the highest accuracy and generalization.</a:t>
            </a:r>
          </a:p>
          <a:p>
            <a:pPr marL="285750" indent="-285750" algn="l">
              <a:buFont typeface="Arial" panose="020B0604020202020204" pitchFamily="34" charset="0"/>
              <a:buChar char="•"/>
            </a:pPr>
            <a:r>
              <a:rPr lang="en-US" sz="1000" b="1" i="0" dirty="0">
                <a:effectLst/>
                <a:latin typeface="Söhne"/>
              </a:rPr>
              <a:t>Model Interpretability:</a:t>
            </a:r>
            <a:endParaRPr lang="en-US" sz="1000" b="0" i="0" dirty="0">
              <a:effectLst/>
              <a:latin typeface="Söhne"/>
            </a:endParaRPr>
          </a:p>
          <a:p>
            <a:pPr marL="742950" lvl="1" indent="-285750" algn="l">
              <a:buFont typeface="Arial" panose="020B0604020202020204" pitchFamily="34" charset="0"/>
              <a:buChar char="•"/>
            </a:pPr>
            <a:r>
              <a:rPr lang="en-US" sz="1000" b="0" i="0" dirty="0">
                <a:effectLst/>
                <a:latin typeface="Söhne"/>
              </a:rPr>
              <a:t>Use model interpretability techniques (e.g., feature importance, partial dependence plots) to understand how the chosen model makes predictions and identify key factors influencing mental health scores.</a:t>
            </a:r>
          </a:p>
          <a:p>
            <a:pPr marL="285750" indent="-285750" algn="l">
              <a:buFont typeface="Arial" panose="020B0604020202020204" pitchFamily="34" charset="0"/>
              <a:buChar char="•"/>
            </a:pPr>
            <a:r>
              <a:rPr lang="en-US" sz="1000" b="1" i="0" dirty="0">
                <a:effectLst/>
                <a:latin typeface="Söhne"/>
              </a:rPr>
              <a:t>Visualization and User Interface:</a:t>
            </a:r>
            <a:endParaRPr lang="en-US" sz="1000" b="0" i="0" dirty="0">
              <a:effectLst/>
              <a:latin typeface="Söhne"/>
            </a:endParaRPr>
          </a:p>
          <a:p>
            <a:pPr marL="742950" lvl="1" indent="-285750" algn="l">
              <a:buFont typeface="Arial" panose="020B0604020202020204" pitchFamily="34" charset="0"/>
              <a:buChar char="•"/>
            </a:pPr>
            <a:r>
              <a:rPr lang="en-US" sz="1000" b="0" i="0" dirty="0">
                <a:effectLst/>
                <a:latin typeface="Söhne"/>
              </a:rPr>
              <a:t>Implement a user-friendly web-based interface to interact with the Mental Health Fitness Tracker.</a:t>
            </a:r>
          </a:p>
          <a:p>
            <a:pPr marL="742950" lvl="1" indent="-285750" algn="l">
              <a:buFont typeface="Arial" panose="020B0604020202020204" pitchFamily="34" charset="0"/>
              <a:buChar char="•"/>
            </a:pPr>
            <a:r>
              <a:rPr lang="en-US" sz="1000" b="0" i="0" dirty="0">
                <a:effectLst/>
                <a:latin typeface="Söhne"/>
              </a:rPr>
              <a:t>Visualize the model's predictions and insights in an intuitive manner for users to understand their mental well-being easily.</a:t>
            </a:r>
          </a:p>
          <a:p>
            <a:pPr marL="285750" indent="-285750" algn="l">
              <a:buFont typeface="Arial" panose="020B0604020202020204" pitchFamily="34" charset="0"/>
              <a:buChar char="•"/>
            </a:pPr>
            <a:r>
              <a:rPr lang="en-US" sz="1000" b="1" i="0" dirty="0">
                <a:effectLst/>
                <a:latin typeface="Söhne"/>
              </a:rPr>
              <a:t>Privacy and Security Measures:</a:t>
            </a:r>
            <a:endParaRPr lang="en-US" sz="1000" b="0" i="0" dirty="0">
              <a:effectLst/>
              <a:latin typeface="Söhne"/>
            </a:endParaRPr>
          </a:p>
          <a:p>
            <a:pPr marL="742950" lvl="1" indent="-285750" algn="l">
              <a:buFont typeface="Arial" panose="020B0604020202020204" pitchFamily="34" charset="0"/>
              <a:buChar char="•"/>
            </a:pPr>
            <a:r>
              <a:rPr lang="en-US" sz="1000" b="0" i="0" dirty="0">
                <a:effectLst/>
                <a:latin typeface="Söhne"/>
              </a:rPr>
              <a:t>Implement robust privacy and security measures to protect user data and maintain confidentiality.</a:t>
            </a:r>
          </a:p>
          <a:p>
            <a:pPr marL="285750" indent="-285750">
              <a:buFont typeface="Arial" panose="020B0604020202020204" pitchFamily="34" charset="0"/>
              <a:buChar char="•"/>
            </a:pPr>
            <a:endParaRPr lang="en-IN" sz="1000" dirty="0"/>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pic>
        <p:nvPicPr>
          <p:cNvPr id="5" name="Content Placeholder 4">
            <a:extLst>
              <a:ext uri="{FF2B5EF4-FFF2-40B4-BE49-F238E27FC236}">
                <a16:creationId xmlns:a16="http://schemas.microsoft.com/office/drawing/2014/main" id="{D6BA5983-ED47-8E03-AB5B-17FD8C46F89F}"/>
              </a:ext>
            </a:extLst>
          </p:cNvPr>
          <p:cNvPicPr>
            <a:picLocks noGrp="1" noChangeAspect="1"/>
          </p:cNvPicPr>
          <p:nvPr>
            <p:ph idx="1"/>
          </p:nvPr>
        </p:nvPicPr>
        <p:blipFill>
          <a:blip r:embed="rId2"/>
          <a:stretch>
            <a:fillRect/>
          </a:stretch>
        </p:blipFill>
        <p:spPr>
          <a:xfrm>
            <a:off x="1630681" y="1380015"/>
            <a:ext cx="7695352" cy="4328636"/>
          </a:xfrm>
        </p:spPr>
      </p:pic>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1812</Words>
  <Application>Microsoft Office PowerPoint</Application>
  <PresentationFormat>Widescreen</PresentationFormat>
  <Paragraphs>110</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Arial Black</vt:lpstr>
      <vt:lpstr>Calibri</vt:lpstr>
      <vt:lpstr>Franklin Gothic Book</vt:lpstr>
      <vt:lpstr>Franklin Gothic Demi</vt:lpstr>
      <vt:lpstr>Söhne</vt:lpstr>
      <vt:lpstr>Times New Roman</vt:lpstr>
      <vt:lpstr>Wingdings 2</vt:lpstr>
      <vt:lpstr>Wingdings 3</vt:lpstr>
      <vt:lpstr>DividendVTI</vt:lpstr>
      <vt:lpstr>Student Details</vt:lpstr>
      <vt:lpstr>PROJECT TITLE: AI/ML Project - Mental Health Fitness Tracker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AanyaR</cp:lastModifiedBy>
  <cp:revision>2</cp:revision>
  <dcterms:created xsi:type="dcterms:W3CDTF">2021-05-26T16:50:10Z</dcterms:created>
  <dcterms:modified xsi:type="dcterms:W3CDTF">2023-07-24T12:28:35Z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