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Lst>
  <p:sldIdLst>
    <p:sldId id="258" r:id="rId2"/>
  </p:sldIdLst>
  <p:sldSz cx="28800425" cy="21599525"/>
  <p:notesSz cx="6858000" cy="9144000"/>
  <p:custDataLst>
    <p:tags r:id="rId3"/>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025" id="{2CD28B3F-4080-45F8-BBDB-6CD03F091FA7}">
          <p14:sldIdLst>
            <p14:sldId id="258"/>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4090DCB-87D0-F9F9-A486-BACF8542A77C}" name="wenguang nan" initials="wn" userId="S::nanwg@njtech.edu.cn::117f1831-e6eb-4784-ab58-0eb3698dc9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D30314-29F8-4694-BC0C-A58A5C6EB29D}" v="2" dt="2023-06-05T01:28:06.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33" d="100"/>
          <a:sy n="33" d="100"/>
        </p:scale>
        <p:origin x="907"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3534924"/>
            <a:ext cx="24480361" cy="7519835"/>
          </a:xfrm>
        </p:spPr>
        <p:txBody>
          <a:bodyPr anchor="b"/>
          <a:lstStyle>
            <a:lvl1pPr algn="ctr">
              <a:defRPr sz="18897"/>
            </a:lvl1pPr>
          </a:lstStyle>
          <a:p>
            <a:r>
              <a:rPr lang="zh-CN" altLang="en-US"/>
              <a:t>单击此处编辑母版标题样式</a:t>
            </a:r>
            <a:endParaRPr lang="en-US" dirty="0"/>
          </a:p>
        </p:txBody>
      </p:sp>
      <p:sp>
        <p:nvSpPr>
          <p:cNvPr id="3" name="Subtitle 2"/>
          <p:cNvSpPr>
            <a:spLocks noGrp="1"/>
          </p:cNvSpPr>
          <p:nvPr>
            <p:ph type="subTitle" idx="1"/>
          </p:nvPr>
        </p:nvSpPr>
        <p:spPr>
          <a:xfrm>
            <a:off x="3600053" y="11344752"/>
            <a:ext cx="21600319" cy="5214884"/>
          </a:xfrm>
        </p:spPr>
        <p:txBody>
          <a:bodyPr/>
          <a:lstStyle>
            <a:lvl1pPr marL="0" indent="0" algn="ctr">
              <a:buNone/>
              <a:defRPr sz="7559"/>
            </a:lvl1pPr>
            <a:lvl2pPr marL="1439951" indent="0" algn="ctr">
              <a:buNone/>
              <a:defRPr sz="6299"/>
            </a:lvl2pPr>
            <a:lvl3pPr marL="2879903" indent="0" algn="ctr">
              <a:buNone/>
              <a:defRPr sz="5669"/>
            </a:lvl3pPr>
            <a:lvl4pPr marL="4319854" indent="0" algn="ctr">
              <a:buNone/>
              <a:defRPr sz="5039"/>
            </a:lvl4pPr>
            <a:lvl5pPr marL="5759806" indent="0" algn="ctr">
              <a:buNone/>
              <a:defRPr sz="5039"/>
            </a:lvl5pPr>
            <a:lvl6pPr marL="7199757" indent="0" algn="ctr">
              <a:buNone/>
              <a:defRPr sz="5039"/>
            </a:lvl6pPr>
            <a:lvl7pPr marL="8639708" indent="0" algn="ctr">
              <a:buNone/>
              <a:defRPr sz="5039"/>
            </a:lvl7pPr>
            <a:lvl8pPr marL="10079660" indent="0" algn="ctr">
              <a:buNone/>
              <a:defRPr sz="5039"/>
            </a:lvl8pPr>
            <a:lvl9pPr marL="11519611" indent="0" algn="ctr">
              <a:buNone/>
              <a:defRPr sz="5039"/>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CD0A608-0970-441F-94C9-1F94561E9D42}"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DEBC-9132-4B9A-8BDB-D57057B50090}" type="slidenum">
              <a:rPr lang="en-US" smtClean="0"/>
              <a:t>‹#›</a:t>
            </a:fld>
            <a:endParaRPr lang="en-US"/>
          </a:p>
        </p:txBody>
      </p:sp>
    </p:spTree>
    <p:extLst>
      <p:ext uri="{BB962C8B-B14F-4D97-AF65-F5344CB8AC3E}">
        <p14:creationId xmlns:p14="http://schemas.microsoft.com/office/powerpoint/2010/main" val="9880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CD0A608-0970-441F-94C9-1F94561E9D42}"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DEBC-9132-4B9A-8BDB-D57057B50090}" type="slidenum">
              <a:rPr lang="en-US" smtClean="0"/>
              <a:t>‹#›</a:t>
            </a:fld>
            <a:endParaRPr lang="en-US"/>
          </a:p>
        </p:txBody>
      </p:sp>
    </p:spTree>
    <p:extLst>
      <p:ext uri="{BB962C8B-B14F-4D97-AF65-F5344CB8AC3E}">
        <p14:creationId xmlns:p14="http://schemas.microsoft.com/office/powerpoint/2010/main" val="148010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1149975"/>
            <a:ext cx="6210092" cy="1830459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980031" y="1149975"/>
            <a:ext cx="18270270" cy="1830459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CD0A608-0970-441F-94C9-1F94561E9D42}"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DEBC-9132-4B9A-8BDB-D57057B50090}" type="slidenum">
              <a:rPr lang="en-US" smtClean="0"/>
              <a:t>‹#›</a:t>
            </a:fld>
            <a:endParaRPr lang="en-US"/>
          </a:p>
        </p:txBody>
      </p:sp>
    </p:spTree>
    <p:extLst>
      <p:ext uri="{BB962C8B-B14F-4D97-AF65-F5344CB8AC3E}">
        <p14:creationId xmlns:p14="http://schemas.microsoft.com/office/powerpoint/2010/main" val="423727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CD0A608-0970-441F-94C9-1F94561E9D42}"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DEBC-9132-4B9A-8BDB-D57057B50090}" type="slidenum">
              <a:rPr lang="en-US" smtClean="0"/>
              <a:t>‹#›</a:t>
            </a:fld>
            <a:endParaRPr lang="en-US"/>
          </a:p>
        </p:txBody>
      </p:sp>
    </p:spTree>
    <p:extLst>
      <p:ext uri="{BB962C8B-B14F-4D97-AF65-F5344CB8AC3E}">
        <p14:creationId xmlns:p14="http://schemas.microsoft.com/office/powerpoint/2010/main" val="2010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65030" y="5384888"/>
            <a:ext cx="24840367" cy="8984801"/>
          </a:xfrm>
        </p:spPr>
        <p:txBody>
          <a:bodyPr anchor="b"/>
          <a:lstStyle>
            <a:lvl1pPr>
              <a:defRPr sz="18897"/>
            </a:lvl1pPr>
          </a:lstStyle>
          <a:p>
            <a:r>
              <a:rPr lang="zh-CN" altLang="en-US"/>
              <a:t>单击此处编辑母版标题样式</a:t>
            </a:r>
            <a:endParaRPr lang="en-US" dirty="0"/>
          </a:p>
        </p:txBody>
      </p:sp>
      <p:sp>
        <p:nvSpPr>
          <p:cNvPr id="3" name="Text Placeholder 2"/>
          <p:cNvSpPr>
            <a:spLocks noGrp="1"/>
          </p:cNvSpPr>
          <p:nvPr>
            <p:ph type="body" idx="1"/>
          </p:nvPr>
        </p:nvSpPr>
        <p:spPr>
          <a:xfrm>
            <a:off x="1965030" y="14454688"/>
            <a:ext cx="24840367" cy="4724895"/>
          </a:xfrm>
        </p:spPr>
        <p:txBody>
          <a:bodyPr/>
          <a:lstStyle>
            <a:lvl1pPr marL="0" indent="0">
              <a:buNone/>
              <a:defRPr sz="7559">
                <a:solidFill>
                  <a:schemeClr val="tx1"/>
                </a:solidFill>
              </a:defRPr>
            </a:lvl1pPr>
            <a:lvl2pPr marL="1439951" indent="0">
              <a:buNone/>
              <a:defRPr sz="6299">
                <a:solidFill>
                  <a:schemeClr val="tx1">
                    <a:tint val="75000"/>
                  </a:schemeClr>
                </a:solidFill>
              </a:defRPr>
            </a:lvl2pPr>
            <a:lvl3pPr marL="2879903" indent="0">
              <a:buNone/>
              <a:defRPr sz="5669">
                <a:solidFill>
                  <a:schemeClr val="tx1">
                    <a:tint val="75000"/>
                  </a:schemeClr>
                </a:solidFill>
              </a:defRPr>
            </a:lvl3pPr>
            <a:lvl4pPr marL="4319854" indent="0">
              <a:buNone/>
              <a:defRPr sz="5039">
                <a:solidFill>
                  <a:schemeClr val="tx1">
                    <a:tint val="75000"/>
                  </a:schemeClr>
                </a:solidFill>
              </a:defRPr>
            </a:lvl4pPr>
            <a:lvl5pPr marL="5759806" indent="0">
              <a:buNone/>
              <a:defRPr sz="5039">
                <a:solidFill>
                  <a:schemeClr val="tx1">
                    <a:tint val="75000"/>
                  </a:schemeClr>
                </a:solidFill>
              </a:defRPr>
            </a:lvl5pPr>
            <a:lvl6pPr marL="7199757" indent="0">
              <a:buNone/>
              <a:defRPr sz="5039">
                <a:solidFill>
                  <a:schemeClr val="tx1">
                    <a:tint val="75000"/>
                  </a:schemeClr>
                </a:solidFill>
              </a:defRPr>
            </a:lvl6pPr>
            <a:lvl7pPr marL="8639708" indent="0">
              <a:buNone/>
              <a:defRPr sz="5039">
                <a:solidFill>
                  <a:schemeClr val="tx1">
                    <a:tint val="75000"/>
                  </a:schemeClr>
                </a:solidFill>
              </a:defRPr>
            </a:lvl7pPr>
            <a:lvl8pPr marL="10079660" indent="0">
              <a:buNone/>
              <a:defRPr sz="5039">
                <a:solidFill>
                  <a:schemeClr val="tx1">
                    <a:tint val="75000"/>
                  </a:schemeClr>
                </a:solidFill>
              </a:defRPr>
            </a:lvl8pPr>
            <a:lvl9pPr marL="11519611" indent="0">
              <a:buNone/>
              <a:defRPr sz="5039">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CD0A608-0970-441F-94C9-1F94561E9D42}"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57DEBC-9132-4B9A-8BDB-D57057B50090}" type="slidenum">
              <a:rPr lang="en-US" smtClean="0"/>
              <a:t>‹#›</a:t>
            </a:fld>
            <a:endParaRPr lang="en-US"/>
          </a:p>
        </p:txBody>
      </p:sp>
    </p:spTree>
    <p:extLst>
      <p:ext uri="{BB962C8B-B14F-4D97-AF65-F5344CB8AC3E}">
        <p14:creationId xmlns:p14="http://schemas.microsoft.com/office/powerpoint/2010/main" val="217859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980029" y="5749874"/>
            <a:ext cx="12240181" cy="137047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4580215" y="5749874"/>
            <a:ext cx="12240181" cy="137047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CD0A608-0970-441F-94C9-1F94561E9D42}"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7DEBC-9132-4B9A-8BDB-D57057B50090}" type="slidenum">
              <a:rPr lang="en-US" smtClean="0"/>
              <a:t>‹#›</a:t>
            </a:fld>
            <a:endParaRPr lang="en-US"/>
          </a:p>
        </p:txBody>
      </p:sp>
    </p:spTree>
    <p:extLst>
      <p:ext uri="{BB962C8B-B14F-4D97-AF65-F5344CB8AC3E}">
        <p14:creationId xmlns:p14="http://schemas.microsoft.com/office/powerpoint/2010/main" val="31162463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983780" y="1149979"/>
            <a:ext cx="24840367" cy="417491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983784" y="5294885"/>
            <a:ext cx="12183928" cy="2594941"/>
          </a:xfrm>
        </p:spPr>
        <p:txBody>
          <a:bodyPr anchor="b"/>
          <a:lstStyle>
            <a:lvl1pPr marL="0" indent="0">
              <a:buNone/>
              <a:defRPr sz="7559" b="1"/>
            </a:lvl1pPr>
            <a:lvl2pPr marL="1439951" indent="0">
              <a:buNone/>
              <a:defRPr sz="6299" b="1"/>
            </a:lvl2pPr>
            <a:lvl3pPr marL="2879903" indent="0">
              <a:buNone/>
              <a:defRPr sz="5669" b="1"/>
            </a:lvl3pPr>
            <a:lvl4pPr marL="4319854" indent="0">
              <a:buNone/>
              <a:defRPr sz="5039" b="1"/>
            </a:lvl4pPr>
            <a:lvl5pPr marL="5759806" indent="0">
              <a:buNone/>
              <a:defRPr sz="5039" b="1"/>
            </a:lvl5pPr>
            <a:lvl6pPr marL="7199757" indent="0">
              <a:buNone/>
              <a:defRPr sz="5039" b="1"/>
            </a:lvl6pPr>
            <a:lvl7pPr marL="8639708" indent="0">
              <a:buNone/>
              <a:defRPr sz="5039" b="1"/>
            </a:lvl7pPr>
            <a:lvl8pPr marL="10079660" indent="0">
              <a:buNone/>
              <a:defRPr sz="5039" b="1"/>
            </a:lvl8pPr>
            <a:lvl9pPr marL="11519611" indent="0">
              <a:buNone/>
              <a:defRPr sz="5039" b="1"/>
            </a:lvl9pPr>
          </a:lstStyle>
          <a:p>
            <a:pPr lvl="0"/>
            <a:r>
              <a:rPr lang="zh-CN" altLang="en-US"/>
              <a:t>单击此处编辑母版文本样式</a:t>
            </a:r>
          </a:p>
        </p:txBody>
      </p:sp>
      <p:sp>
        <p:nvSpPr>
          <p:cNvPr id="4" name="Content Placeholder 3"/>
          <p:cNvSpPr>
            <a:spLocks noGrp="1"/>
          </p:cNvSpPr>
          <p:nvPr>
            <p:ph sz="half" idx="2"/>
          </p:nvPr>
        </p:nvSpPr>
        <p:spPr>
          <a:xfrm>
            <a:off x="1983784" y="7889827"/>
            <a:ext cx="12183928" cy="116047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4580217" y="5294885"/>
            <a:ext cx="12243932" cy="2594941"/>
          </a:xfrm>
        </p:spPr>
        <p:txBody>
          <a:bodyPr anchor="b"/>
          <a:lstStyle>
            <a:lvl1pPr marL="0" indent="0">
              <a:buNone/>
              <a:defRPr sz="7559" b="1"/>
            </a:lvl1pPr>
            <a:lvl2pPr marL="1439951" indent="0">
              <a:buNone/>
              <a:defRPr sz="6299" b="1"/>
            </a:lvl2pPr>
            <a:lvl3pPr marL="2879903" indent="0">
              <a:buNone/>
              <a:defRPr sz="5669" b="1"/>
            </a:lvl3pPr>
            <a:lvl4pPr marL="4319854" indent="0">
              <a:buNone/>
              <a:defRPr sz="5039" b="1"/>
            </a:lvl4pPr>
            <a:lvl5pPr marL="5759806" indent="0">
              <a:buNone/>
              <a:defRPr sz="5039" b="1"/>
            </a:lvl5pPr>
            <a:lvl6pPr marL="7199757" indent="0">
              <a:buNone/>
              <a:defRPr sz="5039" b="1"/>
            </a:lvl6pPr>
            <a:lvl7pPr marL="8639708" indent="0">
              <a:buNone/>
              <a:defRPr sz="5039" b="1"/>
            </a:lvl7pPr>
            <a:lvl8pPr marL="10079660" indent="0">
              <a:buNone/>
              <a:defRPr sz="5039" b="1"/>
            </a:lvl8pPr>
            <a:lvl9pPr marL="11519611" indent="0">
              <a:buNone/>
              <a:defRPr sz="5039" b="1"/>
            </a:lvl9pPr>
          </a:lstStyle>
          <a:p>
            <a:pPr lvl="0"/>
            <a:r>
              <a:rPr lang="zh-CN" altLang="en-US"/>
              <a:t>单击此处编辑母版文本样式</a:t>
            </a:r>
          </a:p>
        </p:txBody>
      </p:sp>
      <p:sp>
        <p:nvSpPr>
          <p:cNvPr id="6" name="Content Placeholder 5"/>
          <p:cNvSpPr>
            <a:spLocks noGrp="1"/>
          </p:cNvSpPr>
          <p:nvPr>
            <p:ph sz="quarter" idx="4"/>
          </p:nvPr>
        </p:nvSpPr>
        <p:spPr>
          <a:xfrm>
            <a:off x="14580217" y="7889827"/>
            <a:ext cx="12243932" cy="1160474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CD0A608-0970-441F-94C9-1F94561E9D42}"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57DEBC-9132-4B9A-8BDB-D57057B50090}" type="slidenum">
              <a:rPr lang="en-US" smtClean="0"/>
              <a:t>‹#›</a:t>
            </a:fld>
            <a:endParaRPr lang="en-US"/>
          </a:p>
        </p:txBody>
      </p:sp>
    </p:spTree>
    <p:extLst>
      <p:ext uri="{BB962C8B-B14F-4D97-AF65-F5344CB8AC3E}">
        <p14:creationId xmlns:p14="http://schemas.microsoft.com/office/powerpoint/2010/main" val="315870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CD0A608-0970-441F-94C9-1F94561E9D42}"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57DEBC-9132-4B9A-8BDB-D57057B50090}" type="slidenum">
              <a:rPr lang="en-US" smtClean="0"/>
              <a:t>‹#›</a:t>
            </a:fld>
            <a:endParaRPr lang="en-US"/>
          </a:p>
        </p:txBody>
      </p:sp>
    </p:spTree>
    <p:extLst>
      <p:ext uri="{BB962C8B-B14F-4D97-AF65-F5344CB8AC3E}">
        <p14:creationId xmlns:p14="http://schemas.microsoft.com/office/powerpoint/2010/main" val="144850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D0A608-0970-441F-94C9-1F94561E9D42}" type="datetimeFigureOut">
              <a:rPr lang="en-US" smtClean="0"/>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57DEBC-9132-4B9A-8BDB-D57057B50090}" type="slidenum">
              <a:rPr lang="en-US" smtClean="0"/>
              <a:t>‹#›</a:t>
            </a:fld>
            <a:endParaRPr lang="en-US"/>
          </a:p>
        </p:txBody>
      </p:sp>
    </p:spTree>
    <p:extLst>
      <p:ext uri="{BB962C8B-B14F-4D97-AF65-F5344CB8AC3E}">
        <p14:creationId xmlns:p14="http://schemas.microsoft.com/office/powerpoint/2010/main" val="855621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983780" y="1439968"/>
            <a:ext cx="9288887" cy="5039889"/>
          </a:xfrm>
        </p:spPr>
        <p:txBody>
          <a:bodyPr anchor="b"/>
          <a:lstStyle>
            <a:lvl1pPr>
              <a:defRPr sz="10078"/>
            </a:lvl1pPr>
          </a:lstStyle>
          <a:p>
            <a:r>
              <a:rPr lang="zh-CN" altLang="en-US"/>
              <a:t>单击此处编辑母版标题样式</a:t>
            </a:r>
            <a:endParaRPr lang="en-US" dirty="0"/>
          </a:p>
        </p:txBody>
      </p:sp>
      <p:sp>
        <p:nvSpPr>
          <p:cNvPr id="3" name="Content Placeholder 2"/>
          <p:cNvSpPr>
            <a:spLocks noGrp="1"/>
          </p:cNvSpPr>
          <p:nvPr>
            <p:ph idx="1"/>
          </p:nvPr>
        </p:nvSpPr>
        <p:spPr>
          <a:xfrm>
            <a:off x="12243932" y="3109937"/>
            <a:ext cx="14580215" cy="15349662"/>
          </a:xfrm>
        </p:spPr>
        <p:txBody>
          <a:bodyPr/>
          <a:lstStyle>
            <a:lvl1pPr>
              <a:defRPr sz="10078"/>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983780" y="6479857"/>
            <a:ext cx="9288887" cy="12004738"/>
          </a:xfrm>
        </p:spPr>
        <p:txBody>
          <a:bodyPr/>
          <a:lstStyle>
            <a:lvl1pPr marL="0" indent="0">
              <a:buNone/>
              <a:defRPr sz="5039"/>
            </a:lvl1pPr>
            <a:lvl2pPr marL="1439951" indent="0">
              <a:buNone/>
              <a:defRPr sz="4409"/>
            </a:lvl2pPr>
            <a:lvl3pPr marL="2879903" indent="0">
              <a:buNone/>
              <a:defRPr sz="3779"/>
            </a:lvl3pPr>
            <a:lvl4pPr marL="4319854" indent="0">
              <a:buNone/>
              <a:defRPr sz="3150"/>
            </a:lvl4pPr>
            <a:lvl5pPr marL="5759806" indent="0">
              <a:buNone/>
              <a:defRPr sz="3150"/>
            </a:lvl5pPr>
            <a:lvl6pPr marL="7199757" indent="0">
              <a:buNone/>
              <a:defRPr sz="3150"/>
            </a:lvl6pPr>
            <a:lvl7pPr marL="8639708" indent="0">
              <a:buNone/>
              <a:defRPr sz="3150"/>
            </a:lvl7pPr>
            <a:lvl8pPr marL="10079660" indent="0">
              <a:buNone/>
              <a:defRPr sz="3150"/>
            </a:lvl8pPr>
            <a:lvl9pPr marL="11519611" indent="0">
              <a:buNone/>
              <a:defRPr sz="31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CD0A608-0970-441F-94C9-1F94561E9D42}"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7DEBC-9132-4B9A-8BDB-D57057B50090}" type="slidenum">
              <a:rPr lang="en-US" smtClean="0"/>
              <a:t>‹#›</a:t>
            </a:fld>
            <a:endParaRPr lang="en-US"/>
          </a:p>
        </p:txBody>
      </p:sp>
    </p:spTree>
    <p:extLst>
      <p:ext uri="{BB962C8B-B14F-4D97-AF65-F5344CB8AC3E}">
        <p14:creationId xmlns:p14="http://schemas.microsoft.com/office/powerpoint/2010/main" val="2436154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983780" y="1439968"/>
            <a:ext cx="9288887" cy="5039889"/>
          </a:xfrm>
        </p:spPr>
        <p:txBody>
          <a:bodyPr anchor="b"/>
          <a:lstStyle>
            <a:lvl1pPr>
              <a:defRPr sz="10078"/>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243932" y="3109937"/>
            <a:ext cx="14580215" cy="15349662"/>
          </a:xfrm>
        </p:spPr>
        <p:txBody>
          <a:bodyPr anchor="t"/>
          <a:lstStyle>
            <a:lvl1pPr marL="0" indent="0">
              <a:buNone/>
              <a:defRPr sz="10078"/>
            </a:lvl1pPr>
            <a:lvl2pPr marL="1439951" indent="0">
              <a:buNone/>
              <a:defRPr sz="8819"/>
            </a:lvl2pPr>
            <a:lvl3pPr marL="2879903" indent="0">
              <a:buNone/>
              <a:defRPr sz="7559"/>
            </a:lvl3pPr>
            <a:lvl4pPr marL="4319854" indent="0">
              <a:buNone/>
              <a:defRPr sz="6299"/>
            </a:lvl4pPr>
            <a:lvl5pPr marL="5759806" indent="0">
              <a:buNone/>
              <a:defRPr sz="6299"/>
            </a:lvl5pPr>
            <a:lvl6pPr marL="7199757" indent="0">
              <a:buNone/>
              <a:defRPr sz="6299"/>
            </a:lvl6pPr>
            <a:lvl7pPr marL="8639708" indent="0">
              <a:buNone/>
              <a:defRPr sz="6299"/>
            </a:lvl7pPr>
            <a:lvl8pPr marL="10079660" indent="0">
              <a:buNone/>
              <a:defRPr sz="6299"/>
            </a:lvl8pPr>
            <a:lvl9pPr marL="11519611" indent="0">
              <a:buNone/>
              <a:defRPr sz="6299"/>
            </a:lvl9pPr>
          </a:lstStyle>
          <a:p>
            <a:r>
              <a:rPr lang="zh-CN" altLang="en-US"/>
              <a:t>单击图标添加图片</a:t>
            </a:r>
            <a:endParaRPr lang="en-US" dirty="0"/>
          </a:p>
        </p:txBody>
      </p:sp>
      <p:sp>
        <p:nvSpPr>
          <p:cNvPr id="4" name="Text Placeholder 3"/>
          <p:cNvSpPr>
            <a:spLocks noGrp="1"/>
          </p:cNvSpPr>
          <p:nvPr>
            <p:ph type="body" sz="half" idx="2"/>
          </p:nvPr>
        </p:nvSpPr>
        <p:spPr>
          <a:xfrm>
            <a:off x="1983780" y="6479857"/>
            <a:ext cx="9288887" cy="12004738"/>
          </a:xfrm>
        </p:spPr>
        <p:txBody>
          <a:bodyPr/>
          <a:lstStyle>
            <a:lvl1pPr marL="0" indent="0">
              <a:buNone/>
              <a:defRPr sz="5039"/>
            </a:lvl1pPr>
            <a:lvl2pPr marL="1439951" indent="0">
              <a:buNone/>
              <a:defRPr sz="4409"/>
            </a:lvl2pPr>
            <a:lvl3pPr marL="2879903" indent="0">
              <a:buNone/>
              <a:defRPr sz="3779"/>
            </a:lvl3pPr>
            <a:lvl4pPr marL="4319854" indent="0">
              <a:buNone/>
              <a:defRPr sz="3150"/>
            </a:lvl4pPr>
            <a:lvl5pPr marL="5759806" indent="0">
              <a:buNone/>
              <a:defRPr sz="3150"/>
            </a:lvl5pPr>
            <a:lvl6pPr marL="7199757" indent="0">
              <a:buNone/>
              <a:defRPr sz="3150"/>
            </a:lvl6pPr>
            <a:lvl7pPr marL="8639708" indent="0">
              <a:buNone/>
              <a:defRPr sz="3150"/>
            </a:lvl7pPr>
            <a:lvl8pPr marL="10079660" indent="0">
              <a:buNone/>
              <a:defRPr sz="3150"/>
            </a:lvl8pPr>
            <a:lvl9pPr marL="11519611" indent="0">
              <a:buNone/>
              <a:defRPr sz="31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CD0A608-0970-441F-94C9-1F94561E9D42}"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57DEBC-9132-4B9A-8BDB-D57057B50090}" type="slidenum">
              <a:rPr lang="en-US" smtClean="0"/>
              <a:t>‹#›</a:t>
            </a:fld>
            <a:endParaRPr lang="en-US"/>
          </a:p>
        </p:txBody>
      </p:sp>
    </p:spTree>
    <p:extLst>
      <p:ext uri="{BB962C8B-B14F-4D97-AF65-F5344CB8AC3E}">
        <p14:creationId xmlns:p14="http://schemas.microsoft.com/office/powerpoint/2010/main" val="376568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1149979"/>
            <a:ext cx="24840367" cy="417491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980029" y="5749874"/>
            <a:ext cx="24840367" cy="137047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980029" y="20019564"/>
            <a:ext cx="6480096" cy="1149975"/>
          </a:xfrm>
          <a:prstGeom prst="rect">
            <a:avLst/>
          </a:prstGeom>
        </p:spPr>
        <p:txBody>
          <a:bodyPr vert="horz" lIns="91440" tIns="45720" rIns="91440" bIns="45720" rtlCol="0" anchor="ctr"/>
          <a:lstStyle>
            <a:lvl1pPr algn="l">
              <a:defRPr sz="3779">
                <a:solidFill>
                  <a:schemeClr val="tx1">
                    <a:tint val="75000"/>
                  </a:schemeClr>
                </a:solidFill>
              </a:defRPr>
            </a:lvl1pPr>
          </a:lstStyle>
          <a:p>
            <a:fld id="{DCD0A608-0970-441F-94C9-1F94561E9D42}" type="datetimeFigureOut">
              <a:rPr lang="en-US" smtClean="0"/>
              <a:t>9/8/2025</a:t>
            </a:fld>
            <a:endParaRPr lang="en-US"/>
          </a:p>
        </p:txBody>
      </p:sp>
      <p:sp>
        <p:nvSpPr>
          <p:cNvPr id="5" name="Footer Placeholder 4"/>
          <p:cNvSpPr>
            <a:spLocks noGrp="1"/>
          </p:cNvSpPr>
          <p:nvPr>
            <p:ph type="ftr" sz="quarter" idx="3"/>
          </p:nvPr>
        </p:nvSpPr>
        <p:spPr>
          <a:xfrm>
            <a:off x="9540141" y="20019564"/>
            <a:ext cx="9720143" cy="1149975"/>
          </a:xfrm>
          <a:prstGeom prst="rect">
            <a:avLst/>
          </a:prstGeom>
        </p:spPr>
        <p:txBody>
          <a:bodyPr vert="horz" lIns="91440" tIns="45720" rIns="91440" bIns="45720" rtlCol="0" anchor="ctr"/>
          <a:lstStyle>
            <a:lvl1pPr algn="ctr">
              <a:defRPr sz="377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0300" y="20019564"/>
            <a:ext cx="6480096" cy="1149975"/>
          </a:xfrm>
          <a:prstGeom prst="rect">
            <a:avLst/>
          </a:prstGeom>
        </p:spPr>
        <p:txBody>
          <a:bodyPr vert="horz" lIns="91440" tIns="45720" rIns="91440" bIns="45720" rtlCol="0" anchor="ctr"/>
          <a:lstStyle>
            <a:lvl1pPr algn="r">
              <a:defRPr sz="3779">
                <a:solidFill>
                  <a:schemeClr val="tx1">
                    <a:tint val="75000"/>
                  </a:schemeClr>
                </a:solidFill>
              </a:defRPr>
            </a:lvl1pPr>
          </a:lstStyle>
          <a:p>
            <a:fld id="{EB57DEBC-9132-4B9A-8BDB-D57057B50090}" type="slidenum">
              <a:rPr lang="en-US" smtClean="0"/>
              <a:t>‹#›</a:t>
            </a:fld>
            <a:endParaRPr lang="en-US"/>
          </a:p>
        </p:txBody>
      </p:sp>
    </p:spTree>
    <p:extLst>
      <p:ext uri="{BB962C8B-B14F-4D97-AF65-F5344CB8AC3E}">
        <p14:creationId xmlns:p14="http://schemas.microsoft.com/office/powerpoint/2010/main" val="25480869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79903" rtl="0" eaLnBrk="1" latinLnBrk="0" hangingPunct="1">
        <a:lnSpc>
          <a:spcPct val="90000"/>
        </a:lnSpc>
        <a:spcBef>
          <a:spcPct val="0"/>
        </a:spcBef>
        <a:buNone/>
        <a:defRPr sz="13858" kern="1200">
          <a:solidFill>
            <a:schemeClr val="tx1"/>
          </a:solidFill>
          <a:latin typeface="+mj-lt"/>
          <a:ea typeface="+mj-ea"/>
          <a:cs typeface="+mj-cs"/>
        </a:defRPr>
      </a:lvl1pPr>
    </p:titleStyle>
    <p:bodyStyle>
      <a:lvl1pPr marL="719976" indent="-719976" algn="l" defTabSz="2879903" rtl="0"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59927" indent="-719976" algn="l" defTabSz="2879903" rtl="0"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599879" indent="-719976" algn="l" defTabSz="2879903" rtl="0"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39830"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79781"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19733"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59684"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799636"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39587" indent="-719976" algn="l" defTabSz="2879903" rtl="0"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l" defTabSz="2879903" rtl="0" eaLnBrk="1" latinLnBrk="0" hangingPunct="1">
        <a:defRPr sz="5669" kern="1200">
          <a:solidFill>
            <a:schemeClr val="tx1"/>
          </a:solidFill>
          <a:latin typeface="+mn-lt"/>
          <a:ea typeface="+mn-ea"/>
          <a:cs typeface="+mn-cs"/>
        </a:defRPr>
      </a:lvl1pPr>
      <a:lvl2pPr marL="1439951" algn="l" defTabSz="2879903" rtl="0" eaLnBrk="1" latinLnBrk="0" hangingPunct="1">
        <a:defRPr sz="5669" kern="1200">
          <a:solidFill>
            <a:schemeClr val="tx1"/>
          </a:solidFill>
          <a:latin typeface="+mn-lt"/>
          <a:ea typeface="+mn-ea"/>
          <a:cs typeface="+mn-cs"/>
        </a:defRPr>
      </a:lvl2pPr>
      <a:lvl3pPr marL="2879903" algn="l" defTabSz="2879903" rtl="0" eaLnBrk="1" latinLnBrk="0" hangingPunct="1">
        <a:defRPr sz="5669" kern="1200">
          <a:solidFill>
            <a:schemeClr val="tx1"/>
          </a:solidFill>
          <a:latin typeface="+mn-lt"/>
          <a:ea typeface="+mn-ea"/>
          <a:cs typeface="+mn-cs"/>
        </a:defRPr>
      </a:lvl3pPr>
      <a:lvl4pPr marL="4319854" algn="l" defTabSz="2879903" rtl="0" eaLnBrk="1" latinLnBrk="0" hangingPunct="1">
        <a:defRPr sz="5669" kern="1200">
          <a:solidFill>
            <a:schemeClr val="tx1"/>
          </a:solidFill>
          <a:latin typeface="+mn-lt"/>
          <a:ea typeface="+mn-ea"/>
          <a:cs typeface="+mn-cs"/>
        </a:defRPr>
      </a:lvl4pPr>
      <a:lvl5pPr marL="5759806" algn="l" defTabSz="2879903" rtl="0" eaLnBrk="1" latinLnBrk="0" hangingPunct="1">
        <a:defRPr sz="5669" kern="1200">
          <a:solidFill>
            <a:schemeClr val="tx1"/>
          </a:solidFill>
          <a:latin typeface="+mn-lt"/>
          <a:ea typeface="+mn-ea"/>
          <a:cs typeface="+mn-cs"/>
        </a:defRPr>
      </a:lvl5pPr>
      <a:lvl6pPr marL="7199757" algn="l" defTabSz="2879903" rtl="0" eaLnBrk="1" latinLnBrk="0" hangingPunct="1">
        <a:defRPr sz="5669" kern="1200">
          <a:solidFill>
            <a:schemeClr val="tx1"/>
          </a:solidFill>
          <a:latin typeface="+mn-lt"/>
          <a:ea typeface="+mn-ea"/>
          <a:cs typeface="+mn-cs"/>
        </a:defRPr>
      </a:lvl6pPr>
      <a:lvl7pPr marL="8639708" algn="l" defTabSz="2879903" rtl="0" eaLnBrk="1" latinLnBrk="0" hangingPunct="1">
        <a:defRPr sz="5669" kern="1200">
          <a:solidFill>
            <a:schemeClr val="tx1"/>
          </a:solidFill>
          <a:latin typeface="+mn-lt"/>
          <a:ea typeface="+mn-ea"/>
          <a:cs typeface="+mn-cs"/>
        </a:defRPr>
      </a:lvl7pPr>
      <a:lvl8pPr marL="10079660" algn="l" defTabSz="2879903" rtl="0" eaLnBrk="1" latinLnBrk="0" hangingPunct="1">
        <a:defRPr sz="5669" kern="1200">
          <a:solidFill>
            <a:schemeClr val="tx1"/>
          </a:solidFill>
          <a:latin typeface="+mn-lt"/>
          <a:ea typeface="+mn-ea"/>
          <a:cs typeface="+mn-cs"/>
        </a:defRPr>
      </a:lvl8pPr>
      <a:lvl9pPr marL="11519611" algn="l" defTabSz="2879903" rtl="0"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jpe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jpeg"/><Relationship Id="rId17" Type="http://schemas.openxmlformats.org/officeDocument/2006/relationships/image" Target="../media/image15.jpeg"/><Relationship Id="rId2" Type="http://schemas.openxmlformats.org/officeDocument/2006/relationships/slideLayout" Target="../slideLayouts/slideLayout1.xml"/><Relationship Id="rId16" Type="http://schemas.openxmlformats.org/officeDocument/2006/relationships/image" Target="../media/image14.jpeg"/><Relationship Id="rId20" Type="http://schemas.openxmlformats.org/officeDocument/2006/relationships/image" Target="../media/image18.jpeg"/><Relationship Id="rId1" Type="http://schemas.openxmlformats.org/officeDocument/2006/relationships/tags" Target="../tags/tag2.xml"/><Relationship Id="rId6" Type="http://schemas.openxmlformats.org/officeDocument/2006/relationships/image" Target="../media/image4.jpeg"/><Relationship Id="rId11" Type="http://schemas.openxmlformats.org/officeDocument/2006/relationships/image" Target="../media/image9.png"/><Relationship Id="rId24" Type="http://schemas.openxmlformats.org/officeDocument/2006/relationships/image" Target="../media/image22.jpeg"/><Relationship Id="rId5" Type="http://schemas.openxmlformats.org/officeDocument/2006/relationships/image" Target="../media/image3.png"/><Relationship Id="rId15" Type="http://schemas.openxmlformats.org/officeDocument/2006/relationships/image" Target="../media/image13.jpeg"/><Relationship Id="rId23" Type="http://schemas.openxmlformats.org/officeDocument/2006/relationships/image" Target="../media/image21.png"/><Relationship Id="rId10" Type="http://schemas.openxmlformats.org/officeDocument/2006/relationships/image" Target="../media/image8.jpeg"/><Relationship Id="rId19" Type="http://schemas.openxmlformats.org/officeDocument/2006/relationships/image" Target="../media/image17.jpe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BE57A-20F3-46E2-F4D8-3E0860B57B07}"/>
            </a:ext>
          </a:extLst>
        </p:cNvPr>
        <p:cNvGrpSpPr/>
        <p:nvPr/>
      </p:nvGrpSpPr>
      <p:grpSpPr>
        <a:xfrm>
          <a:off x="0" y="0"/>
          <a:ext cx="0" cy="0"/>
          <a:chOff x="0" y="0"/>
          <a:chExt cx="0" cy="0"/>
        </a:xfrm>
      </p:grpSpPr>
      <p:sp>
        <p:nvSpPr>
          <p:cNvPr id="9" name="矩形 8">
            <a:extLst>
              <a:ext uri="{FF2B5EF4-FFF2-40B4-BE49-F238E27FC236}">
                <a16:creationId xmlns:a16="http://schemas.microsoft.com/office/drawing/2014/main" id="{2247471D-DC93-7801-834D-5896A8EB6C0D}"/>
              </a:ext>
            </a:extLst>
          </p:cNvPr>
          <p:cNvSpPr/>
          <p:nvPr/>
        </p:nvSpPr>
        <p:spPr>
          <a:xfrm>
            <a:off x="1" y="12337820"/>
            <a:ext cx="28800424" cy="54983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图片 9" descr="男人穿着衬衫&#10;&#10;描述已自动生成">
            <a:extLst>
              <a:ext uri="{FF2B5EF4-FFF2-40B4-BE49-F238E27FC236}">
                <a16:creationId xmlns:a16="http://schemas.microsoft.com/office/drawing/2014/main" id="{15B0DA15-B077-D616-F944-3D0523F03E75}"/>
              </a:ext>
            </a:extLst>
          </p:cNvPr>
          <p:cNvPicPr>
            <a:picLocks noChangeAspect="1"/>
          </p:cNvPicPr>
          <p:nvPr/>
        </p:nvPicPr>
        <p:blipFill rotWithShape="1">
          <a:blip r:embed="rId3" cstate="email"/>
          <a:srcRect/>
          <a:stretch>
            <a:fillRect/>
          </a:stretch>
        </p:blipFill>
        <p:spPr>
          <a:xfrm>
            <a:off x="6663402" y="13222332"/>
            <a:ext cx="1594462" cy="1980000"/>
          </a:xfrm>
          <a:prstGeom prst="rect">
            <a:avLst/>
          </a:prstGeom>
        </p:spPr>
      </p:pic>
      <p:pic>
        <p:nvPicPr>
          <p:cNvPr id="13" name="图片 12" descr="小孩穿着蓝色的衣服&#10;&#10;描述已自动生成">
            <a:extLst>
              <a:ext uri="{FF2B5EF4-FFF2-40B4-BE49-F238E27FC236}">
                <a16:creationId xmlns:a16="http://schemas.microsoft.com/office/drawing/2014/main" id="{65F3C464-51BC-BAC5-510A-A0A356066B64}"/>
              </a:ext>
            </a:extLst>
          </p:cNvPr>
          <p:cNvPicPr>
            <a:picLocks noChangeAspect="1"/>
          </p:cNvPicPr>
          <p:nvPr/>
        </p:nvPicPr>
        <p:blipFill>
          <a:blip r:embed="rId4" cstate="email"/>
          <a:stretch>
            <a:fillRect/>
          </a:stretch>
        </p:blipFill>
        <p:spPr>
          <a:xfrm>
            <a:off x="12088965" y="13222332"/>
            <a:ext cx="1813104" cy="1980000"/>
          </a:xfrm>
          <a:prstGeom prst="rect">
            <a:avLst/>
          </a:prstGeom>
        </p:spPr>
      </p:pic>
      <p:pic>
        <p:nvPicPr>
          <p:cNvPr id="15" name="图片 14" descr="男人穿着衬衫&#10;&#10;描述已自动生成">
            <a:extLst>
              <a:ext uri="{FF2B5EF4-FFF2-40B4-BE49-F238E27FC236}">
                <a16:creationId xmlns:a16="http://schemas.microsoft.com/office/drawing/2014/main" id="{7EBFFA95-68A4-40C4-E1A7-5EBA56D093C3}"/>
              </a:ext>
            </a:extLst>
          </p:cNvPr>
          <p:cNvPicPr>
            <a:picLocks noChangeAspect="1"/>
          </p:cNvPicPr>
          <p:nvPr/>
        </p:nvPicPr>
        <p:blipFill rotWithShape="1">
          <a:blip r:embed="rId5" cstate="email"/>
          <a:srcRect/>
          <a:stretch>
            <a:fillRect/>
          </a:stretch>
        </p:blipFill>
        <p:spPr>
          <a:xfrm>
            <a:off x="17611064" y="13222332"/>
            <a:ext cx="1813104" cy="1980000"/>
          </a:xfrm>
          <a:prstGeom prst="rect">
            <a:avLst/>
          </a:prstGeom>
        </p:spPr>
      </p:pic>
      <p:pic>
        <p:nvPicPr>
          <p:cNvPr id="21" name="图片 20" descr="男人戴着眼镜&#10;&#10;描述已自动生成">
            <a:extLst>
              <a:ext uri="{FF2B5EF4-FFF2-40B4-BE49-F238E27FC236}">
                <a16:creationId xmlns:a16="http://schemas.microsoft.com/office/drawing/2014/main" id="{59A6B061-6027-5BEF-74D6-5BA05EA66633}"/>
              </a:ext>
            </a:extLst>
          </p:cNvPr>
          <p:cNvPicPr>
            <a:picLocks noChangeAspect="1"/>
          </p:cNvPicPr>
          <p:nvPr/>
        </p:nvPicPr>
        <p:blipFill rotWithShape="1">
          <a:blip r:embed="rId6" cstate="email"/>
          <a:srcRect/>
          <a:stretch>
            <a:fillRect/>
          </a:stretch>
        </p:blipFill>
        <p:spPr>
          <a:xfrm>
            <a:off x="1034693" y="15550232"/>
            <a:ext cx="1800000" cy="2124347"/>
          </a:xfrm>
          <a:prstGeom prst="rect">
            <a:avLst/>
          </a:prstGeom>
        </p:spPr>
      </p:pic>
      <p:pic>
        <p:nvPicPr>
          <p:cNvPr id="23" name="图片 22" descr="穿着蓝色衣服的男孩&#10;&#10;描述已自动生成">
            <a:extLst>
              <a:ext uri="{FF2B5EF4-FFF2-40B4-BE49-F238E27FC236}">
                <a16:creationId xmlns:a16="http://schemas.microsoft.com/office/drawing/2014/main" id="{D04E6758-F6A4-6333-5331-971BBD55A9E6}"/>
              </a:ext>
            </a:extLst>
          </p:cNvPr>
          <p:cNvPicPr/>
          <p:nvPr/>
        </p:nvPicPr>
        <p:blipFill>
          <a:blip r:embed="rId7" cstate="email"/>
          <a:stretch>
            <a:fillRect/>
          </a:stretch>
        </p:blipFill>
        <p:spPr>
          <a:xfrm>
            <a:off x="6663402" y="15550232"/>
            <a:ext cx="1800000" cy="2124000"/>
          </a:xfrm>
          <a:prstGeom prst="rect">
            <a:avLst/>
          </a:prstGeom>
        </p:spPr>
      </p:pic>
      <p:pic>
        <p:nvPicPr>
          <p:cNvPr id="25" name="图片 24" descr="男人的照片上写着字&#10;&#10;描述已自动生成">
            <a:extLst>
              <a:ext uri="{FF2B5EF4-FFF2-40B4-BE49-F238E27FC236}">
                <a16:creationId xmlns:a16="http://schemas.microsoft.com/office/drawing/2014/main" id="{26E76261-CABA-2E4F-0632-BBDDCB68C8D0}"/>
              </a:ext>
            </a:extLst>
          </p:cNvPr>
          <p:cNvPicPr>
            <a:picLocks noChangeAspect="1"/>
          </p:cNvPicPr>
          <p:nvPr/>
        </p:nvPicPr>
        <p:blipFill rotWithShape="1">
          <a:blip r:embed="rId8" cstate="email"/>
          <a:srcRect/>
          <a:stretch>
            <a:fillRect/>
          </a:stretch>
        </p:blipFill>
        <p:spPr>
          <a:xfrm>
            <a:off x="23057536" y="13222332"/>
            <a:ext cx="1669285" cy="1980000"/>
          </a:xfrm>
          <a:prstGeom prst="rect">
            <a:avLst/>
          </a:prstGeom>
        </p:spPr>
      </p:pic>
      <p:sp>
        <p:nvSpPr>
          <p:cNvPr id="27" name="文本框 26">
            <a:extLst>
              <a:ext uri="{FF2B5EF4-FFF2-40B4-BE49-F238E27FC236}">
                <a16:creationId xmlns:a16="http://schemas.microsoft.com/office/drawing/2014/main" id="{FA3C6EBB-7122-792D-446D-F15B172C70BF}"/>
              </a:ext>
            </a:extLst>
          </p:cNvPr>
          <p:cNvSpPr txBox="1"/>
          <p:nvPr/>
        </p:nvSpPr>
        <p:spPr>
          <a:xfrm>
            <a:off x="2810420" y="13222332"/>
            <a:ext cx="3274025" cy="2015936"/>
          </a:xfrm>
          <a:prstGeom prst="rect">
            <a:avLst/>
          </a:prstGeom>
          <a:noFill/>
        </p:spPr>
        <p:txBody>
          <a:bodyPr wrap="square">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顾益青</a:t>
            </a:r>
          </a:p>
          <a:p>
            <a:pPr algn="just"/>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江苏盐城人，</a:t>
            </a:r>
            <a:r>
              <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rPr>
              <a:t>2022</a:t>
            </a: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年毕业。</a:t>
            </a:r>
            <a:endPar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主要从事</a:t>
            </a:r>
            <a:r>
              <a:rPr lang="zh-CN" altLang="en-US" dirty="0">
                <a:solidFill>
                  <a:srgbClr val="4C4C4C"/>
                </a:solidFill>
                <a:latin typeface="黑体" panose="02010609060101010101" pitchFamily="49" charset="-122"/>
                <a:ea typeface="黑体" panose="02010609060101010101" pitchFamily="49" charset="-122"/>
              </a:rPr>
              <a:t>颗粒物质流动力学的实验研究</a:t>
            </a: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endParaRPr>
          </a:p>
          <a:p>
            <a:pPr algn="just">
              <a:spcBef>
                <a:spcPts val="600"/>
              </a:spcBef>
            </a:pP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毕业后在华东理工大学攻读博士学位。</a:t>
            </a:r>
          </a:p>
        </p:txBody>
      </p:sp>
      <p:sp>
        <p:nvSpPr>
          <p:cNvPr id="29" name="文本框 28">
            <a:extLst>
              <a:ext uri="{FF2B5EF4-FFF2-40B4-BE49-F238E27FC236}">
                <a16:creationId xmlns:a16="http://schemas.microsoft.com/office/drawing/2014/main" id="{1A3B053C-C162-AE2D-FD76-396B220BEFE5}"/>
              </a:ext>
            </a:extLst>
          </p:cNvPr>
          <p:cNvSpPr txBox="1"/>
          <p:nvPr/>
        </p:nvSpPr>
        <p:spPr>
          <a:xfrm>
            <a:off x="8332134" y="13222332"/>
            <a:ext cx="3151847" cy="2015936"/>
          </a:xfrm>
          <a:prstGeom prst="rect">
            <a:avLst/>
          </a:prstGeom>
          <a:noFill/>
        </p:spPr>
        <p:txBody>
          <a:bodyPr wrap="square">
            <a:spAutoFit/>
          </a:bodyPr>
          <a:lstStyle/>
          <a:p>
            <a:pPr>
              <a:spcAft>
                <a:spcPts val="1200"/>
              </a:spcAft>
            </a:pPr>
            <a:r>
              <a:rPr lang="en-US" sz="2000" b="1" dirty="0" err="1">
                <a:solidFill>
                  <a:srgbClr val="303030"/>
                </a:solidFill>
                <a:latin typeface="黑体" panose="02010609060101010101" pitchFamily="49" charset="-122"/>
                <a:ea typeface="黑体" panose="02010609060101010101" pitchFamily="49" charset="-122"/>
                <a:cs typeface="Italic" panose="00000400000000000000" pitchFamily="2" charset="0"/>
              </a:rPr>
              <a:t>Tareq</a:t>
            </a:r>
            <a:endParaRPr lang="en-US" sz="2000" b="1" dirty="0">
              <a:solidFill>
                <a:srgbClr val="303030"/>
              </a:solidFill>
              <a:latin typeface="黑体" panose="02010609060101010101" pitchFamily="49" charset="-122"/>
              <a:ea typeface="黑体" panose="02010609060101010101" pitchFamily="49" charset="-122"/>
              <a:cs typeface="Italic" panose="00000400000000000000" pitchFamily="2" charset="0"/>
            </a:endParaRPr>
          </a:p>
          <a:p>
            <a:pPr algn="just"/>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孟加拉国人，</a:t>
            </a:r>
            <a:r>
              <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rPr>
              <a:t>2022</a:t>
            </a: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年毕业。主要从事</a:t>
            </a:r>
            <a:r>
              <a:rPr lang="zh-CN" altLang="en-US" dirty="0">
                <a:solidFill>
                  <a:srgbClr val="4C4C4C"/>
                </a:solidFill>
                <a:latin typeface="黑体" panose="02010609060101010101" pitchFamily="49" charset="-122"/>
                <a:ea typeface="黑体" panose="02010609060101010101" pitchFamily="49" charset="-122"/>
              </a:rPr>
              <a:t>颗粒物质流动力学的离散元模拟研究</a:t>
            </a: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endParaRPr>
          </a:p>
          <a:p>
            <a:pPr algn="just">
              <a:spcBef>
                <a:spcPts val="600"/>
              </a:spcBef>
            </a:pP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毕业后在哈工大深圳校区攻读博士学位。</a:t>
            </a:r>
          </a:p>
        </p:txBody>
      </p:sp>
      <p:sp>
        <p:nvSpPr>
          <p:cNvPr id="31" name="文本框 30">
            <a:extLst>
              <a:ext uri="{FF2B5EF4-FFF2-40B4-BE49-F238E27FC236}">
                <a16:creationId xmlns:a16="http://schemas.microsoft.com/office/drawing/2014/main" id="{32C5F468-1751-5DAD-7F02-F0C16F78CF44}"/>
              </a:ext>
            </a:extLst>
          </p:cNvPr>
          <p:cNvSpPr txBox="1"/>
          <p:nvPr/>
        </p:nvSpPr>
        <p:spPr>
          <a:xfrm>
            <a:off x="13990901" y="13222332"/>
            <a:ext cx="3234056" cy="1738938"/>
          </a:xfrm>
          <a:prstGeom prst="rect">
            <a:avLst/>
          </a:prstGeom>
          <a:noFill/>
        </p:spPr>
        <p:txBody>
          <a:bodyPr wrap="square">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朱铭</a:t>
            </a:r>
          </a:p>
          <a:p>
            <a:pPr algn="just"/>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江苏扬州人，</a:t>
            </a:r>
            <a:r>
              <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rPr>
              <a:t>2023</a:t>
            </a: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年毕业。</a:t>
            </a:r>
            <a:endPar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主要从事绿色能源（高温相变储能）中流动与传热的研究。</a:t>
            </a:r>
            <a:endPar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endParaRPr>
          </a:p>
          <a:p>
            <a:pPr algn="just">
              <a:spcBef>
                <a:spcPts val="600"/>
              </a:spcBef>
            </a:pP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毕业后在上海一企业从事研发。</a:t>
            </a:r>
            <a:endPar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3" name="文本框 32">
            <a:extLst>
              <a:ext uri="{FF2B5EF4-FFF2-40B4-BE49-F238E27FC236}">
                <a16:creationId xmlns:a16="http://schemas.microsoft.com/office/drawing/2014/main" id="{9468E768-9ED5-F0CB-BE33-3636FA468219}"/>
              </a:ext>
            </a:extLst>
          </p:cNvPr>
          <p:cNvSpPr txBox="1"/>
          <p:nvPr/>
        </p:nvSpPr>
        <p:spPr>
          <a:xfrm>
            <a:off x="19453255" y="13222332"/>
            <a:ext cx="2969520" cy="2015936"/>
          </a:xfrm>
          <a:prstGeom prst="rect">
            <a:avLst/>
          </a:prstGeom>
          <a:noFill/>
        </p:spPr>
        <p:txBody>
          <a:bodyPr wrap="square">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徐蕊</a:t>
            </a:r>
          </a:p>
          <a:p>
            <a:pPr algn="just"/>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安徽六安人，</a:t>
            </a:r>
            <a:r>
              <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rPr>
              <a:t>2023</a:t>
            </a: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年毕业。</a:t>
            </a:r>
            <a:endPar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主要从事</a:t>
            </a:r>
            <a:r>
              <a:rPr lang="zh-CN" altLang="en-US" dirty="0">
                <a:solidFill>
                  <a:srgbClr val="4C4C4C"/>
                </a:solidFill>
                <a:latin typeface="黑体" panose="02010609060101010101" pitchFamily="49" charset="-122"/>
                <a:ea typeface="黑体" panose="02010609060101010101" pitchFamily="49" charset="-122"/>
              </a:rPr>
              <a:t>颗粒物质流动力学</a:t>
            </a: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的离散元模拟研究。</a:t>
            </a:r>
            <a:endPar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endParaRPr>
          </a:p>
          <a:p>
            <a:pPr algn="just">
              <a:spcBef>
                <a:spcPts val="600"/>
              </a:spcBef>
            </a:pP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毕业后在江苏常州一企业从事研发。</a:t>
            </a:r>
            <a:endPar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5" name="文本框 34">
            <a:extLst>
              <a:ext uri="{FF2B5EF4-FFF2-40B4-BE49-F238E27FC236}">
                <a16:creationId xmlns:a16="http://schemas.microsoft.com/office/drawing/2014/main" id="{AB0C696D-960F-8C48-A52C-30AC545EDD89}"/>
              </a:ext>
            </a:extLst>
          </p:cNvPr>
          <p:cNvSpPr txBox="1"/>
          <p:nvPr/>
        </p:nvSpPr>
        <p:spPr>
          <a:xfrm>
            <a:off x="24845520" y="13222332"/>
            <a:ext cx="3001703" cy="2015936"/>
          </a:xfrm>
          <a:prstGeom prst="rect">
            <a:avLst/>
          </a:prstGeom>
          <a:noFill/>
        </p:spPr>
        <p:txBody>
          <a:bodyPr wrap="square">
            <a:spAutoFit/>
          </a:bodyPr>
          <a:lstStyle/>
          <a:p>
            <a:pPr>
              <a:spcAft>
                <a:spcPts val="1200"/>
              </a:spcAft>
            </a:pPr>
            <a:r>
              <a:rPr lang="en-US" altLang="zh-CN" sz="2000" b="1" dirty="0" err="1">
                <a:solidFill>
                  <a:srgbClr val="303030"/>
                </a:solidFill>
                <a:latin typeface="黑体" panose="02010609060101010101" pitchFamily="49" charset="-122"/>
                <a:ea typeface="黑体" panose="02010609060101010101" pitchFamily="49" charset="-122"/>
              </a:rPr>
              <a:t>Arifur</a:t>
            </a:r>
            <a:endParaRPr lang="en-US" altLang="zh-CN" sz="2000" b="1" dirty="0">
              <a:solidFill>
                <a:srgbClr val="303030"/>
              </a:solidFill>
              <a:latin typeface="黑体" panose="02010609060101010101" pitchFamily="49" charset="-122"/>
              <a:ea typeface="黑体" panose="02010609060101010101" pitchFamily="49" charset="-122"/>
            </a:endParaRPr>
          </a:p>
          <a:p>
            <a:pPr algn="just"/>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孟加拉国人，</a:t>
            </a:r>
            <a:r>
              <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rPr>
              <a:t>2023</a:t>
            </a: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年毕业。主要从事</a:t>
            </a:r>
            <a:r>
              <a:rPr lang="zh-CN" altLang="en-US" dirty="0">
                <a:solidFill>
                  <a:srgbClr val="4C4C4C"/>
                </a:solidFill>
                <a:latin typeface="黑体" panose="02010609060101010101" pitchFamily="49" charset="-122"/>
                <a:ea typeface="黑体" panose="02010609060101010101" pitchFamily="49" charset="-122"/>
              </a:rPr>
              <a:t>颗粒物质流动力学</a:t>
            </a: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的离散元模拟研究。</a:t>
            </a:r>
            <a:endParaRPr lang="en-US" altLang="zh-CN" dirty="0">
              <a:solidFill>
                <a:srgbClr val="4C4C4C"/>
              </a:solidFill>
              <a:latin typeface="黑体" panose="02010609060101010101" pitchFamily="49" charset="-122"/>
              <a:ea typeface="黑体" panose="02010609060101010101" pitchFamily="49" charset="-122"/>
              <a:cs typeface="Times New Roman" panose="02020603050405020304" pitchFamily="18" charset="0"/>
            </a:endParaRPr>
          </a:p>
          <a:p>
            <a:pPr algn="just">
              <a:spcBef>
                <a:spcPts val="600"/>
              </a:spcBef>
            </a:pP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毕业后在哈工大深圳校区攻读博士学位。</a:t>
            </a:r>
          </a:p>
        </p:txBody>
      </p:sp>
      <p:sp>
        <p:nvSpPr>
          <p:cNvPr id="37" name="文本框 36">
            <a:extLst>
              <a:ext uri="{FF2B5EF4-FFF2-40B4-BE49-F238E27FC236}">
                <a16:creationId xmlns:a16="http://schemas.microsoft.com/office/drawing/2014/main" id="{9261B6EA-BD58-4534-A09E-3B6B8D127434}"/>
              </a:ext>
            </a:extLst>
          </p:cNvPr>
          <p:cNvSpPr txBox="1"/>
          <p:nvPr/>
        </p:nvSpPr>
        <p:spPr>
          <a:xfrm>
            <a:off x="2810420" y="15550232"/>
            <a:ext cx="3274025" cy="1738938"/>
          </a:xfrm>
          <a:prstGeom prst="rect">
            <a:avLst/>
          </a:prstGeom>
          <a:noFill/>
        </p:spPr>
        <p:txBody>
          <a:bodyPr wrap="square">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葛兰洲</a:t>
            </a:r>
          </a:p>
          <a:p>
            <a:pPr algn="just"/>
            <a:r>
              <a:rPr lang="zh-CN" altLang="en-US" dirty="0">
                <a:solidFill>
                  <a:srgbClr val="4C4C4C"/>
                </a:solidFill>
                <a:latin typeface="黑体" panose="02010609060101010101" pitchFamily="49" charset="-122"/>
                <a:ea typeface="黑体" panose="02010609060101010101" pitchFamily="49" charset="-122"/>
              </a:rPr>
              <a:t>江苏镇江人，</a:t>
            </a:r>
            <a:r>
              <a:rPr lang="en-US" altLang="zh-CN" dirty="0">
                <a:solidFill>
                  <a:srgbClr val="4C4C4C"/>
                </a:solidFill>
                <a:latin typeface="黑体" panose="02010609060101010101" pitchFamily="49" charset="-122"/>
                <a:ea typeface="黑体" panose="02010609060101010101" pitchFamily="49" charset="-122"/>
              </a:rPr>
              <a:t>2024</a:t>
            </a:r>
            <a:r>
              <a:rPr lang="zh-CN" altLang="en-US" dirty="0">
                <a:solidFill>
                  <a:srgbClr val="4C4C4C"/>
                </a:solidFill>
                <a:latin typeface="黑体" panose="02010609060101010101" pitchFamily="49" charset="-122"/>
                <a:ea typeface="黑体" panose="02010609060101010101" pitchFamily="49" charset="-122"/>
              </a:rPr>
              <a:t>年</a:t>
            </a: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毕业</a:t>
            </a:r>
            <a:r>
              <a:rPr lang="zh-CN" altLang="en-US" dirty="0">
                <a:solidFill>
                  <a:srgbClr val="4C4C4C"/>
                </a:solidFill>
                <a:latin typeface="黑体" panose="02010609060101010101" pitchFamily="49" charset="-122"/>
                <a:ea typeface="黑体" panose="02010609060101010101" pitchFamily="49" charset="-122"/>
              </a:rPr>
              <a:t>。</a:t>
            </a:r>
            <a:endParaRPr lang="en-US" altLang="zh-CN" dirty="0">
              <a:solidFill>
                <a:srgbClr val="4C4C4C"/>
              </a:solidFill>
              <a:latin typeface="黑体" panose="02010609060101010101" pitchFamily="49" charset="-122"/>
              <a:ea typeface="黑体" panose="02010609060101010101" pitchFamily="49" charset="-122"/>
            </a:endParaRPr>
          </a:p>
          <a:p>
            <a:pPr algn="just"/>
            <a:r>
              <a:rPr lang="zh-CN" altLang="en-US" dirty="0">
                <a:solidFill>
                  <a:srgbClr val="4C4C4C"/>
                </a:solidFill>
                <a:latin typeface="黑体" panose="02010609060101010101" pitchFamily="49" charset="-122"/>
                <a:ea typeface="黑体" panose="02010609060101010101" pitchFamily="49" charset="-122"/>
              </a:rPr>
              <a:t>主要从事颗粒物质流动力学的实验研究。</a:t>
            </a:r>
            <a:endParaRPr lang="en-US" altLang="zh-CN" dirty="0">
              <a:solidFill>
                <a:srgbClr val="4C4C4C"/>
              </a:solidFill>
              <a:latin typeface="黑体" panose="02010609060101010101" pitchFamily="49" charset="-122"/>
              <a:ea typeface="黑体" panose="02010609060101010101" pitchFamily="49" charset="-122"/>
            </a:endParaRPr>
          </a:p>
          <a:p>
            <a:pPr algn="just">
              <a:spcBef>
                <a:spcPts val="600"/>
              </a:spcBef>
            </a:pP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毕业后在杭州一外企从事研发。</a:t>
            </a:r>
          </a:p>
        </p:txBody>
      </p:sp>
      <p:sp>
        <p:nvSpPr>
          <p:cNvPr id="38" name="文本框 37">
            <a:extLst>
              <a:ext uri="{FF2B5EF4-FFF2-40B4-BE49-F238E27FC236}">
                <a16:creationId xmlns:a16="http://schemas.microsoft.com/office/drawing/2014/main" id="{33203C5D-B113-C566-8072-79F9A51528F8}"/>
              </a:ext>
            </a:extLst>
          </p:cNvPr>
          <p:cNvSpPr txBox="1"/>
          <p:nvPr/>
        </p:nvSpPr>
        <p:spPr>
          <a:xfrm>
            <a:off x="8332134" y="15550232"/>
            <a:ext cx="3250578" cy="1800493"/>
          </a:xfrm>
          <a:prstGeom prst="rect">
            <a:avLst/>
          </a:prstGeom>
          <a:noFill/>
        </p:spPr>
        <p:txBody>
          <a:bodyPr wrap="square">
            <a:spAutoFit/>
          </a:bodyPr>
          <a:lstStyle/>
          <a:p>
            <a:pPr>
              <a:spcAft>
                <a:spcPts val="1200"/>
              </a:spcAft>
            </a:pPr>
            <a:r>
              <a:rPr lang="zh-CN" altLang="en-US" sz="2400" b="1" dirty="0">
                <a:solidFill>
                  <a:srgbClr val="303030"/>
                </a:solidFill>
                <a:latin typeface="黑体" panose="02010609060101010101" pitchFamily="49" charset="-122"/>
                <a:ea typeface="黑体" panose="02010609060101010101" pitchFamily="49" charset="-122"/>
              </a:rPr>
              <a:t>徐佳明</a:t>
            </a:r>
          </a:p>
          <a:p>
            <a:pPr algn="just"/>
            <a:r>
              <a:rPr lang="zh-CN" altLang="en-US" dirty="0">
                <a:solidFill>
                  <a:srgbClr val="4C4C4C"/>
                </a:solidFill>
                <a:latin typeface="黑体" panose="02010609060101010101" pitchFamily="49" charset="-122"/>
                <a:ea typeface="黑体" panose="02010609060101010101" pitchFamily="49" charset="-122"/>
              </a:rPr>
              <a:t>吉林松原人，</a:t>
            </a:r>
            <a:r>
              <a:rPr lang="en-US" altLang="zh-CN" dirty="0">
                <a:solidFill>
                  <a:srgbClr val="4C4C4C"/>
                </a:solidFill>
                <a:latin typeface="黑体" panose="02010609060101010101" pitchFamily="49" charset="-122"/>
                <a:ea typeface="黑体" panose="02010609060101010101" pitchFamily="49" charset="-122"/>
              </a:rPr>
              <a:t>2024</a:t>
            </a:r>
            <a:r>
              <a:rPr lang="zh-CN" altLang="en-US" dirty="0">
                <a:solidFill>
                  <a:srgbClr val="4C4C4C"/>
                </a:solidFill>
                <a:latin typeface="黑体" panose="02010609060101010101" pitchFamily="49" charset="-122"/>
                <a:ea typeface="黑体" panose="02010609060101010101" pitchFamily="49" charset="-122"/>
              </a:rPr>
              <a:t>年</a:t>
            </a: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毕业</a:t>
            </a:r>
            <a:r>
              <a:rPr lang="zh-CN" altLang="en-US" dirty="0">
                <a:solidFill>
                  <a:srgbClr val="4C4C4C"/>
                </a:solidFill>
                <a:latin typeface="黑体" panose="02010609060101010101" pitchFamily="49" charset="-122"/>
                <a:ea typeface="黑体" panose="02010609060101010101" pitchFamily="49" charset="-122"/>
              </a:rPr>
              <a:t>。</a:t>
            </a:r>
            <a:endParaRPr lang="en-US" altLang="zh-CN" dirty="0">
              <a:solidFill>
                <a:srgbClr val="4C4C4C"/>
              </a:solidFill>
              <a:latin typeface="黑体" panose="02010609060101010101" pitchFamily="49" charset="-122"/>
              <a:ea typeface="黑体" panose="02010609060101010101" pitchFamily="49" charset="-122"/>
            </a:endParaRPr>
          </a:p>
          <a:p>
            <a:pPr algn="just"/>
            <a:r>
              <a:rPr lang="zh-CN" altLang="en-US" dirty="0">
                <a:solidFill>
                  <a:srgbClr val="4C4C4C"/>
                </a:solidFill>
                <a:latin typeface="黑体" panose="02010609060101010101" pitchFamily="49" charset="-122"/>
                <a:ea typeface="黑体" panose="02010609060101010101" pitchFamily="49" charset="-122"/>
              </a:rPr>
              <a:t>主要从事绿色能源</a:t>
            </a:r>
            <a:r>
              <a:rPr lang="en-US" altLang="zh-CN" dirty="0">
                <a:solidFill>
                  <a:srgbClr val="4C4C4C"/>
                </a:solidFill>
                <a:latin typeface="黑体" panose="02010609060101010101" pitchFamily="49" charset="-122"/>
                <a:ea typeface="黑体" panose="02010609060101010101" pitchFamily="49" charset="-122"/>
              </a:rPr>
              <a:t>(</a:t>
            </a:r>
            <a:r>
              <a:rPr lang="zh-CN" altLang="en-US" dirty="0">
                <a:solidFill>
                  <a:srgbClr val="4C4C4C"/>
                </a:solidFill>
                <a:latin typeface="黑体" panose="02010609060101010101" pitchFamily="49" charset="-122"/>
                <a:ea typeface="黑体" panose="02010609060101010101" pitchFamily="49" charset="-122"/>
              </a:rPr>
              <a:t>风力机</a:t>
            </a:r>
            <a:r>
              <a:rPr lang="en-US" altLang="zh-CN" dirty="0">
                <a:solidFill>
                  <a:srgbClr val="4C4C4C"/>
                </a:solidFill>
                <a:latin typeface="黑体" panose="02010609060101010101" pitchFamily="49" charset="-122"/>
                <a:ea typeface="黑体" panose="02010609060101010101" pitchFamily="49" charset="-122"/>
              </a:rPr>
              <a:t>)</a:t>
            </a:r>
            <a:r>
              <a:rPr lang="zh-CN" altLang="en-US" dirty="0">
                <a:solidFill>
                  <a:srgbClr val="4C4C4C"/>
                </a:solidFill>
                <a:latin typeface="黑体" panose="02010609060101010101" pitchFamily="49" charset="-122"/>
                <a:ea typeface="黑体" panose="02010609060101010101" pitchFamily="49" charset="-122"/>
              </a:rPr>
              <a:t>中颗粒多相流动的数值模拟研究。</a:t>
            </a:r>
            <a:endParaRPr lang="en-US" altLang="zh-CN" dirty="0">
              <a:solidFill>
                <a:srgbClr val="4C4C4C"/>
              </a:solidFill>
              <a:latin typeface="黑体" panose="02010609060101010101" pitchFamily="49" charset="-122"/>
              <a:ea typeface="黑体" panose="02010609060101010101" pitchFamily="49" charset="-122"/>
            </a:endParaRPr>
          </a:p>
          <a:p>
            <a:pPr algn="just">
              <a:spcBef>
                <a:spcPts val="600"/>
              </a:spcBef>
            </a:pPr>
            <a:r>
              <a:rPr lang="zh-CN" altLang="en-US"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毕业后在南京一企业从事研发。</a:t>
            </a:r>
          </a:p>
        </p:txBody>
      </p:sp>
      <p:sp>
        <p:nvSpPr>
          <p:cNvPr id="39" name="文本框 38">
            <a:extLst>
              <a:ext uri="{FF2B5EF4-FFF2-40B4-BE49-F238E27FC236}">
                <a16:creationId xmlns:a16="http://schemas.microsoft.com/office/drawing/2014/main" id="{513EC713-2D34-3238-5ECB-54F3BC9375A4}"/>
              </a:ext>
            </a:extLst>
          </p:cNvPr>
          <p:cNvSpPr txBox="1"/>
          <p:nvPr/>
        </p:nvSpPr>
        <p:spPr>
          <a:xfrm>
            <a:off x="717427" y="2637931"/>
            <a:ext cx="2040943" cy="461665"/>
          </a:xfrm>
          <a:prstGeom prst="rect">
            <a:avLst/>
          </a:prstGeom>
          <a:noFill/>
        </p:spPr>
        <p:txBody>
          <a:bodyPr wrap="none" rtlCol="0">
            <a:spAutoFit/>
          </a:bodyPr>
          <a:lstStyle/>
          <a:p>
            <a:r>
              <a:rPr lang="zh-CN" altLang="en-US" sz="2400" b="1" dirty="0">
                <a:latin typeface="宋体" panose="02010600030101010101" pitchFamily="2" charset="-122"/>
                <a:ea typeface="宋体" panose="02010600030101010101" pitchFamily="2" charset="-122"/>
              </a:rPr>
              <a:t>在读研究生：</a:t>
            </a:r>
            <a:endParaRPr lang="en-US" sz="2400" b="1" dirty="0">
              <a:latin typeface="宋体" panose="02010600030101010101" pitchFamily="2" charset="-122"/>
              <a:ea typeface="宋体" panose="02010600030101010101" pitchFamily="2" charset="-122"/>
            </a:endParaRPr>
          </a:p>
        </p:txBody>
      </p:sp>
      <p:sp>
        <p:nvSpPr>
          <p:cNvPr id="40" name="文本框 39">
            <a:extLst>
              <a:ext uri="{FF2B5EF4-FFF2-40B4-BE49-F238E27FC236}">
                <a16:creationId xmlns:a16="http://schemas.microsoft.com/office/drawing/2014/main" id="{7ADAC2C2-4D17-DC19-EB1C-3905AF744348}"/>
              </a:ext>
            </a:extLst>
          </p:cNvPr>
          <p:cNvSpPr txBox="1"/>
          <p:nvPr/>
        </p:nvSpPr>
        <p:spPr>
          <a:xfrm>
            <a:off x="717427" y="12604273"/>
            <a:ext cx="2350323" cy="461665"/>
          </a:xfrm>
          <a:prstGeom prst="rect">
            <a:avLst/>
          </a:prstGeom>
          <a:noFill/>
        </p:spPr>
        <p:txBody>
          <a:bodyPr wrap="none" rtlCol="0">
            <a:spAutoFit/>
          </a:bodyPr>
          <a:lstStyle/>
          <a:p>
            <a:r>
              <a:rPr lang="zh-CN" altLang="en-US" sz="2400" b="1" dirty="0">
                <a:latin typeface="宋体" panose="02010600030101010101" pitchFamily="2" charset="-122"/>
                <a:ea typeface="宋体" panose="02010600030101010101" pitchFamily="2" charset="-122"/>
              </a:rPr>
              <a:t>已毕业研究生：</a:t>
            </a:r>
            <a:endParaRPr lang="en-US" sz="2400" b="1" dirty="0">
              <a:latin typeface="宋体" panose="02010600030101010101" pitchFamily="2" charset="-122"/>
              <a:ea typeface="宋体" panose="02010600030101010101" pitchFamily="2" charset="-122"/>
            </a:endParaRPr>
          </a:p>
        </p:txBody>
      </p:sp>
      <p:pic>
        <p:nvPicPr>
          <p:cNvPr id="41" name="图片 40">
            <a:extLst>
              <a:ext uri="{FF2B5EF4-FFF2-40B4-BE49-F238E27FC236}">
                <a16:creationId xmlns:a16="http://schemas.microsoft.com/office/drawing/2014/main" id="{D2DD35F7-E99B-EE30-299D-4A571F8720AA}"/>
              </a:ext>
            </a:extLst>
          </p:cNvPr>
          <p:cNvPicPr>
            <a:picLocks noChangeAspect="1"/>
          </p:cNvPicPr>
          <p:nvPr/>
        </p:nvPicPr>
        <p:blipFill>
          <a:blip r:embed="rId9" cstate="email"/>
          <a:stretch>
            <a:fillRect/>
          </a:stretch>
        </p:blipFill>
        <p:spPr>
          <a:xfrm>
            <a:off x="1034693" y="13222332"/>
            <a:ext cx="1658684" cy="1980000"/>
          </a:xfrm>
          <a:prstGeom prst="rect">
            <a:avLst/>
          </a:prstGeom>
        </p:spPr>
      </p:pic>
      <p:pic>
        <p:nvPicPr>
          <p:cNvPr id="42" name="图片 41" descr="微信图片_20220906154548">
            <a:extLst>
              <a:ext uri="{FF2B5EF4-FFF2-40B4-BE49-F238E27FC236}">
                <a16:creationId xmlns:a16="http://schemas.microsoft.com/office/drawing/2014/main" id="{E2011ACB-BD8F-D719-616A-EF8384BFFD92}"/>
              </a:ext>
            </a:extLst>
          </p:cNvPr>
          <p:cNvPicPr>
            <a:picLocks noChangeAspect="1"/>
          </p:cNvPicPr>
          <p:nvPr/>
        </p:nvPicPr>
        <p:blipFill>
          <a:blip r:embed="rId10"/>
          <a:stretch>
            <a:fillRect/>
          </a:stretch>
        </p:blipFill>
        <p:spPr>
          <a:xfrm>
            <a:off x="12119168" y="15550232"/>
            <a:ext cx="1782901" cy="2124000"/>
          </a:xfrm>
          <a:prstGeom prst="rect">
            <a:avLst/>
          </a:prstGeom>
        </p:spPr>
      </p:pic>
      <p:sp>
        <p:nvSpPr>
          <p:cNvPr id="43" name="文本框 42">
            <a:extLst>
              <a:ext uri="{FF2B5EF4-FFF2-40B4-BE49-F238E27FC236}">
                <a16:creationId xmlns:a16="http://schemas.microsoft.com/office/drawing/2014/main" id="{229CD481-699C-74DE-190B-AAF30F528061}"/>
              </a:ext>
            </a:extLst>
          </p:cNvPr>
          <p:cNvSpPr txBox="1"/>
          <p:nvPr/>
        </p:nvSpPr>
        <p:spPr>
          <a:xfrm>
            <a:off x="13927690" y="15550232"/>
            <a:ext cx="3001645" cy="2092881"/>
          </a:xfrm>
          <a:prstGeom prst="rect">
            <a:avLst/>
          </a:prstGeom>
          <a:noFill/>
        </p:spPr>
        <p:txBody>
          <a:bodyPr wrap="square" rtlCol="0" anchor="t">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轩文彬</a:t>
            </a:r>
          </a:p>
          <a:p>
            <a:pPr algn="just"/>
            <a:r>
              <a:rPr lang="zh-CN" altLang="en-US" sz="2000" dirty="0">
                <a:solidFill>
                  <a:srgbClr val="4C4C4C"/>
                </a:solidFill>
                <a:latin typeface="黑体" panose="02010609060101010101" pitchFamily="49" charset="-122"/>
                <a:ea typeface="黑体" panose="02010609060101010101" pitchFamily="49" charset="-122"/>
                <a:sym typeface="+mn-ea"/>
              </a:rPr>
              <a:t>河南周口人，</a:t>
            </a:r>
            <a:r>
              <a:rPr lang="en-US" altLang="zh-CN" sz="2000" dirty="0">
                <a:solidFill>
                  <a:srgbClr val="4C4C4C"/>
                </a:solidFill>
                <a:latin typeface="黑体" panose="02010609060101010101" pitchFamily="49" charset="-122"/>
                <a:ea typeface="黑体" panose="02010609060101010101" pitchFamily="49" charset="-122"/>
                <a:sym typeface="+mn-ea"/>
              </a:rPr>
              <a:t>2022</a:t>
            </a:r>
            <a:r>
              <a:rPr lang="zh-CN" altLang="en-US" sz="2000" dirty="0">
                <a:solidFill>
                  <a:srgbClr val="4C4C4C"/>
                </a:solidFill>
                <a:latin typeface="黑体" panose="02010609060101010101" pitchFamily="49" charset="-122"/>
                <a:ea typeface="黑体" panose="02010609060101010101" pitchFamily="49" charset="-122"/>
                <a:sym typeface="+mn-ea"/>
              </a:rPr>
              <a:t>年入学。</a:t>
            </a:r>
            <a:r>
              <a:rPr lang="zh-CN" altLang="en-US" sz="2000" dirty="0">
                <a:solidFill>
                  <a:srgbClr val="4C4C4C"/>
                </a:solidFill>
                <a:latin typeface="黑体" panose="02010609060101010101" pitchFamily="49" charset="-122"/>
                <a:ea typeface="黑体" panose="02010609060101010101" pitchFamily="49" charset="-122"/>
              </a:rPr>
              <a:t>主要从事颗粒物质流动力学的实验研究。</a:t>
            </a:r>
            <a:endParaRPr lang="en-US" altLang="zh-CN" sz="2000" dirty="0">
              <a:solidFill>
                <a:srgbClr val="4C4C4C"/>
              </a:solidFill>
              <a:latin typeface="黑体" panose="02010609060101010101" pitchFamily="49" charset="-122"/>
              <a:ea typeface="黑体" panose="02010609060101010101" pitchFamily="49" charset="-122"/>
            </a:endParaRPr>
          </a:p>
          <a:p>
            <a:pPr algn="just"/>
            <a:r>
              <a:rPr lang="zh-CN" altLang="en-US" sz="2000"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毕业后在常州一增材制造企业从事研发。</a:t>
            </a:r>
          </a:p>
        </p:txBody>
      </p:sp>
      <p:pic>
        <p:nvPicPr>
          <p:cNvPr id="44" name="图片 43" descr="微信图片_20220908125842">
            <a:extLst>
              <a:ext uri="{FF2B5EF4-FFF2-40B4-BE49-F238E27FC236}">
                <a16:creationId xmlns:a16="http://schemas.microsoft.com/office/drawing/2014/main" id="{15DA4077-A144-1081-1A73-3CF18FC1C833}"/>
              </a:ext>
            </a:extLst>
          </p:cNvPr>
          <p:cNvPicPr>
            <a:picLocks noChangeAspect="1"/>
          </p:cNvPicPr>
          <p:nvPr/>
        </p:nvPicPr>
        <p:blipFill>
          <a:blip r:embed="rId11"/>
          <a:stretch>
            <a:fillRect/>
          </a:stretch>
        </p:blipFill>
        <p:spPr>
          <a:xfrm>
            <a:off x="17640684" y="15550232"/>
            <a:ext cx="1579755" cy="2124000"/>
          </a:xfrm>
          <a:prstGeom prst="rect">
            <a:avLst/>
          </a:prstGeom>
        </p:spPr>
      </p:pic>
      <p:sp>
        <p:nvSpPr>
          <p:cNvPr id="45" name="文本框 44">
            <a:extLst>
              <a:ext uri="{FF2B5EF4-FFF2-40B4-BE49-F238E27FC236}">
                <a16:creationId xmlns:a16="http://schemas.microsoft.com/office/drawing/2014/main" id="{90C3587C-C951-98D8-BC4F-0B47B9B2D84A}"/>
              </a:ext>
            </a:extLst>
          </p:cNvPr>
          <p:cNvSpPr txBox="1"/>
          <p:nvPr/>
        </p:nvSpPr>
        <p:spPr>
          <a:xfrm>
            <a:off x="19309416" y="15550232"/>
            <a:ext cx="3250578" cy="2092881"/>
          </a:xfrm>
          <a:prstGeom prst="rect">
            <a:avLst/>
          </a:prstGeom>
          <a:noFill/>
        </p:spPr>
        <p:txBody>
          <a:bodyPr wrap="square">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许玉伦</a:t>
            </a:r>
          </a:p>
          <a:p>
            <a:pPr algn="just"/>
            <a:r>
              <a:rPr lang="zh-CN" altLang="en-US" sz="2000" dirty="0">
                <a:solidFill>
                  <a:srgbClr val="4C4C4C"/>
                </a:solidFill>
                <a:latin typeface="黑体" panose="02010609060101010101" pitchFamily="49" charset="-122"/>
                <a:ea typeface="黑体" panose="02010609060101010101" pitchFamily="49" charset="-122"/>
              </a:rPr>
              <a:t>江西南昌人，</a:t>
            </a:r>
            <a:r>
              <a:rPr lang="en-US" altLang="zh-CN" sz="2000" dirty="0">
                <a:solidFill>
                  <a:srgbClr val="4C4C4C"/>
                </a:solidFill>
                <a:latin typeface="黑体" panose="02010609060101010101" pitchFamily="49" charset="-122"/>
                <a:ea typeface="黑体" panose="02010609060101010101" pitchFamily="49" charset="-122"/>
              </a:rPr>
              <a:t>2022</a:t>
            </a:r>
            <a:r>
              <a:rPr lang="zh-CN" altLang="en-US" sz="2000" dirty="0">
                <a:solidFill>
                  <a:srgbClr val="4C4C4C"/>
                </a:solidFill>
                <a:latin typeface="黑体" panose="02010609060101010101" pitchFamily="49" charset="-122"/>
                <a:ea typeface="黑体" panose="02010609060101010101" pitchFamily="49" charset="-122"/>
              </a:rPr>
              <a:t>年入学。</a:t>
            </a:r>
            <a:endParaRPr lang="en-US" altLang="zh-CN" sz="2000" dirty="0">
              <a:solidFill>
                <a:srgbClr val="4C4C4C"/>
              </a:solidFill>
              <a:latin typeface="黑体" panose="02010609060101010101" pitchFamily="49" charset="-122"/>
              <a:ea typeface="黑体" panose="02010609060101010101" pitchFamily="49" charset="-122"/>
            </a:endParaRPr>
          </a:p>
          <a:p>
            <a:pPr algn="just"/>
            <a:r>
              <a:rPr lang="zh-CN" altLang="en-US" sz="2000" dirty="0">
                <a:solidFill>
                  <a:srgbClr val="4C4C4C"/>
                </a:solidFill>
                <a:latin typeface="黑体" panose="02010609060101010101" pitchFamily="49" charset="-122"/>
                <a:ea typeface="黑体" panose="02010609060101010101" pitchFamily="49" charset="-122"/>
              </a:rPr>
              <a:t>主要从事先进制造中颗粒物质的</a:t>
            </a:r>
            <a:r>
              <a:rPr lang="en-US" altLang="zh-CN" sz="2000" dirty="0">
                <a:solidFill>
                  <a:srgbClr val="4C4C4C"/>
                </a:solidFill>
                <a:latin typeface="黑体" panose="02010609060101010101" pitchFamily="49" charset="-122"/>
                <a:ea typeface="黑体" panose="02010609060101010101" pitchFamily="49" charset="-122"/>
              </a:rPr>
              <a:t>AIMD</a:t>
            </a:r>
            <a:r>
              <a:rPr lang="zh-CN" altLang="en-US" sz="2000" dirty="0">
                <a:solidFill>
                  <a:srgbClr val="4C4C4C"/>
                </a:solidFill>
                <a:latin typeface="黑体" panose="02010609060101010101" pitchFamily="49" charset="-122"/>
                <a:ea typeface="黑体" panose="02010609060101010101" pitchFamily="49" charset="-122"/>
              </a:rPr>
              <a:t>模拟。</a:t>
            </a:r>
            <a:endParaRPr lang="en-US" altLang="zh-CN" sz="2000" dirty="0">
              <a:solidFill>
                <a:srgbClr val="4C4C4C"/>
              </a:solidFill>
              <a:latin typeface="黑体" panose="02010609060101010101" pitchFamily="49" charset="-122"/>
              <a:ea typeface="黑体" panose="02010609060101010101" pitchFamily="49" charset="-122"/>
            </a:endParaRPr>
          </a:p>
          <a:p>
            <a:pPr algn="just"/>
            <a:r>
              <a:rPr lang="zh-CN" altLang="en-US" sz="2000"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毕业后在苏州一台企（集成电路行业）从事研发。</a:t>
            </a:r>
          </a:p>
        </p:txBody>
      </p:sp>
      <p:pic>
        <p:nvPicPr>
          <p:cNvPr id="46" name="图片 45" descr="微信图片_20220908171251">
            <a:extLst>
              <a:ext uri="{FF2B5EF4-FFF2-40B4-BE49-F238E27FC236}">
                <a16:creationId xmlns:a16="http://schemas.microsoft.com/office/drawing/2014/main" id="{5F27FB7C-6BC0-196A-F1A8-52FCF68CD598}"/>
              </a:ext>
            </a:extLst>
          </p:cNvPr>
          <p:cNvPicPr>
            <a:picLocks noChangeAspect="1"/>
          </p:cNvPicPr>
          <p:nvPr/>
        </p:nvPicPr>
        <p:blipFill rotWithShape="1">
          <a:blip r:embed="rId12"/>
          <a:srcRect l="9767" r="11312"/>
          <a:stretch/>
        </p:blipFill>
        <p:spPr>
          <a:xfrm>
            <a:off x="23057536" y="15498451"/>
            <a:ext cx="1676291" cy="2124000"/>
          </a:xfrm>
          <a:prstGeom prst="rect">
            <a:avLst/>
          </a:prstGeom>
        </p:spPr>
      </p:pic>
      <p:sp>
        <p:nvSpPr>
          <p:cNvPr id="47" name="文本框 46">
            <a:extLst>
              <a:ext uri="{FF2B5EF4-FFF2-40B4-BE49-F238E27FC236}">
                <a16:creationId xmlns:a16="http://schemas.microsoft.com/office/drawing/2014/main" id="{62927420-BE35-933A-C2A8-16444EA9D610}"/>
              </a:ext>
            </a:extLst>
          </p:cNvPr>
          <p:cNvSpPr txBox="1"/>
          <p:nvPr/>
        </p:nvSpPr>
        <p:spPr>
          <a:xfrm>
            <a:off x="24959472" y="15498451"/>
            <a:ext cx="3011805" cy="2400657"/>
          </a:xfrm>
          <a:prstGeom prst="rect">
            <a:avLst/>
          </a:prstGeom>
          <a:noFill/>
        </p:spPr>
        <p:txBody>
          <a:bodyPr wrap="square" rtlCol="0" anchor="t">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王苏情</a:t>
            </a:r>
          </a:p>
          <a:p>
            <a:pPr algn="just"/>
            <a:r>
              <a:rPr lang="zh-CN" altLang="en-US" sz="2000" dirty="0">
                <a:solidFill>
                  <a:srgbClr val="4C4C4C"/>
                </a:solidFill>
                <a:latin typeface="黑体" panose="02010609060101010101" pitchFamily="49" charset="-122"/>
                <a:ea typeface="黑体" panose="02010609060101010101" pitchFamily="49" charset="-122"/>
                <a:sym typeface="+mn-ea"/>
              </a:rPr>
              <a:t>山东济宁人，</a:t>
            </a:r>
            <a:r>
              <a:rPr lang="en-US" altLang="zh-CN" sz="2000" dirty="0">
                <a:solidFill>
                  <a:srgbClr val="4C4C4C"/>
                </a:solidFill>
                <a:latin typeface="黑体" panose="02010609060101010101" pitchFamily="49" charset="-122"/>
                <a:ea typeface="黑体" panose="02010609060101010101" pitchFamily="49" charset="-122"/>
                <a:sym typeface="+mn-ea"/>
              </a:rPr>
              <a:t>2022</a:t>
            </a:r>
            <a:r>
              <a:rPr lang="zh-CN" altLang="en-US" sz="2000" dirty="0">
                <a:solidFill>
                  <a:srgbClr val="4C4C4C"/>
                </a:solidFill>
                <a:latin typeface="黑体" panose="02010609060101010101" pitchFamily="49" charset="-122"/>
                <a:ea typeface="黑体" panose="02010609060101010101" pitchFamily="49" charset="-122"/>
                <a:sym typeface="+mn-ea"/>
              </a:rPr>
              <a:t>年入学。</a:t>
            </a:r>
            <a:endParaRPr lang="en-US" altLang="zh-CN" sz="2000" dirty="0">
              <a:solidFill>
                <a:srgbClr val="4C4C4C"/>
              </a:solidFill>
              <a:latin typeface="黑体" panose="02010609060101010101" pitchFamily="49" charset="-122"/>
              <a:ea typeface="黑体" panose="02010609060101010101" pitchFamily="49" charset="-122"/>
              <a:sym typeface="+mn-ea"/>
            </a:endParaRPr>
          </a:p>
          <a:p>
            <a:pPr algn="just"/>
            <a:r>
              <a:rPr lang="zh-CN" altLang="en-US" sz="2000" dirty="0">
                <a:solidFill>
                  <a:srgbClr val="4C4C4C"/>
                </a:solidFill>
                <a:latin typeface="黑体" panose="02010609060101010101" pitchFamily="49" charset="-122"/>
                <a:ea typeface="黑体" panose="02010609060101010101" pitchFamily="49" charset="-122"/>
              </a:rPr>
              <a:t>主要从事绿色食品加工过程中颗粒吸湿的分子动力学模拟和机器学习研究。</a:t>
            </a:r>
            <a:endParaRPr lang="en-US" altLang="zh-CN" sz="2000" dirty="0">
              <a:solidFill>
                <a:srgbClr val="4C4C4C"/>
              </a:solidFill>
              <a:latin typeface="黑体" panose="02010609060101010101" pitchFamily="49" charset="-122"/>
              <a:ea typeface="黑体" panose="02010609060101010101" pitchFamily="49" charset="-122"/>
            </a:endParaRPr>
          </a:p>
          <a:p>
            <a:pPr algn="just"/>
            <a:r>
              <a:rPr lang="zh-CN" altLang="en-US" sz="2000" dirty="0">
                <a:solidFill>
                  <a:srgbClr val="4C4C4C"/>
                </a:solidFill>
                <a:latin typeface="黑体" panose="02010609060101010101" pitchFamily="49" charset="-122"/>
                <a:ea typeface="黑体" panose="02010609060101010101" pitchFamily="49" charset="-122"/>
                <a:cs typeface="Times New Roman" panose="02020603050405020304" pitchFamily="18" charset="0"/>
              </a:rPr>
              <a:t>毕业后在一家企业从事设计和研发。</a:t>
            </a:r>
          </a:p>
        </p:txBody>
      </p:sp>
      <p:sp>
        <p:nvSpPr>
          <p:cNvPr id="3" name="文本框 2">
            <a:extLst>
              <a:ext uri="{FF2B5EF4-FFF2-40B4-BE49-F238E27FC236}">
                <a16:creationId xmlns:a16="http://schemas.microsoft.com/office/drawing/2014/main" id="{2DD5351C-CF1C-96E2-1B1A-16CF3ACC6889}"/>
              </a:ext>
            </a:extLst>
          </p:cNvPr>
          <p:cNvSpPr txBox="1"/>
          <p:nvPr/>
        </p:nvSpPr>
        <p:spPr>
          <a:xfrm>
            <a:off x="19275197" y="3366049"/>
            <a:ext cx="3274025" cy="1477328"/>
          </a:xfrm>
          <a:prstGeom prst="rect">
            <a:avLst/>
          </a:prstGeom>
          <a:noFill/>
        </p:spPr>
        <p:txBody>
          <a:bodyPr wrap="square">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周志博</a:t>
            </a:r>
            <a:endParaRPr lang="en-US" altLang="zh-CN" sz="2000" b="1" dirty="0">
              <a:solidFill>
                <a:srgbClr val="303030"/>
              </a:solidFill>
              <a:latin typeface="黑体" panose="02010609060101010101" pitchFamily="49" charset="-122"/>
              <a:ea typeface="黑体" panose="02010609060101010101" pitchFamily="49" charset="-122"/>
            </a:endParaRPr>
          </a:p>
          <a:p>
            <a:r>
              <a:rPr lang="zh-CN" altLang="en-US" sz="2000" dirty="0">
                <a:solidFill>
                  <a:srgbClr val="4C4C4C"/>
                </a:solidFill>
                <a:latin typeface="黑体" panose="02010609060101010101" pitchFamily="49" charset="-122"/>
                <a:ea typeface="黑体" panose="02010609060101010101" pitchFamily="49" charset="-122"/>
              </a:rPr>
              <a:t>河南鹤壁人，</a:t>
            </a:r>
            <a:r>
              <a:rPr lang="en-US" altLang="zh-CN" sz="2000" dirty="0">
                <a:solidFill>
                  <a:srgbClr val="4C4C4C"/>
                </a:solidFill>
                <a:latin typeface="黑体" panose="02010609060101010101" pitchFamily="49" charset="-122"/>
                <a:ea typeface="黑体" panose="02010609060101010101" pitchFamily="49" charset="-122"/>
              </a:rPr>
              <a:t>2023</a:t>
            </a:r>
            <a:r>
              <a:rPr lang="zh-CN" altLang="en-US" sz="2000" dirty="0">
                <a:solidFill>
                  <a:srgbClr val="4C4C4C"/>
                </a:solidFill>
                <a:latin typeface="黑体" panose="02010609060101010101" pitchFamily="49" charset="-122"/>
                <a:ea typeface="黑体" panose="02010609060101010101" pitchFamily="49" charset="-122"/>
              </a:rPr>
              <a:t>年入学。主要从事颗粒物质流动力学研究。</a:t>
            </a:r>
          </a:p>
        </p:txBody>
      </p:sp>
      <p:sp>
        <p:nvSpPr>
          <p:cNvPr id="7" name="文本框 6">
            <a:extLst>
              <a:ext uri="{FF2B5EF4-FFF2-40B4-BE49-F238E27FC236}">
                <a16:creationId xmlns:a16="http://schemas.microsoft.com/office/drawing/2014/main" id="{C64D2F6D-C236-56D1-F02B-2CC2ED853B7F}"/>
              </a:ext>
            </a:extLst>
          </p:cNvPr>
          <p:cNvSpPr txBox="1"/>
          <p:nvPr/>
        </p:nvSpPr>
        <p:spPr>
          <a:xfrm>
            <a:off x="2667529" y="3366049"/>
            <a:ext cx="3107823" cy="1785104"/>
          </a:xfrm>
          <a:prstGeom prst="rect">
            <a:avLst/>
          </a:prstGeom>
          <a:noFill/>
        </p:spPr>
        <p:txBody>
          <a:bodyPr wrap="square">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何子明</a:t>
            </a:r>
            <a:endParaRPr lang="en-US" altLang="zh-CN" sz="2000" b="1" dirty="0">
              <a:solidFill>
                <a:srgbClr val="303030"/>
              </a:solidFill>
              <a:latin typeface="黑体" panose="02010609060101010101" pitchFamily="49" charset="-122"/>
              <a:ea typeface="黑体" panose="02010609060101010101" pitchFamily="49" charset="-122"/>
            </a:endParaRPr>
          </a:p>
          <a:p>
            <a:r>
              <a:rPr lang="zh-CN" altLang="en-US" sz="2000" dirty="0">
                <a:solidFill>
                  <a:srgbClr val="4C4C4C"/>
                </a:solidFill>
                <a:latin typeface="黑体" panose="02010609060101010101" pitchFamily="49" charset="-122"/>
                <a:ea typeface="黑体" panose="02010609060101010101" pitchFamily="49" charset="-122"/>
              </a:rPr>
              <a:t>安徽安庆人，</a:t>
            </a:r>
            <a:r>
              <a:rPr lang="en-US" altLang="zh-CN" sz="2000" dirty="0">
                <a:solidFill>
                  <a:srgbClr val="4C4C4C"/>
                </a:solidFill>
                <a:latin typeface="黑体" panose="02010609060101010101" pitchFamily="49" charset="-122"/>
                <a:ea typeface="黑体" panose="02010609060101010101" pitchFamily="49" charset="-122"/>
              </a:rPr>
              <a:t>2023</a:t>
            </a:r>
            <a:r>
              <a:rPr lang="zh-CN" altLang="en-US" sz="2000" dirty="0">
                <a:solidFill>
                  <a:srgbClr val="4C4C4C"/>
                </a:solidFill>
                <a:latin typeface="黑体" panose="02010609060101010101" pitchFamily="49" charset="-122"/>
                <a:ea typeface="黑体" panose="02010609060101010101" pitchFamily="49" charset="-122"/>
              </a:rPr>
              <a:t>年入学。主要从事颗粒物质流动力学及其人工智能（机器学习）研究。</a:t>
            </a:r>
          </a:p>
        </p:txBody>
      </p:sp>
      <p:sp>
        <p:nvSpPr>
          <p:cNvPr id="11" name="文本框 10">
            <a:extLst>
              <a:ext uri="{FF2B5EF4-FFF2-40B4-BE49-F238E27FC236}">
                <a16:creationId xmlns:a16="http://schemas.microsoft.com/office/drawing/2014/main" id="{10E5FFBC-F83D-CA16-850E-F8A1837F6F8C}"/>
              </a:ext>
            </a:extLst>
          </p:cNvPr>
          <p:cNvSpPr txBox="1"/>
          <p:nvPr/>
        </p:nvSpPr>
        <p:spPr>
          <a:xfrm>
            <a:off x="8177361" y="3366049"/>
            <a:ext cx="3001645" cy="1477328"/>
          </a:xfrm>
          <a:prstGeom prst="rect">
            <a:avLst/>
          </a:prstGeom>
          <a:noFill/>
        </p:spPr>
        <p:txBody>
          <a:bodyPr wrap="square" rtlCol="0" anchor="t">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刘中旭</a:t>
            </a:r>
            <a:endParaRPr lang="en-US" altLang="zh-CN" sz="2000" b="1" dirty="0">
              <a:solidFill>
                <a:srgbClr val="303030"/>
              </a:solidFill>
              <a:latin typeface="黑体" panose="02010609060101010101" pitchFamily="49" charset="-122"/>
              <a:ea typeface="黑体" panose="02010609060101010101" pitchFamily="49" charset="-122"/>
            </a:endParaRPr>
          </a:p>
          <a:p>
            <a:r>
              <a:rPr lang="zh-CN" altLang="en-US" sz="2000" dirty="0">
                <a:solidFill>
                  <a:srgbClr val="4C4C4C"/>
                </a:solidFill>
                <a:latin typeface="黑体" panose="02010609060101010101" pitchFamily="49" charset="-122"/>
                <a:ea typeface="黑体" panose="02010609060101010101" pitchFamily="49" charset="-122"/>
              </a:rPr>
              <a:t>安徽阜阳人，</a:t>
            </a:r>
            <a:r>
              <a:rPr lang="en-US" altLang="zh-CN" sz="2000" dirty="0">
                <a:solidFill>
                  <a:srgbClr val="4C4C4C"/>
                </a:solidFill>
                <a:latin typeface="黑体" panose="02010609060101010101" pitchFamily="49" charset="-122"/>
                <a:ea typeface="黑体" panose="02010609060101010101" pitchFamily="49" charset="-122"/>
              </a:rPr>
              <a:t>2023</a:t>
            </a:r>
            <a:r>
              <a:rPr lang="zh-CN" altLang="en-US" sz="2000" dirty="0">
                <a:solidFill>
                  <a:srgbClr val="4C4C4C"/>
                </a:solidFill>
                <a:latin typeface="黑体" panose="02010609060101010101" pitchFamily="49" charset="-122"/>
                <a:ea typeface="黑体" panose="02010609060101010101" pitchFamily="49" charset="-122"/>
              </a:rPr>
              <a:t>年入学。主要从事</a:t>
            </a:r>
            <a:r>
              <a:rPr lang="en-US" altLang="zh-CN" sz="2000" dirty="0">
                <a:solidFill>
                  <a:srgbClr val="4C4C4C"/>
                </a:solidFill>
                <a:latin typeface="黑体" panose="02010609060101010101" pitchFamily="49" charset="-122"/>
                <a:ea typeface="黑体" panose="02010609060101010101" pitchFamily="49" charset="-122"/>
              </a:rPr>
              <a:t>3D</a:t>
            </a:r>
            <a:r>
              <a:rPr lang="zh-CN" altLang="en-US" sz="2000" dirty="0">
                <a:solidFill>
                  <a:srgbClr val="4C4C4C"/>
                </a:solidFill>
                <a:latin typeface="黑体" panose="02010609060101010101" pitchFamily="49" charset="-122"/>
                <a:ea typeface="黑体" panose="02010609060101010101" pitchFamily="49" charset="-122"/>
              </a:rPr>
              <a:t>打印中颗粒物质流动与传热的实验研究。</a:t>
            </a:r>
          </a:p>
        </p:txBody>
      </p:sp>
      <p:sp>
        <p:nvSpPr>
          <p:cNvPr id="14" name="文本框 13">
            <a:extLst>
              <a:ext uri="{FF2B5EF4-FFF2-40B4-BE49-F238E27FC236}">
                <a16:creationId xmlns:a16="http://schemas.microsoft.com/office/drawing/2014/main" id="{8B520C0B-AC1F-80DE-5ECB-5DC4CAEAECF2}"/>
              </a:ext>
            </a:extLst>
          </p:cNvPr>
          <p:cNvSpPr txBox="1"/>
          <p:nvPr/>
        </p:nvSpPr>
        <p:spPr>
          <a:xfrm>
            <a:off x="13765702" y="3366049"/>
            <a:ext cx="3250578" cy="1785104"/>
          </a:xfrm>
          <a:prstGeom prst="rect">
            <a:avLst/>
          </a:prstGeom>
          <a:noFill/>
        </p:spPr>
        <p:txBody>
          <a:bodyPr wrap="square">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侯海萌</a:t>
            </a:r>
            <a:endParaRPr lang="en-US" altLang="zh-CN" sz="2000" b="1" dirty="0">
              <a:solidFill>
                <a:srgbClr val="303030"/>
              </a:solidFill>
              <a:latin typeface="黑体" panose="02010609060101010101" pitchFamily="49" charset="-122"/>
              <a:ea typeface="黑体" panose="02010609060101010101" pitchFamily="49" charset="-122"/>
            </a:endParaRPr>
          </a:p>
          <a:p>
            <a:r>
              <a:rPr lang="zh-CN" altLang="en-US" sz="2000" dirty="0">
                <a:solidFill>
                  <a:srgbClr val="4C4C4C"/>
                </a:solidFill>
                <a:latin typeface="黑体" panose="02010609060101010101" pitchFamily="49" charset="-122"/>
                <a:ea typeface="黑体" panose="02010609060101010101" pitchFamily="49" charset="-122"/>
              </a:rPr>
              <a:t>山东潍坊人，</a:t>
            </a:r>
            <a:r>
              <a:rPr lang="en-US" altLang="zh-CN" sz="2000" dirty="0">
                <a:solidFill>
                  <a:srgbClr val="4C4C4C"/>
                </a:solidFill>
                <a:latin typeface="黑体" panose="02010609060101010101" pitchFamily="49" charset="-122"/>
                <a:ea typeface="黑体" panose="02010609060101010101" pitchFamily="49" charset="-122"/>
              </a:rPr>
              <a:t>2023</a:t>
            </a:r>
            <a:r>
              <a:rPr lang="zh-CN" altLang="en-US" sz="2000" dirty="0">
                <a:solidFill>
                  <a:srgbClr val="4C4C4C"/>
                </a:solidFill>
                <a:latin typeface="黑体" panose="02010609060101010101" pitchFamily="49" charset="-122"/>
                <a:ea typeface="黑体" panose="02010609060101010101" pitchFamily="49" charset="-122"/>
              </a:rPr>
              <a:t>年入学。主要从事粘附性颗粒的测量与表征技术以及颗粒物质流动力学的研究。</a:t>
            </a:r>
          </a:p>
        </p:txBody>
      </p:sp>
      <p:pic>
        <p:nvPicPr>
          <p:cNvPr id="19" name="图片 18">
            <a:extLst>
              <a:ext uri="{FF2B5EF4-FFF2-40B4-BE49-F238E27FC236}">
                <a16:creationId xmlns:a16="http://schemas.microsoft.com/office/drawing/2014/main" id="{0C5D5D21-74BA-9120-FB1E-2F7A63B6C76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20509" y="3366049"/>
            <a:ext cx="1649708" cy="2124000"/>
          </a:xfrm>
          <a:prstGeom prst="rect">
            <a:avLst/>
          </a:prstGeom>
        </p:spPr>
      </p:pic>
      <p:pic>
        <p:nvPicPr>
          <p:cNvPr id="22" name="图片 21">
            <a:extLst>
              <a:ext uri="{FF2B5EF4-FFF2-40B4-BE49-F238E27FC236}">
                <a16:creationId xmlns:a16="http://schemas.microsoft.com/office/drawing/2014/main" id="{9762F3B9-A9B4-BB38-6C93-82D5D2CCDFB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031719" y="3366049"/>
            <a:ext cx="1609375" cy="2124000"/>
          </a:xfrm>
          <a:prstGeom prst="rect">
            <a:avLst/>
          </a:prstGeom>
        </p:spPr>
      </p:pic>
      <p:pic>
        <p:nvPicPr>
          <p:cNvPr id="26" name="图片 25">
            <a:extLst>
              <a:ext uri="{FF2B5EF4-FFF2-40B4-BE49-F238E27FC236}">
                <a16:creationId xmlns:a16="http://schemas.microsoft.com/office/drawing/2014/main" id="{D43F03E3-160D-6C02-7ACA-02A4AFF82474}"/>
              </a:ext>
            </a:extLst>
          </p:cNvPr>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502596" y="3366049"/>
            <a:ext cx="1800000" cy="2124000"/>
          </a:xfrm>
          <a:prstGeom prst="rect">
            <a:avLst/>
          </a:prstGeom>
          <a:solidFill>
            <a:schemeClr val="bg1"/>
          </a:solidFill>
        </p:spPr>
      </p:pic>
      <p:pic>
        <p:nvPicPr>
          <p:cNvPr id="28" name="图片 27" descr="C:\Users\hzm96\Desktop\微信图片_20230726193605.jpg微信图片_20230726193605">
            <a:extLst>
              <a:ext uri="{FF2B5EF4-FFF2-40B4-BE49-F238E27FC236}">
                <a16:creationId xmlns:a16="http://schemas.microsoft.com/office/drawing/2014/main" id="{4A8667E3-42D1-EC23-1796-E34B8811C6F1}"/>
              </a:ext>
            </a:extLst>
          </p:cNvPr>
          <p:cNvPicPr/>
          <p:nvPr>
            <p:custDataLst>
              <p:tags r:id="rId1"/>
            </p:custDataLst>
          </p:nvPr>
        </p:nvPicPr>
        <p:blipFill>
          <a:blip r:embed="rId16">
            <a:clrChange>
              <a:clrFrom>
                <a:srgbClr val="FDF8FC"/>
              </a:clrFrom>
              <a:clrTo>
                <a:srgbClr val="FDF8FC">
                  <a:alpha val="0"/>
                </a:srgbClr>
              </a:clrTo>
            </a:clrChange>
          </a:blip>
          <a:srcRect t="5762" b="5762"/>
          <a:stretch>
            <a:fillRect/>
          </a:stretch>
        </p:blipFill>
        <p:spPr>
          <a:xfrm>
            <a:off x="859007" y="3366049"/>
            <a:ext cx="1800000" cy="2124000"/>
          </a:xfrm>
          <a:prstGeom prst="rect">
            <a:avLst/>
          </a:prstGeom>
          <a:solidFill>
            <a:schemeClr val="bg1">
              <a:lumMod val="95000"/>
            </a:schemeClr>
          </a:solidFill>
        </p:spPr>
      </p:pic>
      <p:sp>
        <p:nvSpPr>
          <p:cNvPr id="12" name="文本框 11">
            <a:extLst>
              <a:ext uri="{FF2B5EF4-FFF2-40B4-BE49-F238E27FC236}">
                <a16:creationId xmlns:a16="http://schemas.microsoft.com/office/drawing/2014/main" id="{BAC35574-7478-6E12-ECB9-EAAA5EB774F7}"/>
              </a:ext>
            </a:extLst>
          </p:cNvPr>
          <p:cNvSpPr txBox="1"/>
          <p:nvPr/>
        </p:nvSpPr>
        <p:spPr>
          <a:xfrm>
            <a:off x="8177361" y="6181749"/>
            <a:ext cx="3107823" cy="1785104"/>
          </a:xfrm>
          <a:prstGeom prst="rect">
            <a:avLst/>
          </a:prstGeom>
          <a:noFill/>
        </p:spPr>
        <p:txBody>
          <a:bodyPr wrap="square">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管田</a:t>
            </a:r>
            <a:endParaRPr lang="en-US" altLang="zh-CN" sz="2000" b="1" dirty="0">
              <a:solidFill>
                <a:srgbClr val="303030"/>
              </a:solidFill>
              <a:latin typeface="黑体" panose="02010609060101010101" pitchFamily="49" charset="-122"/>
              <a:ea typeface="黑体" panose="02010609060101010101" pitchFamily="49" charset="-122"/>
            </a:endParaRPr>
          </a:p>
          <a:p>
            <a:pPr>
              <a:spcAft>
                <a:spcPts val="1200"/>
              </a:spcAft>
            </a:pPr>
            <a:r>
              <a:rPr lang="zh-CN" altLang="en-US" sz="2000" dirty="0">
                <a:solidFill>
                  <a:srgbClr val="4C4C4C"/>
                </a:solidFill>
                <a:latin typeface="黑体" panose="02010609060101010101" pitchFamily="49" charset="-122"/>
                <a:ea typeface="黑体" panose="02010609060101010101" pitchFamily="49" charset="-122"/>
              </a:rPr>
              <a:t>江苏溧阳人，</a:t>
            </a:r>
            <a:r>
              <a:rPr lang="en-US" altLang="zh-CN" sz="2000" dirty="0">
                <a:solidFill>
                  <a:srgbClr val="4C4C4C"/>
                </a:solidFill>
                <a:latin typeface="黑体" panose="02010609060101010101" pitchFamily="49" charset="-122"/>
                <a:ea typeface="黑体" panose="02010609060101010101" pitchFamily="49" charset="-122"/>
              </a:rPr>
              <a:t>2024</a:t>
            </a:r>
            <a:r>
              <a:rPr lang="zh-CN" altLang="en-US" sz="2000" dirty="0">
                <a:solidFill>
                  <a:srgbClr val="4C4C4C"/>
                </a:solidFill>
                <a:latin typeface="黑体" panose="02010609060101010101" pitchFamily="49" charset="-122"/>
                <a:ea typeface="黑体" panose="02010609060101010101" pitchFamily="49" charset="-122"/>
              </a:rPr>
              <a:t>年入学。主要从事先进制造中颗粒物质的实验研究和</a:t>
            </a:r>
            <a:r>
              <a:rPr lang="en-US" altLang="zh-CN" sz="2000" dirty="0">
                <a:solidFill>
                  <a:srgbClr val="4C4C4C"/>
                </a:solidFill>
                <a:latin typeface="黑体" panose="02010609060101010101" pitchFamily="49" charset="-122"/>
                <a:ea typeface="黑体" panose="02010609060101010101" pitchFamily="49" charset="-122"/>
              </a:rPr>
              <a:t>AIMD</a:t>
            </a:r>
            <a:r>
              <a:rPr lang="zh-CN" altLang="en-US" sz="2000" dirty="0">
                <a:solidFill>
                  <a:srgbClr val="4C4C4C"/>
                </a:solidFill>
                <a:latin typeface="黑体" panose="02010609060101010101" pitchFamily="49" charset="-122"/>
                <a:ea typeface="黑体" panose="02010609060101010101" pitchFamily="49" charset="-122"/>
              </a:rPr>
              <a:t>模拟。</a:t>
            </a:r>
          </a:p>
        </p:txBody>
      </p:sp>
      <p:sp>
        <p:nvSpPr>
          <p:cNvPr id="16" name="文本框 15">
            <a:extLst>
              <a:ext uri="{FF2B5EF4-FFF2-40B4-BE49-F238E27FC236}">
                <a16:creationId xmlns:a16="http://schemas.microsoft.com/office/drawing/2014/main" id="{3C0B8519-C9CA-07B7-5802-524B7108B98B}"/>
              </a:ext>
            </a:extLst>
          </p:cNvPr>
          <p:cNvSpPr txBox="1"/>
          <p:nvPr/>
        </p:nvSpPr>
        <p:spPr>
          <a:xfrm>
            <a:off x="13765702" y="6181749"/>
            <a:ext cx="3001645" cy="1785104"/>
          </a:xfrm>
          <a:prstGeom prst="rect">
            <a:avLst/>
          </a:prstGeom>
          <a:noFill/>
        </p:spPr>
        <p:txBody>
          <a:bodyPr wrap="square" rtlCol="0" anchor="t">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郭利刚</a:t>
            </a:r>
            <a:endParaRPr lang="en-US" altLang="zh-CN" sz="2000" b="1" dirty="0">
              <a:solidFill>
                <a:srgbClr val="303030"/>
              </a:solidFill>
              <a:latin typeface="黑体" panose="02010609060101010101" pitchFamily="49" charset="-122"/>
              <a:ea typeface="黑体" panose="02010609060101010101" pitchFamily="49" charset="-122"/>
            </a:endParaRPr>
          </a:p>
          <a:p>
            <a:pPr>
              <a:spcAft>
                <a:spcPts val="1200"/>
              </a:spcAft>
            </a:pPr>
            <a:r>
              <a:rPr lang="zh-CN" altLang="en-US" sz="2000" dirty="0">
                <a:solidFill>
                  <a:srgbClr val="4C4C4C"/>
                </a:solidFill>
                <a:latin typeface="黑体" panose="02010609060101010101" pitchFamily="49" charset="-122"/>
                <a:ea typeface="黑体" panose="02010609060101010101" pitchFamily="49" charset="-122"/>
              </a:rPr>
              <a:t>河南安阳人，</a:t>
            </a:r>
            <a:r>
              <a:rPr lang="en-US" altLang="zh-CN" sz="2000" dirty="0">
                <a:solidFill>
                  <a:srgbClr val="4C4C4C"/>
                </a:solidFill>
                <a:latin typeface="黑体" panose="02010609060101010101" pitchFamily="49" charset="-122"/>
                <a:ea typeface="黑体" panose="02010609060101010101" pitchFamily="49" charset="-122"/>
              </a:rPr>
              <a:t>2024</a:t>
            </a:r>
            <a:r>
              <a:rPr lang="zh-CN" altLang="en-US" sz="2000" dirty="0">
                <a:solidFill>
                  <a:srgbClr val="4C4C4C"/>
                </a:solidFill>
                <a:latin typeface="黑体" panose="02010609060101010101" pitchFamily="49" charset="-122"/>
                <a:ea typeface="黑体" panose="02010609060101010101" pitchFamily="49" charset="-122"/>
              </a:rPr>
              <a:t>年入学。主要从事</a:t>
            </a:r>
            <a:r>
              <a:rPr lang="en-US" altLang="zh-CN" sz="2000" dirty="0">
                <a:solidFill>
                  <a:srgbClr val="4C4C4C"/>
                </a:solidFill>
                <a:latin typeface="黑体" panose="02010609060101010101" pitchFamily="49" charset="-122"/>
                <a:ea typeface="黑体" panose="02010609060101010101" pitchFamily="49" charset="-122"/>
              </a:rPr>
              <a:t>3D</a:t>
            </a:r>
            <a:r>
              <a:rPr lang="zh-CN" altLang="en-US" sz="2000" dirty="0">
                <a:solidFill>
                  <a:srgbClr val="4C4C4C"/>
                </a:solidFill>
                <a:latin typeface="黑体" panose="02010609060101010101" pitchFamily="49" charset="-122"/>
                <a:ea typeface="黑体" panose="02010609060101010101" pitchFamily="49" charset="-122"/>
              </a:rPr>
              <a:t>打印中装备设计研发以及颗粒物质流动与传热的实验研究。</a:t>
            </a:r>
          </a:p>
        </p:txBody>
      </p:sp>
      <p:sp>
        <p:nvSpPr>
          <p:cNvPr id="20" name="文本框 19">
            <a:extLst>
              <a:ext uri="{FF2B5EF4-FFF2-40B4-BE49-F238E27FC236}">
                <a16:creationId xmlns:a16="http://schemas.microsoft.com/office/drawing/2014/main" id="{7A4CCE62-DBA4-9EB5-FD9A-028B9ED0E097}"/>
              </a:ext>
            </a:extLst>
          </p:cNvPr>
          <p:cNvSpPr txBox="1"/>
          <p:nvPr/>
        </p:nvSpPr>
        <p:spPr>
          <a:xfrm>
            <a:off x="19275197" y="6181749"/>
            <a:ext cx="3107823" cy="1785104"/>
          </a:xfrm>
          <a:prstGeom prst="rect">
            <a:avLst/>
          </a:prstGeom>
          <a:noFill/>
        </p:spPr>
        <p:txBody>
          <a:bodyPr wrap="square">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牛菁苹</a:t>
            </a:r>
            <a:endParaRPr lang="en-US" altLang="zh-CN" sz="2000" b="1" dirty="0">
              <a:solidFill>
                <a:srgbClr val="303030"/>
              </a:solidFill>
              <a:latin typeface="黑体" panose="02010609060101010101" pitchFamily="49" charset="-122"/>
              <a:ea typeface="黑体" panose="02010609060101010101" pitchFamily="49" charset="-122"/>
            </a:endParaRPr>
          </a:p>
          <a:p>
            <a:pPr>
              <a:spcAft>
                <a:spcPts val="1200"/>
              </a:spcAft>
            </a:pPr>
            <a:r>
              <a:rPr lang="zh-CN" altLang="en-US" sz="2000" dirty="0">
                <a:solidFill>
                  <a:srgbClr val="4C4C4C"/>
                </a:solidFill>
                <a:latin typeface="黑体" panose="02010609060101010101" pitchFamily="49" charset="-122"/>
                <a:ea typeface="黑体" panose="02010609060101010101" pitchFamily="49" charset="-122"/>
              </a:rPr>
              <a:t>河南信阳人，</a:t>
            </a:r>
            <a:r>
              <a:rPr lang="en-US" altLang="zh-CN" sz="2000" dirty="0">
                <a:solidFill>
                  <a:srgbClr val="4C4C4C"/>
                </a:solidFill>
                <a:latin typeface="黑体" panose="02010609060101010101" pitchFamily="49" charset="-122"/>
                <a:ea typeface="黑体" panose="02010609060101010101" pitchFamily="49" charset="-122"/>
              </a:rPr>
              <a:t>2024</a:t>
            </a:r>
            <a:r>
              <a:rPr lang="zh-CN" altLang="en-US" sz="2000" dirty="0">
                <a:solidFill>
                  <a:srgbClr val="4C4C4C"/>
                </a:solidFill>
                <a:latin typeface="黑体" panose="02010609060101010101" pitchFamily="49" charset="-122"/>
                <a:ea typeface="黑体" panose="02010609060101010101" pitchFamily="49" charset="-122"/>
              </a:rPr>
              <a:t>年入学。主要从事粘附性颗粒的测量与表征技术以及颗粒物质流动力学的研究。</a:t>
            </a:r>
          </a:p>
        </p:txBody>
      </p:sp>
      <p:sp>
        <p:nvSpPr>
          <p:cNvPr id="24" name="文本框 23">
            <a:extLst>
              <a:ext uri="{FF2B5EF4-FFF2-40B4-BE49-F238E27FC236}">
                <a16:creationId xmlns:a16="http://schemas.microsoft.com/office/drawing/2014/main" id="{7F3B2007-732D-E643-58CB-C061DF513DCE}"/>
              </a:ext>
            </a:extLst>
          </p:cNvPr>
          <p:cNvSpPr txBox="1"/>
          <p:nvPr/>
        </p:nvSpPr>
        <p:spPr>
          <a:xfrm>
            <a:off x="2667529" y="6181749"/>
            <a:ext cx="3001645" cy="1785104"/>
          </a:xfrm>
          <a:prstGeom prst="rect">
            <a:avLst/>
          </a:prstGeom>
          <a:noFill/>
        </p:spPr>
        <p:txBody>
          <a:bodyPr wrap="square" rtlCol="0" anchor="t">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汪家乐</a:t>
            </a:r>
            <a:endParaRPr lang="en-US" altLang="zh-CN" sz="2000" b="1" dirty="0">
              <a:solidFill>
                <a:srgbClr val="303030"/>
              </a:solidFill>
              <a:latin typeface="黑体" panose="02010609060101010101" pitchFamily="49" charset="-122"/>
              <a:ea typeface="黑体" panose="02010609060101010101" pitchFamily="49" charset="-122"/>
            </a:endParaRPr>
          </a:p>
          <a:p>
            <a:pPr>
              <a:spcAft>
                <a:spcPts val="1200"/>
              </a:spcAft>
            </a:pPr>
            <a:r>
              <a:rPr lang="zh-CN" altLang="en-US" sz="2000" dirty="0">
                <a:solidFill>
                  <a:srgbClr val="4C4C4C"/>
                </a:solidFill>
                <a:latin typeface="黑体" panose="02010609060101010101" pitchFamily="49" charset="-122"/>
                <a:ea typeface="黑体" panose="02010609060101010101" pitchFamily="49" charset="-122"/>
              </a:rPr>
              <a:t>安徽黄山人，</a:t>
            </a:r>
            <a:r>
              <a:rPr lang="en-US" altLang="zh-CN" sz="2000" dirty="0">
                <a:solidFill>
                  <a:srgbClr val="4C4C4C"/>
                </a:solidFill>
                <a:latin typeface="黑体" panose="02010609060101010101" pitchFamily="49" charset="-122"/>
                <a:ea typeface="黑体" panose="02010609060101010101" pitchFamily="49" charset="-122"/>
              </a:rPr>
              <a:t>2024</a:t>
            </a:r>
            <a:r>
              <a:rPr lang="zh-CN" altLang="en-US" sz="2000" dirty="0">
                <a:solidFill>
                  <a:srgbClr val="4C4C4C"/>
                </a:solidFill>
                <a:latin typeface="黑体" panose="02010609060101010101" pitchFamily="49" charset="-122"/>
                <a:ea typeface="黑体" panose="02010609060101010101" pitchFamily="49" charset="-122"/>
              </a:rPr>
              <a:t>年入学。主要从事颗粒物质流动力学及其人工智能（机器学习）研究。 </a:t>
            </a:r>
          </a:p>
        </p:txBody>
      </p:sp>
      <p:pic>
        <p:nvPicPr>
          <p:cNvPr id="34" name="图片 33" descr="74dbcb6985d01eb95e4a378919c6991">
            <a:extLst>
              <a:ext uri="{FF2B5EF4-FFF2-40B4-BE49-F238E27FC236}">
                <a16:creationId xmlns:a16="http://schemas.microsoft.com/office/drawing/2014/main" id="{A643AA7D-3108-41FA-D2CF-6BF48A939328}"/>
              </a:ext>
            </a:extLst>
          </p:cNvPr>
          <p:cNvPicPr>
            <a:picLocks noChangeAspect="1"/>
          </p:cNvPicPr>
          <p:nvPr/>
        </p:nvPicPr>
        <p:blipFill rotWithShape="1">
          <a:blip r:embed="rId17"/>
          <a:srcRect t="12479"/>
          <a:stretch/>
        </p:blipFill>
        <p:spPr>
          <a:xfrm>
            <a:off x="11980217" y="6181749"/>
            <a:ext cx="1611559" cy="2124000"/>
          </a:xfrm>
          <a:prstGeom prst="rect">
            <a:avLst/>
          </a:prstGeom>
        </p:spPr>
      </p:pic>
      <p:pic>
        <p:nvPicPr>
          <p:cNvPr id="4" name="图片 3" descr="戴眼镜的男子&#10;&#10;描述已自动生成">
            <a:extLst>
              <a:ext uri="{FF2B5EF4-FFF2-40B4-BE49-F238E27FC236}">
                <a16:creationId xmlns:a16="http://schemas.microsoft.com/office/drawing/2014/main" id="{0452A107-63A8-ABD2-8351-881611F7A7AF}"/>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552728" y="6181749"/>
            <a:ext cx="1516669" cy="2124000"/>
          </a:xfrm>
          <a:prstGeom prst="rect">
            <a:avLst/>
          </a:prstGeom>
        </p:spPr>
      </p:pic>
      <p:pic>
        <p:nvPicPr>
          <p:cNvPr id="5" name="图片 4" descr="穿着西装笔挺的男子&#10;&#10;描述已自动生成">
            <a:extLst>
              <a:ext uri="{FF2B5EF4-FFF2-40B4-BE49-F238E27FC236}">
                <a16:creationId xmlns:a16="http://schemas.microsoft.com/office/drawing/2014/main" id="{A1D3B1D1-013B-D094-1675-087ED89E2990}"/>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7502596" y="6181749"/>
            <a:ext cx="1492544" cy="2124000"/>
          </a:xfrm>
          <a:prstGeom prst="rect">
            <a:avLst/>
          </a:prstGeom>
        </p:spPr>
      </p:pic>
      <p:pic>
        <p:nvPicPr>
          <p:cNvPr id="2" name="图片 1">
            <a:extLst>
              <a:ext uri="{FF2B5EF4-FFF2-40B4-BE49-F238E27FC236}">
                <a16:creationId xmlns:a16="http://schemas.microsoft.com/office/drawing/2014/main" id="{D3106079-7D90-A0C8-4E75-CC172516B524}"/>
              </a:ext>
            </a:extLst>
          </p:cNvPr>
          <p:cNvPicPr>
            <a:picLocks noChangeAspect="1"/>
          </p:cNvPicPr>
          <p:nvPr/>
        </p:nvPicPr>
        <p:blipFill rotWithShape="1">
          <a:blip r:embed="rId20" cstate="print">
            <a:extLst>
              <a:ext uri="{28A0092B-C50C-407E-A947-70E740481C1C}">
                <a14:useLocalDpi xmlns:a14="http://schemas.microsoft.com/office/drawing/2010/main" val="0"/>
              </a:ext>
            </a:extLst>
          </a:blip>
          <a:srcRect t="2473" r="3419" b="12207"/>
          <a:stretch/>
        </p:blipFill>
        <p:spPr>
          <a:xfrm>
            <a:off x="859007" y="6181749"/>
            <a:ext cx="1782901" cy="2124000"/>
          </a:xfrm>
          <a:prstGeom prst="rect">
            <a:avLst/>
          </a:prstGeom>
        </p:spPr>
      </p:pic>
      <p:sp>
        <p:nvSpPr>
          <p:cNvPr id="6" name="文本框 5">
            <a:extLst>
              <a:ext uri="{FF2B5EF4-FFF2-40B4-BE49-F238E27FC236}">
                <a16:creationId xmlns:a16="http://schemas.microsoft.com/office/drawing/2014/main" id="{3A17D0FF-86D2-1EE5-44C3-5FB693F8CE4C}"/>
              </a:ext>
            </a:extLst>
          </p:cNvPr>
          <p:cNvSpPr txBox="1"/>
          <p:nvPr/>
        </p:nvSpPr>
        <p:spPr>
          <a:xfrm>
            <a:off x="8268202" y="8960974"/>
            <a:ext cx="3107823" cy="1785104"/>
          </a:xfrm>
          <a:prstGeom prst="rect">
            <a:avLst/>
          </a:prstGeom>
          <a:noFill/>
        </p:spPr>
        <p:txBody>
          <a:bodyPr wrap="square">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桑祖晨</a:t>
            </a:r>
            <a:endParaRPr lang="en-US" altLang="zh-CN" sz="2000" b="1" dirty="0">
              <a:solidFill>
                <a:srgbClr val="303030"/>
              </a:solidFill>
              <a:latin typeface="黑体" panose="02010609060101010101" pitchFamily="49" charset="-122"/>
              <a:ea typeface="黑体" panose="02010609060101010101" pitchFamily="49" charset="-122"/>
            </a:endParaRPr>
          </a:p>
          <a:p>
            <a:pPr>
              <a:spcAft>
                <a:spcPts val="1200"/>
              </a:spcAft>
            </a:pPr>
            <a:r>
              <a:rPr lang="zh-CN" altLang="en-US" sz="2000" dirty="0">
                <a:latin typeface="黑体" panose="02010609060101010101" pitchFamily="49" charset="-122"/>
                <a:ea typeface="黑体" panose="02010609060101010101" pitchFamily="49" charset="-122"/>
              </a:rPr>
              <a:t>江苏扬州人，</a:t>
            </a:r>
            <a:r>
              <a:rPr lang="en-US" altLang="zh-CN" sz="2000" dirty="0">
                <a:latin typeface="黑体" panose="02010609060101010101" pitchFamily="49" charset="-122"/>
                <a:ea typeface="黑体" panose="02010609060101010101" pitchFamily="49" charset="-122"/>
              </a:rPr>
              <a:t>2025</a:t>
            </a:r>
            <a:r>
              <a:rPr lang="zh-CN" altLang="en-US" sz="2000" dirty="0">
                <a:latin typeface="黑体" panose="02010609060101010101" pitchFamily="49" charset="-122"/>
                <a:ea typeface="黑体" panose="02010609060101010101" pitchFamily="49" charset="-122"/>
              </a:rPr>
              <a:t>年入学。</a:t>
            </a:r>
            <a:r>
              <a:rPr lang="zh-CN" altLang="en-US" sz="2000" dirty="0">
                <a:solidFill>
                  <a:srgbClr val="4C4C4C"/>
                </a:solidFill>
                <a:latin typeface="黑体" panose="02010609060101010101" pitchFamily="49" charset="-122"/>
                <a:ea typeface="黑体" panose="02010609060101010101" pitchFamily="49" charset="-122"/>
              </a:rPr>
              <a:t>主要从事颗粒流动与传热及其人工智能（机器学习）研究。</a:t>
            </a:r>
          </a:p>
        </p:txBody>
      </p:sp>
      <p:sp>
        <p:nvSpPr>
          <p:cNvPr id="8" name="文本框 7">
            <a:extLst>
              <a:ext uri="{FF2B5EF4-FFF2-40B4-BE49-F238E27FC236}">
                <a16:creationId xmlns:a16="http://schemas.microsoft.com/office/drawing/2014/main" id="{A3D72B2D-628C-057D-589A-DD759A9D4B04}"/>
              </a:ext>
            </a:extLst>
          </p:cNvPr>
          <p:cNvSpPr txBox="1"/>
          <p:nvPr/>
        </p:nvSpPr>
        <p:spPr>
          <a:xfrm>
            <a:off x="13856543" y="8960974"/>
            <a:ext cx="3001645" cy="1477328"/>
          </a:xfrm>
          <a:prstGeom prst="rect">
            <a:avLst/>
          </a:prstGeom>
          <a:noFill/>
        </p:spPr>
        <p:txBody>
          <a:bodyPr wrap="square" rtlCol="0" anchor="t">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胡诗雨</a:t>
            </a:r>
            <a:endParaRPr lang="en-US" altLang="zh-CN" sz="2000" b="1" dirty="0">
              <a:solidFill>
                <a:srgbClr val="303030"/>
              </a:solidFill>
              <a:latin typeface="黑体" panose="02010609060101010101" pitchFamily="49" charset="-122"/>
              <a:ea typeface="黑体" panose="02010609060101010101" pitchFamily="49" charset="-122"/>
            </a:endParaRPr>
          </a:p>
          <a:p>
            <a:pPr>
              <a:spcAft>
                <a:spcPts val="1200"/>
              </a:spcAft>
            </a:pPr>
            <a:r>
              <a:rPr lang="zh-CN" altLang="en-US" sz="2000" dirty="0">
                <a:latin typeface="黑体" panose="02010609060101010101" pitchFamily="49" charset="-122"/>
                <a:ea typeface="黑体" panose="02010609060101010101" pitchFamily="49" charset="-122"/>
              </a:rPr>
              <a:t>江苏苏州人，</a:t>
            </a:r>
            <a:r>
              <a:rPr lang="en-US" altLang="zh-CN" sz="2000" dirty="0">
                <a:latin typeface="黑体" panose="02010609060101010101" pitchFamily="49" charset="-122"/>
                <a:ea typeface="黑体" panose="02010609060101010101" pitchFamily="49" charset="-122"/>
              </a:rPr>
              <a:t>2025</a:t>
            </a:r>
            <a:r>
              <a:rPr lang="zh-CN" altLang="en-US" sz="2000" dirty="0">
                <a:latin typeface="黑体" panose="02010609060101010101" pitchFamily="49" charset="-122"/>
                <a:ea typeface="黑体" panose="02010609060101010101" pitchFamily="49" charset="-122"/>
              </a:rPr>
              <a:t>年入学。</a:t>
            </a:r>
            <a:r>
              <a:rPr lang="zh-CN" altLang="en-US" sz="2000" dirty="0">
                <a:solidFill>
                  <a:srgbClr val="4C4C4C"/>
                </a:solidFill>
                <a:latin typeface="黑体" panose="02010609060101010101" pitchFamily="49" charset="-122"/>
                <a:ea typeface="黑体" panose="02010609060101010101" pitchFamily="49" charset="-122"/>
              </a:rPr>
              <a:t>主要从事数值模拟及实验研究。</a:t>
            </a:r>
          </a:p>
        </p:txBody>
      </p:sp>
      <p:sp>
        <p:nvSpPr>
          <p:cNvPr id="17" name="文本框 16">
            <a:extLst>
              <a:ext uri="{FF2B5EF4-FFF2-40B4-BE49-F238E27FC236}">
                <a16:creationId xmlns:a16="http://schemas.microsoft.com/office/drawing/2014/main" id="{13A2BAD3-87A3-30C1-502F-4633AE3A9609}"/>
              </a:ext>
            </a:extLst>
          </p:cNvPr>
          <p:cNvSpPr txBox="1"/>
          <p:nvPr/>
        </p:nvSpPr>
        <p:spPr>
          <a:xfrm>
            <a:off x="2758370" y="8960974"/>
            <a:ext cx="3001645" cy="1477328"/>
          </a:xfrm>
          <a:prstGeom prst="rect">
            <a:avLst/>
          </a:prstGeom>
          <a:noFill/>
        </p:spPr>
        <p:txBody>
          <a:bodyPr wrap="square" rtlCol="0" anchor="t">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彭经纬</a:t>
            </a:r>
            <a:endParaRPr lang="en-US" altLang="zh-CN" sz="2000" b="1" dirty="0">
              <a:solidFill>
                <a:srgbClr val="303030"/>
              </a:solidFill>
              <a:latin typeface="黑体" panose="02010609060101010101" pitchFamily="49" charset="-122"/>
              <a:ea typeface="黑体" panose="02010609060101010101" pitchFamily="49" charset="-122"/>
            </a:endParaRPr>
          </a:p>
          <a:p>
            <a:pPr>
              <a:spcAft>
                <a:spcPts val="1200"/>
              </a:spcAft>
            </a:pPr>
            <a:r>
              <a:rPr lang="zh-CN" altLang="en-US" sz="2000" dirty="0">
                <a:latin typeface="黑体" panose="02010609060101010101" pitchFamily="49" charset="-122"/>
                <a:ea typeface="黑体" panose="02010609060101010101" pitchFamily="49" charset="-122"/>
              </a:rPr>
              <a:t>江苏扬州人，</a:t>
            </a:r>
            <a:r>
              <a:rPr lang="en-US" altLang="zh-CN" sz="2000" dirty="0">
                <a:latin typeface="黑体" panose="02010609060101010101" pitchFamily="49" charset="-122"/>
                <a:ea typeface="黑体" panose="02010609060101010101" pitchFamily="49" charset="-122"/>
              </a:rPr>
              <a:t>2025</a:t>
            </a:r>
            <a:r>
              <a:rPr lang="zh-CN" altLang="en-US" sz="2000" dirty="0">
                <a:latin typeface="黑体" panose="02010609060101010101" pitchFamily="49" charset="-122"/>
                <a:ea typeface="黑体" panose="02010609060101010101" pitchFamily="49" charset="-122"/>
              </a:rPr>
              <a:t>年入学。</a:t>
            </a:r>
            <a:r>
              <a:rPr lang="zh-CN" altLang="en-US" sz="2000" dirty="0">
                <a:solidFill>
                  <a:srgbClr val="4C4C4C"/>
                </a:solidFill>
                <a:latin typeface="黑体" panose="02010609060101010101" pitchFamily="49" charset="-122"/>
                <a:ea typeface="黑体" panose="02010609060101010101" pitchFamily="49" charset="-122"/>
              </a:rPr>
              <a:t>主要从事</a:t>
            </a:r>
            <a:r>
              <a:rPr lang="en-US" altLang="zh-CN" sz="2000" dirty="0">
                <a:solidFill>
                  <a:srgbClr val="4C4C4C"/>
                </a:solidFill>
                <a:latin typeface="黑体" panose="02010609060101010101" pitchFamily="49" charset="-122"/>
                <a:ea typeface="黑体" panose="02010609060101010101" pitchFamily="49" charset="-122"/>
              </a:rPr>
              <a:t>3D</a:t>
            </a:r>
            <a:r>
              <a:rPr lang="zh-CN" altLang="en-US" sz="2000" dirty="0">
                <a:solidFill>
                  <a:srgbClr val="4C4C4C"/>
                </a:solidFill>
                <a:latin typeface="黑体" panose="02010609060101010101" pitchFamily="49" charset="-122"/>
                <a:ea typeface="黑体" panose="02010609060101010101" pitchFamily="49" charset="-122"/>
              </a:rPr>
              <a:t>打印中装备设计研发以及实验研究。</a:t>
            </a:r>
          </a:p>
        </p:txBody>
      </p:sp>
      <p:pic>
        <p:nvPicPr>
          <p:cNvPr id="18" name="图片 17">
            <a:extLst>
              <a:ext uri="{FF2B5EF4-FFF2-40B4-BE49-F238E27FC236}">
                <a16:creationId xmlns:a16="http://schemas.microsoft.com/office/drawing/2014/main" id="{FAE3F5EF-6129-1217-7319-508BCBC9D871}"/>
              </a:ext>
            </a:extLst>
          </p:cNvPr>
          <p:cNvPicPr>
            <a:picLocks noChangeAspect="1"/>
          </p:cNvPicPr>
          <p:nvPr/>
        </p:nvPicPr>
        <p:blipFill>
          <a:blip r:embed="rId21"/>
          <a:stretch>
            <a:fillRect/>
          </a:stretch>
        </p:blipFill>
        <p:spPr>
          <a:xfrm>
            <a:off x="1000435" y="8922575"/>
            <a:ext cx="1517143" cy="2124000"/>
          </a:xfrm>
          <a:prstGeom prst="rect">
            <a:avLst/>
          </a:prstGeom>
        </p:spPr>
      </p:pic>
      <p:pic>
        <p:nvPicPr>
          <p:cNvPr id="30" name="图片 29">
            <a:extLst>
              <a:ext uri="{FF2B5EF4-FFF2-40B4-BE49-F238E27FC236}">
                <a16:creationId xmlns:a16="http://schemas.microsoft.com/office/drawing/2014/main" id="{252AABB6-78EB-3442-8268-4D14A0015F31}"/>
              </a:ext>
            </a:extLst>
          </p:cNvPr>
          <p:cNvPicPr>
            <a:picLocks noChangeAspect="1"/>
          </p:cNvPicPr>
          <p:nvPr/>
        </p:nvPicPr>
        <p:blipFill>
          <a:blip r:embed="rId22"/>
          <a:stretch>
            <a:fillRect/>
          </a:stretch>
        </p:blipFill>
        <p:spPr>
          <a:xfrm>
            <a:off x="6520509" y="8922575"/>
            <a:ext cx="1593000" cy="2124000"/>
          </a:xfrm>
          <a:prstGeom prst="rect">
            <a:avLst/>
          </a:prstGeom>
        </p:spPr>
      </p:pic>
      <p:pic>
        <p:nvPicPr>
          <p:cNvPr id="32" name="图片 31">
            <a:extLst>
              <a:ext uri="{FF2B5EF4-FFF2-40B4-BE49-F238E27FC236}">
                <a16:creationId xmlns:a16="http://schemas.microsoft.com/office/drawing/2014/main" id="{1476D307-AF19-B900-3738-BB43CEBF0DE0}"/>
              </a:ext>
            </a:extLst>
          </p:cNvPr>
          <p:cNvPicPr>
            <a:picLocks noChangeAspect="1"/>
          </p:cNvPicPr>
          <p:nvPr/>
        </p:nvPicPr>
        <p:blipFill>
          <a:blip r:embed="rId23"/>
          <a:stretch>
            <a:fillRect/>
          </a:stretch>
        </p:blipFill>
        <p:spPr>
          <a:xfrm>
            <a:off x="12076767" y="8922575"/>
            <a:ext cx="1515009" cy="2124000"/>
          </a:xfrm>
          <a:prstGeom prst="rect">
            <a:avLst/>
          </a:prstGeom>
        </p:spPr>
      </p:pic>
      <p:sp>
        <p:nvSpPr>
          <p:cNvPr id="36" name="文本框 35">
            <a:extLst>
              <a:ext uri="{FF2B5EF4-FFF2-40B4-BE49-F238E27FC236}">
                <a16:creationId xmlns:a16="http://schemas.microsoft.com/office/drawing/2014/main" id="{CDA3E19A-A2E1-8BC2-0683-00869E84B214}"/>
              </a:ext>
            </a:extLst>
          </p:cNvPr>
          <p:cNvSpPr txBox="1"/>
          <p:nvPr/>
        </p:nvSpPr>
        <p:spPr>
          <a:xfrm>
            <a:off x="19378111" y="8902360"/>
            <a:ext cx="3001645" cy="1785104"/>
          </a:xfrm>
          <a:prstGeom prst="rect">
            <a:avLst/>
          </a:prstGeom>
          <a:noFill/>
        </p:spPr>
        <p:txBody>
          <a:bodyPr wrap="square" rtlCol="0" anchor="t">
            <a:spAutoFit/>
          </a:bodyPr>
          <a:lstStyle/>
          <a:p>
            <a:pPr>
              <a:spcAft>
                <a:spcPts val="1200"/>
              </a:spcAft>
            </a:pPr>
            <a:r>
              <a:rPr lang="zh-CN" altLang="en-US" sz="2000" b="1" dirty="0">
                <a:solidFill>
                  <a:srgbClr val="303030"/>
                </a:solidFill>
                <a:latin typeface="黑体" panose="02010609060101010101" pitchFamily="49" charset="-122"/>
                <a:ea typeface="黑体" panose="02010609060101010101" pitchFamily="49" charset="-122"/>
              </a:rPr>
              <a:t>叶秀妹</a:t>
            </a:r>
            <a:endParaRPr lang="en-US" altLang="zh-CN" sz="2000" b="1" dirty="0">
              <a:solidFill>
                <a:srgbClr val="303030"/>
              </a:solidFill>
              <a:latin typeface="黑体" panose="02010609060101010101" pitchFamily="49" charset="-122"/>
              <a:ea typeface="黑体" panose="02010609060101010101" pitchFamily="49" charset="-122"/>
            </a:endParaRPr>
          </a:p>
          <a:p>
            <a:pPr>
              <a:spcAft>
                <a:spcPts val="1200"/>
              </a:spcAft>
            </a:pPr>
            <a:r>
              <a:rPr lang="zh-CN" altLang="en-US" sz="2000" dirty="0">
                <a:latin typeface="黑体" panose="02010609060101010101" pitchFamily="49" charset="-122"/>
                <a:ea typeface="黑体" panose="02010609060101010101" pitchFamily="49" charset="-122"/>
              </a:rPr>
              <a:t>安徽宿州人，</a:t>
            </a:r>
            <a:r>
              <a:rPr lang="en-US" altLang="zh-CN" sz="2000" dirty="0">
                <a:latin typeface="黑体" panose="02010609060101010101" pitchFamily="49" charset="-122"/>
                <a:ea typeface="黑体" panose="02010609060101010101" pitchFamily="49" charset="-122"/>
              </a:rPr>
              <a:t>2025</a:t>
            </a:r>
            <a:r>
              <a:rPr lang="zh-CN" altLang="en-US" sz="2000" dirty="0">
                <a:latin typeface="黑体" panose="02010609060101010101" pitchFamily="49" charset="-122"/>
                <a:ea typeface="黑体" panose="02010609060101010101" pitchFamily="49" charset="-122"/>
              </a:rPr>
              <a:t>年入学。</a:t>
            </a:r>
            <a:r>
              <a:rPr lang="zh-CN" altLang="en-US" sz="2000" dirty="0">
                <a:solidFill>
                  <a:srgbClr val="4C4C4C"/>
                </a:solidFill>
                <a:latin typeface="黑体" panose="02010609060101010101" pitchFamily="49" charset="-122"/>
                <a:ea typeface="黑体" panose="02010609060101010101" pitchFamily="49" charset="-122"/>
              </a:rPr>
              <a:t>主要从事颗粒流动与传热及其人工智能（机器学习）研究。</a:t>
            </a:r>
          </a:p>
        </p:txBody>
      </p:sp>
      <p:pic>
        <p:nvPicPr>
          <p:cNvPr id="50" name="图片 49" descr="蓝色头发的女人&#10;&#10;AI 生成的内容可能不正确。">
            <a:extLst>
              <a:ext uri="{FF2B5EF4-FFF2-40B4-BE49-F238E27FC236}">
                <a16:creationId xmlns:a16="http://schemas.microsoft.com/office/drawing/2014/main" id="{7C3790C7-94B2-A7DF-4760-F19FECD942AD}"/>
              </a:ext>
            </a:extLst>
          </p:cNvPr>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17452368" y="8816375"/>
            <a:ext cx="1593000" cy="2230200"/>
          </a:xfrm>
          <a:prstGeom prst="rect">
            <a:avLst/>
          </a:prstGeom>
        </p:spPr>
      </p:pic>
    </p:spTree>
    <p:extLst>
      <p:ext uri="{BB962C8B-B14F-4D97-AF65-F5344CB8AC3E}">
        <p14:creationId xmlns:p14="http://schemas.microsoft.com/office/powerpoint/2010/main" val="7172923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2JhNTJmNTFlMmQyYzg2MjE2ODkxNTVkNWFkYjZmNTc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344.8818897637793,&quot;width&quot;:2834.6456692913384}"/>
</p:tagLst>
</file>

<file path=ppt/theme/theme1.xml><?xml version="1.0" encoding="utf-8"?>
<a:theme xmlns:a="http://schemas.openxmlformats.org/drawingml/2006/main" name="Office 2013 - 2022 主题">
  <a:themeElements>
    <a:clrScheme name="Office 2013 - 2022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160</TotalTime>
  <Words>614</Words>
  <Application>Microsoft Office PowerPoint</Application>
  <PresentationFormat>自定义</PresentationFormat>
  <Paragraphs>63</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黑体</vt:lpstr>
      <vt:lpstr>宋体</vt:lpstr>
      <vt:lpstr>Arial</vt:lpstr>
      <vt:lpstr>Calibri</vt:lpstr>
      <vt:lpstr>Calibri Light</vt:lpstr>
      <vt:lpstr>Office 2013 - 2022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wenguang nan</dc:creator>
  <cp:lastModifiedBy>wenguang nan</cp:lastModifiedBy>
  <cp:revision>30</cp:revision>
  <dcterms:created xsi:type="dcterms:W3CDTF">2022-08-02T09:48:00Z</dcterms:created>
  <dcterms:modified xsi:type="dcterms:W3CDTF">2025-09-08T02:13:01Z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0x010100A4AED7658867FC4E8201D3122D27D3A2</vt:lpwstr>
  </property>
  <property fmtid="{D5CDD505-2E9C-101B-9397-08002B2CF9AE}" pid="3" name="ICV">
    <vt:lpwstr>34F240A304194438A6E0BDED4116401A</vt:lpwstr>
  </property>
  <property fmtid="{D5CDD505-2E9C-101B-9397-08002B2CF9AE}" pid="4" name="KSOProductBuildVer">
    <vt:lpwstr>2052-11.1.0.12313</vt:lpwstr>
  </property>
</Properties>
</file>