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305" r:id="rId2"/>
    <p:sldId id="306" r:id="rId3"/>
    <p:sldId id="307" r:id="rId4"/>
    <p:sldId id="308" r:id="rId5"/>
    <p:sldId id="309" r:id="rId6"/>
    <p:sldId id="353" r:id="rId7"/>
    <p:sldId id="320" r:id="rId8"/>
    <p:sldId id="310" r:id="rId9"/>
    <p:sldId id="352" r:id="rId10"/>
    <p:sldId id="311" r:id="rId11"/>
    <p:sldId id="312" r:id="rId12"/>
    <p:sldId id="313" r:id="rId13"/>
    <p:sldId id="354" r:id="rId14"/>
    <p:sldId id="315" r:id="rId15"/>
    <p:sldId id="314" r:id="rId16"/>
    <p:sldId id="316" r:id="rId17"/>
    <p:sldId id="317" r:id="rId18"/>
    <p:sldId id="366" r:id="rId19"/>
    <p:sldId id="355" r:id="rId20"/>
    <p:sldId id="321" r:id="rId21"/>
    <p:sldId id="368" r:id="rId22"/>
    <p:sldId id="356" r:id="rId23"/>
    <p:sldId id="323" r:id="rId24"/>
    <p:sldId id="324" r:id="rId25"/>
    <p:sldId id="369" r:id="rId26"/>
    <p:sldId id="325" r:id="rId27"/>
    <p:sldId id="327" r:id="rId28"/>
    <p:sldId id="326" r:id="rId29"/>
    <p:sldId id="357" r:id="rId30"/>
    <p:sldId id="328" r:id="rId31"/>
    <p:sldId id="329" r:id="rId32"/>
    <p:sldId id="330" r:id="rId33"/>
    <p:sldId id="331" r:id="rId34"/>
    <p:sldId id="332" r:id="rId35"/>
    <p:sldId id="333" r:id="rId36"/>
    <p:sldId id="358" r:id="rId37"/>
    <p:sldId id="335" r:id="rId38"/>
    <p:sldId id="359" r:id="rId39"/>
    <p:sldId id="336" r:id="rId40"/>
    <p:sldId id="337" r:id="rId41"/>
    <p:sldId id="341" r:id="rId42"/>
    <p:sldId id="342" r:id="rId43"/>
    <p:sldId id="343" r:id="rId44"/>
    <p:sldId id="360" r:id="rId45"/>
    <p:sldId id="338" r:id="rId46"/>
    <p:sldId id="339" r:id="rId47"/>
    <p:sldId id="322" r:id="rId48"/>
    <p:sldId id="361" r:id="rId49"/>
    <p:sldId id="344" r:id="rId50"/>
    <p:sldId id="362" r:id="rId51"/>
    <p:sldId id="371" r:id="rId52"/>
    <p:sldId id="364" r:id="rId53"/>
    <p:sldId id="363" r:id="rId54"/>
    <p:sldId id="372" r:id="rId55"/>
    <p:sldId id="365" r:id="rId56"/>
    <p:sldId id="370" r:id="rId57"/>
    <p:sldId id="367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EF9"/>
    <a:srgbClr val="4677BF"/>
    <a:srgbClr val="CB9BFF"/>
    <a:srgbClr val="99CC00"/>
    <a:srgbClr val="FFCC99"/>
    <a:srgbClr val="FFCC00"/>
    <a:srgbClr val="00FF00"/>
    <a:srgbClr val="00CCFF"/>
    <a:srgbClr val="00FFFF"/>
    <a:srgbClr val="FF6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0" autoAdjust="0"/>
    <p:restoredTop sz="96412" autoAdjust="0"/>
  </p:normalViewPr>
  <p:slideViewPr>
    <p:cSldViewPr>
      <p:cViewPr varScale="1">
        <p:scale>
          <a:sx n="112" d="100"/>
          <a:sy n="112" d="100"/>
        </p:scale>
        <p:origin x="16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3FC5D-1C3E-4456-BB9C-79F8B1ADC435}" type="datetimeFigureOut">
              <a:rPr lang="en-US" smtClean="0"/>
              <a:pPr/>
              <a:t>7/1/2016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AEB5E-DA78-45BB-87E2-DEF52288AC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8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AEB5E-DA78-45BB-87E2-DEF52288AC4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65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3C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588" y="4803775"/>
            <a:ext cx="9140825" cy="2054225"/>
            <a:chOff x="1" y="3026"/>
            <a:chExt cx="5758" cy="1294"/>
          </a:xfrm>
        </p:grpSpPr>
        <p:sp>
          <p:nvSpPr>
            <p:cNvPr id="5" name="Freeform 11"/>
            <p:cNvSpPr>
              <a:spLocks/>
            </p:cNvSpPr>
            <p:nvPr userDrawn="1"/>
          </p:nvSpPr>
          <p:spPr bwMode="auto">
            <a:xfrm>
              <a:off x="1" y="3026"/>
              <a:ext cx="5758" cy="288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2879" y="0"/>
                </a:cxn>
                <a:cxn ang="0">
                  <a:pos x="5758" y="314"/>
                </a:cxn>
              </a:cxnLst>
              <a:rect l="0" t="0" r="r" b="b"/>
              <a:pathLst>
                <a:path w="5758" h="314">
                  <a:moveTo>
                    <a:pt x="0" y="314"/>
                  </a:moveTo>
                  <a:cubicBezTo>
                    <a:pt x="959" y="157"/>
                    <a:pt x="1919" y="0"/>
                    <a:pt x="2879" y="0"/>
                  </a:cubicBezTo>
                  <a:cubicBezTo>
                    <a:pt x="3839" y="0"/>
                    <a:pt x="4798" y="157"/>
                    <a:pt x="5758" y="31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6" name="Rectangle 15"/>
            <p:cNvSpPr>
              <a:spLocks noChangeArrowheads="1"/>
            </p:cNvSpPr>
            <p:nvPr userDrawn="1"/>
          </p:nvSpPr>
          <p:spPr bwMode="auto">
            <a:xfrm>
              <a:off x="1" y="3314"/>
              <a:ext cx="5758" cy="1006"/>
            </a:xfrm>
            <a:prstGeom prst="rect">
              <a:avLst/>
            </a:prstGeom>
            <a:solidFill>
              <a:schemeClr val="bg1"/>
            </a:solidFill>
            <a:ln w="12699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</p:grpSp>
      <p:pic>
        <p:nvPicPr>
          <p:cNvPr id="7" name="Picture 1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4450" y="5903913"/>
            <a:ext cx="1835150" cy="33972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087438"/>
            <a:ext cx="7772400" cy="1905000"/>
          </a:xfrm>
        </p:spPr>
        <p:txBody>
          <a:bodyPr/>
          <a:lstStyle>
            <a:lvl1pPr algn="ctr">
              <a:lnSpc>
                <a:spcPct val="85000"/>
              </a:lnSpc>
              <a:spcBef>
                <a:spcPct val="15000"/>
              </a:spcBef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95625"/>
            <a:ext cx="6400800" cy="1436688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rgbClr val="0053A5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2725" y="106363"/>
            <a:ext cx="1998663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3563" y="106363"/>
            <a:ext cx="584676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3563" y="992188"/>
            <a:ext cx="3922712" cy="503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8675" y="992188"/>
            <a:ext cx="3922713" cy="503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3563" y="992188"/>
            <a:ext cx="3922712" cy="503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92188"/>
            <a:ext cx="3922713" cy="503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106363"/>
            <a:ext cx="7997825" cy="468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#1 Title – 28 Pt. Arial Bold Title Case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563" y="992188"/>
            <a:ext cx="7997825" cy="5032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Bullet level – 24 pt. Arial bold sentence case</a:t>
            </a:r>
          </a:p>
          <a:p>
            <a:pPr lvl="1"/>
            <a:r>
              <a:rPr lang="en-US" smtClean="0"/>
              <a:t>Second level – 20 pt. Arial bold sentence case</a:t>
            </a:r>
          </a:p>
          <a:p>
            <a:pPr lvl="2"/>
            <a:r>
              <a:rPr lang="en-US" smtClean="0"/>
              <a:t>Third level – 18 pt. Arial sentence case</a:t>
            </a:r>
          </a:p>
          <a:p>
            <a:pPr lvl="3"/>
            <a:r>
              <a:rPr lang="en-US" smtClean="0"/>
              <a:t>Third level – 16 pt. Arial sentence case</a:t>
            </a: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49213" y="6584950"/>
            <a:ext cx="336550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fld id="{7FD016E4-CB16-40BE-AC09-F919E91ADBC0}" type="slidenum">
              <a:rPr lang="en-US" sz="1000" i="1">
                <a:latin typeface="+mn-lt"/>
                <a:cs typeface="+mn-cs"/>
              </a:rPr>
              <a:pPr fontAlgn="auto">
                <a:lnSpc>
                  <a:spcPct val="90000"/>
                </a:lnSpc>
                <a:spcAft>
                  <a:spcPts val="0"/>
                </a:spcAft>
                <a:defRPr/>
              </a:pPr>
              <a:t>‹#›</a:t>
            </a:fld>
            <a:endParaRPr lang="en-US" sz="1000" i="1" dirty="0">
              <a:latin typeface="+mn-lt"/>
              <a:cs typeface="+mn-cs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827463" y="6584950"/>
            <a:ext cx="1466850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000" dirty="0">
                <a:latin typeface="+mn-lt"/>
                <a:cs typeface="+mn-cs"/>
              </a:rPr>
              <a:t>Honeywell Confidential</a:t>
            </a: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8221663" y="6584950"/>
            <a:ext cx="920750" cy="198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800" dirty="0">
                <a:latin typeface="+mn-lt"/>
                <a:cs typeface="+mn-cs"/>
              </a:rPr>
              <a:t>File Number- </a:t>
            </a:r>
            <a:fld id="{08E60027-F645-4002-9BA6-BDA0AEE3FBDD}" type="slidenum">
              <a:rPr lang="en-US" sz="800">
                <a:latin typeface="+mn-lt"/>
                <a:cs typeface="+mn-cs"/>
              </a:rPr>
              <a:pPr algn="r" fontAlgn="auto">
                <a:lnSpc>
                  <a:spcPct val="90000"/>
                </a:lnSpc>
                <a:spcAft>
                  <a:spcPts val="0"/>
                </a:spcAft>
                <a:defRPr/>
              </a:pPr>
              <a:t>‹#›</a:t>
            </a:fld>
            <a:endParaRPr lang="en-US" sz="800" dirty="0">
              <a:latin typeface="+mn-lt"/>
              <a:cs typeface="+mn-cs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80988" y="533400"/>
            <a:ext cx="8574087" cy="204788"/>
            <a:chOff x="183" y="456"/>
            <a:chExt cx="5401" cy="129"/>
          </a:xfrm>
        </p:grpSpPr>
        <p:pic>
          <p:nvPicPr>
            <p:cNvPr id="1032" name="Picture 19"/>
            <p:cNvPicPr>
              <a:picLocks noChangeArrowheads="1"/>
            </p:cNvPicPr>
            <p:nvPr userDrawn="1"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990" y="456"/>
              <a:ext cx="594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6" name="Line 22"/>
            <p:cNvSpPr>
              <a:spLocks noChangeShapeType="1"/>
            </p:cNvSpPr>
            <p:nvPr userDrawn="1"/>
          </p:nvSpPr>
          <p:spPr bwMode="auto">
            <a:xfrm>
              <a:off x="183" y="585"/>
              <a:ext cx="5401" cy="0"/>
            </a:xfrm>
            <a:prstGeom prst="line">
              <a:avLst/>
            </a:prstGeom>
            <a:noFill/>
            <a:ln w="12700">
              <a:solidFill>
                <a:srgbClr val="DC241F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174625" indent="-174625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rgbClr val="DC241F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8275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rgbClr val="0053A5"/>
        </a:buClr>
        <a:buSzPct val="120000"/>
        <a:buFont typeface="Arial" charset="0"/>
        <a:buChar char="-"/>
        <a:defRPr sz="2000" b="1">
          <a:solidFill>
            <a:schemeClr val="tx1"/>
          </a:solidFill>
          <a:latin typeface="+mn-lt"/>
        </a:defRPr>
      </a:lvl2pPr>
      <a:lvl3pPr marL="738188" indent="-166688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rgbClr val="317023"/>
        </a:buClr>
        <a:buSzPct val="90000"/>
        <a:buFont typeface="Wingdings" pitchFamily="2" charset="2"/>
        <a:buChar char="w"/>
        <a:defRPr>
          <a:solidFill>
            <a:schemeClr val="tx1"/>
          </a:solidFill>
          <a:latin typeface="+mn-lt"/>
        </a:defRPr>
      </a:lvl3pPr>
      <a:lvl4pPr marL="973138" indent="-12065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4pPr>
      <a:lvl5pPr marL="2330450" indent="-27146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787650" indent="-27146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244850" indent="-27146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702050" indent="-27146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159250" indent="-27146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ch3uu0002.honeywell.com:8080/2100" TargetMode="External"/><Relationship Id="rId2" Type="http://schemas.openxmlformats.org/officeDocument/2006/relationships/hyperlink" Target="http://ch3uu0002.honeywell.com:8080/2101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ch3uu0002.honeywell.com:8080/2108" TargetMode="External"/><Relationship Id="rId4" Type="http://schemas.openxmlformats.org/officeDocument/2006/relationships/hyperlink" Target="http://ch3uu0002.honeywell.com:8080/2109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" y="1087438"/>
            <a:ext cx="8994912" cy="1905000"/>
          </a:xfrm>
        </p:spPr>
        <p:txBody>
          <a:bodyPr/>
          <a:lstStyle/>
          <a:p>
            <a:r>
              <a:rPr lang="en-US" sz="4000" dirty="0" smtClean="0"/>
              <a:t>Input system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				</a:t>
            </a:r>
            <a:r>
              <a:rPr lang="en-US" sz="1600" dirty="0" smtClean="0"/>
              <a:t>Android </a:t>
            </a:r>
            <a:r>
              <a:rPr lang="en-US" sz="1600" dirty="0"/>
              <a:t>M Scan Wedge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 </a:t>
            </a:r>
            <a:r>
              <a:rPr lang="en-US" sz="4000" dirty="0" smtClean="0"/>
              <a:t>			</a:t>
            </a:r>
            <a:endParaRPr lang="en-US" sz="1600" dirty="0" smtClean="0"/>
          </a:p>
        </p:txBody>
      </p:sp>
      <p:sp>
        <p:nvSpPr>
          <p:cNvPr id="3075" name="Rectangle 1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Kacy</a:t>
            </a:r>
          </a:p>
          <a:p>
            <a:r>
              <a:rPr lang="en-US" dirty="0" smtClean="0"/>
              <a:t>6/28/2016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Kernel Part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63" y="980728"/>
            <a:ext cx="31747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FF0000"/>
                </a:solidFill>
              </a:rPr>
              <a:t>Initialization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- </a:t>
            </a:r>
            <a:r>
              <a:rPr lang="en-US" dirty="0" err="1"/>
              <a:t>Gpio_key.c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3563" y="2125445"/>
            <a:ext cx="8310993" cy="3416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static int __devinit gpio_keys_probe(struct platform_device *pdev)</a:t>
            </a:r>
          </a:p>
          <a:p>
            <a:r>
              <a:rPr lang="en-US" dirty="0" smtClean="0"/>
              <a:t>{	</a:t>
            </a:r>
            <a:r>
              <a:rPr lang="en-US" dirty="0" smtClean="0">
                <a:solidFill>
                  <a:srgbClr val="FFFF00"/>
                </a:solidFill>
              </a:rPr>
              <a:t>// get gpio keys info from device tree</a:t>
            </a:r>
          </a:p>
          <a:p>
            <a:r>
              <a:rPr lang="en-US" dirty="0" smtClean="0"/>
              <a:t>	error </a:t>
            </a:r>
            <a:r>
              <a:rPr lang="en-US" dirty="0"/>
              <a:t>= gpio_keys_get_devtree_pdata(dev, &amp;alt_pdata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// allocate an </a:t>
            </a:r>
            <a:r>
              <a:rPr lang="en-US" dirty="0">
                <a:solidFill>
                  <a:srgbClr val="FFFF00"/>
                </a:solidFill>
              </a:rPr>
              <a:t>input device </a:t>
            </a:r>
            <a:r>
              <a:rPr lang="en-US" dirty="0" smtClean="0">
                <a:solidFill>
                  <a:srgbClr val="FFFF00"/>
                </a:solidFill>
              </a:rPr>
              <a:t>(struct input_dev</a:t>
            </a:r>
            <a:r>
              <a:rPr lang="en-US" dirty="0">
                <a:solidFill>
                  <a:srgbClr val="FFFF00"/>
                </a:solidFill>
              </a:rPr>
              <a:t>). </a:t>
            </a:r>
          </a:p>
          <a:p>
            <a:r>
              <a:rPr lang="en-US" dirty="0"/>
              <a:t>	input = input_allocate_device</a:t>
            </a:r>
            <a:r>
              <a:rPr lang="en-US" dirty="0" smtClean="0"/>
              <a:t>();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// set device data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	input_set_drvdata(input, ddata);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	// init gpio, irq</a:t>
            </a:r>
            <a:r>
              <a:rPr lang="en-US" dirty="0">
                <a:solidFill>
                  <a:srgbClr val="FFFF00"/>
                </a:solidFill>
              </a:rPr>
              <a:t>;</a:t>
            </a:r>
            <a:r>
              <a:rPr lang="en-US" dirty="0" smtClean="0">
                <a:solidFill>
                  <a:srgbClr val="FFFF00"/>
                </a:solidFill>
              </a:rPr>
              <a:t> init work for irq</a:t>
            </a:r>
          </a:p>
          <a:p>
            <a:r>
              <a:rPr lang="en-US" dirty="0" smtClean="0"/>
              <a:t>	gpio_keys_setup_key</a:t>
            </a:r>
            <a:r>
              <a:rPr lang="en-US" dirty="0"/>
              <a:t>(); // input_set_capability(input, EV_KEY, </a:t>
            </a:r>
            <a:r>
              <a:rPr lang="en-US" dirty="0" smtClean="0"/>
              <a:t>button);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// register input device (add struct input_dev to input device list)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error </a:t>
            </a:r>
            <a:r>
              <a:rPr lang="en-US" dirty="0"/>
              <a:t>= input_register_device(input</a:t>
            </a:r>
            <a:r>
              <a:rPr lang="en-US" dirty="0" smtClean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3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Kernel Part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63" y="980728"/>
            <a:ext cx="27302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FF0000"/>
                </a:solidFill>
              </a:rPr>
              <a:t>Initialization</a:t>
            </a:r>
            <a:endParaRPr lang="en-US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- </a:t>
            </a:r>
            <a:r>
              <a:rPr lang="en-US" dirty="0" err="1" smtClean="0"/>
              <a:t>Input.c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563" y="2125445"/>
            <a:ext cx="6705682" cy="3416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struct input_dev *input_allocate_device(void)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struct </a:t>
            </a:r>
            <a:r>
              <a:rPr lang="en-US" dirty="0"/>
              <a:t>input_dev *dev;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// allocate memory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	dev = </a:t>
            </a:r>
            <a:r>
              <a:rPr lang="en-US" dirty="0" err="1"/>
              <a:t>kzalloc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(struct input_dev), GFP_KERNEL);</a:t>
            </a:r>
          </a:p>
          <a:p>
            <a:r>
              <a:rPr lang="en-US" dirty="0" smtClean="0"/>
              <a:t>	if(dev) {</a:t>
            </a:r>
          </a:p>
          <a:p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// </a:t>
            </a:r>
            <a:r>
              <a:rPr lang="en-US" dirty="0">
                <a:solidFill>
                  <a:srgbClr val="FFFF00"/>
                </a:solidFill>
              </a:rPr>
              <a:t>do </a:t>
            </a:r>
            <a:r>
              <a:rPr lang="en-US" dirty="0" smtClean="0">
                <a:solidFill>
                  <a:srgbClr val="FFFF00"/>
                </a:solidFill>
              </a:rPr>
              <a:t>some variable assignment for struct input_dev</a:t>
            </a:r>
          </a:p>
          <a:p>
            <a:r>
              <a:rPr lang="en-US" dirty="0" smtClean="0"/>
              <a:t>		……</a:t>
            </a:r>
          </a:p>
          <a:p>
            <a:r>
              <a:rPr lang="en-US" dirty="0" smtClean="0"/>
              <a:t>	}</a:t>
            </a:r>
          </a:p>
          <a:p>
            <a:endParaRPr lang="en-US" dirty="0"/>
          </a:p>
          <a:p>
            <a:r>
              <a:rPr lang="en-US" dirty="0" smtClean="0"/>
              <a:t>	return dev;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Kernel Part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63" y="980728"/>
            <a:ext cx="27302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FF0000"/>
                </a:solidFill>
              </a:rPr>
              <a:t>Initialization</a:t>
            </a:r>
            <a:endParaRPr lang="en-US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- </a:t>
            </a:r>
            <a:r>
              <a:rPr lang="en-US" dirty="0" err="1" smtClean="0"/>
              <a:t>Input.c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563" y="2125445"/>
            <a:ext cx="7622664" cy="39703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int input_register_device(struct input_dev *dev)</a:t>
            </a:r>
          </a:p>
          <a:p>
            <a:r>
              <a:rPr lang="en-US" dirty="0" smtClean="0"/>
              <a:t>{	</a:t>
            </a:r>
            <a:r>
              <a:rPr lang="en-US" dirty="0" smtClean="0">
                <a:solidFill>
                  <a:srgbClr val="FFFF00"/>
                </a:solidFill>
              </a:rPr>
              <a:t>// set device name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dev_set_name</a:t>
            </a:r>
            <a:r>
              <a:rPr lang="en-US" dirty="0"/>
              <a:t>(&amp;dev-&gt;dev, "</a:t>
            </a:r>
            <a:r>
              <a:rPr lang="en-US" dirty="0" err="1"/>
              <a:t>input%ld</a:t>
            </a:r>
            <a:r>
              <a:rPr lang="en-US" dirty="0"/>
              <a:t>",</a:t>
            </a:r>
          </a:p>
          <a:p>
            <a:r>
              <a:rPr lang="en-US" dirty="0"/>
              <a:t>		     (unsigned long) </a:t>
            </a:r>
            <a:r>
              <a:rPr lang="en-US" dirty="0" err="1"/>
              <a:t>atomic_inc_return</a:t>
            </a:r>
            <a:r>
              <a:rPr lang="en-US" dirty="0"/>
              <a:t>(&amp;</a:t>
            </a:r>
            <a:r>
              <a:rPr lang="en-US" dirty="0" err="1"/>
              <a:t>input_no</a:t>
            </a:r>
            <a:r>
              <a:rPr lang="en-US" dirty="0"/>
              <a:t>) - 1);</a:t>
            </a:r>
            <a:endParaRPr lang="en-US" dirty="0" smtClean="0"/>
          </a:p>
          <a:p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// put device into </a:t>
            </a:r>
            <a:r>
              <a:rPr lang="en-US" dirty="0" err="1" smtClean="0">
                <a:solidFill>
                  <a:srgbClr val="FFFF00"/>
                </a:solidFill>
              </a:rPr>
              <a:t>linux</a:t>
            </a:r>
            <a:r>
              <a:rPr lang="en-US" dirty="0" smtClean="0">
                <a:solidFill>
                  <a:srgbClr val="FFFF00"/>
                </a:solidFill>
              </a:rPr>
              <a:t> device module</a:t>
            </a:r>
          </a:p>
          <a:p>
            <a:r>
              <a:rPr lang="en-US" dirty="0"/>
              <a:t>	</a:t>
            </a:r>
            <a:r>
              <a:rPr lang="en-US" dirty="0" smtClean="0"/>
              <a:t>error </a:t>
            </a:r>
            <a:r>
              <a:rPr lang="en-US" dirty="0"/>
              <a:t>= </a:t>
            </a:r>
            <a:r>
              <a:rPr lang="en-US" dirty="0" err="1"/>
              <a:t>device_add</a:t>
            </a:r>
            <a:r>
              <a:rPr lang="en-US" dirty="0"/>
              <a:t>(&amp;dev-&gt;dev);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// add node to input device list</a:t>
            </a:r>
          </a:p>
          <a:p>
            <a:r>
              <a:rPr lang="en-US" dirty="0"/>
              <a:t>	</a:t>
            </a:r>
            <a:r>
              <a:rPr lang="en-US" dirty="0" err="1"/>
              <a:t>list_add_tail</a:t>
            </a:r>
            <a:r>
              <a:rPr lang="en-US" dirty="0"/>
              <a:t>(&amp;dev-&gt;node, &amp;</a:t>
            </a:r>
            <a:r>
              <a:rPr lang="en-US" dirty="0" err="1"/>
              <a:t>input_dev_list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// Link device to a handler</a:t>
            </a:r>
          </a:p>
          <a:p>
            <a:r>
              <a:rPr lang="en-US" dirty="0"/>
              <a:t>	</a:t>
            </a:r>
            <a:r>
              <a:rPr lang="en-US" dirty="0" err="1" smtClean="0"/>
              <a:t>list_for_each_entry</a:t>
            </a:r>
            <a:r>
              <a:rPr lang="en-US" dirty="0" smtClean="0"/>
              <a:t>(handler</a:t>
            </a:r>
            <a:r>
              <a:rPr lang="en-US" dirty="0"/>
              <a:t>, &amp;</a:t>
            </a:r>
            <a:r>
              <a:rPr lang="en-US" dirty="0" err="1"/>
              <a:t>input_handler_list</a:t>
            </a:r>
            <a:r>
              <a:rPr lang="en-US" dirty="0"/>
              <a:t>, node)</a:t>
            </a:r>
          </a:p>
          <a:p>
            <a:r>
              <a:rPr lang="en-US" dirty="0"/>
              <a:t>	</a:t>
            </a:r>
            <a:r>
              <a:rPr lang="en-US" dirty="0" err="1" smtClean="0"/>
              <a:t>input_attach_handler</a:t>
            </a:r>
            <a:r>
              <a:rPr lang="en-US" dirty="0" smtClean="0"/>
              <a:t>(dev</a:t>
            </a:r>
            <a:r>
              <a:rPr lang="en-US" dirty="0"/>
              <a:t>, handler);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3200" y="992188"/>
            <a:ext cx="8940799" cy="5032375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/>
              <a:t>Overview Frame </a:t>
            </a:r>
            <a:r>
              <a:rPr lang="en-US" sz="1600" b="1" kern="0" dirty="0" smtClean="0"/>
              <a:t>Diagram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Kernel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Framework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Input Method &amp;Scan Wedge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Kernel Part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/>
              <a:t>Hardware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Initialization</a:t>
            </a:r>
            <a:endParaRPr lang="en-US" sz="1400" i="1" kern="0" dirty="0"/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2800" i="1" kern="0" dirty="0" smtClean="0">
                <a:solidFill>
                  <a:srgbClr val="FF0000"/>
                </a:solidFill>
              </a:rPr>
              <a:t>Data </a:t>
            </a:r>
            <a:r>
              <a:rPr lang="en-US" sz="2800" i="1" kern="0" dirty="0">
                <a:solidFill>
                  <a:srgbClr val="FF0000"/>
                </a:solidFill>
              </a:rPr>
              <a:t>Path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Framework Part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 -&gt; InputReadThread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 -&gt; InputDispatchThread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Input Method &amp;Scan Wedge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Bind Input </a:t>
            </a:r>
            <a:r>
              <a:rPr lang="en-US" sz="1400" i="1" kern="0" dirty="0"/>
              <a:t>M</a:t>
            </a:r>
            <a:r>
              <a:rPr lang="en-US" sz="1400" i="1" kern="0" dirty="0" smtClean="0"/>
              <a:t>ethod</a:t>
            </a:r>
            <a:endParaRPr lang="en-US" sz="1400" i="1" kern="0" dirty="0"/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Scan Wedge Receiver</a:t>
            </a:r>
            <a:endParaRPr lang="en-US" sz="1400" i="1" kern="0" dirty="0"/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Implementation of “Wedge as Keys”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Solution 1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Solution 2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The End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§"/>
              <a:defRPr/>
            </a:pPr>
            <a:endParaRPr lang="en-US" sz="2400" b="1" kern="0" dirty="0" smtClean="0"/>
          </a:p>
          <a:p>
            <a:pPr marL="174625" lvl="0" indent="-174625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</a:pPr>
            <a:endParaRPr lang="en-US" sz="2400" b="1" kern="0" dirty="0" smtClean="0"/>
          </a:p>
          <a:p>
            <a:pPr marL="174625" marR="0" lvl="0" indent="-174625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SzTx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21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Kernel Part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63" y="980728"/>
            <a:ext cx="33586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FF0000"/>
                </a:solidFill>
              </a:rPr>
              <a:t>Data Path</a:t>
            </a:r>
            <a:endParaRPr lang="en-US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</a:t>
            </a:r>
            <a:r>
              <a:rPr lang="en-US" dirty="0" err="1" smtClean="0"/>
              <a:t>Gpio_keys.c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563" y="2096852"/>
            <a:ext cx="7596951" cy="14773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static void </a:t>
            </a:r>
            <a:r>
              <a:rPr lang="en-US" dirty="0" err="1"/>
              <a:t>gpio_keys_gpio_report_event</a:t>
            </a:r>
            <a:r>
              <a:rPr lang="en-US" dirty="0"/>
              <a:t>(struct </a:t>
            </a:r>
            <a:r>
              <a:rPr lang="en-US" dirty="0" err="1"/>
              <a:t>gpio_button_data</a:t>
            </a:r>
            <a:r>
              <a:rPr lang="en-US" dirty="0"/>
              <a:t> *</a:t>
            </a:r>
            <a:r>
              <a:rPr lang="en-US" dirty="0" err="1"/>
              <a:t>bdata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input_event</a:t>
            </a:r>
            <a:r>
              <a:rPr lang="en-US" dirty="0" smtClean="0"/>
              <a:t>(input</a:t>
            </a:r>
            <a:r>
              <a:rPr lang="en-US" dirty="0"/>
              <a:t>, type, button-&gt;code, !!state);</a:t>
            </a:r>
          </a:p>
          <a:p>
            <a:r>
              <a:rPr lang="en-US" dirty="0"/>
              <a:t>	</a:t>
            </a:r>
            <a:r>
              <a:rPr lang="en-US" dirty="0" err="1"/>
              <a:t>input_sync</a:t>
            </a:r>
            <a:r>
              <a:rPr lang="en-US" dirty="0"/>
              <a:t>(input</a:t>
            </a:r>
            <a:r>
              <a:rPr lang="en-US" dirty="0" smtClean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20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Kernel Part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63" y="980728"/>
            <a:ext cx="27815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FF0000"/>
                </a:solidFill>
              </a:rPr>
              <a:t>Data Path</a:t>
            </a:r>
            <a:endParaRPr lang="en-US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</a:t>
            </a:r>
            <a:r>
              <a:rPr lang="en-US" dirty="0" err="1" smtClean="0"/>
              <a:t>Input.c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8283" y="1880828"/>
            <a:ext cx="6917278" cy="14773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input_event</a:t>
            </a:r>
            <a:r>
              <a:rPr lang="en-US" dirty="0"/>
              <a:t>(struct input_dev *dev,</a:t>
            </a:r>
          </a:p>
          <a:p>
            <a:r>
              <a:rPr lang="en-US" dirty="0"/>
              <a:t>		 unsigned int type, unsigned int code, int value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 smtClean="0">
                <a:solidFill>
                  <a:srgbClr val="FFFF00"/>
                </a:solidFill>
              </a:rPr>
              <a:t>	// report gpio keys</a:t>
            </a:r>
          </a:p>
          <a:p>
            <a:r>
              <a:rPr lang="en-US" dirty="0"/>
              <a:t>	</a:t>
            </a:r>
            <a:r>
              <a:rPr lang="en-US" dirty="0" err="1"/>
              <a:t>input_handle_event</a:t>
            </a:r>
            <a:r>
              <a:rPr lang="en-US" dirty="0"/>
              <a:t>(dev, type, code, value);	</a:t>
            </a:r>
            <a:endParaRPr lang="en-US" dirty="0" smtClean="0"/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43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Kernel Part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63" y="980728"/>
            <a:ext cx="27815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FF0000"/>
                </a:solidFill>
              </a:rPr>
              <a:t>Data Path</a:t>
            </a:r>
            <a:endParaRPr lang="en-US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</a:t>
            </a:r>
            <a:r>
              <a:rPr lang="en-US" dirty="0" err="1" smtClean="0"/>
              <a:t>Input.c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8283" y="1880828"/>
            <a:ext cx="8148384" cy="45243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static </a:t>
            </a:r>
            <a:r>
              <a:rPr lang="en-US" dirty="0"/>
              <a:t>void </a:t>
            </a:r>
            <a:r>
              <a:rPr lang="en-US" dirty="0" err="1"/>
              <a:t>input_handle_event</a:t>
            </a:r>
            <a:r>
              <a:rPr lang="en-US" dirty="0"/>
              <a:t>(struct input_dev *dev,</a:t>
            </a:r>
          </a:p>
          <a:p>
            <a:r>
              <a:rPr lang="en-US" dirty="0"/>
              <a:t>			       unsigned int type, unsigned int code, int 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rgbClr val="FFFF00"/>
                </a:solidFill>
              </a:rPr>
              <a:t>// INPUT_PASS_TO_HANDLERS; </a:t>
            </a:r>
            <a:r>
              <a:rPr lang="en-US" dirty="0" smtClean="0">
                <a:solidFill>
                  <a:srgbClr val="FFFF00"/>
                </a:solidFill>
              </a:rPr>
              <a:t>INPUT_PASS_TO_ALL;</a:t>
            </a:r>
          </a:p>
          <a:p>
            <a:r>
              <a:rPr lang="en-US" dirty="0"/>
              <a:t>	int disposition = INPUT_IGNORE_EVENT;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switch (type) {</a:t>
            </a:r>
          </a:p>
          <a:p>
            <a:r>
              <a:rPr lang="en-US" dirty="0" smtClean="0"/>
              <a:t>		case EV_SYN: …</a:t>
            </a:r>
          </a:p>
          <a:p>
            <a:r>
              <a:rPr lang="en-US" dirty="0"/>
              <a:t>	</a:t>
            </a:r>
            <a:r>
              <a:rPr lang="en-US" dirty="0" smtClean="0"/>
              <a:t>	case EV_KEY: …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/>
              <a:t>	if (disposition != INPUT_IGNORE_EVENT &amp;&amp; type != EV_SYN)</a:t>
            </a:r>
          </a:p>
          <a:p>
            <a:r>
              <a:rPr lang="en-US" dirty="0"/>
              <a:t>		dev-&gt;sync = false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	if ((disposition &amp; INPUT_PASS_TO_DEVICE) &amp;&amp; dev-&gt;event)</a:t>
            </a:r>
          </a:p>
          <a:p>
            <a:r>
              <a:rPr lang="en-US" dirty="0"/>
              <a:t>		dev-&gt;event(dev, type, code, value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	if (disposition &amp; INPUT_PASS_TO_HANDLERS)</a:t>
            </a:r>
          </a:p>
          <a:p>
            <a:r>
              <a:rPr lang="en-US" dirty="0"/>
              <a:t>		</a:t>
            </a:r>
            <a:r>
              <a:rPr lang="en-US" dirty="0" err="1"/>
              <a:t>input_pass_event</a:t>
            </a:r>
            <a:r>
              <a:rPr lang="en-US" dirty="0"/>
              <a:t>(dev, type, code, value);</a:t>
            </a:r>
            <a:r>
              <a:rPr lang="en-US" dirty="0" smtClean="0"/>
              <a:t>	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749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Kernel Part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63" y="980728"/>
            <a:ext cx="32560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FF0000"/>
                </a:solidFill>
              </a:rPr>
              <a:t>Data Path</a:t>
            </a:r>
            <a:endParaRPr lang="en-US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</a:t>
            </a:r>
            <a:r>
              <a:rPr lang="en-US" dirty="0" err="1" smtClean="0"/>
              <a:t>Keyboard.c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8283" y="1880828"/>
            <a:ext cx="7840608" cy="36933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static struct </a:t>
            </a:r>
            <a:r>
              <a:rPr lang="en-US" dirty="0" err="1"/>
              <a:t>input_handler</a:t>
            </a:r>
            <a:r>
              <a:rPr lang="en-US" dirty="0"/>
              <a:t> </a:t>
            </a:r>
            <a:r>
              <a:rPr lang="en-US" dirty="0" err="1"/>
              <a:t>kbd_handler</a:t>
            </a:r>
            <a:r>
              <a:rPr lang="en-US" dirty="0"/>
              <a:t> = {</a:t>
            </a:r>
          </a:p>
          <a:p>
            <a:r>
              <a:rPr lang="en-US" dirty="0"/>
              <a:t>	.event		= </a:t>
            </a:r>
            <a:r>
              <a:rPr lang="en-US" dirty="0" err="1"/>
              <a:t>kbd_event</a:t>
            </a:r>
            <a:r>
              <a:rPr lang="en-US" dirty="0"/>
              <a:t>,</a:t>
            </a:r>
          </a:p>
          <a:p>
            <a:r>
              <a:rPr lang="en-US" dirty="0" smtClean="0"/>
              <a:t>	…...</a:t>
            </a:r>
          </a:p>
          <a:p>
            <a:r>
              <a:rPr lang="en-US" dirty="0" smtClean="0"/>
              <a:t>};</a:t>
            </a:r>
            <a:endParaRPr lang="en-US" dirty="0"/>
          </a:p>
          <a:p>
            <a:r>
              <a:rPr lang="en-US" dirty="0" smtClean="0"/>
              <a:t>static </a:t>
            </a:r>
            <a:r>
              <a:rPr lang="en-US" dirty="0"/>
              <a:t>void </a:t>
            </a:r>
            <a:r>
              <a:rPr lang="en-US" dirty="0" err="1"/>
              <a:t>kbd_event</a:t>
            </a:r>
            <a:r>
              <a:rPr lang="en-US" dirty="0"/>
              <a:t>(struct </a:t>
            </a:r>
            <a:r>
              <a:rPr lang="en-US" dirty="0" err="1"/>
              <a:t>input_handle</a:t>
            </a:r>
            <a:r>
              <a:rPr lang="en-US" dirty="0"/>
              <a:t> *handle, unsigned int </a:t>
            </a:r>
            <a:r>
              <a:rPr lang="en-US" dirty="0" err="1"/>
              <a:t>event_type</a:t>
            </a:r>
            <a:r>
              <a:rPr lang="en-US" dirty="0"/>
              <a:t>,</a:t>
            </a:r>
          </a:p>
          <a:p>
            <a:r>
              <a:rPr lang="en-US" dirty="0"/>
              <a:t>		      unsigned int </a:t>
            </a:r>
            <a:r>
              <a:rPr lang="en-US" dirty="0" err="1"/>
              <a:t>event_code</a:t>
            </a:r>
            <a:r>
              <a:rPr lang="en-US" dirty="0"/>
              <a:t>, int value)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kbd_keycode</a:t>
            </a:r>
            <a:r>
              <a:rPr lang="en-US" dirty="0" smtClean="0"/>
              <a:t>(</a:t>
            </a:r>
            <a:r>
              <a:rPr lang="en-US" dirty="0" err="1" smtClean="0"/>
              <a:t>event_code</a:t>
            </a:r>
            <a:r>
              <a:rPr lang="en-US" dirty="0"/>
              <a:t>, value, HW_RAW(handle-&gt;dev));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static void </a:t>
            </a:r>
            <a:r>
              <a:rPr lang="en-US" dirty="0" err="1"/>
              <a:t>kbd_keycode</a:t>
            </a:r>
            <a:r>
              <a:rPr lang="en-US" dirty="0"/>
              <a:t>(unsigned int </a:t>
            </a:r>
            <a:r>
              <a:rPr lang="en-US" dirty="0" err="1"/>
              <a:t>keycode</a:t>
            </a:r>
            <a:r>
              <a:rPr lang="en-US" dirty="0"/>
              <a:t>, int down, int </a:t>
            </a:r>
            <a:r>
              <a:rPr lang="en-US" dirty="0" err="1"/>
              <a:t>hw_raw</a:t>
            </a:r>
            <a:r>
              <a:rPr lang="en-US" dirty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put_queue</a:t>
            </a:r>
            <a:r>
              <a:rPr lang="en-US" dirty="0"/>
              <a:t>(</a:t>
            </a:r>
            <a:r>
              <a:rPr lang="en-US" dirty="0" err="1"/>
              <a:t>vc</a:t>
            </a:r>
            <a:r>
              <a:rPr lang="en-US" dirty="0"/>
              <a:t>, </a:t>
            </a:r>
            <a:r>
              <a:rPr lang="en-US" dirty="0" err="1"/>
              <a:t>keycode</a:t>
            </a:r>
            <a:r>
              <a:rPr lang="en-US" dirty="0"/>
              <a:t> | (!down &lt;&lt; 7</a:t>
            </a:r>
            <a:r>
              <a:rPr lang="en-US" dirty="0" smtClean="0"/>
              <a:t>));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596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Kernel Part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63" y="980728"/>
            <a:ext cx="67313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FF0000"/>
                </a:solidFill>
              </a:rPr>
              <a:t>Data Path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 device and handler are </a:t>
            </a:r>
            <a:r>
              <a:rPr lang="en-US" dirty="0" smtClean="0">
                <a:solidFill>
                  <a:srgbClr val="FF0000"/>
                </a:solidFill>
              </a:rPr>
              <a:t>many to many relationships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727684" y="4977172"/>
            <a:ext cx="5976664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727684" y="2780928"/>
            <a:ext cx="5976664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97055" y="2642428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Input_dev_list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34354" y="4838672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Input_handler_list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2771800" y="1916832"/>
            <a:ext cx="468052" cy="540060"/>
          </a:xfrm>
          <a:prstGeom prst="ellipse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4024767" y="1910880"/>
            <a:ext cx="468052" cy="540060"/>
          </a:xfrm>
          <a:prstGeom prst="ellipse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277734" y="1910880"/>
            <a:ext cx="468052" cy="540060"/>
          </a:xfrm>
          <a:prstGeom prst="ellipse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2771800" y="5307160"/>
            <a:ext cx="468052" cy="540060"/>
          </a:xfrm>
          <a:prstGeom prst="ellipse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024767" y="5301208"/>
            <a:ext cx="468052" cy="540060"/>
          </a:xfrm>
          <a:prstGeom prst="ellipse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5277734" y="5301208"/>
            <a:ext cx="468052" cy="540060"/>
          </a:xfrm>
          <a:prstGeom prst="ellipse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4" name="Straight Arrow Connector 23"/>
          <p:cNvCxnSpPr>
            <a:stCxn id="12" idx="4"/>
          </p:cNvCxnSpPr>
          <p:nvPr/>
        </p:nvCxnSpPr>
        <p:spPr bwMode="auto">
          <a:xfrm>
            <a:off x="4258793" y="2450940"/>
            <a:ext cx="0" cy="326277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5508104" y="2454651"/>
            <a:ext cx="0" cy="326277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2987824" y="2456892"/>
            <a:ext cx="0" cy="326277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>
            <a:stCxn id="14" idx="0"/>
          </p:cNvCxnSpPr>
          <p:nvPr/>
        </p:nvCxnSpPr>
        <p:spPr bwMode="auto">
          <a:xfrm flipV="1">
            <a:off x="3005826" y="4987182"/>
            <a:ext cx="0" cy="319978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5508104" y="4977171"/>
            <a:ext cx="0" cy="319978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4247964" y="4987182"/>
            <a:ext cx="0" cy="319978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382591" y="2469181"/>
            <a:ext cx="1752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Input_register_device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448869" y="5008671"/>
            <a:ext cx="1819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Input_register_handler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37" name="Rounded Rectangle 36"/>
          <p:cNvSpPr/>
          <p:nvPr/>
        </p:nvSpPr>
        <p:spPr>
          <a:xfrm>
            <a:off x="3586677" y="3528664"/>
            <a:ext cx="1344230" cy="914400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Handle key event</a:t>
            </a:r>
          </a:p>
        </p:txBody>
      </p:sp>
      <p:cxnSp>
        <p:nvCxnSpPr>
          <p:cNvPr id="39" name="Straight Arrow Connector 38"/>
          <p:cNvCxnSpPr>
            <a:stCxn id="11" idx="5"/>
            <a:endCxn id="37" idx="0"/>
          </p:cNvCxnSpPr>
          <p:nvPr/>
        </p:nvCxnSpPr>
        <p:spPr bwMode="auto">
          <a:xfrm>
            <a:off x="3171307" y="2377802"/>
            <a:ext cx="1087485" cy="1150862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>
            <a:stCxn id="14" idx="7"/>
            <a:endCxn id="37" idx="2"/>
          </p:cNvCxnSpPr>
          <p:nvPr/>
        </p:nvCxnSpPr>
        <p:spPr bwMode="auto">
          <a:xfrm flipV="1">
            <a:off x="3171307" y="4443064"/>
            <a:ext cx="1087485" cy="943186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2269887" y="1717728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Gpio_keys</a:t>
            </a:r>
            <a:r>
              <a:rPr lang="en-US" sz="1200" dirty="0" smtClean="0"/>
              <a:t> devices node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251885" y="5836713"/>
            <a:ext cx="1776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Keyboard handler node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7587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3200" y="992188"/>
            <a:ext cx="8940799" cy="5032375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/>
              <a:t>Overview Frame </a:t>
            </a:r>
            <a:r>
              <a:rPr lang="en-US" sz="1600" b="1" kern="0" dirty="0" smtClean="0"/>
              <a:t>Diagram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Kernel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Framework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Input Method &amp;Scan Wedge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Kernel Part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/>
              <a:t>Hardware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Initialization</a:t>
            </a:r>
            <a:endParaRPr lang="en-US" sz="1400" i="1" kern="0" dirty="0"/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</a:t>
            </a:r>
            <a:r>
              <a:rPr lang="en-US" sz="1400" i="1" kern="0" dirty="0"/>
              <a:t>Path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2800" b="1" kern="0" dirty="0" smtClean="0">
                <a:solidFill>
                  <a:srgbClr val="FF0000"/>
                </a:solidFill>
              </a:rPr>
              <a:t>Analyze Framework Part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 -&gt; InputReadThread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 -&gt; InputDispatchThread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Input Method &amp;Scan Wedge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Bind Input </a:t>
            </a:r>
            <a:r>
              <a:rPr lang="en-US" sz="1400" i="1" kern="0" dirty="0"/>
              <a:t>M</a:t>
            </a:r>
            <a:r>
              <a:rPr lang="en-US" sz="1400" i="1" kern="0" dirty="0" smtClean="0"/>
              <a:t>ethod</a:t>
            </a:r>
            <a:endParaRPr lang="en-US" sz="1400" i="1" kern="0" dirty="0"/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Scan Wedge Receiver</a:t>
            </a:r>
            <a:endParaRPr lang="en-US" sz="1400" i="1" kern="0" dirty="0"/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Implementation of “Wedge as Keys”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Solution 1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Solution 2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The End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§"/>
              <a:defRPr/>
            </a:pPr>
            <a:endParaRPr lang="en-US" sz="2400" b="1" kern="0" dirty="0" smtClean="0"/>
          </a:p>
          <a:p>
            <a:pPr marL="174625" lvl="0" indent="-174625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</a:pPr>
            <a:endParaRPr lang="en-US" sz="2400" b="1" kern="0" dirty="0" smtClean="0"/>
          </a:p>
          <a:p>
            <a:pPr marL="174625" marR="0" lvl="0" indent="-174625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SzTx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8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3200" y="992188"/>
            <a:ext cx="8940799" cy="5032375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/>
              <a:t>Overview Frame </a:t>
            </a:r>
            <a:r>
              <a:rPr lang="en-US" sz="1600" b="1" kern="0" dirty="0" smtClean="0"/>
              <a:t>Diagram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Kernel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Framework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Input Method &amp;Scan Wedge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Kernel Part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/>
              <a:t>Hardware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Initialization</a:t>
            </a:r>
            <a:endParaRPr lang="en-US" sz="1400" i="1" kern="0" dirty="0"/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</a:t>
            </a:r>
            <a:r>
              <a:rPr lang="en-US" sz="1400" i="1" kern="0" dirty="0"/>
              <a:t>Path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Framework Part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 -&gt; InputReadThread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 -&gt; InputDispatchThread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Input Method &amp;Scan Wedge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Bind Input </a:t>
            </a:r>
            <a:r>
              <a:rPr lang="en-US" sz="1400" i="1" kern="0" dirty="0"/>
              <a:t>M</a:t>
            </a:r>
            <a:r>
              <a:rPr lang="en-US" sz="1400" i="1" kern="0" dirty="0" smtClean="0"/>
              <a:t>ethod</a:t>
            </a:r>
            <a:endParaRPr lang="en-US" sz="1400" i="1" kern="0" dirty="0"/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Scan Wedge Receiver</a:t>
            </a:r>
            <a:endParaRPr lang="en-US" sz="1400" i="1" kern="0" dirty="0"/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Implementation of “Wedge as Keys”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Solution 1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Solution 2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The End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§"/>
              <a:defRPr/>
            </a:pPr>
            <a:endParaRPr lang="en-US" sz="2400" b="1" kern="0" dirty="0" smtClean="0"/>
          </a:p>
          <a:p>
            <a:pPr marL="174625" lvl="0" indent="-174625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</a:pPr>
            <a:endParaRPr lang="en-US" sz="2400" b="1" kern="0" dirty="0" smtClean="0"/>
          </a:p>
          <a:p>
            <a:pPr marL="174625" marR="0" lvl="0" indent="-174625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SzTx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-&gt; Framework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47618" y="5419233"/>
            <a:ext cx="2628292" cy="756084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             /dev/input/</a:t>
            </a:r>
            <a:r>
              <a:rPr lang="en-US" sz="1200" dirty="0" err="1" smtClean="0">
                <a:solidFill>
                  <a:schemeClr val="tx1"/>
                </a:solidFill>
              </a:rPr>
              <a:t>eventX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             /dev/input/mice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            /dev/input/</a:t>
            </a:r>
            <a:r>
              <a:rPr lang="en-US" sz="1200" dirty="0" err="1" smtClean="0">
                <a:solidFill>
                  <a:schemeClr val="tx1"/>
                </a:solidFill>
              </a:rPr>
              <a:t>js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37674" y="3068961"/>
            <a:ext cx="1656184" cy="756084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Input Reader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33672" y="1893825"/>
            <a:ext cx="1656184" cy="756084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Input Manager Service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175956" y="1893825"/>
            <a:ext cx="1656184" cy="756084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Windows Manager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19596" y="1893825"/>
            <a:ext cx="1656184" cy="756084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Activity Manager Service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175956" y="3068960"/>
            <a:ext cx="1656184" cy="756084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Input Dispatcher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714238" y="3068960"/>
            <a:ext cx="1656184" cy="756084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Window Activity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633672" y="4244097"/>
            <a:ext cx="1656184" cy="756084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Event Hub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" idx="0"/>
            <a:endCxn id="11" idx="2"/>
          </p:cNvCxnSpPr>
          <p:nvPr/>
        </p:nvCxnSpPr>
        <p:spPr bwMode="auto">
          <a:xfrm flipV="1">
            <a:off x="2461764" y="5000181"/>
            <a:ext cx="0" cy="419052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>
            <a:stCxn id="11" idx="0"/>
            <a:endCxn id="5" idx="2"/>
          </p:cNvCxnSpPr>
          <p:nvPr/>
        </p:nvCxnSpPr>
        <p:spPr bwMode="auto">
          <a:xfrm flipV="1">
            <a:off x="2461764" y="3825045"/>
            <a:ext cx="4002" cy="419052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stCxn id="5" idx="3"/>
            <a:endCxn id="9" idx="1"/>
          </p:cNvCxnSpPr>
          <p:nvPr/>
        </p:nvCxnSpPr>
        <p:spPr bwMode="auto">
          <a:xfrm flipV="1">
            <a:off x="3293858" y="3447002"/>
            <a:ext cx="882098" cy="1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stCxn id="9" idx="3"/>
            <a:endCxn id="10" idx="1"/>
          </p:cNvCxnSpPr>
          <p:nvPr/>
        </p:nvCxnSpPr>
        <p:spPr bwMode="auto">
          <a:xfrm>
            <a:off x="5832140" y="3447002"/>
            <a:ext cx="882098" cy="0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6" idx="2"/>
            <a:endCxn id="5" idx="0"/>
          </p:cNvCxnSpPr>
          <p:nvPr/>
        </p:nvCxnSpPr>
        <p:spPr bwMode="auto">
          <a:xfrm>
            <a:off x="2461764" y="2649909"/>
            <a:ext cx="4002" cy="419052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 bwMode="auto">
          <a:xfrm>
            <a:off x="5832140" y="2271867"/>
            <a:ext cx="887456" cy="0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2"/>
            <a:endCxn id="10" idx="0"/>
          </p:cNvCxnSpPr>
          <p:nvPr/>
        </p:nvCxnSpPr>
        <p:spPr bwMode="auto">
          <a:xfrm flipH="1">
            <a:off x="7542330" y="2649909"/>
            <a:ext cx="5358" cy="419051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6" idx="2"/>
            <a:endCxn id="9" idx="0"/>
          </p:cNvCxnSpPr>
          <p:nvPr/>
        </p:nvCxnSpPr>
        <p:spPr bwMode="auto">
          <a:xfrm>
            <a:off x="2461764" y="2649909"/>
            <a:ext cx="2542284" cy="419051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Straight Arrow Connector 36"/>
          <p:cNvCxnSpPr>
            <a:stCxn id="7" idx="2"/>
            <a:endCxn id="10" idx="0"/>
          </p:cNvCxnSpPr>
          <p:nvPr/>
        </p:nvCxnSpPr>
        <p:spPr bwMode="auto">
          <a:xfrm>
            <a:off x="5004048" y="2649909"/>
            <a:ext cx="2538282" cy="419051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9" name="Straight Arrow Connector 38"/>
          <p:cNvCxnSpPr>
            <a:stCxn id="6" idx="3"/>
            <a:endCxn id="7" idx="1"/>
          </p:cNvCxnSpPr>
          <p:nvPr/>
        </p:nvCxnSpPr>
        <p:spPr bwMode="auto">
          <a:xfrm>
            <a:off x="3289856" y="2271867"/>
            <a:ext cx="886100" cy="0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H="1">
            <a:off x="5832140" y="3248980"/>
            <a:ext cx="882098" cy="0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2529535" y="508260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Keys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29535" y="391578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Keys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13949" y="2726021"/>
            <a:ext cx="915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Start/Stop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176047" y="2737941"/>
            <a:ext cx="915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Start/Stop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419872" y="3447001"/>
            <a:ext cx="915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Events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86146" y="2640106"/>
            <a:ext cx="915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Register Channel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542330" y="2712910"/>
            <a:ext cx="915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Launch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480878" y="204538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ANR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210182" y="198506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ANR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668852" y="270954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ANR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826782" y="3041847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ACK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942941" y="3451343"/>
            <a:ext cx="915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Events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 bwMode="auto">
          <a:xfrm>
            <a:off x="4932040" y="5391079"/>
            <a:ext cx="2777668" cy="35662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4879960" y="5013176"/>
            <a:ext cx="2901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Red line shows how the events go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3261" y="326233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-&gt; Framework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71600" y="1412776"/>
            <a:ext cx="3348372" cy="1440160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71600" y="3032956"/>
            <a:ext cx="3348372" cy="3276363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8104" y="3176972"/>
            <a:ext cx="2160240" cy="2844316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58154" y="1898830"/>
            <a:ext cx="1260140" cy="468052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68732" y="91743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290706" y="91743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79612" y="148648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WMS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9612" y="3110480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IMS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1095581" y="1835961"/>
            <a:ext cx="1762541" cy="342038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PhoneWindowManager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95580" y="2304063"/>
            <a:ext cx="1762541" cy="342038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InputMonitor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87824" y="1764344"/>
            <a:ext cx="1224136" cy="1016584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2987824" y="1970788"/>
            <a:ext cx="1224136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2987824" y="2231679"/>
            <a:ext cx="1224136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2987824" y="2483707"/>
            <a:ext cx="1224136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987824" y="1486480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Windows Stack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091579" y="1988594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WindowState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6153648" y="1970788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DecorView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1640984" y="3323079"/>
            <a:ext cx="2066920" cy="401561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NativeInputManager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87624" y="3861048"/>
            <a:ext cx="2920580" cy="2340260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05548" y="3883958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InputManager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1262649" y="4619138"/>
            <a:ext cx="1509151" cy="1488136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89183" y="4145569"/>
            <a:ext cx="1102708" cy="1944658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94236" y="4642048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InputReader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2853428" y="4198209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InputDispatcher</a:t>
            </a:r>
            <a:endParaRPr lang="en-US" sz="1100" dirty="0"/>
          </a:p>
        </p:txBody>
      </p:sp>
      <p:sp>
        <p:nvSpPr>
          <p:cNvPr id="40" name="Rectangle 39"/>
          <p:cNvSpPr/>
          <p:nvPr/>
        </p:nvSpPr>
        <p:spPr>
          <a:xfrm>
            <a:off x="1928608" y="5573670"/>
            <a:ext cx="720080" cy="401560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Input Mapper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43708" y="5040066"/>
            <a:ext cx="720080" cy="401560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Input Mapper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334271" y="4971862"/>
            <a:ext cx="468052" cy="1067208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Event Hub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954679" y="4534450"/>
            <a:ext cx="914400" cy="505616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Input Window Handle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962174" y="5098733"/>
            <a:ext cx="955656" cy="940338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921560" y="5110041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InputPublisher</a:t>
            </a:r>
            <a:endParaRPr lang="en-US" sz="1100" dirty="0"/>
          </a:p>
        </p:txBody>
      </p:sp>
      <p:sp>
        <p:nvSpPr>
          <p:cNvPr id="70" name="Rectangle 69"/>
          <p:cNvSpPr/>
          <p:nvPr/>
        </p:nvSpPr>
        <p:spPr>
          <a:xfrm>
            <a:off x="3057101" y="5434880"/>
            <a:ext cx="756084" cy="478396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Channel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16642" y="3251071"/>
            <a:ext cx="1118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ViewRootlmpl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>
            <a:off x="5653730" y="3728756"/>
            <a:ext cx="1868984" cy="2130072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826635" y="3851304"/>
            <a:ext cx="1523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InputEventReceiver</a:t>
            </a:r>
            <a:endParaRPr lang="en-US" sz="1200" dirty="0"/>
          </a:p>
        </p:txBody>
      </p:sp>
      <p:sp>
        <p:nvSpPr>
          <p:cNvPr id="74" name="Rectangle 73"/>
          <p:cNvSpPr/>
          <p:nvPr/>
        </p:nvSpPr>
        <p:spPr>
          <a:xfrm>
            <a:off x="5740182" y="4200425"/>
            <a:ext cx="1696079" cy="1584262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971706" y="4262298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InputConsumer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5826635" y="4700845"/>
            <a:ext cx="1523174" cy="1001597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InputChannel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82" name="Elbow Connector 81"/>
          <p:cNvCxnSpPr>
            <a:stCxn id="70" idx="3"/>
          </p:cNvCxnSpPr>
          <p:nvPr/>
        </p:nvCxnSpPr>
        <p:spPr bwMode="auto">
          <a:xfrm flipV="1">
            <a:off x="3813185" y="5201643"/>
            <a:ext cx="2013450" cy="472435"/>
          </a:xfrm>
          <a:prstGeom prst="bentConnector3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4381550" y="4976601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Domain socket</a:t>
            </a:r>
            <a:endParaRPr lang="en-US" sz="1200" dirty="0"/>
          </a:p>
        </p:txBody>
      </p:sp>
      <p:cxnSp>
        <p:nvCxnSpPr>
          <p:cNvPr id="87" name="Elbow Connector 86"/>
          <p:cNvCxnSpPr>
            <a:endCxn id="14" idx="1"/>
          </p:cNvCxnSpPr>
          <p:nvPr/>
        </p:nvCxnSpPr>
        <p:spPr bwMode="auto">
          <a:xfrm>
            <a:off x="4211960" y="1988594"/>
            <a:ext cx="1746194" cy="144262"/>
          </a:xfrm>
          <a:prstGeom prst="bentConnector3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9" name="Elbow Connector 88"/>
          <p:cNvCxnSpPr>
            <a:stCxn id="14" idx="1"/>
            <a:endCxn id="66" idx="3"/>
          </p:cNvCxnSpPr>
          <p:nvPr/>
        </p:nvCxnSpPr>
        <p:spPr bwMode="auto">
          <a:xfrm rot="10800000" flipV="1">
            <a:off x="3869080" y="2132856"/>
            <a:ext cx="2089075" cy="2654402"/>
          </a:xfrm>
          <a:prstGeom prst="bentConnector3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703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3200" y="992188"/>
            <a:ext cx="8940799" cy="5032375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/>
              <a:t>Overview Frame </a:t>
            </a:r>
            <a:r>
              <a:rPr lang="en-US" sz="1600" b="1" kern="0" dirty="0" smtClean="0"/>
              <a:t>Diagram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Kernel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Framework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Input Method &amp;Scan Wedge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Kernel Part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/>
              <a:t>Hardware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Initialization</a:t>
            </a:r>
            <a:endParaRPr lang="en-US" sz="1400" i="1" kern="0" dirty="0"/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</a:t>
            </a:r>
            <a:r>
              <a:rPr lang="en-US" sz="1400" i="1" kern="0" dirty="0"/>
              <a:t>Path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Framework Part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2800" i="1" kern="0" dirty="0" smtClean="0">
                <a:solidFill>
                  <a:srgbClr val="FF0000"/>
                </a:solidFill>
              </a:rPr>
              <a:t>Data Path -&gt; InputReadThread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 -&gt; InputDispatchThread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Input Method &amp;Scan Wedge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Bind Input </a:t>
            </a:r>
            <a:r>
              <a:rPr lang="en-US" sz="1400" i="1" kern="0" dirty="0"/>
              <a:t>M</a:t>
            </a:r>
            <a:r>
              <a:rPr lang="en-US" sz="1400" i="1" kern="0" dirty="0" smtClean="0"/>
              <a:t>ethod</a:t>
            </a:r>
            <a:endParaRPr lang="en-US" sz="1400" i="1" kern="0" dirty="0"/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Scan Wedge Receiver</a:t>
            </a:r>
            <a:endParaRPr lang="en-US" sz="1400" i="1" kern="0" dirty="0"/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Implementation of “Wedge as Keys”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Solution 1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Solution 2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The End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§"/>
              <a:defRPr/>
            </a:pPr>
            <a:endParaRPr lang="en-US" sz="2400" b="1" kern="0" dirty="0" smtClean="0"/>
          </a:p>
          <a:p>
            <a:pPr marL="174625" lvl="0" indent="-174625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</a:pPr>
            <a:endParaRPr lang="en-US" sz="2400" b="1" kern="0" dirty="0" smtClean="0"/>
          </a:p>
          <a:p>
            <a:pPr marL="174625" marR="0" lvl="0" indent="-174625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SzTx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922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</a:t>
            </a:r>
            <a:r>
              <a:rPr lang="en-US" dirty="0" err="1" smtClean="0"/>
              <a:t>Framwork</a:t>
            </a:r>
            <a:r>
              <a:rPr lang="en-US" dirty="0" smtClean="0"/>
              <a:t> Part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63" y="980728"/>
            <a:ext cx="52438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FF0000"/>
                </a:solidFill>
              </a:rPr>
              <a:t>Data Path -&gt; InputReadThread</a:t>
            </a:r>
            <a:endParaRPr lang="en-US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- InputReader.cpp EventHub.cpp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563" y="2132856"/>
            <a:ext cx="8550482" cy="42473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InputReader</a:t>
            </a:r>
            <a:r>
              <a:rPr lang="en-US" dirty="0"/>
              <a:t>::</a:t>
            </a:r>
            <a:r>
              <a:rPr lang="en-US" dirty="0" err="1"/>
              <a:t>loopOnce</a:t>
            </a:r>
            <a:r>
              <a:rPr lang="en-US" dirty="0"/>
              <a:t>()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// poll to read events from event hub</a:t>
            </a:r>
          </a:p>
          <a:p>
            <a:r>
              <a:rPr lang="en-US" dirty="0"/>
              <a:t>	 </a:t>
            </a:r>
            <a:r>
              <a:rPr lang="en-US" dirty="0" err="1"/>
              <a:t>size_t</a:t>
            </a:r>
            <a:r>
              <a:rPr lang="en-US" dirty="0"/>
              <a:t> count = </a:t>
            </a:r>
            <a:r>
              <a:rPr lang="en-US" dirty="0" err="1"/>
              <a:t>mEventHub</a:t>
            </a:r>
            <a:r>
              <a:rPr lang="en-US" dirty="0"/>
              <a:t>-&gt;</a:t>
            </a:r>
            <a:r>
              <a:rPr lang="en-US" dirty="0" err="1"/>
              <a:t>getEvents</a:t>
            </a:r>
            <a:r>
              <a:rPr lang="en-US" dirty="0"/>
              <a:t>(</a:t>
            </a:r>
            <a:r>
              <a:rPr lang="en-US" dirty="0" err="1"/>
              <a:t>timeoutMillis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mEventBuffer</a:t>
            </a:r>
            <a:r>
              <a:rPr lang="en-US" dirty="0"/>
              <a:t>, EVENT_BUFFER_SIZE);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// preprocess events, put events to listener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processEventsLocked</a:t>
            </a:r>
            <a:r>
              <a:rPr lang="en-US" dirty="0" smtClean="0"/>
              <a:t>(</a:t>
            </a:r>
            <a:r>
              <a:rPr lang="en-US" dirty="0" err="1" smtClean="0"/>
              <a:t>mEventBuffer</a:t>
            </a:r>
            <a:r>
              <a:rPr lang="en-US" dirty="0"/>
              <a:t>, count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// process events in listener</a:t>
            </a:r>
          </a:p>
          <a:p>
            <a:r>
              <a:rPr lang="en-US" dirty="0"/>
              <a:t>	</a:t>
            </a:r>
            <a:r>
              <a:rPr lang="en-US" dirty="0" err="1"/>
              <a:t>mQueuedListener</a:t>
            </a:r>
            <a:r>
              <a:rPr lang="en-US" dirty="0"/>
              <a:t>-&gt;flush();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EventHub</a:t>
            </a:r>
            <a:r>
              <a:rPr lang="en-US" dirty="0"/>
              <a:t>::</a:t>
            </a:r>
            <a:r>
              <a:rPr lang="en-US" dirty="0" err="1"/>
              <a:t>getEvents</a:t>
            </a:r>
            <a:r>
              <a:rPr lang="en-US" dirty="0"/>
              <a:t>(int </a:t>
            </a:r>
            <a:r>
              <a:rPr lang="en-US" dirty="0" err="1"/>
              <a:t>timeoutMillis</a:t>
            </a:r>
            <a:r>
              <a:rPr lang="en-US" dirty="0"/>
              <a:t>, </a:t>
            </a:r>
            <a:r>
              <a:rPr lang="en-US" dirty="0" err="1"/>
              <a:t>RawEvent</a:t>
            </a:r>
            <a:r>
              <a:rPr lang="en-US" dirty="0"/>
              <a:t>* buffer,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bufferSize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// polling all devices in /dev/input/</a:t>
            </a:r>
            <a:r>
              <a:rPr lang="en-US" dirty="0" err="1" smtClean="0">
                <a:solidFill>
                  <a:srgbClr val="FFFF00"/>
                </a:solidFill>
              </a:rPr>
              <a:t>eventX</a:t>
            </a:r>
            <a:r>
              <a:rPr lang="en-US" dirty="0" smtClean="0">
                <a:solidFill>
                  <a:srgbClr val="FFFF00"/>
                </a:solidFill>
              </a:rPr>
              <a:t> -&gt; find open read</a:t>
            </a:r>
          </a:p>
          <a:p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// read all events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5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</a:t>
            </a:r>
            <a:r>
              <a:rPr lang="en-US" dirty="0" err="1" smtClean="0"/>
              <a:t>Framwork</a:t>
            </a:r>
            <a:r>
              <a:rPr lang="en-US" dirty="0" smtClean="0"/>
              <a:t> Part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63" y="980728"/>
            <a:ext cx="48750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FF0000"/>
                </a:solidFill>
              </a:rPr>
              <a:t>Data Path </a:t>
            </a:r>
            <a:r>
              <a:rPr lang="en-US" sz="2400" b="1" dirty="0">
                <a:solidFill>
                  <a:srgbClr val="FF0000"/>
                </a:solidFill>
              </a:rPr>
              <a:t>-&gt; </a:t>
            </a:r>
            <a:r>
              <a:rPr lang="en-US" sz="2400" b="1" dirty="0" smtClean="0">
                <a:solidFill>
                  <a:srgbClr val="FF0000"/>
                </a:solidFill>
              </a:rPr>
              <a:t>InputReadThread</a:t>
            </a:r>
            <a:endParaRPr lang="en-US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- InputReader.cpp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563" y="2145045"/>
            <a:ext cx="8148384" cy="45243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InputReader</a:t>
            </a:r>
            <a:r>
              <a:rPr lang="en-US" dirty="0"/>
              <a:t>::</a:t>
            </a:r>
            <a:r>
              <a:rPr lang="en-US" dirty="0" err="1"/>
              <a:t>processEventsLocked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RawEvent</a:t>
            </a:r>
            <a:r>
              <a:rPr lang="en-US" dirty="0"/>
              <a:t>* </a:t>
            </a:r>
            <a:r>
              <a:rPr lang="en-US" dirty="0" err="1" smtClean="0"/>
              <a:t>rawEvents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		, </a:t>
            </a:r>
            <a:r>
              <a:rPr lang="en-US" dirty="0" err="1"/>
              <a:t>size_t</a:t>
            </a:r>
            <a:r>
              <a:rPr lang="en-US" dirty="0"/>
              <a:t> count) 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	if </a:t>
            </a:r>
            <a:r>
              <a:rPr lang="en-US" dirty="0" smtClean="0"/>
              <a:t>(type == FIRST_SYNTHETIC_EVENT) {</a:t>
            </a:r>
          </a:p>
          <a:p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processEventsForDeviceLocked</a:t>
            </a:r>
            <a:r>
              <a:rPr lang="en-US" dirty="0" smtClean="0"/>
              <a:t>(</a:t>
            </a:r>
            <a:r>
              <a:rPr lang="en-US" dirty="0" err="1" smtClean="0"/>
              <a:t>deviceId</a:t>
            </a:r>
            <a:r>
              <a:rPr lang="en-US" dirty="0"/>
              <a:t>, </a:t>
            </a:r>
            <a:r>
              <a:rPr lang="en-US" dirty="0" err="1"/>
              <a:t>rawEvent</a:t>
            </a:r>
            <a:r>
              <a:rPr lang="en-US" dirty="0"/>
              <a:t>, </a:t>
            </a:r>
            <a:r>
              <a:rPr lang="en-US" dirty="0" err="1"/>
              <a:t>batchSize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} else {</a:t>
            </a:r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FFFF00"/>
                </a:solidFill>
              </a:rPr>
              <a:t>// deal with device add/remove …</a:t>
            </a:r>
          </a:p>
          <a:p>
            <a:r>
              <a:rPr lang="en-US" dirty="0" smtClean="0"/>
              <a:t>	}	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/>
              <a:t>void </a:t>
            </a:r>
            <a:r>
              <a:rPr lang="en-US" dirty="0" err="1"/>
              <a:t>InputReader</a:t>
            </a:r>
            <a:r>
              <a:rPr lang="en-US" dirty="0"/>
              <a:t>::</a:t>
            </a:r>
            <a:r>
              <a:rPr lang="en-US" dirty="0" err="1"/>
              <a:t>processEventsForDeviceLocked</a:t>
            </a:r>
            <a:r>
              <a:rPr lang="en-US" dirty="0"/>
              <a:t>(int32_t </a:t>
            </a:r>
            <a:r>
              <a:rPr lang="en-US" dirty="0" err="1"/>
              <a:t>deviceId</a:t>
            </a:r>
            <a:r>
              <a:rPr lang="en-US" dirty="0" smtClean="0"/>
              <a:t>,	</a:t>
            </a:r>
            <a:endParaRPr lang="en-US" dirty="0"/>
          </a:p>
          <a:p>
            <a:r>
              <a:rPr lang="en-US" dirty="0" smtClean="0"/>
              <a:t>		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RawEvent</a:t>
            </a:r>
            <a:r>
              <a:rPr lang="en-US" dirty="0"/>
              <a:t>* </a:t>
            </a:r>
            <a:r>
              <a:rPr lang="en-US" dirty="0" err="1"/>
              <a:t>rawEvents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count) </a:t>
            </a:r>
            <a:r>
              <a:rPr lang="en-US" dirty="0" smtClean="0"/>
              <a:t>{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rgbClr val="FF0000"/>
                </a:solidFill>
              </a:rPr>
              <a:t>device</a:t>
            </a:r>
            <a:r>
              <a:rPr lang="en-US" dirty="0"/>
              <a:t>-&gt;process(</a:t>
            </a:r>
            <a:r>
              <a:rPr lang="en-US" dirty="0" err="1"/>
              <a:t>rawEvents</a:t>
            </a:r>
            <a:r>
              <a:rPr lang="en-US" dirty="0"/>
              <a:t>, count);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void </a:t>
            </a:r>
            <a:r>
              <a:rPr lang="en-US" dirty="0" err="1"/>
              <a:t>InputDevice</a:t>
            </a:r>
            <a:r>
              <a:rPr lang="en-US" dirty="0"/>
              <a:t>::process(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RawEvent</a:t>
            </a:r>
            <a:r>
              <a:rPr lang="en-US" dirty="0"/>
              <a:t>* </a:t>
            </a:r>
            <a:r>
              <a:rPr lang="en-US" dirty="0" err="1"/>
              <a:t>rawEvents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count) {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rgbClr val="FF0000"/>
                </a:solidFill>
              </a:rPr>
              <a:t>mapper</a:t>
            </a:r>
            <a:r>
              <a:rPr lang="en-US" dirty="0"/>
              <a:t>-&gt;process(</a:t>
            </a:r>
            <a:r>
              <a:rPr lang="en-US" dirty="0" err="1"/>
              <a:t>rawEvent</a:t>
            </a:r>
            <a:r>
              <a:rPr lang="en-US" dirty="0"/>
              <a:t>);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438616" y="3823763"/>
            <a:ext cx="3561876" cy="2701581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</a:t>
            </a:r>
            <a:r>
              <a:rPr lang="en-US" dirty="0" err="1"/>
              <a:t>Framwork</a:t>
            </a:r>
            <a:r>
              <a:rPr lang="en-US" dirty="0"/>
              <a:t> Part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63" y="980728"/>
            <a:ext cx="48750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FF0000"/>
                </a:solidFill>
              </a:rPr>
              <a:t>Data Path </a:t>
            </a:r>
            <a:r>
              <a:rPr lang="en-US" sz="2400" b="1" dirty="0">
                <a:solidFill>
                  <a:srgbClr val="FF0000"/>
                </a:solidFill>
              </a:rPr>
              <a:t>-&gt; </a:t>
            </a:r>
            <a:r>
              <a:rPr lang="en-US" sz="2400" b="1" dirty="0" smtClean="0">
                <a:solidFill>
                  <a:srgbClr val="FF0000"/>
                </a:solidFill>
              </a:rPr>
              <a:t>InputReadThread</a:t>
            </a:r>
            <a:endParaRPr lang="en-US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 device and input mapper</a:t>
            </a:r>
            <a:endParaRPr lang="en-US" dirty="0"/>
          </a:p>
        </p:txBody>
      </p:sp>
      <p:sp>
        <p:nvSpPr>
          <p:cNvPr id="5" name="Round Single Corner Rectangle 4"/>
          <p:cNvSpPr/>
          <p:nvPr/>
        </p:nvSpPr>
        <p:spPr>
          <a:xfrm>
            <a:off x="791580" y="2672916"/>
            <a:ext cx="1584176" cy="900100"/>
          </a:xfrm>
          <a:prstGeom prst="round1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InputReader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Round Single Corner Rectangle 5"/>
          <p:cNvSpPr/>
          <p:nvPr/>
        </p:nvSpPr>
        <p:spPr>
          <a:xfrm>
            <a:off x="3635896" y="2672916"/>
            <a:ext cx="1584176" cy="900100"/>
          </a:xfrm>
          <a:prstGeom prst="round1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Input Device</a:t>
            </a:r>
          </a:p>
        </p:txBody>
      </p:sp>
      <p:sp>
        <p:nvSpPr>
          <p:cNvPr id="7" name="Round Single Corner Rectangle 6"/>
          <p:cNvSpPr/>
          <p:nvPr/>
        </p:nvSpPr>
        <p:spPr>
          <a:xfrm>
            <a:off x="6480212" y="2672916"/>
            <a:ext cx="1584176" cy="900100"/>
          </a:xfrm>
          <a:prstGeom prst="round1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Input Mapper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 bwMode="auto">
          <a:xfrm>
            <a:off x="2375756" y="3122966"/>
            <a:ext cx="1260140" cy="0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 bwMode="auto">
          <a:xfrm>
            <a:off x="5220072" y="3122966"/>
            <a:ext cx="1260140" cy="0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Oval 16"/>
          <p:cNvSpPr/>
          <p:nvPr/>
        </p:nvSpPr>
        <p:spPr>
          <a:xfrm>
            <a:off x="2073192" y="3952201"/>
            <a:ext cx="1872208" cy="1144717"/>
          </a:xfrm>
          <a:prstGeom prst="ellipse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000" dirty="0">
                <a:solidFill>
                  <a:srgbClr val="FF0000"/>
                </a:solidFill>
              </a:rPr>
              <a:t>Input Reader Context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getEventHub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getPolicy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getListener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 bwMode="auto">
          <a:xfrm flipH="1" flipV="1">
            <a:off x="3008599" y="3122966"/>
            <a:ext cx="697" cy="829235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17" idx="6"/>
          </p:cNvCxnSpPr>
          <p:nvPr/>
        </p:nvCxnSpPr>
        <p:spPr bwMode="auto">
          <a:xfrm flipV="1">
            <a:off x="3945400" y="3122966"/>
            <a:ext cx="1901272" cy="1401594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>
          <a:xfrm>
            <a:off x="5544108" y="4077072"/>
            <a:ext cx="914400" cy="914400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Joystick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Mapper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24844" y="4077072"/>
            <a:ext cx="914400" cy="914400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TouchInput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Mapper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99597" y="4077072"/>
            <a:ext cx="914400" cy="914400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KeyboardInputMapper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06729" y="5370657"/>
            <a:ext cx="914400" cy="914400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Single</a:t>
            </a:r>
          </a:p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TouchInput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Mapper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39244" y="5370021"/>
            <a:ext cx="914400" cy="914400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Multi</a:t>
            </a:r>
          </a:p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TouchInput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Mapper</a:t>
            </a:r>
          </a:p>
        </p:txBody>
      </p:sp>
      <p:cxnSp>
        <p:nvCxnSpPr>
          <p:cNvPr id="28" name="Straight Arrow Connector 27"/>
          <p:cNvCxnSpPr>
            <a:stCxn id="7" idx="2"/>
            <a:endCxn id="22" idx="0"/>
          </p:cNvCxnSpPr>
          <p:nvPr/>
        </p:nvCxnSpPr>
        <p:spPr bwMode="auto">
          <a:xfrm flipH="1">
            <a:off x="6001308" y="3573016"/>
            <a:ext cx="1270992" cy="504056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>
            <a:stCxn id="7" idx="2"/>
            <a:endCxn id="23" idx="0"/>
          </p:cNvCxnSpPr>
          <p:nvPr/>
        </p:nvCxnSpPr>
        <p:spPr bwMode="auto">
          <a:xfrm flipH="1">
            <a:off x="7182044" y="3573016"/>
            <a:ext cx="90256" cy="504056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>
            <a:stCxn id="7" idx="2"/>
            <a:endCxn id="24" idx="0"/>
          </p:cNvCxnSpPr>
          <p:nvPr/>
        </p:nvCxnSpPr>
        <p:spPr bwMode="auto">
          <a:xfrm>
            <a:off x="7272300" y="3573016"/>
            <a:ext cx="1084497" cy="504056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>
            <a:stCxn id="23" idx="2"/>
            <a:endCxn id="25" idx="0"/>
          </p:cNvCxnSpPr>
          <p:nvPr/>
        </p:nvCxnSpPr>
        <p:spPr bwMode="auto">
          <a:xfrm flipH="1">
            <a:off x="6263929" y="4991472"/>
            <a:ext cx="918115" cy="379185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>
            <a:stCxn id="23" idx="2"/>
            <a:endCxn id="26" idx="0"/>
          </p:cNvCxnSpPr>
          <p:nvPr/>
        </p:nvCxnSpPr>
        <p:spPr bwMode="auto">
          <a:xfrm>
            <a:off x="7182044" y="4991472"/>
            <a:ext cx="914400" cy="378549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Right Arrow 3"/>
          <p:cNvSpPr/>
          <p:nvPr/>
        </p:nvSpPr>
        <p:spPr>
          <a:xfrm rot="10800000">
            <a:off x="4537759" y="5551638"/>
            <a:ext cx="756084" cy="551165"/>
          </a:xfrm>
          <a:prstGeom prst="rightArrow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513584" y="5467181"/>
            <a:ext cx="914400" cy="720080"/>
          </a:xfrm>
          <a:prstGeom prst="ellipse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NotifyArgs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62337" y="5692268"/>
            <a:ext cx="960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55615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</a:t>
            </a:r>
            <a:r>
              <a:rPr lang="en-US" dirty="0" err="1" smtClean="0"/>
              <a:t>Framwork</a:t>
            </a:r>
            <a:r>
              <a:rPr lang="en-US" dirty="0" smtClean="0"/>
              <a:t> Part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63" y="980728"/>
            <a:ext cx="48750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FF0000"/>
                </a:solidFill>
              </a:rPr>
              <a:t>Data Path </a:t>
            </a:r>
            <a:r>
              <a:rPr lang="en-US" sz="2400" b="1" dirty="0">
                <a:solidFill>
                  <a:srgbClr val="FF0000"/>
                </a:solidFill>
              </a:rPr>
              <a:t>-&gt; </a:t>
            </a:r>
            <a:r>
              <a:rPr lang="en-US" sz="2400" b="1" dirty="0" smtClean="0">
                <a:solidFill>
                  <a:srgbClr val="FF0000"/>
                </a:solidFill>
              </a:rPr>
              <a:t>InputReadThread</a:t>
            </a:r>
            <a:endParaRPr lang="en-US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- InputReader.cpp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563" y="2145045"/>
            <a:ext cx="7526419" cy="36933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KeyboardInputMapper</a:t>
            </a:r>
            <a:r>
              <a:rPr lang="en-US" dirty="0" smtClean="0"/>
              <a:t>::process(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RawEvent</a:t>
            </a:r>
            <a:r>
              <a:rPr lang="en-US" dirty="0" smtClean="0"/>
              <a:t>* </a:t>
            </a:r>
            <a:r>
              <a:rPr lang="en-US" dirty="0" err="1" smtClean="0"/>
              <a:t>rawEvent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processKey</a:t>
            </a:r>
            <a:r>
              <a:rPr lang="en-US" dirty="0" smtClean="0"/>
              <a:t>(</a:t>
            </a:r>
            <a:r>
              <a:rPr lang="en-US" dirty="0" err="1" smtClean="0"/>
              <a:t>rawEvent</a:t>
            </a:r>
            <a:r>
              <a:rPr lang="en-US" dirty="0" smtClean="0"/>
              <a:t>-&gt;when, </a:t>
            </a:r>
            <a:r>
              <a:rPr lang="en-US" dirty="0" err="1" smtClean="0"/>
              <a:t>rawEvent</a:t>
            </a:r>
            <a:r>
              <a:rPr lang="en-US" dirty="0" smtClean="0"/>
              <a:t>-&gt;value !=0, </a:t>
            </a:r>
            <a:r>
              <a:rPr lang="en-US" dirty="0" err="1" smtClean="0"/>
              <a:t>keyCode</a:t>
            </a:r>
            <a:r>
              <a:rPr lang="en-US" dirty="0" smtClean="0"/>
              <a:t>, </a:t>
            </a:r>
          </a:p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err="1" smtClean="0"/>
              <a:t>scanCode</a:t>
            </a:r>
            <a:r>
              <a:rPr lang="en-US" dirty="0" smtClean="0"/>
              <a:t>, flags);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KeyboardInputMapper</a:t>
            </a:r>
            <a:r>
              <a:rPr lang="en-US" dirty="0" smtClean="0"/>
              <a:t>::</a:t>
            </a:r>
            <a:r>
              <a:rPr lang="en-US" dirty="0" err="1" smtClean="0"/>
              <a:t>processKey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	</a:t>
            </a:r>
            <a:r>
              <a:rPr lang="en-US" dirty="0" err="1"/>
              <a:t>NotifyKeyArgs</a:t>
            </a:r>
            <a:r>
              <a:rPr lang="en-US" dirty="0"/>
              <a:t> </a:t>
            </a:r>
            <a:r>
              <a:rPr lang="en-US" dirty="0" err="1" smtClean="0"/>
              <a:t>args</a:t>
            </a:r>
            <a:r>
              <a:rPr lang="en-US" dirty="0" smtClean="0"/>
              <a:t>(when, </a:t>
            </a:r>
            <a:r>
              <a:rPr lang="en-US" dirty="0" err="1" smtClean="0"/>
              <a:t>getDeviceId</a:t>
            </a:r>
            <a:r>
              <a:rPr lang="en-US" dirty="0" smtClean="0"/>
              <a:t>(), ……);</a:t>
            </a:r>
          </a:p>
          <a:p>
            <a:r>
              <a:rPr lang="en-US" dirty="0"/>
              <a:t>	</a:t>
            </a:r>
            <a:r>
              <a:rPr lang="en-US" dirty="0" err="1" smtClean="0"/>
              <a:t>getListener</a:t>
            </a:r>
            <a:r>
              <a:rPr lang="en-US" dirty="0" smtClean="0"/>
              <a:t>()-&gt;</a:t>
            </a:r>
            <a:r>
              <a:rPr lang="en-US" dirty="0" err="1" smtClean="0"/>
              <a:t>notifyKey</a:t>
            </a:r>
            <a:r>
              <a:rPr lang="en-US" dirty="0" smtClean="0"/>
              <a:t>(&amp;</a:t>
            </a:r>
            <a:r>
              <a:rPr lang="en-US" dirty="0" err="1" smtClean="0"/>
              <a:t>args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QueuedInputListener</a:t>
            </a:r>
            <a:r>
              <a:rPr lang="en-US" dirty="0"/>
              <a:t>::</a:t>
            </a:r>
            <a:r>
              <a:rPr lang="en-US" dirty="0" err="1"/>
              <a:t>notifyKey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NotifyKeyArgs</a:t>
            </a:r>
            <a:r>
              <a:rPr lang="en-US" dirty="0"/>
              <a:t>*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// push key </a:t>
            </a:r>
            <a:r>
              <a:rPr lang="en-US" dirty="0" err="1" smtClean="0">
                <a:solidFill>
                  <a:srgbClr val="FFFF00"/>
                </a:solidFill>
              </a:rPr>
              <a:t>args</a:t>
            </a:r>
            <a:r>
              <a:rPr lang="en-US" dirty="0" smtClean="0">
                <a:solidFill>
                  <a:srgbClr val="FFFF00"/>
                </a:solidFill>
              </a:rPr>
              <a:t> to dispatcher queue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/>
              <a:t>	</a:t>
            </a:r>
            <a:r>
              <a:rPr lang="en-US" dirty="0" err="1" smtClean="0"/>
              <a:t>mArgsQueue.push</a:t>
            </a:r>
            <a:r>
              <a:rPr lang="en-US" dirty="0" smtClean="0"/>
              <a:t>(new </a:t>
            </a:r>
            <a:r>
              <a:rPr lang="en-US" dirty="0" err="1"/>
              <a:t>NotifyKeyArgs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));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697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</a:t>
            </a:r>
            <a:r>
              <a:rPr lang="en-US" dirty="0" err="1" smtClean="0"/>
              <a:t>Framwork</a:t>
            </a:r>
            <a:r>
              <a:rPr lang="en-US" dirty="0" smtClean="0"/>
              <a:t> Part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63" y="980728"/>
            <a:ext cx="48750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FF0000"/>
                </a:solidFill>
              </a:rPr>
              <a:t>Data Path </a:t>
            </a:r>
            <a:r>
              <a:rPr lang="en-US" sz="2400" b="1" dirty="0">
                <a:solidFill>
                  <a:srgbClr val="FF0000"/>
                </a:solidFill>
              </a:rPr>
              <a:t>-&gt; </a:t>
            </a:r>
            <a:r>
              <a:rPr lang="en-US" sz="2400" b="1" dirty="0" smtClean="0">
                <a:solidFill>
                  <a:srgbClr val="FF0000"/>
                </a:solidFill>
              </a:rPr>
              <a:t>InputReadThread</a:t>
            </a:r>
            <a:endParaRPr lang="en-US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InputListener.cpp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563" y="2132856"/>
            <a:ext cx="7789312" cy="42473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QueuedInputListener</a:t>
            </a:r>
            <a:r>
              <a:rPr lang="en-US" dirty="0"/>
              <a:t>::flush() {</a:t>
            </a:r>
          </a:p>
          <a:p>
            <a:r>
              <a:rPr lang="en-US" dirty="0"/>
              <a:t>    </a:t>
            </a:r>
            <a:r>
              <a:rPr lang="en-US" dirty="0" err="1"/>
              <a:t>size_t</a:t>
            </a:r>
            <a:r>
              <a:rPr lang="en-US" dirty="0"/>
              <a:t> count = </a:t>
            </a:r>
            <a:r>
              <a:rPr lang="en-US" dirty="0" err="1"/>
              <a:t>mArgsQueue.size</a:t>
            </a:r>
            <a:r>
              <a:rPr lang="en-US" dirty="0"/>
              <a:t>();</a:t>
            </a:r>
          </a:p>
          <a:p>
            <a:r>
              <a:rPr lang="en-US" dirty="0"/>
              <a:t>    for (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count;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</a:t>
            </a:r>
            <a:r>
              <a:rPr lang="en-US" dirty="0" err="1"/>
              <a:t>NotifyArgs</a:t>
            </a:r>
            <a:r>
              <a:rPr lang="en-US" dirty="0"/>
              <a:t>* </a:t>
            </a:r>
            <a:r>
              <a:rPr lang="en-US" dirty="0" err="1"/>
              <a:t>args</a:t>
            </a:r>
            <a:r>
              <a:rPr lang="en-US" dirty="0"/>
              <a:t> = </a:t>
            </a:r>
            <a:r>
              <a:rPr lang="en-US" dirty="0" err="1"/>
              <a:t>mArgsQueue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</a:t>
            </a:r>
            <a:r>
              <a:rPr lang="en-US" dirty="0" smtClean="0">
                <a:solidFill>
                  <a:srgbClr val="FFFF00"/>
                </a:solidFill>
              </a:rPr>
              <a:t>// </a:t>
            </a:r>
            <a:r>
              <a:rPr lang="en-US" dirty="0" err="1" smtClean="0">
                <a:solidFill>
                  <a:srgbClr val="FFFF00"/>
                </a:solidFill>
              </a:rPr>
              <a:t>mInnerListener</a:t>
            </a:r>
            <a:r>
              <a:rPr lang="en-US" dirty="0" smtClean="0">
                <a:solidFill>
                  <a:srgbClr val="FFFF00"/>
                </a:solidFill>
              </a:rPr>
              <a:t> is </a:t>
            </a:r>
            <a:r>
              <a:rPr lang="en-US" dirty="0" err="1" smtClean="0">
                <a:solidFill>
                  <a:srgbClr val="FFFF00"/>
                </a:solidFill>
              </a:rPr>
              <a:t>InputDispatcher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        </a:t>
            </a:r>
            <a:r>
              <a:rPr lang="en-US" dirty="0" err="1"/>
              <a:t>args</a:t>
            </a:r>
            <a:r>
              <a:rPr lang="en-US" dirty="0"/>
              <a:t>-&gt;notify(</a:t>
            </a:r>
            <a:r>
              <a:rPr lang="en-US" dirty="0" err="1"/>
              <a:t>mInnerListener</a:t>
            </a:r>
            <a:r>
              <a:rPr lang="en-US" dirty="0"/>
              <a:t>);</a:t>
            </a:r>
          </a:p>
          <a:p>
            <a:r>
              <a:rPr lang="en-US" dirty="0"/>
              <a:t>        delete </a:t>
            </a:r>
            <a:r>
              <a:rPr lang="en-US" dirty="0" err="1"/>
              <a:t>args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mArgsQueue.clear</a:t>
            </a:r>
            <a:r>
              <a:rPr lang="en-US" dirty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NotifyKeyArgs</a:t>
            </a:r>
            <a:r>
              <a:rPr lang="en-US" dirty="0" smtClean="0"/>
              <a:t>::notify(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sp</a:t>
            </a:r>
            <a:r>
              <a:rPr lang="en-US" dirty="0" smtClean="0"/>
              <a:t>&lt;</a:t>
            </a:r>
            <a:r>
              <a:rPr lang="en-US" dirty="0" err="1" smtClean="0"/>
              <a:t>InputListerInterface</a:t>
            </a:r>
            <a:r>
              <a:rPr lang="en-US" dirty="0" smtClean="0"/>
              <a:t>&gt;&amp; listener) </a:t>
            </a:r>
            <a:r>
              <a:rPr lang="en-US" dirty="0" err="1" smtClean="0"/>
              <a:t>const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// call </a:t>
            </a:r>
            <a:r>
              <a:rPr lang="en-US" dirty="0" err="1" smtClean="0">
                <a:solidFill>
                  <a:srgbClr val="FFFF00"/>
                </a:solidFill>
              </a:rPr>
              <a:t>notifyKey</a:t>
            </a:r>
            <a:r>
              <a:rPr lang="en-US" dirty="0" smtClean="0">
                <a:solidFill>
                  <a:srgbClr val="FFFF00"/>
                </a:solidFill>
              </a:rPr>
              <a:t> in </a:t>
            </a:r>
            <a:r>
              <a:rPr lang="en-US" dirty="0" err="1" smtClean="0">
                <a:solidFill>
                  <a:srgbClr val="FFFF00"/>
                </a:solidFill>
              </a:rPr>
              <a:t>InputDispather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listener-&gt;</a:t>
            </a:r>
            <a:r>
              <a:rPr lang="en-US" dirty="0" err="1" smtClean="0"/>
              <a:t>notifyKey</a:t>
            </a:r>
            <a:r>
              <a:rPr lang="en-US" dirty="0" smtClean="0"/>
              <a:t>(this);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4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</a:t>
            </a:r>
            <a:r>
              <a:rPr lang="en-US" dirty="0" err="1" smtClean="0"/>
              <a:t>Framwork</a:t>
            </a:r>
            <a:r>
              <a:rPr lang="en-US" dirty="0" smtClean="0"/>
              <a:t> Part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63" y="980728"/>
            <a:ext cx="48750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FF0000"/>
                </a:solidFill>
              </a:rPr>
              <a:t>Data Path </a:t>
            </a:r>
            <a:r>
              <a:rPr lang="en-US" sz="2400" b="1" dirty="0">
                <a:solidFill>
                  <a:srgbClr val="FF0000"/>
                </a:solidFill>
              </a:rPr>
              <a:t>-&gt; </a:t>
            </a:r>
            <a:r>
              <a:rPr lang="en-US" sz="2400" b="1" dirty="0" smtClean="0">
                <a:solidFill>
                  <a:srgbClr val="FF0000"/>
                </a:solidFill>
              </a:rPr>
              <a:t>InputReadThread</a:t>
            </a:r>
            <a:endParaRPr lang="en-US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InputDispatcher.cpp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563" y="2096852"/>
            <a:ext cx="8193269" cy="45243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InputDispatcher</a:t>
            </a:r>
            <a:r>
              <a:rPr lang="en-US" dirty="0"/>
              <a:t>::</a:t>
            </a:r>
            <a:r>
              <a:rPr lang="en-US" dirty="0" err="1"/>
              <a:t>notifyKey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NotifyKeyArgs</a:t>
            </a:r>
            <a:r>
              <a:rPr lang="en-US" dirty="0"/>
              <a:t>*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KeyEvent</a:t>
            </a:r>
            <a:r>
              <a:rPr lang="en-US" dirty="0" smtClean="0"/>
              <a:t> </a:t>
            </a:r>
            <a:r>
              <a:rPr lang="en-US" dirty="0"/>
              <a:t>event;</a:t>
            </a:r>
          </a:p>
          <a:p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event.initialize</a:t>
            </a:r>
            <a:r>
              <a:rPr lang="en-US" dirty="0" smtClean="0"/>
              <a:t>(</a:t>
            </a:r>
            <a:r>
              <a:rPr lang="en-US" dirty="0" err="1" smtClean="0"/>
              <a:t>args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/>
              <a:t>deviceId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-&gt;source, </a:t>
            </a:r>
            <a:r>
              <a:rPr lang="en-US" dirty="0" err="1"/>
              <a:t>args</a:t>
            </a:r>
            <a:r>
              <a:rPr lang="en-US" dirty="0"/>
              <a:t>-&gt;action,</a:t>
            </a:r>
          </a:p>
          <a:p>
            <a:r>
              <a:rPr lang="en-US" dirty="0"/>
              <a:t>            </a:t>
            </a:r>
            <a:r>
              <a:rPr lang="en-US" dirty="0" smtClean="0"/>
              <a:t>		flags</a:t>
            </a:r>
            <a:r>
              <a:rPr lang="en-US" dirty="0"/>
              <a:t>, </a:t>
            </a:r>
            <a:r>
              <a:rPr lang="en-US" dirty="0" err="1"/>
              <a:t>keyCode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-&gt;</a:t>
            </a:r>
            <a:r>
              <a:rPr lang="en-US" dirty="0" err="1"/>
              <a:t>scanCode</a:t>
            </a:r>
            <a:r>
              <a:rPr lang="en-US" dirty="0"/>
              <a:t>, </a:t>
            </a:r>
            <a:r>
              <a:rPr lang="en-US" dirty="0" err="1"/>
              <a:t>metaState</a:t>
            </a:r>
            <a:r>
              <a:rPr lang="en-US" dirty="0"/>
              <a:t>, 0,</a:t>
            </a:r>
          </a:p>
          <a:p>
            <a:r>
              <a:rPr lang="en-US" dirty="0"/>
              <a:t>            </a:t>
            </a:r>
            <a:r>
              <a:rPr lang="en-US" dirty="0" smtClean="0"/>
              <a:t>		</a:t>
            </a:r>
            <a:r>
              <a:rPr lang="en-US" dirty="0" err="1" smtClean="0"/>
              <a:t>args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/>
              <a:t>downTime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-&gt;</a:t>
            </a:r>
            <a:r>
              <a:rPr lang="en-US" dirty="0" err="1"/>
              <a:t>eventTime</a:t>
            </a:r>
            <a:r>
              <a:rPr lang="en-US" dirty="0" smtClean="0"/>
              <a:t>);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// send to </a:t>
            </a:r>
            <a:r>
              <a:rPr lang="en-US" dirty="0" err="1" smtClean="0">
                <a:solidFill>
                  <a:srgbClr val="FFFF00"/>
                </a:solidFill>
              </a:rPr>
              <a:t>InputDispatcherPolicy</a:t>
            </a:r>
            <a:r>
              <a:rPr lang="en-US" dirty="0" smtClean="0">
                <a:solidFill>
                  <a:srgbClr val="FFFF00"/>
                </a:solidFill>
              </a:rPr>
              <a:t>, intercept key event before queue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// </a:t>
            </a:r>
            <a:r>
              <a:rPr lang="en-US" dirty="0" err="1">
                <a:solidFill>
                  <a:srgbClr val="FFFF00"/>
                </a:solidFill>
              </a:rPr>
              <a:t>NativeInputManager</a:t>
            </a:r>
            <a:r>
              <a:rPr lang="en-US" dirty="0">
                <a:solidFill>
                  <a:srgbClr val="FFFF00"/>
                </a:solidFill>
              </a:rPr>
              <a:t>-&gt;</a:t>
            </a:r>
            <a:r>
              <a:rPr lang="en-US" dirty="0" err="1">
                <a:solidFill>
                  <a:srgbClr val="FFFF00"/>
                </a:solidFill>
              </a:rPr>
              <a:t>interceptKeyBeforeQueueing</a:t>
            </a:r>
            <a:r>
              <a:rPr lang="en-US" dirty="0">
                <a:solidFill>
                  <a:srgbClr val="FFFF00"/>
                </a:solidFill>
              </a:rPr>
              <a:t>  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// ----&gt;</a:t>
            </a:r>
            <a:r>
              <a:rPr lang="en-US" dirty="0">
                <a:solidFill>
                  <a:srgbClr val="FFFF00"/>
                </a:solidFill>
              </a:rPr>
              <a:t> </a:t>
            </a:r>
            <a:r>
              <a:rPr lang="en-US" dirty="0" err="1">
                <a:solidFill>
                  <a:srgbClr val="FFFF00"/>
                </a:solidFill>
              </a:rPr>
              <a:t>InputManagerService.interceptKeyBeforeQueueing</a:t>
            </a:r>
            <a:r>
              <a:rPr lang="en-US" dirty="0">
                <a:solidFill>
                  <a:srgbClr val="FFFF00"/>
                </a:solidFill>
              </a:rPr>
              <a:t> 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// ----&gt; </a:t>
            </a:r>
            <a:r>
              <a:rPr lang="en-US" dirty="0" err="1">
                <a:solidFill>
                  <a:srgbClr val="FFFF00"/>
                </a:solidFill>
              </a:rPr>
              <a:t>InputMonitor.interceptKeyBeforeQueueing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// ----&gt; </a:t>
            </a:r>
            <a:r>
              <a:rPr lang="en-US" dirty="0">
                <a:solidFill>
                  <a:srgbClr val="FFFF00"/>
                </a:solidFill>
              </a:rPr>
              <a:t> </a:t>
            </a:r>
            <a:r>
              <a:rPr lang="en-US" dirty="0" err="1" smtClean="0">
                <a:solidFill>
                  <a:srgbClr val="FFFF00"/>
                </a:solidFill>
              </a:rPr>
              <a:t>PhoneWindowManager.interceptKeyBeforeQueueing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/>
              <a:t>	</a:t>
            </a:r>
            <a:r>
              <a:rPr lang="en-US" dirty="0" err="1"/>
              <a:t>mPolicy</a:t>
            </a:r>
            <a:r>
              <a:rPr lang="en-US" dirty="0"/>
              <a:t>-&gt;</a:t>
            </a:r>
            <a:r>
              <a:rPr lang="en-US" dirty="0" err="1"/>
              <a:t>interceptKeyBeforeQueueing</a:t>
            </a:r>
            <a:r>
              <a:rPr lang="en-US" dirty="0"/>
              <a:t>(&amp;event, /*</a:t>
            </a:r>
            <a:r>
              <a:rPr lang="en-US" dirty="0" err="1"/>
              <a:t>byref</a:t>
            </a:r>
            <a:r>
              <a:rPr lang="en-US" dirty="0"/>
              <a:t>*/ </a:t>
            </a:r>
            <a:r>
              <a:rPr lang="en-US" dirty="0" err="1"/>
              <a:t>policyFlags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// wake up </a:t>
            </a:r>
            <a:r>
              <a:rPr lang="en-US" dirty="0" err="1" smtClean="0">
                <a:solidFill>
                  <a:srgbClr val="FFFF00"/>
                </a:solidFill>
              </a:rPr>
              <a:t>InputDispatcher</a:t>
            </a:r>
            <a:r>
              <a:rPr lang="en-US" dirty="0" smtClean="0">
                <a:solidFill>
                  <a:srgbClr val="FFFF00"/>
                </a:solidFill>
              </a:rPr>
              <a:t> thread</a:t>
            </a:r>
          </a:p>
          <a:p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needWake</a:t>
            </a:r>
            <a:r>
              <a:rPr lang="en-US" dirty="0"/>
              <a:t>) {</a:t>
            </a:r>
          </a:p>
          <a:p>
            <a:r>
              <a:rPr lang="en-US" dirty="0"/>
              <a:t>       </a:t>
            </a:r>
            <a:r>
              <a:rPr lang="en-US" dirty="0" smtClean="0"/>
              <a:t>		</a:t>
            </a:r>
            <a:r>
              <a:rPr lang="en-US" dirty="0" err="1" smtClean="0"/>
              <a:t>mLooper</a:t>
            </a:r>
            <a:r>
              <a:rPr lang="en-US" dirty="0" smtClean="0"/>
              <a:t>-</a:t>
            </a:r>
            <a:r>
              <a:rPr lang="en-US" dirty="0"/>
              <a:t>&gt;wake();</a:t>
            </a:r>
          </a:p>
          <a:p>
            <a:r>
              <a:rPr lang="en-US" dirty="0"/>
              <a:t>   </a:t>
            </a:r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59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3200" y="992188"/>
            <a:ext cx="8940799" cy="5032375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/>
              <a:t>Overview Frame </a:t>
            </a:r>
            <a:r>
              <a:rPr lang="en-US" sz="1600" b="1" kern="0" dirty="0" smtClean="0"/>
              <a:t>Diagram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Kernel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Framework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Input Method &amp;Scan Wedge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Kernel Part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/>
              <a:t>Hardware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Initialization</a:t>
            </a:r>
            <a:endParaRPr lang="en-US" sz="1400" i="1" kern="0" dirty="0"/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</a:t>
            </a:r>
            <a:r>
              <a:rPr lang="en-US" sz="1400" i="1" kern="0" dirty="0"/>
              <a:t>Path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Framework Part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 -&gt; InputReadThread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2800" i="1" kern="0" dirty="0" smtClean="0">
                <a:solidFill>
                  <a:srgbClr val="FF0000"/>
                </a:solidFill>
              </a:rPr>
              <a:t>Data Path -&gt; InputDispatchThread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Input Method &amp;Scan Wedge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Bind Input </a:t>
            </a:r>
            <a:r>
              <a:rPr lang="en-US" sz="1400" i="1" kern="0" dirty="0"/>
              <a:t>M</a:t>
            </a:r>
            <a:r>
              <a:rPr lang="en-US" sz="1400" i="1" kern="0" dirty="0" smtClean="0"/>
              <a:t>ethod</a:t>
            </a:r>
            <a:endParaRPr lang="en-US" sz="1400" i="1" kern="0" dirty="0"/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Scan Wedge Receiver</a:t>
            </a:r>
            <a:endParaRPr lang="en-US" sz="1400" i="1" kern="0" dirty="0"/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Implementation of “Wedge as Keys”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Solution 1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Solution 2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The End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§"/>
              <a:defRPr/>
            </a:pPr>
            <a:endParaRPr lang="en-US" sz="2400" b="1" kern="0" dirty="0" smtClean="0"/>
          </a:p>
          <a:p>
            <a:pPr marL="174625" lvl="0" indent="-174625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</a:pPr>
            <a:endParaRPr lang="en-US" sz="2400" b="1" kern="0" dirty="0" smtClean="0"/>
          </a:p>
          <a:p>
            <a:pPr marL="174625" marR="0" lvl="0" indent="-174625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SzTx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41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-&gt; Kernel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62051" y="5379144"/>
            <a:ext cx="1152128" cy="756084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PS/2 Mouse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PS/2 Keyboard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38215" y="5379144"/>
            <a:ext cx="1152128" cy="756084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USB Mouse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USB Keyboard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14379" y="5373216"/>
            <a:ext cx="1152128" cy="756084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Bluetooth Mouse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90543" y="5377651"/>
            <a:ext cx="1152128" cy="756084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GPIO Keys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562051" y="5085184"/>
            <a:ext cx="7920880" cy="0"/>
          </a:xfrm>
          <a:prstGeom prst="line">
            <a:avLst/>
          </a:prstGeom>
          <a:ln>
            <a:prstDash val="sysDash"/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62521" y="4289097"/>
            <a:ext cx="1152128" cy="468052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Serio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038215" y="4289097"/>
            <a:ext cx="1152128" cy="468052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USB </a:t>
            </a:r>
            <a:r>
              <a:rPr lang="en-US" sz="1200" dirty="0" err="1" smtClean="0">
                <a:solidFill>
                  <a:schemeClr val="tx1"/>
                </a:solidFill>
              </a:rPr>
              <a:t>Hidp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14849" y="4285485"/>
            <a:ext cx="1152128" cy="468052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Bluetooth </a:t>
            </a:r>
            <a:r>
              <a:rPr lang="en-US" sz="1200" dirty="0" err="1" smtClean="0">
                <a:solidFill>
                  <a:schemeClr val="tx1"/>
                </a:solidFill>
              </a:rPr>
              <a:t>Hidp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990543" y="4285485"/>
            <a:ext cx="1152128" cy="468052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GPIO</a:t>
            </a:r>
          </a:p>
        </p:txBody>
      </p:sp>
      <p:sp>
        <p:nvSpPr>
          <p:cNvPr id="13" name="Oval 12"/>
          <p:cNvSpPr/>
          <p:nvPr/>
        </p:nvSpPr>
        <p:spPr>
          <a:xfrm>
            <a:off x="1426147" y="3218982"/>
            <a:ext cx="1764196" cy="742080"/>
          </a:xfrm>
          <a:prstGeom prst="ellipse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Input Device Drivers</a:t>
            </a:r>
          </a:p>
        </p:txBody>
      </p:sp>
      <p:sp>
        <p:nvSpPr>
          <p:cNvPr id="14" name="Oval 13"/>
          <p:cNvSpPr/>
          <p:nvPr/>
        </p:nvSpPr>
        <p:spPr>
          <a:xfrm>
            <a:off x="3032822" y="2142048"/>
            <a:ext cx="1633685" cy="576064"/>
          </a:xfrm>
          <a:prstGeom prst="ellipse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Input Core</a:t>
            </a:r>
          </a:p>
        </p:txBody>
      </p:sp>
      <p:sp>
        <p:nvSpPr>
          <p:cNvPr id="15" name="Oval 14"/>
          <p:cNvSpPr/>
          <p:nvPr/>
        </p:nvSpPr>
        <p:spPr>
          <a:xfrm>
            <a:off x="4427984" y="2792455"/>
            <a:ext cx="2407771" cy="1049779"/>
          </a:xfrm>
          <a:prstGeom prst="ellipse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Input Event Drivers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</a:rPr>
              <a:t>mousedev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</a:rPr>
              <a:t>evdev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</a:rPr>
              <a:t>joydev</a:t>
            </a:r>
            <a:r>
              <a:rPr lang="en-US" sz="1200" dirty="0" smtClean="0">
                <a:solidFill>
                  <a:schemeClr val="tx1"/>
                </a:solidFill>
              </a:rPr>
              <a:t>, keyboard)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44248" y="2142048"/>
            <a:ext cx="1188132" cy="422856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Virtual Terminal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038215" y="944696"/>
            <a:ext cx="2628292" cy="756084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             /dev/input/</a:t>
            </a:r>
            <a:r>
              <a:rPr lang="en-US" sz="1200" dirty="0" err="1" smtClean="0">
                <a:solidFill>
                  <a:schemeClr val="tx1"/>
                </a:solidFill>
              </a:rPr>
              <a:t>eventX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             /dev/input/mice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            /dev/input/</a:t>
            </a:r>
            <a:r>
              <a:rPr lang="en-US" sz="1200" dirty="0" err="1" smtClean="0">
                <a:solidFill>
                  <a:schemeClr val="tx1"/>
                </a:solidFill>
              </a:rPr>
              <a:t>js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62051" y="1952836"/>
            <a:ext cx="7920880" cy="0"/>
          </a:xfrm>
          <a:prstGeom prst="line">
            <a:avLst/>
          </a:prstGeom>
          <a:ln>
            <a:prstDash val="sysDash"/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38722" y="5236266"/>
            <a:ext cx="594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…</a:t>
            </a:r>
            <a:endParaRPr lang="en-US" sz="4800" dirty="0"/>
          </a:p>
        </p:txBody>
      </p:sp>
      <p:sp>
        <p:nvSpPr>
          <p:cNvPr id="24" name="TextBox 23"/>
          <p:cNvSpPr txBox="1"/>
          <p:nvPr/>
        </p:nvSpPr>
        <p:spPr>
          <a:xfrm>
            <a:off x="6538722" y="3969060"/>
            <a:ext cx="594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…</a:t>
            </a:r>
            <a:endParaRPr lang="en-US" sz="4800" dirty="0"/>
          </a:p>
        </p:txBody>
      </p:sp>
      <p:sp>
        <p:nvSpPr>
          <p:cNvPr id="25" name="Rectangle 24"/>
          <p:cNvSpPr/>
          <p:nvPr/>
        </p:nvSpPr>
        <p:spPr>
          <a:xfrm>
            <a:off x="6142671" y="1304764"/>
            <a:ext cx="1188132" cy="422856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Console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24328" y="116120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Space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25749" y="33173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Space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525749" y="556659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3" idx="0"/>
            <a:endCxn id="9" idx="2"/>
          </p:cNvCxnSpPr>
          <p:nvPr/>
        </p:nvCxnSpPr>
        <p:spPr bwMode="auto">
          <a:xfrm flipV="1">
            <a:off x="1138115" y="4757149"/>
            <a:ext cx="470" cy="621995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2607745" y="4714843"/>
            <a:ext cx="470" cy="621995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4102036" y="4751221"/>
            <a:ext cx="470" cy="621995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5608780" y="4751220"/>
            <a:ext cx="470" cy="621995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9" idx="0"/>
            <a:endCxn id="13" idx="3"/>
          </p:cNvCxnSpPr>
          <p:nvPr/>
        </p:nvCxnSpPr>
        <p:spPr bwMode="auto">
          <a:xfrm flipV="1">
            <a:off x="1138585" y="3852387"/>
            <a:ext cx="545923" cy="436710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10" idx="0"/>
            <a:endCxn id="13" idx="4"/>
          </p:cNvCxnSpPr>
          <p:nvPr/>
        </p:nvCxnSpPr>
        <p:spPr bwMode="auto">
          <a:xfrm flipH="1" flipV="1">
            <a:off x="2308245" y="3961062"/>
            <a:ext cx="306034" cy="328035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>
            <a:stCxn id="11" idx="0"/>
            <a:endCxn id="13" idx="5"/>
          </p:cNvCxnSpPr>
          <p:nvPr/>
        </p:nvCxnSpPr>
        <p:spPr bwMode="auto">
          <a:xfrm flipH="1" flipV="1">
            <a:off x="2931982" y="3852387"/>
            <a:ext cx="1158931" cy="433098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/>
          <p:cNvCxnSpPr>
            <a:stCxn id="12" idx="0"/>
            <a:endCxn id="13" idx="6"/>
          </p:cNvCxnSpPr>
          <p:nvPr/>
        </p:nvCxnSpPr>
        <p:spPr bwMode="auto">
          <a:xfrm flipH="1" flipV="1">
            <a:off x="3190343" y="3590022"/>
            <a:ext cx="2376264" cy="695463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>
            <a:stCxn id="13" idx="0"/>
            <a:endCxn id="14" idx="3"/>
          </p:cNvCxnSpPr>
          <p:nvPr/>
        </p:nvCxnSpPr>
        <p:spPr bwMode="auto">
          <a:xfrm flipV="1">
            <a:off x="2308245" y="2633749"/>
            <a:ext cx="963825" cy="585233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stCxn id="14" idx="5"/>
            <a:endCxn id="15" idx="1"/>
          </p:cNvCxnSpPr>
          <p:nvPr/>
        </p:nvCxnSpPr>
        <p:spPr bwMode="auto">
          <a:xfrm>
            <a:off x="4427259" y="2633749"/>
            <a:ext cx="353335" cy="312443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>
            <a:stCxn id="15" idx="0"/>
            <a:endCxn id="17" idx="3"/>
          </p:cNvCxnSpPr>
          <p:nvPr/>
        </p:nvCxnSpPr>
        <p:spPr bwMode="auto">
          <a:xfrm flipH="1" flipV="1">
            <a:off x="4666507" y="1322738"/>
            <a:ext cx="965363" cy="1469717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/>
          <p:cNvCxnSpPr>
            <a:stCxn id="15" idx="7"/>
            <a:endCxn id="16" idx="2"/>
          </p:cNvCxnSpPr>
          <p:nvPr/>
        </p:nvCxnSpPr>
        <p:spPr bwMode="auto">
          <a:xfrm flipV="1">
            <a:off x="6483145" y="2564904"/>
            <a:ext cx="255169" cy="381288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6" idx="0"/>
            <a:endCxn id="25" idx="2"/>
          </p:cNvCxnSpPr>
          <p:nvPr/>
        </p:nvCxnSpPr>
        <p:spPr bwMode="auto">
          <a:xfrm flipH="1" flipV="1">
            <a:off x="6736737" y="1727620"/>
            <a:ext cx="1577" cy="414428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191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</a:t>
            </a:r>
            <a:r>
              <a:rPr lang="en-US" dirty="0" err="1" smtClean="0"/>
              <a:t>Framwork</a:t>
            </a:r>
            <a:r>
              <a:rPr lang="en-US" dirty="0" smtClean="0"/>
              <a:t> Part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63" y="980728"/>
            <a:ext cx="54216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FF0000"/>
                </a:solidFill>
              </a:rPr>
              <a:t>Data Path </a:t>
            </a:r>
            <a:r>
              <a:rPr lang="en-US" sz="2400" b="1" dirty="0">
                <a:solidFill>
                  <a:srgbClr val="FF0000"/>
                </a:solidFill>
              </a:rPr>
              <a:t>-&gt; </a:t>
            </a:r>
            <a:r>
              <a:rPr lang="en-US" sz="2400" b="1" dirty="0" smtClean="0">
                <a:solidFill>
                  <a:srgbClr val="FF0000"/>
                </a:solidFill>
              </a:rPr>
              <a:t>InputDispatchThread</a:t>
            </a:r>
            <a:endParaRPr lang="en-US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InputDispatcher.cpp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563" y="2096852"/>
            <a:ext cx="6861622" cy="25853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InputDispatcher</a:t>
            </a:r>
            <a:r>
              <a:rPr lang="en-US" dirty="0"/>
              <a:t>::</a:t>
            </a:r>
            <a:r>
              <a:rPr lang="en-US" dirty="0" err="1"/>
              <a:t>dispatchOnce</a:t>
            </a:r>
            <a:r>
              <a:rPr lang="en-US" dirty="0"/>
              <a:t>() 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// real dispatch event to right target</a:t>
            </a:r>
            <a:r>
              <a:rPr lang="en-US" dirty="0">
                <a:solidFill>
                  <a:srgbClr val="FFFF00"/>
                </a:solidFill>
              </a:rPr>
              <a:t>	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(!</a:t>
            </a:r>
            <a:r>
              <a:rPr lang="en-US" dirty="0" err="1"/>
              <a:t>haveCommandsLocked</a:t>
            </a:r>
            <a:r>
              <a:rPr lang="en-US" dirty="0"/>
              <a:t>())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dispatchOnceInnerLocked</a:t>
            </a:r>
            <a:r>
              <a:rPr lang="en-US" dirty="0"/>
              <a:t>(&amp;</a:t>
            </a:r>
            <a:r>
              <a:rPr lang="en-US" dirty="0" err="1"/>
              <a:t>nextWakeupTime</a:t>
            </a:r>
            <a:r>
              <a:rPr lang="en-US" dirty="0"/>
              <a:t>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err="1" smtClean="0"/>
              <a:t>mLooper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/>
              <a:t>pollOnce</a:t>
            </a:r>
            <a:r>
              <a:rPr lang="en-US" dirty="0"/>
              <a:t>(</a:t>
            </a:r>
            <a:r>
              <a:rPr lang="en-US" dirty="0" err="1"/>
              <a:t>timeoutMillis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</a:t>
            </a:r>
            <a:r>
              <a:rPr lang="en-US" dirty="0" err="1" smtClean="0"/>
              <a:t>Framwork</a:t>
            </a:r>
            <a:r>
              <a:rPr lang="en-US" dirty="0" smtClean="0"/>
              <a:t> Part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63" y="980728"/>
            <a:ext cx="54216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FF0000"/>
                </a:solidFill>
              </a:rPr>
              <a:t>Data Path </a:t>
            </a:r>
            <a:r>
              <a:rPr lang="en-US" sz="2400" b="1" dirty="0">
                <a:solidFill>
                  <a:srgbClr val="FF0000"/>
                </a:solidFill>
              </a:rPr>
              <a:t>-&gt; </a:t>
            </a:r>
            <a:r>
              <a:rPr lang="en-US" sz="2400" b="1" dirty="0" smtClean="0">
                <a:solidFill>
                  <a:srgbClr val="FF0000"/>
                </a:solidFill>
              </a:rPr>
              <a:t>InputDispatchThread</a:t>
            </a:r>
            <a:endParaRPr lang="en-US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InputDispatcher.cpp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158" y="2125445"/>
            <a:ext cx="8494633" cy="286232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InputDispatcher</a:t>
            </a:r>
            <a:r>
              <a:rPr lang="en-US" dirty="0"/>
              <a:t>::</a:t>
            </a:r>
            <a:r>
              <a:rPr lang="en-US" dirty="0" err="1"/>
              <a:t>dispatchOnceInnerLocked</a:t>
            </a:r>
            <a:r>
              <a:rPr lang="en-US" dirty="0"/>
              <a:t>(</a:t>
            </a:r>
            <a:r>
              <a:rPr lang="en-US" dirty="0" err="1"/>
              <a:t>nsecs_t</a:t>
            </a:r>
            <a:r>
              <a:rPr lang="en-US" dirty="0"/>
              <a:t>* </a:t>
            </a:r>
            <a:r>
              <a:rPr lang="en-US" dirty="0" err="1"/>
              <a:t>nextWakeupTime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	switch </a:t>
            </a:r>
            <a:r>
              <a:rPr lang="en-US" dirty="0"/>
              <a:t>(</a:t>
            </a:r>
            <a:r>
              <a:rPr lang="en-US" dirty="0" err="1"/>
              <a:t>mPendingEvent</a:t>
            </a:r>
            <a:r>
              <a:rPr lang="en-US" dirty="0"/>
              <a:t>-&gt;type) </a:t>
            </a:r>
            <a:r>
              <a:rPr lang="en-US" dirty="0" smtClean="0"/>
              <a:t>{</a:t>
            </a:r>
          </a:p>
          <a:p>
            <a:r>
              <a:rPr lang="en-US" dirty="0"/>
              <a:t>		case </a:t>
            </a:r>
            <a:r>
              <a:rPr lang="en-US" dirty="0" err="1"/>
              <a:t>EventEntry</a:t>
            </a:r>
            <a:r>
              <a:rPr lang="en-US" dirty="0"/>
              <a:t>::</a:t>
            </a:r>
            <a:r>
              <a:rPr lang="en-US" dirty="0" smtClean="0"/>
              <a:t>TYPE_KEY: {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FF00"/>
                </a:solidFill>
              </a:rPr>
              <a:t>// dispatch as key events</a:t>
            </a:r>
          </a:p>
          <a:p>
            <a:r>
              <a:rPr lang="en-US" dirty="0" smtClean="0"/>
              <a:t>			 </a:t>
            </a:r>
            <a:r>
              <a:rPr lang="en-US" dirty="0"/>
              <a:t>done = </a:t>
            </a:r>
            <a:r>
              <a:rPr lang="en-US" dirty="0" err="1"/>
              <a:t>dispatchKeyLocked</a:t>
            </a:r>
            <a:r>
              <a:rPr lang="en-US" dirty="0"/>
              <a:t>(</a:t>
            </a:r>
            <a:r>
              <a:rPr lang="en-US" dirty="0" err="1"/>
              <a:t>currentTime</a:t>
            </a:r>
            <a:r>
              <a:rPr lang="en-US" dirty="0"/>
              <a:t>, </a:t>
            </a:r>
            <a:r>
              <a:rPr lang="en-US" dirty="0" err="1"/>
              <a:t>typedEntry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				&amp;</a:t>
            </a:r>
            <a:r>
              <a:rPr lang="en-US" dirty="0" err="1"/>
              <a:t>dropReason</a:t>
            </a:r>
            <a:r>
              <a:rPr lang="en-US" dirty="0"/>
              <a:t>, </a:t>
            </a:r>
            <a:r>
              <a:rPr lang="en-US" dirty="0" err="1"/>
              <a:t>nextWakeupTime</a:t>
            </a:r>
            <a:r>
              <a:rPr lang="en-US" dirty="0"/>
              <a:t>);</a:t>
            </a:r>
            <a:r>
              <a:rPr lang="en-US" dirty="0" smtClean="0"/>
              <a:t>		</a:t>
            </a:r>
          </a:p>
          <a:p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1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</a:t>
            </a:r>
            <a:r>
              <a:rPr lang="en-US" dirty="0" err="1" smtClean="0"/>
              <a:t>Framwork</a:t>
            </a:r>
            <a:r>
              <a:rPr lang="en-US" dirty="0" smtClean="0"/>
              <a:t> Part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63" y="980728"/>
            <a:ext cx="54216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FF0000"/>
                </a:solidFill>
              </a:rPr>
              <a:t>Data Path </a:t>
            </a:r>
            <a:r>
              <a:rPr lang="en-US" sz="2400" b="1" dirty="0">
                <a:solidFill>
                  <a:srgbClr val="FF0000"/>
                </a:solidFill>
              </a:rPr>
              <a:t>-&gt; </a:t>
            </a:r>
            <a:r>
              <a:rPr lang="en-US" sz="2400" b="1" dirty="0" smtClean="0">
                <a:solidFill>
                  <a:srgbClr val="FF0000"/>
                </a:solidFill>
              </a:rPr>
              <a:t>InputDispatchThread</a:t>
            </a:r>
            <a:endParaRPr lang="en-US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InputDispatcher.cpp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158" y="2125445"/>
            <a:ext cx="8569462" cy="286232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bool </a:t>
            </a:r>
            <a:r>
              <a:rPr lang="en-US" dirty="0" err="1"/>
              <a:t>InputDispatcher</a:t>
            </a:r>
            <a:r>
              <a:rPr lang="en-US" dirty="0"/>
              <a:t>::</a:t>
            </a:r>
            <a:r>
              <a:rPr lang="en-US" dirty="0" err="1"/>
              <a:t>dispatchKeyLocked</a:t>
            </a:r>
            <a:r>
              <a:rPr lang="en-US" dirty="0"/>
              <a:t>(</a:t>
            </a:r>
            <a:r>
              <a:rPr lang="en-US" dirty="0" err="1"/>
              <a:t>nsecs_t</a:t>
            </a:r>
            <a:r>
              <a:rPr lang="en-US" dirty="0"/>
              <a:t> </a:t>
            </a:r>
            <a:r>
              <a:rPr lang="en-US" dirty="0" err="1"/>
              <a:t>currentTime</a:t>
            </a:r>
            <a:r>
              <a:rPr lang="en-US" dirty="0"/>
              <a:t>, </a:t>
            </a:r>
            <a:r>
              <a:rPr lang="en-US" dirty="0" err="1"/>
              <a:t>KeyEntry</a:t>
            </a:r>
            <a:r>
              <a:rPr lang="en-US" dirty="0"/>
              <a:t>* entry,</a:t>
            </a:r>
          </a:p>
          <a:p>
            <a:r>
              <a:rPr lang="en-US" dirty="0"/>
              <a:t>        </a:t>
            </a:r>
            <a:r>
              <a:rPr lang="en-US" dirty="0" err="1"/>
              <a:t>DropReason</a:t>
            </a:r>
            <a:r>
              <a:rPr lang="en-US" dirty="0"/>
              <a:t>* </a:t>
            </a:r>
            <a:r>
              <a:rPr lang="en-US" dirty="0" err="1"/>
              <a:t>dropReason</a:t>
            </a:r>
            <a:r>
              <a:rPr lang="en-US" dirty="0"/>
              <a:t>, </a:t>
            </a:r>
            <a:r>
              <a:rPr lang="en-US" dirty="0" err="1"/>
              <a:t>nsecs_t</a:t>
            </a:r>
            <a:r>
              <a:rPr lang="en-US" dirty="0"/>
              <a:t>* </a:t>
            </a:r>
            <a:r>
              <a:rPr lang="en-US" dirty="0" err="1"/>
              <a:t>nextWakeupTime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Vector&lt;</a:t>
            </a:r>
            <a:r>
              <a:rPr lang="en-US" dirty="0" err="1" smtClean="0"/>
              <a:t>InputTarget</a:t>
            </a:r>
            <a:r>
              <a:rPr lang="en-US" dirty="0"/>
              <a:t>&gt; </a:t>
            </a:r>
            <a:r>
              <a:rPr lang="en-US" dirty="0" err="1"/>
              <a:t>inputTargets</a:t>
            </a:r>
            <a:r>
              <a:rPr lang="en-US" dirty="0" smtClean="0"/>
              <a:t>;</a:t>
            </a:r>
          </a:p>
          <a:p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// looking for target window where event should go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/>
              <a:t>	int32_t </a:t>
            </a:r>
            <a:r>
              <a:rPr lang="en-US" dirty="0" err="1"/>
              <a:t>injectionResult</a:t>
            </a:r>
            <a:r>
              <a:rPr lang="en-US" dirty="0"/>
              <a:t> = </a:t>
            </a:r>
            <a:r>
              <a:rPr lang="en-US" dirty="0" err="1"/>
              <a:t>findFocusedWindowTargetsLocked</a:t>
            </a:r>
            <a:r>
              <a:rPr lang="en-US" dirty="0"/>
              <a:t>(</a:t>
            </a:r>
            <a:r>
              <a:rPr lang="en-US" dirty="0" err="1"/>
              <a:t>currentTime</a:t>
            </a:r>
            <a:r>
              <a:rPr lang="en-US" dirty="0"/>
              <a:t>,</a:t>
            </a:r>
          </a:p>
          <a:p>
            <a:r>
              <a:rPr lang="en-US" dirty="0" smtClean="0"/>
              <a:t>		entry</a:t>
            </a:r>
            <a:r>
              <a:rPr lang="en-US" dirty="0"/>
              <a:t>, </a:t>
            </a:r>
            <a:r>
              <a:rPr lang="en-US" dirty="0" err="1"/>
              <a:t>inputTargets</a:t>
            </a:r>
            <a:r>
              <a:rPr lang="en-US" dirty="0"/>
              <a:t>, </a:t>
            </a:r>
            <a:r>
              <a:rPr lang="en-US" dirty="0" err="1"/>
              <a:t>nextWakeupTime</a:t>
            </a:r>
            <a:r>
              <a:rPr lang="en-US" dirty="0" smtClean="0"/>
              <a:t>);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// dispatch key event basing on </a:t>
            </a:r>
            <a:r>
              <a:rPr lang="en-US" dirty="0" err="1" smtClean="0">
                <a:solidFill>
                  <a:srgbClr val="FFFF00"/>
                </a:solidFill>
              </a:rPr>
              <a:t>inputTarget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	</a:t>
            </a:r>
            <a:r>
              <a:rPr lang="en-US" dirty="0" err="1"/>
              <a:t>dispatchEventLocked</a:t>
            </a:r>
            <a:r>
              <a:rPr lang="en-US" dirty="0"/>
              <a:t>(</a:t>
            </a:r>
            <a:r>
              <a:rPr lang="en-US" dirty="0" err="1"/>
              <a:t>currentTime</a:t>
            </a:r>
            <a:r>
              <a:rPr lang="en-US" dirty="0"/>
              <a:t>, entry, </a:t>
            </a:r>
            <a:r>
              <a:rPr lang="en-US" dirty="0" err="1"/>
              <a:t>inputTargets</a:t>
            </a:r>
            <a:r>
              <a:rPr lang="en-US" dirty="0"/>
              <a:t>);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2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</a:t>
            </a:r>
            <a:r>
              <a:rPr lang="en-US" dirty="0" err="1" smtClean="0"/>
              <a:t>Framwork</a:t>
            </a:r>
            <a:r>
              <a:rPr lang="en-US" dirty="0" smtClean="0"/>
              <a:t> Part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63" y="980728"/>
            <a:ext cx="54216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FF0000"/>
                </a:solidFill>
              </a:rPr>
              <a:t>Data Path </a:t>
            </a:r>
            <a:r>
              <a:rPr lang="en-US" sz="2400" b="1" dirty="0">
                <a:solidFill>
                  <a:srgbClr val="FF0000"/>
                </a:solidFill>
              </a:rPr>
              <a:t>-&gt; </a:t>
            </a:r>
            <a:r>
              <a:rPr lang="en-US" sz="2400" b="1" dirty="0" smtClean="0">
                <a:solidFill>
                  <a:srgbClr val="FF0000"/>
                </a:solidFill>
              </a:rPr>
              <a:t>InputDispatchThread</a:t>
            </a:r>
            <a:endParaRPr lang="en-US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InputDispatcher.cpp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158" y="2125445"/>
            <a:ext cx="8263801" cy="39703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InputDispatcher</a:t>
            </a:r>
            <a:r>
              <a:rPr lang="en-US" dirty="0"/>
              <a:t>::</a:t>
            </a:r>
            <a:r>
              <a:rPr lang="en-US" dirty="0" err="1"/>
              <a:t>dispatchEventLocked</a:t>
            </a:r>
            <a:r>
              <a:rPr lang="en-US" dirty="0"/>
              <a:t>(</a:t>
            </a:r>
            <a:r>
              <a:rPr lang="en-US" dirty="0" err="1"/>
              <a:t>nsecs_t</a:t>
            </a:r>
            <a:r>
              <a:rPr lang="en-US" dirty="0"/>
              <a:t> </a:t>
            </a:r>
            <a:r>
              <a:rPr lang="en-US" dirty="0" err="1"/>
              <a:t>currentTime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EventEntry</a:t>
            </a:r>
            <a:r>
              <a:rPr lang="en-US" dirty="0"/>
              <a:t>* </a:t>
            </a:r>
            <a:r>
              <a:rPr lang="en-US" dirty="0" err="1"/>
              <a:t>eventEntry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Vector&lt;</a:t>
            </a:r>
            <a:r>
              <a:rPr lang="en-US" dirty="0" err="1"/>
              <a:t>InputTarget</a:t>
            </a:r>
            <a:r>
              <a:rPr lang="en-US" dirty="0"/>
              <a:t>&gt;&amp; </a:t>
            </a:r>
            <a:r>
              <a:rPr lang="en-US" dirty="0" err="1"/>
              <a:t>inputTargets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for (;</a:t>
            </a:r>
            <a:r>
              <a:rPr lang="en-US" dirty="0"/>
              <a:t> &lt;</a:t>
            </a:r>
            <a:r>
              <a:rPr lang="en-US" dirty="0" smtClean="0"/>
              <a:t> </a:t>
            </a:r>
            <a:r>
              <a:rPr lang="en-US" dirty="0" err="1" smtClean="0"/>
              <a:t>inputTargets.size</a:t>
            </a:r>
            <a:r>
              <a:rPr lang="en-US" dirty="0" smtClean="0"/>
              <a:t>();) 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// get connection by </a:t>
            </a:r>
            <a:r>
              <a:rPr lang="en-US" dirty="0" err="1" smtClean="0">
                <a:solidFill>
                  <a:srgbClr val="FFFF00"/>
                </a:solidFill>
              </a:rPr>
              <a:t>inputTarget.inputChannel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ssize_t</a:t>
            </a:r>
            <a:r>
              <a:rPr lang="en-US" dirty="0" smtClean="0"/>
              <a:t> </a:t>
            </a:r>
            <a:r>
              <a:rPr lang="en-US" dirty="0" err="1"/>
              <a:t>connectionIndex</a:t>
            </a:r>
            <a:r>
              <a:rPr lang="en-US" dirty="0"/>
              <a:t> = </a:t>
            </a:r>
            <a:r>
              <a:rPr lang="en-US" dirty="0" err="1" smtClean="0"/>
              <a:t>getConnectionIndexLocked</a:t>
            </a:r>
            <a:r>
              <a:rPr lang="en-US" dirty="0" smtClean="0"/>
              <a:t>(</a:t>
            </a:r>
          </a:p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err="1" smtClean="0"/>
              <a:t>inputTarget.inputChannel</a:t>
            </a:r>
            <a:r>
              <a:rPr lang="en-US" dirty="0"/>
              <a:t>);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sp</a:t>
            </a:r>
            <a:r>
              <a:rPr lang="en-US" dirty="0" smtClean="0"/>
              <a:t>&lt;Connection</a:t>
            </a:r>
            <a:r>
              <a:rPr lang="en-US" dirty="0"/>
              <a:t>&gt; connection = </a:t>
            </a:r>
            <a:r>
              <a:rPr lang="en-US" dirty="0" err="1"/>
              <a:t>mConnectionsByFd.valueAt</a:t>
            </a:r>
            <a:r>
              <a:rPr lang="en-US" dirty="0" smtClean="0"/>
              <a:t>(</a:t>
            </a:r>
          </a:p>
          <a:p>
            <a:r>
              <a:rPr lang="en-US" dirty="0" smtClean="0"/>
              <a:t>					</a:t>
            </a:r>
            <a:r>
              <a:rPr lang="en-US" dirty="0" err="1" smtClean="0"/>
              <a:t>connectionIndex</a:t>
            </a:r>
            <a:r>
              <a:rPr lang="en-US" dirty="0" smtClean="0"/>
              <a:t>);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// dispatch event to right connection</a:t>
            </a:r>
          </a:p>
          <a:p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err="1" smtClean="0"/>
              <a:t>prepareDispatchCycleLocked</a:t>
            </a:r>
            <a:r>
              <a:rPr lang="en-US" dirty="0" smtClean="0"/>
              <a:t>(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currentTime</a:t>
            </a:r>
            <a:r>
              <a:rPr lang="en-US" dirty="0"/>
              <a:t>, connection, </a:t>
            </a:r>
            <a:r>
              <a:rPr lang="en-US" dirty="0" err="1"/>
              <a:t>eventEntry</a:t>
            </a:r>
            <a:r>
              <a:rPr lang="en-US" dirty="0"/>
              <a:t>, &amp;</a:t>
            </a:r>
            <a:r>
              <a:rPr lang="en-US" dirty="0" err="1"/>
              <a:t>inputTarget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</a:t>
            </a:r>
            <a:r>
              <a:rPr lang="en-US" dirty="0" err="1" smtClean="0"/>
              <a:t>Framwork</a:t>
            </a:r>
            <a:r>
              <a:rPr lang="en-US" dirty="0" smtClean="0"/>
              <a:t> Part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63" y="980728"/>
            <a:ext cx="54216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FF0000"/>
                </a:solidFill>
              </a:rPr>
              <a:t>Data Path </a:t>
            </a:r>
            <a:r>
              <a:rPr lang="en-US" sz="2400" b="1" dirty="0">
                <a:solidFill>
                  <a:srgbClr val="FF0000"/>
                </a:solidFill>
              </a:rPr>
              <a:t>-&gt; </a:t>
            </a:r>
            <a:r>
              <a:rPr lang="en-US" sz="2400" b="1" dirty="0" smtClean="0">
                <a:solidFill>
                  <a:srgbClr val="FF0000"/>
                </a:solidFill>
              </a:rPr>
              <a:t>InputDispatchThread</a:t>
            </a:r>
            <a:endParaRPr lang="en-US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InputDispatcher.cpp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158" y="2125445"/>
            <a:ext cx="7896136" cy="45243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InputDispatcher</a:t>
            </a:r>
            <a:r>
              <a:rPr lang="en-US" dirty="0"/>
              <a:t>::</a:t>
            </a:r>
            <a:r>
              <a:rPr lang="en-US" dirty="0" err="1"/>
              <a:t>prepareDispatchCycleLocked</a:t>
            </a:r>
            <a:r>
              <a:rPr lang="en-US" dirty="0"/>
              <a:t>(</a:t>
            </a:r>
            <a:r>
              <a:rPr lang="en-US" dirty="0" err="1"/>
              <a:t>nsecs_t</a:t>
            </a:r>
            <a:r>
              <a:rPr lang="en-US" dirty="0"/>
              <a:t> </a:t>
            </a:r>
            <a:r>
              <a:rPr lang="en-US" dirty="0" err="1"/>
              <a:t>currentTime</a:t>
            </a:r>
            <a:r>
              <a:rPr lang="en-US" dirty="0"/>
              <a:t>,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sp</a:t>
            </a:r>
            <a:r>
              <a:rPr lang="en-US" dirty="0"/>
              <a:t>&lt;Connection&gt;&amp; connection, </a:t>
            </a:r>
            <a:r>
              <a:rPr lang="en-US" dirty="0" err="1"/>
              <a:t>EventEntry</a:t>
            </a:r>
            <a:r>
              <a:rPr lang="en-US" dirty="0"/>
              <a:t>* </a:t>
            </a:r>
            <a:r>
              <a:rPr lang="en-US" dirty="0" err="1"/>
              <a:t>eventEntry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InputTarget</a:t>
            </a:r>
            <a:r>
              <a:rPr lang="en-US" dirty="0"/>
              <a:t>* </a:t>
            </a:r>
            <a:r>
              <a:rPr lang="en-US" dirty="0" err="1"/>
              <a:t>inputTarget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enqueueDispatchEntriesLocked</a:t>
            </a:r>
            <a:r>
              <a:rPr lang="en-US" dirty="0" smtClean="0"/>
              <a:t>(</a:t>
            </a:r>
            <a:r>
              <a:rPr lang="en-US" dirty="0" err="1" smtClean="0"/>
              <a:t>currentTime</a:t>
            </a:r>
            <a:r>
              <a:rPr lang="en-US" dirty="0"/>
              <a:t>, connection,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err="1" smtClean="0"/>
              <a:t>eventEntry</a:t>
            </a:r>
            <a:r>
              <a:rPr lang="en-US" dirty="0"/>
              <a:t>, </a:t>
            </a:r>
            <a:r>
              <a:rPr lang="en-US" dirty="0" err="1"/>
              <a:t>inputTarget</a:t>
            </a:r>
            <a:r>
              <a:rPr lang="en-US" dirty="0"/>
              <a:t>);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InputDispatcher</a:t>
            </a:r>
            <a:r>
              <a:rPr lang="en-US" dirty="0"/>
              <a:t>::</a:t>
            </a:r>
            <a:r>
              <a:rPr lang="en-US" dirty="0" err="1"/>
              <a:t>enqueueDispatchEntriesLocked</a:t>
            </a:r>
            <a:r>
              <a:rPr lang="en-US" dirty="0"/>
              <a:t>(</a:t>
            </a:r>
            <a:r>
              <a:rPr lang="en-US" dirty="0" err="1"/>
              <a:t>nsecs_t</a:t>
            </a:r>
            <a:r>
              <a:rPr lang="en-US" dirty="0"/>
              <a:t> </a:t>
            </a:r>
            <a:r>
              <a:rPr lang="en-US" dirty="0" err="1"/>
              <a:t>currentTime</a:t>
            </a:r>
            <a:r>
              <a:rPr lang="en-US" dirty="0"/>
              <a:t>,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sp</a:t>
            </a:r>
            <a:r>
              <a:rPr lang="en-US" dirty="0"/>
              <a:t>&lt;Connection&gt;&amp; connection, </a:t>
            </a:r>
            <a:r>
              <a:rPr lang="en-US" dirty="0" err="1"/>
              <a:t>EventEntry</a:t>
            </a:r>
            <a:r>
              <a:rPr lang="en-US" dirty="0"/>
              <a:t>* </a:t>
            </a:r>
            <a:r>
              <a:rPr lang="en-US" dirty="0" err="1"/>
              <a:t>eventEntry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InputTarget</a:t>
            </a:r>
            <a:r>
              <a:rPr lang="en-US" dirty="0"/>
              <a:t>* </a:t>
            </a:r>
            <a:r>
              <a:rPr lang="en-US" dirty="0" err="1"/>
              <a:t>inputTarget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startDispatchCycleLocked</a:t>
            </a:r>
            <a:r>
              <a:rPr lang="en-US" dirty="0" smtClean="0"/>
              <a:t>(</a:t>
            </a:r>
            <a:r>
              <a:rPr lang="en-US" dirty="0" err="1" smtClean="0"/>
              <a:t>currentTime</a:t>
            </a:r>
            <a:r>
              <a:rPr lang="en-US" dirty="0"/>
              <a:t>, connection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startDispatchCycleLocked</a:t>
            </a:r>
            <a:r>
              <a:rPr lang="en-US" dirty="0"/>
              <a:t> </a:t>
            </a:r>
            <a:r>
              <a:rPr lang="en-US" dirty="0" smtClean="0"/>
              <a:t>(……){</a:t>
            </a:r>
          </a:p>
          <a:p>
            <a:r>
              <a:rPr lang="en-US" dirty="0" smtClean="0"/>
              <a:t>	status </a:t>
            </a:r>
            <a:r>
              <a:rPr lang="en-US" dirty="0"/>
              <a:t>= connection-&gt;</a:t>
            </a:r>
            <a:r>
              <a:rPr lang="en-US" dirty="0" err="1">
                <a:solidFill>
                  <a:srgbClr val="FFFF00"/>
                </a:solidFill>
              </a:rPr>
              <a:t>inputPublisher.publishKeyEvent</a:t>
            </a:r>
            <a:r>
              <a:rPr lang="en-US" dirty="0" smtClean="0"/>
              <a:t>(……);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7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</a:t>
            </a:r>
            <a:r>
              <a:rPr lang="en-US" dirty="0" err="1" smtClean="0"/>
              <a:t>Framwork</a:t>
            </a:r>
            <a:r>
              <a:rPr lang="en-US" dirty="0" smtClean="0"/>
              <a:t> Part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63" y="980728"/>
            <a:ext cx="54216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FF0000"/>
                </a:solidFill>
              </a:rPr>
              <a:t>Data Path </a:t>
            </a:r>
            <a:r>
              <a:rPr lang="en-US" sz="2400" b="1" dirty="0">
                <a:solidFill>
                  <a:srgbClr val="FF0000"/>
                </a:solidFill>
              </a:rPr>
              <a:t>-&gt; </a:t>
            </a:r>
            <a:r>
              <a:rPr lang="en-US" sz="2400" b="1" dirty="0" smtClean="0">
                <a:solidFill>
                  <a:srgbClr val="FF0000"/>
                </a:solidFill>
              </a:rPr>
              <a:t>InputDispatchThread</a:t>
            </a:r>
            <a:endParaRPr lang="en-US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InputTransport.cpp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158" y="2125445"/>
            <a:ext cx="5910657" cy="42473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status_t</a:t>
            </a:r>
            <a:r>
              <a:rPr lang="en-US" dirty="0"/>
              <a:t> </a:t>
            </a:r>
            <a:r>
              <a:rPr lang="en-US" dirty="0" err="1"/>
              <a:t>InputPublisher</a:t>
            </a:r>
            <a:r>
              <a:rPr lang="en-US" dirty="0"/>
              <a:t>::</a:t>
            </a:r>
            <a:r>
              <a:rPr lang="en-US" dirty="0" err="1"/>
              <a:t>publishKeyEvent</a:t>
            </a:r>
            <a:r>
              <a:rPr lang="en-US" dirty="0" smtClean="0"/>
              <a:t>(……)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InputMessage</a:t>
            </a:r>
            <a:r>
              <a:rPr lang="en-US" dirty="0" smtClean="0"/>
              <a:t> </a:t>
            </a:r>
            <a:r>
              <a:rPr lang="en-US" dirty="0" err="1"/>
              <a:t>msg</a:t>
            </a:r>
            <a:r>
              <a:rPr lang="en-US" dirty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msg.header.type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InputMessage</a:t>
            </a:r>
            <a:r>
              <a:rPr lang="en-US" dirty="0"/>
              <a:t>::TYPE_KEY;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msg.body.key.seq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seq</a:t>
            </a:r>
            <a:r>
              <a:rPr lang="en-US" dirty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msg.body.key.deviceId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deviceId</a:t>
            </a:r>
            <a:r>
              <a:rPr lang="en-US" dirty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msg.body.key.source</a:t>
            </a:r>
            <a:r>
              <a:rPr lang="en-US" dirty="0" smtClean="0"/>
              <a:t> </a:t>
            </a:r>
            <a:r>
              <a:rPr lang="en-US" dirty="0"/>
              <a:t>= source;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msg.body.key.action</a:t>
            </a:r>
            <a:r>
              <a:rPr lang="en-US" dirty="0" smtClean="0"/>
              <a:t> </a:t>
            </a:r>
            <a:r>
              <a:rPr lang="en-US" dirty="0"/>
              <a:t>= action;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msg.body.key.flags</a:t>
            </a:r>
            <a:r>
              <a:rPr lang="en-US" dirty="0" smtClean="0"/>
              <a:t> </a:t>
            </a:r>
            <a:r>
              <a:rPr lang="en-US" dirty="0"/>
              <a:t>= flags;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msg.body.key.keyCode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keyCode</a:t>
            </a:r>
            <a:r>
              <a:rPr lang="en-US" dirty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msg.body.key.scanCode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scanCode</a:t>
            </a:r>
            <a:r>
              <a:rPr lang="en-US" dirty="0"/>
              <a:t>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……</a:t>
            </a:r>
          </a:p>
          <a:p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// send </a:t>
            </a:r>
            <a:r>
              <a:rPr lang="en-US" dirty="0" err="1" smtClean="0">
                <a:solidFill>
                  <a:srgbClr val="FFFF00"/>
                </a:solidFill>
              </a:rPr>
              <a:t>msg</a:t>
            </a:r>
            <a:r>
              <a:rPr lang="en-US" dirty="0" smtClean="0">
                <a:solidFill>
                  <a:srgbClr val="FFFF00"/>
                </a:solidFill>
              </a:rPr>
              <a:t> to channel &amp;handler</a:t>
            </a:r>
          </a:p>
          <a:p>
            <a:r>
              <a:rPr lang="en-US" dirty="0"/>
              <a:t> </a:t>
            </a:r>
            <a:r>
              <a:rPr lang="en-US" dirty="0" smtClean="0"/>
              <a:t>	return </a:t>
            </a:r>
            <a:r>
              <a:rPr lang="en-US" dirty="0" err="1"/>
              <a:t>mChannel</a:t>
            </a:r>
            <a:r>
              <a:rPr lang="en-US" dirty="0"/>
              <a:t>-&gt;</a:t>
            </a:r>
            <a:r>
              <a:rPr lang="en-US" dirty="0" err="1"/>
              <a:t>sendMessage</a:t>
            </a:r>
            <a:r>
              <a:rPr lang="en-US" dirty="0"/>
              <a:t>(&amp;</a:t>
            </a:r>
            <a:r>
              <a:rPr lang="en-US" dirty="0" err="1"/>
              <a:t>msg</a:t>
            </a:r>
            <a:r>
              <a:rPr lang="en-US" dirty="0"/>
              <a:t>);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0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3200" y="992188"/>
            <a:ext cx="8940799" cy="5032375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/>
              <a:t>Overview Frame </a:t>
            </a:r>
            <a:r>
              <a:rPr lang="en-US" sz="1600" b="1" kern="0" dirty="0" smtClean="0"/>
              <a:t>Diagram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Kernel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Framework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Input Method &amp;Scan Wedge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Kernel Part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/>
              <a:t>Hardware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Initialization</a:t>
            </a:r>
            <a:endParaRPr lang="en-US" sz="1400" i="1" kern="0" dirty="0"/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</a:t>
            </a:r>
            <a:r>
              <a:rPr lang="en-US" sz="1400" i="1" kern="0" dirty="0"/>
              <a:t>Path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Framework Part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 -&gt; InputReadThread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 -&gt; InputDispatchThread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2800" b="1" kern="0" dirty="0" smtClean="0">
                <a:solidFill>
                  <a:srgbClr val="FF0000"/>
                </a:solidFill>
              </a:rPr>
              <a:t>Analyze Input Method &amp;Scan Wedge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Bind Input </a:t>
            </a:r>
            <a:r>
              <a:rPr lang="en-US" sz="1400" i="1" kern="0" dirty="0"/>
              <a:t>M</a:t>
            </a:r>
            <a:r>
              <a:rPr lang="en-US" sz="1400" i="1" kern="0" dirty="0" smtClean="0"/>
              <a:t>ethod</a:t>
            </a:r>
            <a:endParaRPr lang="en-US" sz="1400" i="1" kern="0" dirty="0"/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Scan Wedge Receiver</a:t>
            </a:r>
            <a:endParaRPr lang="en-US" sz="1400" i="1" kern="0" dirty="0"/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Implementation of “Wedge as Keys”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Solution 1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Solution 2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The End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§"/>
              <a:defRPr/>
            </a:pPr>
            <a:endParaRPr lang="en-US" sz="2400" b="1" kern="0" dirty="0" smtClean="0"/>
          </a:p>
          <a:p>
            <a:pPr marL="174625" lvl="0" indent="-174625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</a:pPr>
            <a:endParaRPr lang="en-US" sz="2400" b="1" kern="0" dirty="0" smtClean="0"/>
          </a:p>
          <a:p>
            <a:pPr marL="174625" marR="0" lvl="0" indent="-174625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SzTx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38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-&gt; Input Method &amp;Scan Wedge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63563" y="1268760"/>
            <a:ext cx="3348372" cy="1703040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Window Activity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87698" y="1663080"/>
            <a:ext cx="1980220" cy="914400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Input Method Manager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00092" y="1663080"/>
            <a:ext cx="1980220" cy="914400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Input Method Manager Service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26006" y="3303405"/>
            <a:ext cx="3528392" cy="1127857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Input Method Service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0192" y="3633730"/>
            <a:ext cx="1670484" cy="467209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Barcode receiver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145324" y="5157187"/>
            <a:ext cx="1980220" cy="914400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Scan Wedge</a:t>
            </a:r>
          </a:p>
        </p:txBody>
      </p:sp>
      <p:cxnSp>
        <p:nvCxnSpPr>
          <p:cNvPr id="14" name="Straight Arrow Connector 13"/>
          <p:cNvCxnSpPr>
            <a:stCxn id="8" idx="0"/>
            <a:endCxn id="7" idx="2"/>
          </p:cNvCxnSpPr>
          <p:nvPr/>
        </p:nvCxnSpPr>
        <p:spPr bwMode="auto">
          <a:xfrm flipV="1">
            <a:off x="7135434" y="4100939"/>
            <a:ext cx="0" cy="1056248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6" idx="1"/>
            <a:endCxn id="3" idx="2"/>
          </p:cNvCxnSpPr>
          <p:nvPr/>
        </p:nvCxnSpPr>
        <p:spPr bwMode="auto">
          <a:xfrm flipH="1" flipV="1">
            <a:off x="2237749" y="2971800"/>
            <a:ext cx="2388257" cy="895534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stCxn id="4" idx="3"/>
            <a:endCxn id="5" idx="1"/>
          </p:cNvCxnSpPr>
          <p:nvPr/>
        </p:nvCxnSpPr>
        <p:spPr bwMode="auto">
          <a:xfrm>
            <a:off x="3767918" y="2120280"/>
            <a:ext cx="1632174" cy="0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5" name="Straight Arrow Connector 24"/>
          <p:cNvCxnSpPr>
            <a:stCxn id="5" idx="2"/>
            <a:endCxn id="6" idx="0"/>
          </p:cNvCxnSpPr>
          <p:nvPr/>
        </p:nvCxnSpPr>
        <p:spPr bwMode="auto">
          <a:xfrm>
            <a:off x="6390202" y="2577480"/>
            <a:ext cx="0" cy="725925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938812" y="5227313"/>
            <a:ext cx="2777668" cy="35662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886732" y="4849410"/>
            <a:ext cx="3209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Red line shows how the barcode goes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98769" y="3456800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Barcode</a:t>
            </a:r>
          </a:p>
          <a:p>
            <a:r>
              <a:rPr lang="en-US" sz="1200" dirty="0" smtClean="0"/>
              <a:t>/other text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389989" y="5475886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Barcode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92827" y="1486359"/>
            <a:ext cx="1594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Bind Input method</a:t>
            </a:r>
          </a:p>
          <a:p>
            <a:r>
              <a:rPr lang="en-US" sz="1200" dirty="0" smtClean="0"/>
              <a:t> to focus &amp; Raw event data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440308" y="2637578"/>
            <a:ext cx="1594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Bind Input method</a:t>
            </a:r>
          </a:p>
          <a:p>
            <a:r>
              <a:rPr lang="en-US" sz="1200" dirty="0" smtClean="0"/>
              <a:t> to focus &amp; Raw event data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462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3200" y="992188"/>
            <a:ext cx="8940799" cy="5032375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/>
              <a:t>Overview Frame </a:t>
            </a:r>
            <a:r>
              <a:rPr lang="en-US" sz="1600" b="1" kern="0" dirty="0" smtClean="0"/>
              <a:t>Diagram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Kernel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Framework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Input Method &amp;Scan Wedge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Kernel Part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/>
              <a:t>Hardware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Initialization</a:t>
            </a:r>
            <a:endParaRPr lang="en-US" sz="1400" i="1" kern="0" dirty="0"/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</a:t>
            </a:r>
            <a:r>
              <a:rPr lang="en-US" sz="1400" i="1" kern="0" dirty="0"/>
              <a:t>Path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Framework Part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 -&gt; InputReadThread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 -&gt; InputDispatchThread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Input Method &amp;Scan Wedge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2800" i="1" kern="0" dirty="0" smtClean="0">
                <a:solidFill>
                  <a:srgbClr val="FF0000"/>
                </a:solidFill>
              </a:rPr>
              <a:t>Bind Input </a:t>
            </a:r>
            <a:r>
              <a:rPr lang="en-US" sz="2800" i="1" kern="0" dirty="0">
                <a:solidFill>
                  <a:srgbClr val="FF0000"/>
                </a:solidFill>
              </a:rPr>
              <a:t>M</a:t>
            </a:r>
            <a:r>
              <a:rPr lang="en-US" sz="2800" i="1" kern="0" dirty="0" smtClean="0">
                <a:solidFill>
                  <a:srgbClr val="FF0000"/>
                </a:solidFill>
              </a:rPr>
              <a:t>ethod</a:t>
            </a:r>
            <a:endParaRPr lang="en-US" sz="2800" i="1" kern="0" dirty="0">
              <a:solidFill>
                <a:srgbClr val="FF0000"/>
              </a:solidFill>
            </a:endParaRP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Scan Wedge Receiver</a:t>
            </a:r>
            <a:endParaRPr lang="en-US" sz="1400" i="1" kern="0" dirty="0"/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Implementation of “Wedge as Keys”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Solution 1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Solution 2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The End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§"/>
              <a:defRPr/>
            </a:pPr>
            <a:endParaRPr lang="en-US" sz="2400" b="1" kern="0" dirty="0" smtClean="0"/>
          </a:p>
          <a:p>
            <a:pPr marL="174625" lvl="0" indent="-174625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</a:pPr>
            <a:endParaRPr lang="en-US" sz="2400" b="1" kern="0" dirty="0" smtClean="0"/>
          </a:p>
          <a:p>
            <a:pPr marL="174625" marR="0" lvl="0" indent="-174625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SzTx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5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Input Method and Scan Wedge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63" y="980728"/>
            <a:ext cx="69451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FF0000"/>
                </a:solidFill>
              </a:rPr>
              <a:t>Bind Input Method</a:t>
            </a:r>
            <a:endParaRPr lang="en-US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ViewRootImpl.java WindowManagerGlobal.java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158" y="2125445"/>
            <a:ext cx="7718844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public </a:t>
            </a:r>
            <a:r>
              <a:rPr lang="en-US" dirty="0"/>
              <a:t>static </a:t>
            </a:r>
            <a:r>
              <a:rPr lang="en-US" dirty="0" err="1"/>
              <a:t>IWindowSession</a:t>
            </a:r>
            <a:r>
              <a:rPr lang="en-US" dirty="0"/>
              <a:t> </a:t>
            </a:r>
            <a:r>
              <a:rPr lang="en-US" dirty="0" err="1"/>
              <a:t>getWindowSession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// Create input manager case for current application</a:t>
            </a:r>
          </a:p>
          <a:p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InputMethodManager</a:t>
            </a:r>
            <a:r>
              <a:rPr lang="en-US" dirty="0" smtClean="0"/>
              <a:t> </a:t>
            </a:r>
            <a:r>
              <a:rPr lang="en-US" dirty="0" err="1"/>
              <a:t>imm</a:t>
            </a:r>
            <a:r>
              <a:rPr lang="en-US" dirty="0"/>
              <a:t> = </a:t>
            </a:r>
            <a:r>
              <a:rPr lang="en-US" dirty="0" err="1"/>
              <a:t>InputMethodManager.getInstance</a:t>
            </a:r>
            <a:r>
              <a:rPr lang="en-US" dirty="0"/>
              <a:t>();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4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-&gt; Framework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47618" y="5419233"/>
            <a:ext cx="2628292" cy="756084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             /dev/input/</a:t>
            </a:r>
            <a:r>
              <a:rPr lang="en-US" sz="1200" dirty="0" err="1" smtClean="0">
                <a:solidFill>
                  <a:schemeClr val="tx1"/>
                </a:solidFill>
              </a:rPr>
              <a:t>eventX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             /dev/input/mice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            /dev/input/</a:t>
            </a:r>
            <a:r>
              <a:rPr lang="en-US" sz="1200" dirty="0" err="1" smtClean="0">
                <a:solidFill>
                  <a:schemeClr val="tx1"/>
                </a:solidFill>
              </a:rPr>
              <a:t>js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37674" y="3068961"/>
            <a:ext cx="1656184" cy="756084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Input Reader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33672" y="1893825"/>
            <a:ext cx="1656184" cy="756084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Input Manager Service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175956" y="1893825"/>
            <a:ext cx="1656184" cy="756084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Windows Manager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19596" y="1893825"/>
            <a:ext cx="1656184" cy="756084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Activity Manager Service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175956" y="3068960"/>
            <a:ext cx="1656184" cy="756084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Input Dispatcher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714238" y="3068960"/>
            <a:ext cx="1656184" cy="756084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Window Activity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633672" y="4244097"/>
            <a:ext cx="1656184" cy="756084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Event Hub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" idx="0"/>
            <a:endCxn id="11" idx="2"/>
          </p:cNvCxnSpPr>
          <p:nvPr/>
        </p:nvCxnSpPr>
        <p:spPr bwMode="auto">
          <a:xfrm flipV="1">
            <a:off x="2461764" y="5000181"/>
            <a:ext cx="0" cy="419052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>
            <a:stCxn id="11" idx="0"/>
            <a:endCxn id="5" idx="2"/>
          </p:cNvCxnSpPr>
          <p:nvPr/>
        </p:nvCxnSpPr>
        <p:spPr bwMode="auto">
          <a:xfrm flipV="1">
            <a:off x="2461764" y="3825045"/>
            <a:ext cx="4002" cy="419052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stCxn id="5" idx="3"/>
            <a:endCxn id="9" idx="1"/>
          </p:cNvCxnSpPr>
          <p:nvPr/>
        </p:nvCxnSpPr>
        <p:spPr bwMode="auto">
          <a:xfrm flipV="1">
            <a:off x="3293858" y="3447002"/>
            <a:ext cx="882098" cy="1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stCxn id="9" idx="3"/>
            <a:endCxn id="10" idx="1"/>
          </p:cNvCxnSpPr>
          <p:nvPr/>
        </p:nvCxnSpPr>
        <p:spPr bwMode="auto">
          <a:xfrm>
            <a:off x="5832140" y="3447002"/>
            <a:ext cx="882098" cy="0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6" idx="2"/>
            <a:endCxn id="5" idx="0"/>
          </p:cNvCxnSpPr>
          <p:nvPr/>
        </p:nvCxnSpPr>
        <p:spPr bwMode="auto">
          <a:xfrm>
            <a:off x="2461764" y="2649909"/>
            <a:ext cx="4002" cy="419052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 bwMode="auto">
          <a:xfrm>
            <a:off x="5832140" y="2271867"/>
            <a:ext cx="887456" cy="0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2"/>
            <a:endCxn id="10" idx="0"/>
          </p:cNvCxnSpPr>
          <p:nvPr/>
        </p:nvCxnSpPr>
        <p:spPr bwMode="auto">
          <a:xfrm flipH="1">
            <a:off x="7542330" y="2649909"/>
            <a:ext cx="5358" cy="419051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6" idx="2"/>
            <a:endCxn id="9" idx="0"/>
          </p:cNvCxnSpPr>
          <p:nvPr/>
        </p:nvCxnSpPr>
        <p:spPr bwMode="auto">
          <a:xfrm>
            <a:off x="2461764" y="2649909"/>
            <a:ext cx="2542284" cy="419051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Straight Arrow Connector 36"/>
          <p:cNvCxnSpPr>
            <a:stCxn id="7" idx="2"/>
            <a:endCxn id="10" idx="0"/>
          </p:cNvCxnSpPr>
          <p:nvPr/>
        </p:nvCxnSpPr>
        <p:spPr bwMode="auto">
          <a:xfrm>
            <a:off x="5004048" y="2649909"/>
            <a:ext cx="2538282" cy="419051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9" name="Straight Arrow Connector 38"/>
          <p:cNvCxnSpPr>
            <a:stCxn id="6" idx="3"/>
            <a:endCxn id="7" idx="1"/>
          </p:cNvCxnSpPr>
          <p:nvPr/>
        </p:nvCxnSpPr>
        <p:spPr bwMode="auto">
          <a:xfrm>
            <a:off x="3289856" y="2271867"/>
            <a:ext cx="886100" cy="0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H="1">
            <a:off x="5832140" y="3248980"/>
            <a:ext cx="882098" cy="0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2529535" y="508260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Keys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29535" y="391578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Keys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13949" y="2726021"/>
            <a:ext cx="915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Start/Stop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176047" y="2737941"/>
            <a:ext cx="915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Start/Stop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419872" y="3447001"/>
            <a:ext cx="915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Events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86146" y="2640106"/>
            <a:ext cx="915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Register Channel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542330" y="2712910"/>
            <a:ext cx="915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Launch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480878" y="204538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ANR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210182" y="198506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ANR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668852" y="270954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ANR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826782" y="3041847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ACK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942941" y="3451343"/>
            <a:ext cx="915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Events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 bwMode="auto">
          <a:xfrm>
            <a:off x="4932040" y="5391079"/>
            <a:ext cx="2777668" cy="35662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4879960" y="5013176"/>
            <a:ext cx="2901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Red line shows how the events go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3261" y="326233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0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Input Method and Scan Wedge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63" y="980728"/>
            <a:ext cx="39956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FF0000"/>
                </a:solidFill>
              </a:rPr>
              <a:t>Bind Input Method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ViewRootImpl.java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158" y="2125445"/>
            <a:ext cx="8507457" cy="39703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public void </a:t>
            </a:r>
            <a:r>
              <a:rPr lang="en-US" dirty="0" err="1"/>
              <a:t>handleMessage</a:t>
            </a:r>
            <a:r>
              <a:rPr lang="en-US" dirty="0"/>
              <a:t>(Message </a:t>
            </a:r>
            <a:r>
              <a:rPr lang="en-US" dirty="0" err="1"/>
              <a:t>msg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switch (</a:t>
            </a:r>
            <a:r>
              <a:rPr lang="en-US" dirty="0" err="1" smtClean="0"/>
              <a:t>msg</a:t>
            </a:r>
            <a:r>
              <a:rPr lang="en-US" dirty="0" smtClean="0"/>
              <a:t>) 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// when focus changed, try to connect an input method</a:t>
            </a:r>
          </a:p>
          <a:p>
            <a:r>
              <a:rPr lang="en-US" dirty="0" smtClean="0"/>
              <a:t>		case MSG_WINDOW_FOCUS_CHANGED:</a:t>
            </a:r>
          </a:p>
          <a:p>
            <a:r>
              <a:rPr lang="en-US" dirty="0"/>
              <a:t>			</a:t>
            </a:r>
            <a:r>
              <a:rPr lang="en-US" dirty="0" err="1"/>
              <a:t>imm.onPreWindowFocus</a:t>
            </a:r>
            <a:r>
              <a:rPr lang="en-US" dirty="0"/>
              <a:t>(</a:t>
            </a:r>
            <a:r>
              <a:rPr lang="en-US" dirty="0" err="1"/>
              <a:t>mView</a:t>
            </a:r>
            <a:r>
              <a:rPr lang="en-US" dirty="0"/>
              <a:t>, </a:t>
            </a:r>
            <a:r>
              <a:rPr lang="en-US" dirty="0" err="1"/>
              <a:t>hasWindowFocus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dirty="0" err="1" smtClean="0"/>
              <a:t>imm.onPostWindowFocus</a:t>
            </a:r>
            <a:r>
              <a:rPr lang="en-US" dirty="0"/>
              <a:t>( … </a:t>
            </a:r>
            <a:r>
              <a:rPr lang="en-US" dirty="0" smtClean="0"/>
              <a:t>); break;</a:t>
            </a:r>
          </a:p>
          <a:p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	// Input connection has been set up</a:t>
            </a:r>
          </a:p>
          <a:p>
            <a:r>
              <a:rPr lang="en-US" dirty="0"/>
              <a:t>		case </a:t>
            </a:r>
            <a:r>
              <a:rPr lang="en-US" dirty="0" smtClean="0"/>
              <a:t>MSG_FINISH_INPUT_CONNECTION: </a:t>
            </a:r>
          </a:p>
          <a:p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dirty="0" err="1" smtClean="0"/>
              <a:t>imm.reportFinishInputConnection</a:t>
            </a:r>
            <a:r>
              <a:rPr lang="en-US" dirty="0" smtClean="0"/>
              <a:t>(</a:t>
            </a:r>
          </a:p>
          <a:p>
            <a:r>
              <a:rPr lang="en-US" dirty="0"/>
              <a:t>	</a:t>
            </a:r>
            <a:r>
              <a:rPr lang="en-US" dirty="0" smtClean="0"/>
              <a:t>					(</a:t>
            </a:r>
            <a:r>
              <a:rPr lang="en-US" dirty="0" err="1"/>
              <a:t>InputConnection</a:t>
            </a:r>
            <a:r>
              <a:rPr lang="en-US" dirty="0"/>
              <a:t>)msg.obj</a:t>
            </a:r>
            <a:r>
              <a:rPr lang="en-US" dirty="0" smtClean="0"/>
              <a:t>);</a:t>
            </a:r>
          </a:p>
          <a:p>
            <a:r>
              <a:rPr lang="en-US" dirty="0"/>
              <a:t>		</a:t>
            </a:r>
            <a:r>
              <a:rPr lang="en-US" dirty="0" smtClean="0"/>
              <a:t>case </a:t>
            </a:r>
            <a:r>
              <a:rPr lang="en-US" dirty="0"/>
              <a:t>MSG_CHECK_FOCUS: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dirty="0" err="1" smtClean="0"/>
              <a:t>imm.checkFocus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Input Method and Scan Wedge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63" y="980728"/>
            <a:ext cx="47564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FF0000"/>
                </a:solidFill>
              </a:rPr>
              <a:t>Bind Input Method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InputMethodManager.java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206" y="1776718"/>
            <a:ext cx="9084538" cy="50783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public void </a:t>
            </a:r>
            <a:r>
              <a:rPr lang="en-US" dirty="0" err="1"/>
              <a:t>onPostWindowFocus</a:t>
            </a:r>
            <a:r>
              <a:rPr lang="en-US" dirty="0"/>
              <a:t>(View </a:t>
            </a:r>
            <a:r>
              <a:rPr lang="en-US" dirty="0" err="1"/>
              <a:t>rootView</a:t>
            </a:r>
            <a:r>
              <a:rPr lang="en-US" dirty="0"/>
              <a:t>, View </a:t>
            </a:r>
            <a:r>
              <a:rPr lang="en-US" dirty="0" err="1"/>
              <a:t>focusedView</a:t>
            </a:r>
            <a:r>
              <a:rPr lang="en-US" dirty="0" smtClean="0"/>
              <a:t>,</a:t>
            </a:r>
          </a:p>
          <a:p>
            <a:r>
              <a:rPr lang="en-US" dirty="0" smtClean="0"/>
              <a:t> 			int </a:t>
            </a:r>
            <a:r>
              <a:rPr lang="en-US" dirty="0" err="1" smtClean="0"/>
              <a:t>softInputMode</a:t>
            </a:r>
            <a:r>
              <a:rPr lang="en-US" dirty="0" smtClean="0"/>
              <a:t>,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/>
              <a:t>first, int </a:t>
            </a:r>
            <a:r>
              <a:rPr lang="en-US" dirty="0" err="1"/>
              <a:t>windowFlags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if </a:t>
            </a:r>
            <a:r>
              <a:rPr lang="en-US" dirty="0"/>
              <a:t>(</a:t>
            </a:r>
            <a:r>
              <a:rPr lang="en-US" dirty="0" err="1"/>
              <a:t>startInputInner</a:t>
            </a:r>
            <a:r>
              <a:rPr lang="en-US" dirty="0"/>
              <a:t>(</a:t>
            </a:r>
            <a:r>
              <a:rPr lang="en-US" dirty="0" err="1"/>
              <a:t>rootView.getWindowToken</a:t>
            </a:r>
            <a:r>
              <a:rPr lang="en-US" dirty="0"/>
              <a:t>(),</a:t>
            </a:r>
          </a:p>
          <a:p>
            <a:r>
              <a:rPr lang="en-US" dirty="0"/>
              <a:t>                    </a:t>
            </a:r>
            <a:r>
              <a:rPr lang="en-US" dirty="0" smtClean="0"/>
              <a:t>			</a:t>
            </a:r>
            <a:r>
              <a:rPr lang="en-US" dirty="0" err="1" smtClean="0"/>
              <a:t>controlFlags</a:t>
            </a:r>
            <a:r>
              <a:rPr lang="en-US" dirty="0"/>
              <a:t>, </a:t>
            </a:r>
            <a:r>
              <a:rPr lang="en-US" dirty="0" err="1"/>
              <a:t>softInputMode</a:t>
            </a:r>
            <a:r>
              <a:rPr lang="en-US" dirty="0"/>
              <a:t>, </a:t>
            </a:r>
            <a:r>
              <a:rPr lang="en-US" dirty="0" err="1"/>
              <a:t>windowFlags</a:t>
            </a:r>
            <a:r>
              <a:rPr lang="en-US" dirty="0"/>
              <a:t>)) {</a:t>
            </a:r>
          </a:p>
          <a:p>
            <a:r>
              <a:rPr lang="en-US" dirty="0"/>
              <a:t>                </a:t>
            </a:r>
            <a:r>
              <a:rPr lang="en-US" dirty="0" smtClean="0"/>
              <a:t>	return</a:t>
            </a:r>
            <a:r>
              <a:rPr lang="en-US" dirty="0"/>
              <a:t>;</a:t>
            </a:r>
          </a:p>
          <a:p>
            <a:r>
              <a:rPr lang="en-US" dirty="0"/>
              <a:t>            }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/>
              <a:t>startInputInner</a:t>
            </a:r>
            <a:r>
              <a:rPr lang="en-US" dirty="0"/>
              <a:t>(</a:t>
            </a:r>
            <a:r>
              <a:rPr lang="en-US" dirty="0" err="1"/>
              <a:t>IBinder</a:t>
            </a:r>
            <a:r>
              <a:rPr lang="en-US" dirty="0"/>
              <a:t> </a:t>
            </a:r>
            <a:r>
              <a:rPr lang="en-US" dirty="0" err="1"/>
              <a:t>windowGainingFocus</a:t>
            </a:r>
            <a:r>
              <a:rPr lang="en-US" dirty="0"/>
              <a:t>, int </a:t>
            </a:r>
            <a:r>
              <a:rPr lang="en-US" dirty="0" err="1"/>
              <a:t>controlFlags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					int </a:t>
            </a:r>
            <a:r>
              <a:rPr lang="en-US" dirty="0" err="1" smtClean="0"/>
              <a:t>softInputMode</a:t>
            </a:r>
            <a:r>
              <a:rPr lang="en-US" dirty="0" smtClean="0"/>
              <a:t>, int </a:t>
            </a:r>
            <a:r>
              <a:rPr lang="en-US" dirty="0" err="1"/>
              <a:t>windowFlags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// create input connection data path</a:t>
            </a:r>
          </a:p>
          <a:p>
            <a:r>
              <a:rPr lang="en-US" dirty="0"/>
              <a:t> </a:t>
            </a:r>
            <a:r>
              <a:rPr lang="en-US" dirty="0" smtClean="0"/>
              <a:t>	</a:t>
            </a:r>
            <a:r>
              <a:rPr lang="en-US" dirty="0" err="1"/>
              <a:t>InputConnection</a:t>
            </a:r>
            <a:r>
              <a:rPr lang="en-US" dirty="0"/>
              <a:t> </a:t>
            </a:r>
            <a:r>
              <a:rPr lang="en-US" dirty="0" err="1"/>
              <a:t>ic</a:t>
            </a:r>
            <a:r>
              <a:rPr lang="en-US" dirty="0"/>
              <a:t> = </a:t>
            </a:r>
            <a:r>
              <a:rPr lang="en-US" dirty="0" err="1"/>
              <a:t>view.onCreateInputConnection</a:t>
            </a:r>
            <a:r>
              <a:rPr lang="en-US" dirty="0"/>
              <a:t>(</a:t>
            </a:r>
            <a:r>
              <a:rPr lang="en-US" dirty="0" err="1"/>
              <a:t>tba</a:t>
            </a:r>
            <a:r>
              <a:rPr lang="en-US" dirty="0"/>
              <a:t>); </a:t>
            </a:r>
          </a:p>
          <a:p>
            <a:r>
              <a:rPr lang="en-US" dirty="0"/>
              <a:t>	</a:t>
            </a:r>
            <a:r>
              <a:rPr lang="en-US" dirty="0" err="1"/>
              <a:t>servedContext</a:t>
            </a:r>
            <a:r>
              <a:rPr lang="en-US" dirty="0"/>
              <a:t> = new </a:t>
            </a:r>
            <a:r>
              <a:rPr lang="en-US" dirty="0" err="1"/>
              <a:t>ControlledInputConnectionWrapper</a:t>
            </a:r>
            <a:r>
              <a:rPr lang="en-US" dirty="0"/>
              <a:t>(</a:t>
            </a:r>
            <a:r>
              <a:rPr lang="en-US" dirty="0" err="1"/>
              <a:t>vh.getLooper</a:t>
            </a:r>
            <a:r>
              <a:rPr lang="en-US" dirty="0"/>
              <a:t>(), </a:t>
            </a:r>
          </a:p>
          <a:p>
            <a:r>
              <a:rPr lang="en-US" dirty="0"/>
              <a:t>		</a:t>
            </a:r>
            <a:r>
              <a:rPr lang="en-US" dirty="0" err="1"/>
              <a:t>ic</a:t>
            </a:r>
            <a:r>
              <a:rPr lang="en-US" dirty="0"/>
              <a:t>, this</a:t>
            </a:r>
            <a:r>
              <a:rPr lang="en-US" dirty="0" smtClean="0"/>
              <a:t>);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// send request to input method manager service, try to link to an input method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/>
              <a:t>	res </a:t>
            </a:r>
            <a:r>
              <a:rPr lang="en-US" dirty="0"/>
              <a:t>= </a:t>
            </a:r>
            <a:r>
              <a:rPr lang="en-US" dirty="0" err="1"/>
              <a:t>mService.startInput</a:t>
            </a:r>
            <a:r>
              <a:rPr lang="en-US" dirty="0"/>
              <a:t>(</a:t>
            </a:r>
            <a:r>
              <a:rPr lang="en-US" dirty="0" err="1"/>
              <a:t>mClient</a:t>
            </a:r>
            <a:r>
              <a:rPr lang="en-US" dirty="0"/>
              <a:t>,</a:t>
            </a:r>
          </a:p>
          <a:p>
            <a:r>
              <a:rPr lang="en-US" dirty="0"/>
              <a:t>                            </a:t>
            </a:r>
            <a:r>
              <a:rPr lang="en-US" dirty="0" err="1"/>
              <a:t>servedContext</a:t>
            </a:r>
            <a:r>
              <a:rPr lang="en-US" dirty="0"/>
              <a:t>, </a:t>
            </a:r>
            <a:r>
              <a:rPr lang="en-US" dirty="0" err="1"/>
              <a:t>tba</a:t>
            </a:r>
            <a:r>
              <a:rPr lang="en-US" dirty="0"/>
              <a:t>, </a:t>
            </a:r>
            <a:r>
              <a:rPr lang="en-US" dirty="0" err="1"/>
              <a:t>controlFlags</a:t>
            </a:r>
            <a:r>
              <a:rPr lang="en-US" dirty="0"/>
              <a:t>);</a:t>
            </a:r>
            <a:r>
              <a:rPr lang="en-US" dirty="0" smtClean="0"/>
              <a:t>	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25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Input Method and Scan Wedge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63" y="980728"/>
            <a:ext cx="55386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FF0000"/>
                </a:solidFill>
              </a:rPr>
              <a:t>Bind Input Method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InputMethodManagerService.java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158" y="2125445"/>
            <a:ext cx="8728672" cy="39703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public </a:t>
            </a:r>
            <a:r>
              <a:rPr lang="en-US" dirty="0" err="1"/>
              <a:t>InputBindResult</a:t>
            </a:r>
            <a:r>
              <a:rPr lang="en-US" dirty="0"/>
              <a:t> </a:t>
            </a:r>
            <a:r>
              <a:rPr lang="en-US" dirty="0" err="1"/>
              <a:t>startInput</a:t>
            </a:r>
            <a:r>
              <a:rPr lang="en-US" dirty="0"/>
              <a:t>(</a:t>
            </a:r>
            <a:r>
              <a:rPr lang="en-US" dirty="0" err="1"/>
              <a:t>IInputMethodClient</a:t>
            </a:r>
            <a:r>
              <a:rPr lang="en-US" dirty="0"/>
              <a:t> client,</a:t>
            </a:r>
          </a:p>
          <a:p>
            <a:r>
              <a:rPr lang="en-US" dirty="0"/>
              <a:t>            </a:t>
            </a:r>
            <a:r>
              <a:rPr lang="en-US" dirty="0" err="1"/>
              <a:t>IInputContext</a:t>
            </a:r>
            <a:r>
              <a:rPr lang="en-US" dirty="0"/>
              <a:t> </a:t>
            </a:r>
            <a:r>
              <a:rPr lang="en-US" dirty="0" err="1"/>
              <a:t>inputContext</a:t>
            </a:r>
            <a:r>
              <a:rPr lang="en-US" dirty="0"/>
              <a:t>, </a:t>
            </a:r>
            <a:r>
              <a:rPr lang="en-US" dirty="0" err="1"/>
              <a:t>EditorInfo</a:t>
            </a:r>
            <a:r>
              <a:rPr lang="en-US" dirty="0"/>
              <a:t> attribute, int </a:t>
            </a:r>
            <a:r>
              <a:rPr lang="en-US" dirty="0" err="1"/>
              <a:t>controlFlags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return </a:t>
            </a:r>
            <a:r>
              <a:rPr lang="en-US" dirty="0" err="1" smtClean="0"/>
              <a:t>startInputLocked</a:t>
            </a:r>
            <a:r>
              <a:rPr lang="en-US" dirty="0" smtClean="0"/>
              <a:t>(client</a:t>
            </a:r>
            <a:r>
              <a:rPr lang="en-US" dirty="0"/>
              <a:t>, </a:t>
            </a:r>
            <a:r>
              <a:rPr lang="en-US" dirty="0" err="1"/>
              <a:t>inputContext</a:t>
            </a:r>
            <a:r>
              <a:rPr lang="en-US" dirty="0"/>
              <a:t>, attribute, </a:t>
            </a:r>
            <a:r>
              <a:rPr lang="en-US" dirty="0" err="1"/>
              <a:t>controlFlags</a:t>
            </a:r>
            <a:r>
              <a:rPr lang="en-US" dirty="0"/>
              <a:t>);	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InputBindResult</a:t>
            </a:r>
            <a:r>
              <a:rPr lang="en-US" dirty="0" smtClean="0"/>
              <a:t> </a:t>
            </a:r>
            <a:r>
              <a:rPr lang="en-US" dirty="0" err="1"/>
              <a:t>startInputLocked</a:t>
            </a:r>
            <a:r>
              <a:rPr lang="en-US" dirty="0"/>
              <a:t>(</a:t>
            </a:r>
            <a:r>
              <a:rPr lang="en-US" dirty="0" err="1"/>
              <a:t>IInputMethodClient</a:t>
            </a:r>
            <a:r>
              <a:rPr lang="en-US" dirty="0"/>
              <a:t> client,</a:t>
            </a:r>
          </a:p>
          <a:p>
            <a:r>
              <a:rPr lang="en-US" dirty="0"/>
              <a:t>            </a:t>
            </a:r>
            <a:r>
              <a:rPr lang="en-US" dirty="0" err="1"/>
              <a:t>IInputContext</a:t>
            </a:r>
            <a:r>
              <a:rPr lang="en-US" dirty="0"/>
              <a:t> </a:t>
            </a:r>
            <a:r>
              <a:rPr lang="en-US" dirty="0" err="1"/>
              <a:t>inputContext</a:t>
            </a:r>
            <a:r>
              <a:rPr lang="en-US" dirty="0"/>
              <a:t>, </a:t>
            </a:r>
            <a:r>
              <a:rPr lang="en-US" dirty="0" err="1"/>
              <a:t>EditorInfo</a:t>
            </a:r>
            <a:r>
              <a:rPr lang="en-US" dirty="0"/>
              <a:t> attribute, int </a:t>
            </a:r>
            <a:r>
              <a:rPr lang="en-US" dirty="0" err="1"/>
              <a:t>controlFlags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return </a:t>
            </a:r>
            <a:r>
              <a:rPr lang="en-US" dirty="0" err="1"/>
              <a:t>startInputUncheckedLocked</a:t>
            </a:r>
            <a:r>
              <a:rPr lang="en-US" dirty="0"/>
              <a:t>(</a:t>
            </a:r>
            <a:r>
              <a:rPr lang="en-US" dirty="0" err="1"/>
              <a:t>cs</a:t>
            </a:r>
            <a:r>
              <a:rPr lang="en-US" dirty="0"/>
              <a:t>, </a:t>
            </a:r>
            <a:r>
              <a:rPr lang="en-US" dirty="0" err="1"/>
              <a:t>inputContext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	attribute</a:t>
            </a:r>
            <a:r>
              <a:rPr lang="en-US" dirty="0"/>
              <a:t>, </a:t>
            </a:r>
            <a:r>
              <a:rPr lang="en-US" dirty="0" err="1"/>
              <a:t>controlFlags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InputBindResult</a:t>
            </a:r>
            <a:r>
              <a:rPr lang="en-US" dirty="0" smtClean="0"/>
              <a:t> </a:t>
            </a:r>
            <a:r>
              <a:rPr lang="en-US" dirty="0" err="1"/>
              <a:t>startInputUncheckedLocked</a:t>
            </a:r>
            <a:r>
              <a:rPr lang="en-US" dirty="0"/>
              <a:t>(@</a:t>
            </a:r>
            <a:r>
              <a:rPr lang="en-US" dirty="0" err="1"/>
              <a:t>NonNull</a:t>
            </a:r>
            <a:r>
              <a:rPr lang="en-US" dirty="0"/>
              <a:t> </a:t>
            </a:r>
            <a:r>
              <a:rPr lang="en-US" dirty="0" err="1"/>
              <a:t>ClientState</a:t>
            </a:r>
            <a:r>
              <a:rPr lang="en-US" dirty="0"/>
              <a:t> </a:t>
            </a:r>
            <a:r>
              <a:rPr lang="en-US" dirty="0" err="1"/>
              <a:t>cs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IInputContext</a:t>
            </a:r>
            <a:r>
              <a:rPr lang="en-US" dirty="0"/>
              <a:t> </a:t>
            </a:r>
            <a:r>
              <a:rPr lang="en-US" dirty="0" err="1"/>
              <a:t>inputContext</a:t>
            </a:r>
            <a:r>
              <a:rPr lang="en-US" dirty="0"/>
              <a:t>, @</a:t>
            </a:r>
            <a:r>
              <a:rPr lang="en-US" dirty="0" err="1"/>
              <a:t>NonNull</a:t>
            </a:r>
            <a:r>
              <a:rPr lang="en-US" dirty="0"/>
              <a:t> </a:t>
            </a:r>
            <a:r>
              <a:rPr lang="en-US" dirty="0" err="1"/>
              <a:t>EditorInfo</a:t>
            </a:r>
            <a:r>
              <a:rPr lang="en-US" dirty="0"/>
              <a:t> attribute, int </a:t>
            </a:r>
            <a:r>
              <a:rPr lang="en-US" dirty="0" err="1"/>
              <a:t>controlFlags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return </a:t>
            </a:r>
            <a:r>
              <a:rPr lang="en-US" dirty="0" err="1">
                <a:solidFill>
                  <a:srgbClr val="FFFF00"/>
                </a:solidFill>
              </a:rPr>
              <a:t>startInputInnerLocked</a:t>
            </a:r>
            <a:r>
              <a:rPr lang="en-US" dirty="0">
                <a:solidFill>
                  <a:srgbClr val="FFFF00"/>
                </a:solidFill>
              </a:rPr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Input Method and Scan Wedge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63" y="980728"/>
            <a:ext cx="55386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FF0000"/>
                </a:solidFill>
              </a:rPr>
              <a:t>Bind Input Method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InputMethodManagerService.java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158" y="2125445"/>
            <a:ext cx="8755474" cy="42473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InputBindResult</a:t>
            </a:r>
            <a:r>
              <a:rPr lang="en-US" dirty="0" smtClean="0"/>
              <a:t> </a:t>
            </a:r>
            <a:r>
              <a:rPr lang="en-US" dirty="0" err="1"/>
              <a:t>startInputInnerLocked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// start input method</a:t>
            </a:r>
          </a:p>
          <a:p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// create connection</a:t>
            </a:r>
          </a:p>
          <a:p>
            <a:r>
              <a:rPr lang="en-US" dirty="0"/>
              <a:t>if (</a:t>
            </a:r>
            <a:r>
              <a:rPr lang="en-US" dirty="0" err="1"/>
              <a:t>bindCurrentInputMethodService</a:t>
            </a:r>
            <a:r>
              <a:rPr lang="en-US" dirty="0"/>
              <a:t>(</a:t>
            </a:r>
            <a:r>
              <a:rPr lang="en-US" dirty="0" err="1"/>
              <a:t>mCurIntent</a:t>
            </a:r>
            <a:r>
              <a:rPr lang="en-US" dirty="0"/>
              <a:t>, this, </a:t>
            </a:r>
            <a:r>
              <a:rPr lang="en-US" dirty="0" err="1"/>
              <a:t>Context.BIND_AUTO_CREATE</a:t>
            </a:r>
            <a:endParaRPr lang="en-US" dirty="0"/>
          </a:p>
          <a:p>
            <a:r>
              <a:rPr lang="en-US" dirty="0"/>
              <a:t>                | </a:t>
            </a:r>
            <a:r>
              <a:rPr lang="en-US" dirty="0" err="1"/>
              <a:t>Context.BIND_NOT_VISIBLE</a:t>
            </a:r>
            <a:r>
              <a:rPr lang="en-US" dirty="0"/>
              <a:t> | </a:t>
            </a:r>
            <a:r>
              <a:rPr lang="en-US" dirty="0" err="1"/>
              <a:t>Context.BIND_NOT_FOREGROUND</a:t>
            </a:r>
            <a:endParaRPr lang="en-US" dirty="0"/>
          </a:p>
          <a:p>
            <a:r>
              <a:rPr lang="en-US" dirty="0"/>
              <a:t>                | </a:t>
            </a:r>
            <a:r>
              <a:rPr lang="en-US" dirty="0" err="1"/>
              <a:t>Context.BIND_SHOWING_UI</a:t>
            </a:r>
            <a:r>
              <a:rPr lang="en-US" dirty="0"/>
              <a:t>))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……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private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bindCurrentInputMethodService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	</a:t>
            </a:r>
            <a:r>
              <a:rPr lang="en-US" dirty="0" smtClean="0">
                <a:solidFill>
                  <a:srgbClr val="FFFF00"/>
                </a:solidFill>
              </a:rPr>
              <a:t>// bind input method service</a:t>
            </a:r>
          </a:p>
          <a:p>
            <a:r>
              <a:rPr lang="en-US" dirty="0" smtClean="0"/>
              <a:t> 	return </a:t>
            </a:r>
            <a:r>
              <a:rPr lang="en-US" dirty="0" err="1"/>
              <a:t>mContext.bindServiceAsUser</a:t>
            </a:r>
            <a:r>
              <a:rPr lang="en-US" dirty="0"/>
              <a:t>(service, conn, flags,</a:t>
            </a:r>
          </a:p>
          <a:p>
            <a:r>
              <a:rPr lang="en-US" dirty="0"/>
              <a:t>                </a:t>
            </a:r>
            <a:r>
              <a:rPr lang="en-US" dirty="0" smtClean="0"/>
              <a:t>		new </a:t>
            </a:r>
            <a:r>
              <a:rPr lang="en-US" dirty="0" err="1"/>
              <a:t>UserHandle</a:t>
            </a:r>
            <a:r>
              <a:rPr lang="en-US" dirty="0"/>
              <a:t>(</a:t>
            </a:r>
            <a:r>
              <a:rPr lang="en-US" dirty="0" err="1"/>
              <a:t>mSettings.getCurrentUserId</a:t>
            </a:r>
            <a:r>
              <a:rPr lang="en-US" dirty="0"/>
              <a:t>())); 	</a:t>
            </a:r>
            <a:endParaRPr lang="en-US" dirty="0" smtClean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664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3200" y="992188"/>
            <a:ext cx="8940799" cy="5032375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/>
              <a:t>Overview Frame </a:t>
            </a:r>
            <a:r>
              <a:rPr lang="en-US" sz="1600" b="1" kern="0" dirty="0" smtClean="0"/>
              <a:t>Diagram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Kernel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Framework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Input Method &amp;Scan Wedge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Kernel Part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/>
              <a:t>Hardware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Initialization</a:t>
            </a:r>
            <a:endParaRPr lang="en-US" sz="1400" i="1" kern="0" dirty="0"/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</a:t>
            </a:r>
            <a:r>
              <a:rPr lang="en-US" sz="1400" i="1" kern="0" dirty="0"/>
              <a:t>Path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Framework Part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 -&gt; InputReadThread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 -&gt; InputDispatchThread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Input Method &amp;Scan Wedge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Bind Input </a:t>
            </a:r>
            <a:r>
              <a:rPr lang="en-US" sz="1400" i="1" kern="0" dirty="0"/>
              <a:t>M</a:t>
            </a:r>
            <a:r>
              <a:rPr lang="en-US" sz="1400" i="1" kern="0" dirty="0" smtClean="0"/>
              <a:t>ethod</a:t>
            </a:r>
            <a:endParaRPr lang="en-US" sz="1400" i="1" kern="0" dirty="0"/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2800" i="1" kern="0" dirty="0" smtClean="0">
                <a:solidFill>
                  <a:srgbClr val="FF0000"/>
                </a:solidFill>
              </a:rPr>
              <a:t>Data Path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Scan Wedge Receiver</a:t>
            </a:r>
            <a:endParaRPr lang="en-US" sz="1400" i="1" kern="0" dirty="0"/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Implementation of “Wedge as Keys”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Solution 1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Solution 2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The End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§"/>
              <a:defRPr/>
            </a:pPr>
            <a:endParaRPr lang="en-US" sz="2400" b="1" kern="0" dirty="0" smtClean="0"/>
          </a:p>
          <a:p>
            <a:pPr marL="174625" lvl="0" indent="-174625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</a:pPr>
            <a:endParaRPr lang="en-US" sz="2400" b="1" kern="0" dirty="0" smtClean="0"/>
          </a:p>
          <a:p>
            <a:pPr marL="174625" marR="0" lvl="0" indent="-174625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SzTx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50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Input Method and Scan Wedge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63" y="980728"/>
            <a:ext cx="39956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FF0000"/>
                </a:solidFill>
              </a:rPr>
              <a:t>Data Path</a:t>
            </a:r>
            <a:endParaRPr lang="en-US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ViewRootImpl.java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158" y="2150854"/>
            <a:ext cx="8494633" cy="36933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private </a:t>
            </a:r>
            <a:r>
              <a:rPr lang="en-US" dirty="0"/>
              <a:t>void </a:t>
            </a:r>
            <a:r>
              <a:rPr lang="en-US" dirty="0" err="1"/>
              <a:t>deliverInputEvent</a:t>
            </a:r>
            <a:r>
              <a:rPr lang="en-US" dirty="0"/>
              <a:t>(</a:t>
            </a:r>
            <a:r>
              <a:rPr lang="en-US" dirty="0" err="1"/>
              <a:t>QueuedInputEvent</a:t>
            </a:r>
            <a:r>
              <a:rPr lang="en-US" dirty="0"/>
              <a:t> q) </a:t>
            </a:r>
            <a:r>
              <a:rPr lang="en-US" dirty="0" smtClean="0"/>
              <a:t>{</a:t>
            </a:r>
          </a:p>
          <a:p>
            <a:r>
              <a:rPr lang="en-US" dirty="0"/>
              <a:t>	 </a:t>
            </a:r>
            <a:r>
              <a:rPr lang="en-US" dirty="0" err="1"/>
              <a:t>stage.deliver</a:t>
            </a:r>
            <a:r>
              <a:rPr lang="en-US" dirty="0"/>
              <a:t>(q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public </a:t>
            </a:r>
            <a:r>
              <a:rPr lang="en-US" dirty="0"/>
              <a:t>final void deliver(</a:t>
            </a:r>
            <a:r>
              <a:rPr lang="en-US" dirty="0" err="1"/>
              <a:t>QueuedInputEvent</a:t>
            </a:r>
            <a:r>
              <a:rPr lang="en-US" dirty="0"/>
              <a:t> q)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	apply(q</a:t>
            </a:r>
            <a:r>
              <a:rPr lang="en-US" dirty="0"/>
              <a:t>, </a:t>
            </a:r>
            <a:r>
              <a:rPr lang="en-US" dirty="0" err="1"/>
              <a:t>onProcess</a:t>
            </a:r>
            <a:r>
              <a:rPr lang="en-US" dirty="0"/>
              <a:t>(q));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final </a:t>
            </a:r>
            <a:r>
              <a:rPr lang="en-US" dirty="0"/>
              <a:t>class </a:t>
            </a:r>
            <a:r>
              <a:rPr lang="en-US" dirty="0" err="1"/>
              <a:t>ImeInputStage</a:t>
            </a:r>
            <a:r>
              <a:rPr lang="en-US" dirty="0"/>
              <a:t> extends </a:t>
            </a:r>
            <a:r>
              <a:rPr lang="en-US" dirty="0" err="1"/>
              <a:t>AsyncInputStage</a:t>
            </a:r>
            <a:endParaRPr lang="en-US" dirty="0"/>
          </a:p>
          <a:p>
            <a:r>
              <a:rPr lang="en-US" dirty="0"/>
              <a:t>            implements </a:t>
            </a:r>
            <a:r>
              <a:rPr lang="en-US" dirty="0" err="1"/>
              <a:t>InputMethodManager.FinishedInputEventCallback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protected </a:t>
            </a:r>
            <a:r>
              <a:rPr lang="en-US" dirty="0"/>
              <a:t>int </a:t>
            </a:r>
            <a:r>
              <a:rPr lang="en-US" dirty="0" err="1"/>
              <a:t>onProcess</a:t>
            </a:r>
            <a:r>
              <a:rPr lang="en-US" dirty="0"/>
              <a:t>(</a:t>
            </a:r>
            <a:r>
              <a:rPr lang="en-US" dirty="0" err="1"/>
              <a:t>QueuedInputEvent</a:t>
            </a:r>
            <a:r>
              <a:rPr lang="en-US" dirty="0"/>
              <a:t> q) </a:t>
            </a:r>
            <a:r>
              <a:rPr lang="en-US" dirty="0" smtClean="0"/>
              <a:t>{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// dispatch events to input method manager</a:t>
            </a:r>
          </a:p>
          <a:p>
            <a:r>
              <a:rPr lang="en-US" dirty="0"/>
              <a:t> </a:t>
            </a:r>
            <a:r>
              <a:rPr lang="en-US" dirty="0" smtClean="0"/>
              <a:t>		int </a:t>
            </a:r>
            <a:r>
              <a:rPr lang="en-US" dirty="0"/>
              <a:t>result = </a:t>
            </a:r>
            <a:r>
              <a:rPr lang="en-US" dirty="0" err="1"/>
              <a:t>imm.dispatchInputEvent</a:t>
            </a:r>
            <a:r>
              <a:rPr lang="en-US" dirty="0"/>
              <a:t>(event, q, this, </a:t>
            </a:r>
            <a:r>
              <a:rPr lang="en-US" dirty="0" err="1"/>
              <a:t>mHandler</a:t>
            </a:r>
            <a:r>
              <a:rPr lang="en-US" dirty="0" smtClean="0"/>
              <a:t>);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Input Method and Scan Wedge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63" y="980728"/>
            <a:ext cx="47564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FF0000"/>
                </a:solidFill>
              </a:rPr>
              <a:t>Data Path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InputMethodManager.java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158" y="2175825"/>
            <a:ext cx="7026282" cy="3416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/>
              <a:t>int </a:t>
            </a:r>
            <a:r>
              <a:rPr lang="en-US" dirty="0" err="1"/>
              <a:t>dispatchInputEvent</a:t>
            </a:r>
            <a:r>
              <a:rPr lang="en-US" dirty="0"/>
              <a:t>(</a:t>
            </a:r>
            <a:r>
              <a:rPr lang="en-US" dirty="0" err="1"/>
              <a:t>InputEvent</a:t>
            </a:r>
            <a:r>
              <a:rPr lang="en-US" dirty="0"/>
              <a:t> event, Object token,</a:t>
            </a:r>
          </a:p>
          <a:p>
            <a:r>
              <a:rPr lang="en-US" dirty="0"/>
              <a:t>            </a:t>
            </a:r>
            <a:r>
              <a:rPr lang="en-US" dirty="0" err="1"/>
              <a:t>FinishedInputEventCallback</a:t>
            </a:r>
            <a:r>
              <a:rPr lang="en-US" dirty="0"/>
              <a:t> callback, Handler handler) </a:t>
            </a:r>
            <a:r>
              <a:rPr lang="en-US" dirty="0" smtClean="0"/>
              <a:t>{</a:t>
            </a:r>
          </a:p>
          <a:p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// send </a:t>
            </a:r>
            <a:r>
              <a:rPr lang="en-US" dirty="0">
                <a:solidFill>
                  <a:srgbClr val="FFFF00"/>
                </a:solidFill>
              </a:rPr>
              <a:t>the event immediately.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	return </a:t>
            </a:r>
            <a:r>
              <a:rPr lang="en-US" dirty="0" err="1"/>
              <a:t>sendInputEventOnMainLooperLocked</a:t>
            </a:r>
            <a:r>
              <a:rPr lang="en-US" dirty="0"/>
              <a:t>(p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int </a:t>
            </a:r>
            <a:r>
              <a:rPr lang="en-US" dirty="0" err="1"/>
              <a:t>sendInputEventOnMainLooperLocked</a:t>
            </a:r>
            <a:r>
              <a:rPr lang="en-US" dirty="0"/>
              <a:t>(</a:t>
            </a:r>
            <a:r>
              <a:rPr lang="en-US" dirty="0" err="1"/>
              <a:t>PendingEvent</a:t>
            </a:r>
            <a:r>
              <a:rPr lang="en-US" dirty="0"/>
              <a:t> p)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mCurSender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/>
              <a:t>ImeInputEventSender</a:t>
            </a:r>
            <a:r>
              <a:rPr lang="en-US" dirty="0"/>
              <a:t>(</a:t>
            </a:r>
            <a:r>
              <a:rPr lang="en-US" dirty="0" err="1"/>
              <a:t>mCurChannel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err="1" smtClean="0"/>
              <a:t>mH.getLooper</a:t>
            </a:r>
            <a:r>
              <a:rPr lang="en-US" dirty="0" smtClean="0"/>
              <a:t>());</a:t>
            </a:r>
          </a:p>
          <a:p>
            <a:r>
              <a:rPr lang="en-US" dirty="0">
                <a:solidFill>
                  <a:srgbClr val="FFFF00"/>
                </a:solidFill>
              </a:rPr>
              <a:t>	// send the event </a:t>
            </a:r>
            <a:r>
              <a:rPr lang="en-US" dirty="0" smtClean="0">
                <a:solidFill>
                  <a:srgbClr val="FFFF00"/>
                </a:solidFill>
              </a:rPr>
              <a:t>immediately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by </a:t>
            </a:r>
            <a:r>
              <a:rPr lang="en-US" dirty="0" err="1" smtClean="0">
                <a:solidFill>
                  <a:srgbClr val="FFFF00"/>
                </a:solidFill>
              </a:rPr>
              <a:t>ime</a:t>
            </a:r>
            <a:r>
              <a:rPr lang="en-US" dirty="0" smtClean="0">
                <a:solidFill>
                  <a:srgbClr val="FFFF00"/>
                </a:solidFill>
              </a:rPr>
              <a:t> sender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mCurSender.sendInputEvent</a:t>
            </a:r>
            <a:r>
              <a:rPr lang="en-US" dirty="0"/>
              <a:t>(</a:t>
            </a:r>
            <a:r>
              <a:rPr lang="en-US" dirty="0" err="1"/>
              <a:t>seq</a:t>
            </a:r>
            <a:r>
              <a:rPr lang="en-US" dirty="0"/>
              <a:t>, event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668"/>
            <a:ext cx="9144000" cy="53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9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3200" y="992188"/>
            <a:ext cx="8940799" cy="5032375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/>
              <a:t>Overview Frame </a:t>
            </a:r>
            <a:r>
              <a:rPr lang="en-US" sz="1600" b="1" kern="0" dirty="0" smtClean="0"/>
              <a:t>Diagram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Kernel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Framework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Input Method &amp;Scan Wedge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Kernel Part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/>
              <a:t>Hardware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Initialization</a:t>
            </a:r>
            <a:endParaRPr lang="en-US" sz="1400" i="1" kern="0" dirty="0"/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</a:t>
            </a:r>
            <a:r>
              <a:rPr lang="en-US" sz="1400" i="1" kern="0" dirty="0"/>
              <a:t>Path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Framework Part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 -&gt; InputReadThread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 -&gt; InputDispatchThread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Input Method &amp;Scan Wedge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Bind Input </a:t>
            </a:r>
            <a:r>
              <a:rPr lang="en-US" sz="1400" i="1" kern="0" dirty="0"/>
              <a:t>M</a:t>
            </a:r>
            <a:r>
              <a:rPr lang="en-US" sz="1400" i="1" kern="0" dirty="0" smtClean="0"/>
              <a:t>ethod</a:t>
            </a:r>
            <a:endParaRPr lang="en-US" sz="1400" i="1" kern="0" dirty="0"/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2800" i="1" kern="0" dirty="0" smtClean="0">
                <a:solidFill>
                  <a:srgbClr val="FF0000"/>
                </a:solidFill>
              </a:rPr>
              <a:t>Scan Wedge Receiver</a:t>
            </a:r>
            <a:endParaRPr lang="en-US" sz="2800" i="1" kern="0" dirty="0">
              <a:solidFill>
                <a:srgbClr val="FF0000"/>
              </a:solidFill>
            </a:endParaRP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Implementation of “Wedge as Keys”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Solution 1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Solution 2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The End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§"/>
              <a:defRPr/>
            </a:pPr>
            <a:endParaRPr lang="en-US" sz="2400" b="1" kern="0" dirty="0" smtClean="0"/>
          </a:p>
          <a:p>
            <a:pPr marL="174625" lvl="0" indent="-174625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</a:pPr>
            <a:endParaRPr lang="en-US" sz="2400" b="1" kern="0" dirty="0" smtClean="0"/>
          </a:p>
          <a:p>
            <a:pPr marL="174625" marR="0" lvl="0" indent="-174625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SzTx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71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Input Method and Scan Wedge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63" y="980728"/>
            <a:ext cx="46281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FF0000"/>
                </a:solidFill>
              </a:rPr>
              <a:t>Scan Wedge Receiver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InputMethodService.java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158" y="2175825"/>
            <a:ext cx="8302273" cy="39703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private class </a:t>
            </a:r>
            <a:r>
              <a:rPr lang="en-US" dirty="0" err="1"/>
              <a:t>ScanResultReceiver</a:t>
            </a:r>
            <a:r>
              <a:rPr lang="en-US" dirty="0"/>
              <a:t> extends </a:t>
            </a:r>
            <a:r>
              <a:rPr lang="en-US" dirty="0" err="1"/>
              <a:t>android.content.BroadcastReceiver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r>
              <a:rPr lang="en-US" dirty="0"/>
              <a:t>	public void </a:t>
            </a:r>
            <a:r>
              <a:rPr lang="en-US" dirty="0" err="1"/>
              <a:t>onReceive</a:t>
            </a:r>
            <a:r>
              <a:rPr lang="en-US" dirty="0"/>
              <a:t>(Context </a:t>
            </a:r>
            <a:r>
              <a:rPr lang="en-US" dirty="0" err="1"/>
              <a:t>context</a:t>
            </a:r>
            <a:r>
              <a:rPr lang="en-US" dirty="0"/>
              <a:t>, Intent intent) </a:t>
            </a:r>
            <a:r>
              <a:rPr lang="en-US" dirty="0" smtClean="0"/>
              <a:t>{</a:t>
            </a:r>
          </a:p>
          <a:p>
            <a:pPr lvl="2"/>
            <a:r>
              <a:rPr lang="en-US" dirty="0" smtClean="0"/>
              <a:t>String </a:t>
            </a:r>
            <a:r>
              <a:rPr lang="en-US" dirty="0"/>
              <a:t>result = </a:t>
            </a:r>
            <a:r>
              <a:rPr lang="en-US" dirty="0" err="1"/>
              <a:t>intent.getStringExtra</a:t>
            </a:r>
            <a:r>
              <a:rPr lang="en-US" dirty="0"/>
              <a:t>("</a:t>
            </a:r>
            <a:r>
              <a:rPr lang="en-US" dirty="0" err="1"/>
              <a:t>decode_rslt</a:t>
            </a:r>
            <a:r>
              <a:rPr lang="en-US" dirty="0" smtClean="0"/>
              <a:t>");</a:t>
            </a:r>
          </a:p>
          <a:p>
            <a:pPr lvl="2"/>
            <a:r>
              <a:rPr lang="en-US" dirty="0" err="1" smtClean="0"/>
              <a:t>onText</a:t>
            </a:r>
            <a:r>
              <a:rPr lang="en-US" dirty="0" smtClean="0"/>
              <a:t>(result);</a:t>
            </a:r>
          </a:p>
          <a:p>
            <a:pPr lvl="2"/>
            <a:r>
              <a:rPr lang="en-US" dirty="0"/>
              <a:t>} </a:t>
            </a:r>
            <a:endParaRPr lang="en-US" dirty="0" smtClean="0"/>
          </a:p>
          <a:p>
            <a:pPr lvl="2"/>
            <a:r>
              <a:rPr lang="en-US" dirty="0" smtClean="0"/>
              <a:t>private </a:t>
            </a:r>
            <a:r>
              <a:rPr lang="en-US" dirty="0"/>
              <a:t>void </a:t>
            </a:r>
            <a:r>
              <a:rPr lang="en-US" dirty="0" err="1"/>
              <a:t>onText</a:t>
            </a:r>
            <a:r>
              <a:rPr lang="en-US" dirty="0"/>
              <a:t>(</a:t>
            </a:r>
            <a:r>
              <a:rPr lang="en-US" dirty="0" err="1"/>
              <a:t>CharSequence</a:t>
            </a:r>
            <a:r>
              <a:rPr lang="en-US" dirty="0"/>
              <a:t> text) </a:t>
            </a:r>
            <a:r>
              <a:rPr lang="en-US" dirty="0" smtClean="0"/>
              <a:t>{</a:t>
            </a:r>
          </a:p>
          <a:p>
            <a:pPr lvl="2"/>
            <a:r>
              <a:rPr lang="en-US" dirty="0" smtClean="0"/>
              <a:t>        </a:t>
            </a:r>
            <a:r>
              <a:rPr lang="en-US" dirty="0" err="1" smtClean="0"/>
              <a:t>InputConnection</a:t>
            </a:r>
            <a:r>
              <a:rPr lang="en-US" dirty="0" smtClean="0"/>
              <a:t> </a:t>
            </a:r>
            <a:r>
              <a:rPr lang="en-US" dirty="0" err="1"/>
              <a:t>ic</a:t>
            </a:r>
            <a:r>
              <a:rPr lang="en-US" dirty="0"/>
              <a:t> = </a:t>
            </a:r>
            <a:r>
              <a:rPr lang="en-US" dirty="0" err="1"/>
              <a:t>getCurrentInputConnection</a:t>
            </a:r>
            <a:r>
              <a:rPr lang="en-US" dirty="0" smtClean="0"/>
              <a:t>();</a:t>
            </a:r>
            <a:endParaRPr lang="en-US" dirty="0"/>
          </a:p>
          <a:p>
            <a:pPr lvl="2"/>
            <a:r>
              <a:rPr lang="en-US" dirty="0"/>
              <a:t>        if (</a:t>
            </a:r>
            <a:r>
              <a:rPr lang="en-US" dirty="0" err="1"/>
              <a:t>ic</a:t>
            </a:r>
            <a:r>
              <a:rPr lang="en-US" dirty="0"/>
              <a:t> == null) return;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// send text to current connection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/>
              <a:t>        </a:t>
            </a:r>
            <a:r>
              <a:rPr lang="en-US" dirty="0" err="1"/>
              <a:t>ic.beginBatchEdit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        </a:t>
            </a:r>
            <a:r>
              <a:rPr lang="en-US" dirty="0" err="1"/>
              <a:t>ic.commitText</a:t>
            </a:r>
            <a:r>
              <a:rPr lang="en-US" dirty="0"/>
              <a:t>(text, 0);</a:t>
            </a:r>
          </a:p>
          <a:p>
            <a:pPr lvl="2"/>
            <a:r>
              <a:rPr lang="en-US" dirty="0"/>
              <a:t>        </a:t>
            </a:r>
            <a:r>
              <a:rPr lang="en-US" dirty="0" err="1"/>
              <a:t>ic.endBatchEdit</a:t>
            </a:r>
            <a:r>
              <a:rPr lang="en-US" dirty="0"/>
              <a:t>();</a:t>
            </a:r>
          </a:p>
          <a:p>
            <a:pPr lvl="2"/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72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-&gt; Input Method &amp;Scan Wedge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63563" y="1268760"/>
            <a:ext cx="3348372" cy="1703040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Window Activity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87698" y="1663080"/>
            <a:ext cx="1980220" cy="914400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Input Method Manager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00092" y="1663080"/>
            <a:ext cx="1980220" cy="914400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Input Method Manager Service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26006" y="3303405"/>
            <a:ext cx="3528392" cy="1127857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Input Method Service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0192" y="3633730"/>
            <a:ext cx="1670484" cy="467209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Barcode receiver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145324" y="5157187"/>
            <a:ext cx="1980220" cy="914400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Scan Wedge</a:t>
            </a:r>
          </a:p>
        </p:txBody>
      </p:sp>
      <p:cxnSp>
        <p:nvCxnSpPr>
          <p:cNvPr id="14" name="Straight Arrow Connector 13"/>
          <p:cNvCxnSpPr>
            <a:stCxn id="8" idx="0"/>
            <a:endCxn id="7" idx="2"/>
          </p:cNvCxnSpPr>
          <p:nvPr/>
        </p:nvCxnSpPr>
        <p:spPr bwMode="auto">
          <a:xfrm flipV="1">
            <a:off x="7135434" y="4100939"/>
            <a:ext cx="0" cy="1056248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6" idx="1"/>
            <a:endCxn id="3" idx="2"/>
          </p:cNvCxnSpPr>
          <p:nvPr/>
        </p:nvCxnSpPr>
        <p:spPr bwMode="auto">
          <a:xfrm flipH="1" flipV="1">
            <a:off x="2237749" y="2971800"/>
            <a:ext cx="2388257" cy="895534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stCxn id="4" idx="3"/>
            <a:endCxn id="5" idx="1"/>
          </p:cNvCxnSpPr>
          <p:nvPr/>
        </p:nvCxnSpPr>
        <p:spPr bwMode="auto">
          <a:xfrm>
            <a:off x="3767918" y="2120280"/>
            <a:ext cx="1632174" cy="0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5" name="Straight Arrow Connector 24"/>
          <p:cNvCxnSpPr>
            <a:stCxn id="5" idx="2"/>
            <a:endCxn id="6" idx="0"/>
          </p:cNvCxnSpPr>
          <p:nvPr/>
        </p:nvCxnSpPr>
        <p:spPr bwMode="auto">
          <a:xfrm>
            <a:off x="6390202" y="2577480"/>
            <a:ext cx="0" cy="725925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938812" y="5227313"/>
            <a:ext cx="2777668" cy="35662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886732" y="4849410"/>
            <a:ext cx="3209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Red line shows how the barcode goes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98769" y="3456800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Barcode</a:t>
            </a:r>
          </a:p>
          <a:p>
            <a:r>
              <a:rPr lang="en-US" sz="1200" dirty="0" smtClean="0"/>
              <a:t>/other text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389989" y="5475886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Barcode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92827" y="1486359"/>
            <a:ext cx="1594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Bind Input method</a:t>
            </a:r>
          </a:p>
          <a:p>
            <a:r>
              <a:rPr lang="en-US" sz="1200" dirty="0" smtClean="0"/>
              <a:t> to focus &amp; Raw event data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440308" y="2637578"/>
            <a:ext cx="1594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Bind Input method</a:t>
            </a:r>
          </a:p>
          <a:p>
            <a:r>
              <a:rPr lang="en-US" sz="1200" dirty="0" smtClean="0"/>
              <a:t> to focus &amp; Raw event data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350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3200" y="992188"/>
            <a:ext cx="8940799" cy="5032375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/>
              <a:t>Overview Frame </a:t>
            </a:r>
            <a:r>
              <a:rPr lang="en-US" sz="1600" b="1" kern="0" dirty="0" smtClean="0"/>
              <a:t>Diagram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Kernel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Framework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Input Method &amp;Scan Wedge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Kernel Part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/>
              <a:t>Hardware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Initialization</a:t>
            </a:r>
            <a:endParaRPr lang="en-US" sz="1400" i="1" kern="0" dirty="0"/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</a:t>
            </a:r>
            <a:r>
              <a:rPr lang="en-US" sz="1400" i="1" kern="0" dirty="0"/>
              <a:t>Path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Framework Part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 -&gt; InputReadThread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 -&gt; InputDispatchThread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Input Method &amp;Scan Wedge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Bind Input </a:t>
            </a:r>
            <a:r>
              <a:rPr lang="en-US" sz="1400" i="1" kern="0" dirty="0"/>
              <a:t>M</a:t>
            </a:r>
            <a:r>
              <a:rPr lang="en-US" sz="1400" i="1" kern="0" dirty="0" smtClean="0"/>
              <a:t>ethod</a:t>
            </a:r>
            <a:endParaRPr lang="en-US" sz="1400" i="1" kern="0" dirty="0"/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Scan Wedge Receiver</a:t>
            </a:r>
            <a:endParaRPr lang="en-US" sz="1400" i="1" kern="0" dirty="0"/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Implementation of “Wedge as Keys”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2800" i="1" kern="0" dirty="0" smtClean="0">
                <a:solidFill>
                  <a:srgbClr val="FF0000"/>
                </a:solidFill>
              </a:rPr>
              <a:t>Solution 1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Solution 2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The End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§"/>
              <a:defRPr/>
            </a:pPr>
            <a:endParaRPr lang="en-US" sz="2400" b="1" kern="0" dirty="0" smtClean="0"/>
          </a:p>
          <a:p>
            <a:pPr marL="174625" lvl="0" indent="-174625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</a:pPr>
            <a:endParaRPr lang="en-US" sz="2400" b="1" kern="0" dirty="0" smtClean="0"/>
          </a:p>
          <a:p>
            <a:pPr marL="174625" marR="0" lvl="0" indent="-174625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SzTx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14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Input Method and Scan Wedge</a:t>
            </a:r>
            <a:br>
              <a:rPr lang="en-US" dirty="0"/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63563" y="1808820"/>
            <a:ext cx="3542958" cy="4567867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563" y="980728"/>
            <a:ext cx="42434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FF0000"/>
                </a:solidFill>
              </a:rPr>
              <a:t>Solution 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Put characters in Key Event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563" y="2744925"/>
            <a:ext cx="3542958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</a:t>
            </a:r>
            <a:r>
              <a:rPr lang="en-US" sz="1100" dirty="0" err="1"/>
              <a:t>struct</a:t>
            </a:r>
            <a:r>
              <a:rPr lang="en-US" sz="1100" dirty="0"/>
              <a:t> Key {</a:t>
            </a:r>
          </a:p>
          <a:p>
            <a:r>
              <a:rPr lang="en-US" sz="1100" dirty="0"/>
              <a:t>            uint32_t </a:t>
            </a:r>
            <a:r>
              <a:rPr lang="en-US" sz="1100" dirty="0" err="1"/>
              <a:t>seq</a:t>
            </a:r>
            <a:r>
              <a:rPr lang="en-US" sz="1100" dirty="0"/>
              <a:t>;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nsecs_t</a:t>
            </a:r>
            <a:r>
              <a:rPr lang="en-US" sz="1100" dirty="0"/>
              <a:t> </a:t>
            </a:r>
            <a:r>
              <a:rPr lang="en-US" sz="1100" dirty="0" err="1"/>
              <a:t>eventTime</a:t>
            </a:r>
            <a:r>
              <a:rPr lang="en-US" sz="1100" dirty="0"/>
              <a:t> __attribute__((aligned(8)));</a:t>
            </a:r>
          </a:p>
          <a:p>
            <a:r>
              <a:rPr lang="en-US" sz="1100" dirty="0"/>
              <a:t>            int32_t </a:t>
            </a:r>
            <a:r>
              <a:rPr lang="en-US" sz="1100" dirty="0" err="1"/>
              <a:t>deviceId</a:t>
            </a:r>
            <a:r>
              <a:rPr lang="en-US" sz="1100" dirty="0"/>
              <a:t>;</a:t>
            </a:r>
          </a:p>
          <a:p>
            <a:r>
              <a:rPr lang="en-US" sz="1100" dirty="0"/>
              <a:t>            int32_t source;</a:t>
            </a:r>
          </a:p>
          <a:p>
            <a:r>
              <a:rPr lang="en-US" sz="1100" dirty="0"/>
              <a:t>            int32_t action;</a:t>
            </a:r>
          </a:p>
          <a:p>
            <a:r>
              <a:rPr lang="en-US" sz="1100" dirty="0"/>
              <a:t>            int32_t flags;</a:t>
            </a:r>
          </a:p>
          <a:p>
            <a:r>
              <a:rPr lang="en-US" sz="1100" dirty="0"/>
              <a:t>            int32_t </a:t>
            </a:r>
            <a:r>
              <a:rPr lang="en-US" sz="1100" dirty="0" err="1"/>
              <a:t>keyCode</a:t>
            </a:r>
            <a:r>
              <a:rPr lang="en-US" sz="1100" dirty="0"/>
              <a:t>;</a:t>
            </a:r>
          </a:p>
          <a:p>
            <a:r>
              <a:rPr lang="en-US" sz="1100" dirty="0"/>
              <a:t>            int32_t </a:t>
            </a:r>
            <a:r>
              <a:rPr lang="en-US" sz="1100" dirty="0" err="1"/>
              <a:t>scanCode</a:t>
            </a:r>
            <a:r>
              <a:rPr lang="en-US" sz="1100" dirty="0"/>
              <a:t>;</a:t>
            </a:r>
          </a:p>
          <a:p>
            <a:r>
              <a:rPr lang="en-US" sz="1100" dirty="0"/>
              <a:t>            int32_t </a:t>
            </a:r>
            <a:r>
              <a:rPr lang="en-US" sz="1100" dirty="0" err="1"/>
              <a:t>metaState</a:t>
            </a:r>
            <a:r>
              <a:rPr lang="en-US" sz="1100" dirty="0"/>
              <a:t>;</a:t>
            </a:r>
          </a:p>
          <a:p>
            <a:r>
              <a:rPr lang="en-US" sz="1100" dirty="0"/>
              <a:t>            int32_t </a:t>
            </a:r>
            <a:r>
              <a:rPr lang="en-US" sz="1100" dirty="0" err="1"/>
              <a:t>repeatCount</a:t>
            </a:r>
            <a:r>
              <a:rPr lang="en-US" sz="1100" dirty="0"/>
              <a:t>;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nsecs_t</a:t>
            </a:r>
            <a:r>
              <a:rPr lang="en-US" sz="1100" dirty="0"/>
              <a:t> </a:t>
            </a:r>
            <a:r>
              <a:rPr lang="en-US" sz="1100" dirty="0" err="1"/>
              <a:t>downTime</a:t>
            </a:r>
            <a:r>
              <a:rPr lang="en-US" sz="1100" dirty="0"/>
              <a:t> __attribute__((aligned(8)));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bool </a:t>
            </a:r>
            <a:r>
              <a:rPr lang="en-US" dirty="0" err="1">
                <a:solidFill>
                  <a:srgbClr val="FF0000"/>
                </a:solidFill>
              </a:rPr>
              <a:t>hasCharacters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en-US" dirty="0" err="1" smtClean="0">
                <a:solidFill>
                  <a:srgbClr val="FF0000"/>
                </a:solidFill>
              </a:rPr>
              <a:t>size_t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characterCount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char </a:t>
            </a:r>
            <a:r>
              <a:rPr lang="en-US" dirty="0">
                <a:solidFill>
                  <a:srgbClr val="FF0000"/>
                </a:solidFill>
              </a:rPr>
              <a:t>characters[1024];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sz="1100" dirty="0"/>
              <a:t>            inline </a:t>
            </a:r>
            <a:r>
              <a:rPr lang="en-US" sz="1100" dirty="0" err="1"/>
              <a:t>size_t</a:t>
            </a:r>
            <a:r>
              <a:rPr lang="en-US" sz="1100" dirty="0"/>
              <a:t> size() </a:t>
            </a:r>
            <a:r>
              <a:rPr lang="en-US" sz="1100" dirty="0" err="1"/>
              <a:t>const</a:t>
            </a:r>
            <a:r>
              <a:rPr lang="en-US" sz="1100" dirty="0"/>
              <a:t> {</a:t>
            </a:r>
          </a:p>
          <a:p>
            <a:r>
              <a:rPr lang="en-US" sz="1100" dirty="0"/>
              <a:t>                return </a:t>
            </a:r>
            <a:r>
              <a:rPr lang="en-US" sz="1100" dirty="0" err="1"/>
              <a:t>sizeof</a:t>
            </a:r>
            <a:r>
              <a:rPr lang="en-US" sz="1100" dirty="0"/>
              <a:t>(Key);</a:t>
            </a:r>
          </a:p>
          <a:p>
            <a:r>
              <a:rPr lang="en-US" sz="1100" dirty="0"/>
              <a:t>            }</a:t>
            </a:r>
          </a:p>
          <a:p>
            <a:r>
              <a:rPr lang="en-US" sz="1100" dirty="0"/>
              <a:t>        } key;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3362" y="2146213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Honeywell Key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40152" y="1808820"/>
            <a:ext cx="1692188" cy="229380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Input Device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0152" y="2286165"/>
            <a:ext cx="1692188" cy="229380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Input Core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23806" y="2762205"/>
            <a:ext cx="1692188" cy="229380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Event Hub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23806" y="3239550"/>
            <a:ext cx="1692188" cy="229380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Input Reader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40152" y="3710332"/>
            <a:ext cx="1692188" cy="229380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Input </a:t>
            </a:r>
            <a:r>
              <a:rPr lang="en-US" sz="1000" dirty="0" smtClean="0">
                <a:solidFill>
                  <a:schemeClr val="tx1"/>
                </a:solidFill>
              </a:rPr>
              <a:t>Dispatcher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40152" y="4187677"/>
            <a:ext cx="1692188" cy="229380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View Root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29696" y="4703075"/>
            <a:ext cx="47143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 (</a:t>
            </a:r>
            <a:r>
              <a:rPr lang="en-US" sz="1200" dirty="0" err="1" smtClean="0"/>
              <a:t>event.getCharacters</a:t>
            </a:r>
            <a:r>
              <a:rPr lang="en-US" sz="1200" dirty="0" smtClean="0"/>
              <a:t>() != null) {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InputMethodManager</a:t>
            </a:r>
            <a:r>
              <a:rPr lang="en-US" sz="1200" dirty="0" smtClean="0"/>
              <a:t> </a:t>
            </a:r>
            <a:r>
              <a:rPr lang="en-US" sz="1200" dirty="0" err="1" smtClean="0"/>
              <a:t>imm</a:t>
            </a:r>
            <a:r>
              <a:rPr lang="en-US" sz="1200" dirty="0" smtClean="0"/>
              <a:t>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= </a:t>
            </a:r>
            <a:r>
              <a:rPr lang="en-US" sz="1200" dirty="0" err="1" smtClean="0"/>
              <a:t>InputMethodManager.peekInstance</a:t>
            </a:r>
            <a:r>
              <a:rPr lang="en-US" sz="1200" dirty="0" smtClean="0"/>
              <a:t>();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if (</a:t>
            </a:r>
            <a:r>
              <a:rPr lang="en-US" sz="1200" dirty="0" err="1" smtClean="0"/>
              <a:t>imm</a:t>
            </a:r>
            <a:r>
              <a:rPr lang="en-US" sz="1200" dirty="0" smtClean="0"/>
              <a:t> != null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&amp;&amp; </a:t>
            </a:r>
            <a:r>
              <a:rPr lang="en-US" sz="1200" dirty="0" err="1" smtClean="0"/>
              <a:t>imm.commitText</a:t>
            </a:r>
            <a:r>
              <a:rPr lang="en-US" sz="1200" dirty="0" smtClean="0"/>
              <a:t>(</a:t>
            </a:r>
            <a:r>
              <a:rPr lang="en-US" sz="1200" dirty="0" err="1" smtClean="0"/>
              <a:t>event.getCharacters</a:t>
            </a:r>
            <a:r>
              <a:rPr lang="en-US" sz="1200" dirty="0" smtClean="0"/>
              <a:t>())) {</a:t>
            </a:r>
          </a:p>
          <a:p>
            <a:r>
              <a:rPr lang="en-US" sz="1200" dirty="0" smtClean="0"/>
              <a:t>	return FINISH_HANDLED;</a:t>
            </a:r>
          </a:p>
          <a:p>
            <a:r>
              <a:rPr lang="en-US" sz="1200" dirty="0" smtClean="0"/>
              <a:t>	}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3" idx="2"/>
            <a:endCxn id="14" idx="0"/>
          </p:cNvCxnSpPr>
          <p:nvPr/>
        </p:nvCxnSpPr>
        <p:spPr bwMode="auto">
          <a:xfrm>
            <a:off x="6786246" y="4417057"/>
            <a:ext cx="602" cy="286018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>
            <a:off x="6786246" y="2038200"/>
            <a:ext cx="0" cy="247965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6768244" y="2532963"/>
            <a:ext cx="0" cy="247965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6768244" y="3001015"/>
            <a:ext cx="0" cy="247965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6768244" y="3469067"/>
            <a:ext cx="0" cy="247965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6768244" y="3933056"/>
            <a:ext cx="0" cy="247965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07811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Input Method and Scan Wedge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63" y="980728"/>
            <a:ext cx="195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FF0000"/>
                </a:solidFill>
              </a:rPr>
              <a:t>Solution 1</a:t>
            </a:r>
            <a:endParaRPr lang="en-US" sz="24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0" y="227483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http://ch3uu0002.honeywell.com:8080/2101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http://ch3uu0002.honeywell.com:8080/2100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http://ch3uu0002.honeywell.com:8080/2109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5"/>
              </a:rPr>
              <a:t>http://ch3uu0002.honeywell.com:8080/2108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192" y="5451692"/>
            <a:ext cx="675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we do not have a lot source code in solution. Put link at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8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3200" y="992188"/>
            <a:ext cx="8940799" cy="5032375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/>
              <a:t>Overview Frame </a:t>
            </a:r>
            <a:r>
              <a:rPr lang="en-US" sz="1600" b="1" kern="0" dirty="0" smtClean="0"/>
              <a:t>Diagram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Kernel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Framework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Input Method &amp;Scan Wedge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Kernel Part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/>
              <a:t>Hardware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Initialization</a:t>
            </a:r>
            <a:endParaRPr lang="en-US" sz="1400" i="1" kern="0" dirty="0"/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</a:t>
            </a:r>
            <a:r>
              <a:rPr lang="en-US" sz="1400" i="1" kern="0" dirty="0"/>
              <a:t>Path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Framework Part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 -&gt; InputReadThread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 -&gt; InputDispatchThread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Input Method &amp;Scan Wedge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Bind Input </a:t>
            </a:r>
            <a:r>
              <a:rPr lang="en-US" sz="1400" i="1" kern="0" dirty="0"/>
              <a:t>M</a:t>
            </a:r>
            <a:r>
              <a:rPr lang="en-US" sz="1400" i="1" kern="0" dirty="0" smtClean="0"/>
              <a:t>ethod</a:t>
            </a:r>
            <a:endParaRPr lang="en-US" sz="1400" i="1" kern="0" dirty="0"/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Scan Wedge Receiver</a:t>
            </a:r>
            <a:endParaRPr lang="en-US" sz="1400" i="1" kern="0" dirty="0"/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Implementation of “Wedge as Keys”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Solution 1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2800" i="1" kern="0" dirty="0" smtClean="0">
                <a:solidFill>
                  <a:srgbClr val="FF0000"/>
                </a:solidFill>
              </a:rPr>
              <a:t>Solution 2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The End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§"/>
              <a:defRPr/>
            </a:pPr>
            <a:endParaRPr lang="en-US" sz="2400" b="1" kern="0" dirty="0" smtClean="0"/>
          </a:p>
          <a:p>
            <a:pPr marL="174625" lvl="0" indent="-174625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</a:pPr>
            <a:endParaRPr lang="en-US" sz="2400" b="1" kern="0" dirty="0" smtClean="0"/>
          </a:p>
          <a:p>
            <a:pPr marL="174625" marR="0" lvl="0" indent="-174625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SzTx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864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Input Method and Scan Wedge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63" y="980728"/>
            <a:ext cx="42306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FF0000"/>
                </a:solidFill>
              </a:rPr>
              <a:t>Solution </a:t>
            </a:r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Put </a:t>
            </a:r>
            <a:r>
              <a:rPr lang="en-US" dirty="0" err="1" smtClean="0"/>
              <a:t>KeyEvent</a:t>
            </a:r>
            <a:r>
              <a:rPr lang="en-US" dirty="0" smtClean="0"/>
              <a:t> in Characters</a:t>
            </a:r>
            <a:endParaRPr lang="en-US" dirty="0"/>
          </a:p>
        </p:txBody>
      </p:sp>
      <p:pic>
        <p:nvPicPr>
          <p:cNvPr id="1026" name="Picture 1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6162329" cy="4574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1063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Input Method and Scan Wedge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563" y="980728"/>
            <a:ext cx="195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FF0000"/>
                </a:solidFill>
              </a:rPr>
              <a:t>Solution 2</a:t>
            </a:r>
            <a:endParaRPr lang="en-US" sz="24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http://ch3uu0002.honeywell.com:8080/#/c/8521/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6717" y="5230942"/>
            <a:ext cx="675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we do not have a lot source code in solution. Put link at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7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9852" y="3176972"/>
            <a:ext cx="2167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621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98108" y="3140968"/>
            <a:ext cx="19287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The End</a:t>
            </a:r>
          </a:p>
          <a:p>
            <a:pPr algn="ctr"/>
            <a:r>
              <a:rPr lang="en-US" sz="2400" dirty="0" smtClean="0"/>
              <a:t>Thanks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5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3200" y="992188"/>
            <a:ext cx="8940799" cy="5032375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/>
              <a:t>Overview Frame </a:t>
            </a:r>
            <a:r>
              <a:rPr lang="en-US" sz="1600" b="1" kern="0" dirty="0" smtClean="0"/>
              <a:t>Diagram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Kernel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Framework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Input Method &amp;Scan Wedge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2800" b="1" kern="0" dirty="0" smtClean="0">
                <a:solidFill>
                  <a:srgbClr val="FF0000"/>
                </a:solidFill>
              </a:rPr>
              <a:t>Analyze Kernel Part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/>
              <a:t>Hardware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Initialization</a:t>
            </a:r>
            <a:endParaRPr lang="en-US" sz="1400" i="1" kern="0" dirty="0"/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</a:t>
            </a:r>
            <a:r>
              <a:rPr lang="en-US" sz="1400" i="1" kern="0" dirty="0"/>
              <a:t>Path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Framework Part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 -&gt; InputReadThread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 -&gt; InputDispatchThread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Input Method &amp;Scan Wedge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Bind Input </a:t>
            </a:r>
            <a:r>
              <a:rPr lang="en-US" sz="1400" i="1" kern="0" dirty="0"/>
              <a:t>M</a:t>
            </a:r>
            <a:r>
              <a:rPr lang="en-US" sz="1400" i="1" kern="0" dirty="0" smtClean="0"/>
              <a:t>ethod</a:t>
            </a:r>
            <a:endParaRPr lang="en-US" sz="1400" i="1" kern="0" dirty="0"/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Scan Wedge Receiver</a:t>
            </a:r>
            <a:endParaRPr lang="en-US" sz="1400" i="1" kern="0" dirty="0"/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Implementation of “Wedge as Keys”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Solution 1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Solution 2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The End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§"/>
              <a:defRPr/>
            </a:pPr>
            <a:endParaRPr lang="en-US" sz="2400" b="1" kern="0" dirty="0" smtClean="0"/>
          </a:p>
          <a:p>
            <a:pPr marL="174625" lvl="0" indent="-174625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</a:pPr>
            <a:endParaRPr lang="en-US" sz="2400" b="1" kern="0" dirty="0" smtClean="0"/>
          </a:p>
          <a:p>
            <a:pPr marL="174625" marR="0" lvl="0" indent="-174625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SzTx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-&gt; Kernel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62051" y="5379144"/>
            <a:ext cx="1152128" cy="756084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PS/2 Mouse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PS/2 Keyboard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38215" y="5379144"/>
            <a:ext cx="1152128" cy="756084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USB Mouse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USB Keyboard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14379" y="5373216"/>
            <a:ext cx="1152128" cy="756084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Bluetooth Mouse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90543" y="5377651"/>
            <a:ext cx="1152128" cy="756084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GPIO Keys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562051" y="5085184"/>
            <a:ext cx="7920880" cy="0"/>
          </a:xfrm>
          <a:prstGeom prst="line">
            <a:avLst/>
          </a:prstGeom>
          <a:ln>
            <a:prstDash val="sysDash"/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62521" y="4289097"/>
            <a:ext cx="1152128" cy="468052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Serio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038215" y="4289097"/>
            <a:ext cx="1152128" cy="468052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USB </a:t>
            </a:r>
            <a:r>
              <a:rPr lang="en-US" sz="1200" dirty="0" err="1" smtClean="0">
                <a:solidFill>
                  <a:schemeClr val="tx1"/>
                </a:solidFill>
              </a:rPr>
              <a:t>Hidp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14849" y="4285485"/>
            <a:ext cx="1152128" cy="468052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Bluetooth </a:t>
            </a:r>
            <a:r>
              <a:rPr lang="en-US" sz="1200" dirty="0" err="1" smtClean="0">
                <a:solidFill>
                  <a:schemeClr val="tx1"/>
                </a:solidFill>
              </a:rPr>
              <a:t>Hidp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990543" y="4285485"/>
            <a:ext cx="1152128" cy="468052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GPIO</a:t>
            </a:r>
          </a:p>
        </p:txBody>
      </p:sp>
      <p:sp>
        <p:nvSpPr>
          <p:cNvPr id="13" name="Oval 12"/>
          <p:cNvSpPr/>
          <p:nvPr/>
        </p:nvSpPr>
        <p:spPr>
          <a:xfrm>
            <a:off x="1426147" y="3218982"/>
            <a:ext cx="1764196" cy="742080"/>
          </a:xfrm>
          <a:prstGeom prst="ellipse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Input Device Drivers</a:t>
            </a:r>
          </a:p>
        </p:txBody>
      </p:sp>
      <p:sp>
        <p:nvSpPr>
          <p:cNvPr id="14" name="Oval 13"/>
          <p:cNvSpPr/>
          <p:nvPr/>
        </p:nvSpPr>
        <p:spPr>
          <a:xfrm>
            <a:off x="3032822" y="2142048"/>
            <a:ext cx="1633685" cy="576064"/>
          </a:xfrm>
          <a:prstGeom prst="ellipse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Input Core</a:t>
            </a:r>
          </a:p>
        </p:txBody>
      </p:sp>
      <p:sp>
        <p:nvSpPr>
          <p:cNvPr id="15" name="Oval 14"/>
          <p:cNvSpPr/>
          <p:nvPr/>
        </p:nvSpPr>
        <p:spPr>
          <a:xfrm>
            <a:off x="4427984" y="2792455"/>
            <a:ext cx="2407771" cy="1049779"/>
          </a:xfrm>
          <a:prstGeom prst="ellipse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Input Event Drivers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</a:rPr>
              <a:t>mousedev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</a:rPr>
              <a:t>evdev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</a:rPr>
              <a:t>joydev</a:t>
            </a:r>
            <a:r>
              <a:rPr lang="en-US" sz="1200" dirty="0" smtClean="0">
                <a:solidFill>
                  <a:schemeClr val="tx1"/>
                </a:solidFill>
              </a:rPr>
              <a:t>, keyboard)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44248" y="2142048"/>
            <a:ext cx="1188132" cy="422856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Virtual Terminal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038215" y="944696"/>
            <a:ext cx="2628292" cy="756084"/>
          </a:xfrm>
          <a:prstGeom prst="round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             /dev/input/</a:t>
            </a:r>
            <a:r>
              <a:rPr lang="en-US" sz="1200" dirty="0" err="1" smtClean="0">
                <a:solidFill>
                  <a:schemeClr val="tx1"/>
                </a:solidFill>
              </a:rPr>
              <a:t>eventX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             /dev/input/mice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            /dev/input/</a:t>
            </a:r>
            <a:r>
              <a:rPr lang="en-US" sz="1200" dirty="0" err="1" smtClean="0">
                <a:solidFill>
                  <a:schemeClr val="tx1"/>
                </a:solidFill>
              </a:rPr>
              <a:t>js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62051" y="1952836"/>
            <a:ext cx="7920880" cy="0"/>
          </a:xfrm>
          <a:prstGeom prst="line">
            <a:avLst/>
          </a:prstGeom>
          <a:ln>
            <a:prstDash val="sysDash"/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38722" y="5236266"/>
            <a:ext cx="594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…</a:t>
            </a:r>
            <a:endParaRPr lang="en-US" sz="4800" dirty="0"/>
          </a:p>
        </p:txBody>
      </p:sp>
      <p:sp>
        <p:nvSpPr>
          <p:cNvPr id="24" name="TextBox 23"/>
          <p:cNvSpPr txBox="1"/>
          <p:nvPr/>
        </p:nvSpPr>
        <p:spPr>
          <a:xfrm>
            <a:off x="6538722" y="3969060"/>
            <a:ext cx="594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…</a:t>
            </a:r>
            <a:endParaRPr lang="en-US" sz="4800" dirty="0"/>
          </a:p>
        </p:txBody>
      </p:sp>
      <p:sp>
        <p:nvSpPr>
          <p:cNvPr id="25" name="Rectangle 24"/>
          <p:cNvSpPr/>
          <p:nvPr/>
        </p:nvSpPr>
        <p:spPr>
          <a:xfrm>
            <a:off x="6142671" y="1304764"/>
            <a:ext cx="1188132" cy="422856"/>
          </a:xfrm>
          <a:prstGeom prst="rect">
            <a:avLst/>
          </a:prstGeom>
          <a:solidFill>
            <a:srgbClr val="E8EDE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Console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24328" y="116120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Space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25749" y="33173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Space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525749" y="556659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3" idx="0"/>
            <a:endCxn id="9" idx="2"/>
          </p:cNvCxnSpPr>
          <p:nvPr/>
        </p:nvCxnSpPr>
        <p:spPr bwMode="auto">
          <a:xfrm flipV="1">
            <a:off x="1138115" y="4757149"/>
            <a:ext cx="470" cy="621995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2607745" y="4714843"/>
            <a:ext cx="470" cy="621995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4102036" y="4751221"/>
            <a:ext cx="470" cy="621995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5608780" y="4751220"/>
            <a:ext cx="470" cy="621995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9" idx="0"/>
            <a:endCxn id="13" idx="3"/>
          </p:cNvCxnSpPr>
          <p:nvPr/>
        </p:nvCxnSpPr>
        <p:spPr bwMode="auto">
          <a:xfrm flipV="1">
            <a:off x="1138585" y="3852387"/>
            <a:ext cx="545923" cy="436710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10" idx="0"/>
            <a:endCxn id="13" idx="4"/>
          </p:cNvCxnSpPr>
          <p:nvPr/>
        </p:nvCxnSpPr>
        <p:spPr bwMode="auto">
          <a:xfrm flipH="1" flipV="1">
            <a:off x="2308245" y="3961062"/>
            <a:ext cx="306034" cy="328035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>
            <a:stCxn id="11" idx="0"/>
            <a:endCxn id="13" idx="5"/>
          </p:cNvCxnSpPr>
          <p:nvPr/>
        </p:nvCxnSpPr>
        <p:spPr bwMode="auto">
          <a:xfrm flipH="1" flipV="1">
            <a:off x="2931982" y="3852387"/>
            <a:ext cx="1158931" cy="433098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/>
          <p:cNvCxnSpPr>
            <a:stCxn id="12" idx="0"/>
            <a:endCxn id="13" idx="6"/>
          </p:cNvCxnSpPr>
          <p:nvPr/>
        </p:nvCxnSpPr>
        <p:spPr bwMode="auto">
          <a:xfrm flipH="1" flipV="1">
            <a:off x="3190343" y="3590022"/>
            <a:ext cx="2376264" cy="695463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>
            <a:stCxn id="13" idx="0"/>
            <a:endCxn id="14" idx="3"/>
          </p:cNvCxnSpPr>
          <p:nvPr/>
        </p:nvCxnSpPr>
        <p:spPr bwMode="auto">
          <a:xfrm flipV="1">
            <a:off x="2308245" y="2633749"/>
            <a:ext cx="963825" cy="585233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stCxn id="14" idx="5"/>
            <a:endCxn id="15" idx="1"/>
          </p:cNvCxnSpPr>
          <p:nvPr/>
        </p:nvCxnSpPr>
        <p:spPr bwMode="auto">
          <a:xfrm>
            <a:off x="4427259" y="2633749"/>
            <a:ext cx="353335" cy="312443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>
            <a:stCxn id="15" idx="0"/>
            <a:endCxn id="17" idx="3"/>
          </p:cNvCxnSpPr>
          <p:nvPr/>
        </p:nvCxnSpPr>
        <p:spPr bwMode="auto">
          <a:xfrm flipH="1" flipV="1">
            <a:off x="4666507" y="1322738"/>
            <a:ext cx="965363" cy="1469717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/>
          <p:cNvCxnSpPr>
            <a:stCxn id="15" idx="7"/>
            <a:endCxn id="16" idx="2"/>
          </p:cNvCxnSpPr>
          <p:nvPr/>
        </p:nvCxnSpPr>
        <p:spPr bwMode="auto">
          <a:xfrm flipV="1">
            <a:off x="6483145" y="2564904"/>
            <a:ext cx="255169" cy="381288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6" idx="0"/>
            <a:endCxn id="25" idx="2"/>
          </p:cNvCxnSpPr>
          <p:nvPr/>
        </p:nvCxnSpPr>
        <p:spPr bwMode="auto">
          <a:xfrm flipH="1" flipV="1">
            <a:off x="6736737" y="1727620"/>
            <a:ext cx="1577" cy="414428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9316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Analyze Kernel Part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562" y="2210227"/>
            <a:ext cx="30636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/>
              <a:t>Hardware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- Gpio keys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96" y="4149080"/>
            <a:ext cx="2943225" cy="1752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464449" y="352895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Schematic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88124" y="3528956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 Tree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106" y="4269296"/>
            <a:ext cx="3431871" cy="15121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83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3200" y="992188"/>
            <a:ext cx="8940799" cy="5032375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/>
              <a:t>Overview Frame </a:t>
            </a:r>
            <a:r>
              <a:rPr lang="en-US" sz="1600" b="1" kern="0" dirty="0" smtClean="0"/>
              <a:t>Diagram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Kernel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Framework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Input Method &amp;Scan Wedge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Kernel Part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/>
              <a:t>Hardware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2800" i="1" kern="0" dirty="0" smtClean="0">
                <a:solidFill>
                  <a:srgbClr val="FF0000"/>
                </a:solidFill>
              </a:rPr>
              <a:t>Initialization</a:t>
            </a:r>
            <a:endParaRPr lang="en-US" sz="2800" i="1" kern="0" dirty="0">
              <a:solidFill>
                <a:srgbClr val="FF0000"/>
              </a:solidFill>
            </a:endParaRP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</a:t>
            </a:r>
            <a:r>
              <a:rPr lang="en-US" sz="1400" i="1" kern="0" dirty="0"/>
              <a:t>Path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Framework Part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 -&gt; InputReadThread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 -&gt; InputDispatchThread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Analyze Input Method &amp;Scan Wedge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Bind Input </a:t>
            </a:r>
            <a:r>
              <a:rPr lang="en-US" sz="1400" i="1" kern="0" dirty="0"/>
              <a:t>M</a:t>
            </a:r>
            <a:r>
              <a:rPr lang="en-US" sz="1400" i="1" kern="0" dirty="0" smtClean="0"/>
              <a:t>ethod</a:t>
            </a:r>
            <a:endParaRPr lang="en-US" sz="1400" i="1" kern="0" dirty="0"/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Data Path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Scan Wedge Receiver</a:t>
            </a:r>
            <a:endParaRPr lang="en-US" sz="1400" i="1" kern="0" dirty="0"/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Implementation of “Wedge as Keys”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Solution 1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ü"/>
              <a:defRPr/>
            </a:pPr>
            <a:r>
              <a:rPr lang="en-US" sz="1400" i="1" kern="0" dirty="0" smtClean="0"/>
              <a:t>Solution 2</a:t>
            </a:r>
          </a:p>
          <a:p>
            <a:pPr marL="342900" lvl="0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 smtClean="0"/>
              <a:t>The End</a:t>
            </a:r>
          </a:p>
          <a:p>
            <a:pPr marL="800100" lvl="1" indent="-3429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Font typeface="Wingdings" panose="05000000000000000000" pitchFamily="2" charset="2"/>
              <a:buChar char="§"/>
              <a:defRPr/>
            </a:pPr>
            <a:endParaRPr lang="en-US" sz="2400" b="1" kern="0" dirty="0" smtClean="0"/>
          </a:p>
          <a:p>
            <a:pPr marL="174625" lvl="0" indent="-174625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</a:pPr>
            <a:endParaRPr lang="en-US" sz="2400" b="1" kern="0" dirty="0" smtClean="0"/>
          </a:p>
          <a:p>
            <a:pPr marL="174625" marR="0" lvl="0" indent="-174625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DC241F"/>
              </a:buClr>
              <a:buSzTx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neywell1">
  <a:themeElements>
    <a:clrScheme name="">
      <a:dk1>
        <a:srgbClr val="000000"/>
      </a:dk1>
      <a:lt1>
        <a:srgbClr val="FFFFFF"/>
      </a:lt1>
      <a:dk2>
        <a:srgbClr val="FFFFFF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PACTitleP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8EDEE"/>
        </a:solidFill>
        <a:ln w="3175">
          <a:solidFill>
            <a:schemeClr val="tx1"/>
          </a:solidFill>
        </a:ln>
      </a:spPr>
      <a:bodyPr lIns="0" tIns="0" rIns="0" bIns="0"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PACTitle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TitleP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CTitleP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TitleP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TitleP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TitleP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TitleP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7112</TotalTime>
  <Words>1917</Words>
  <Application>Microsoft Office PowerPoint</Application>
  <PresentationFormat>On-screen Show (4:3)</PresentationFormat>
  <Paragraphs>935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Courier New</vt:lpstr>
      <vt:lpstr>Times New Roman</vt:lpstr>
      <vt:lpstr>Wingdings</vt:lpstr>
      <vt:lpstr>Honeywell1</vt:lpstr>
      <vt:lpstr>Input system     Android M Scan Wedge     </vt:lpstr>
      <vt:lpstr>Contents</vt:lpstr>
      <vt:lpstr>Overview -&gt; Kernel</vt:lpstr>
      <vt:lpstr>Overview -&gt; Framework</vt:lpstr>
      <vt:lpstr>Overview -&gt; Input Method &amp;Scan Wedge</vt:lpstr>
      <vt:lpstr>Contents</vt:lpstr>
      <vt:lpstr>Overview -&gt; Kernel</vt:lpstr>
      <vt:lpstr>Analyze Kernel Part </vt:lpstr>
      <vt:lpstr>Contents</vt:lpstr>
      <vt:lpstr>Analyze Kernel Part </vt:lpstr>
      <vt:lpstr>Analyze Kernel Part </vt:lpstr>
      <vt:lpstr>Analyze Kernel Part </vt:lpstr>
      <vt:lpstr>Contents</vt:lpstr>
      <vt:lpstr>Analyze Kernel Part </vt:lpstr>
      <vt:lpstr>Analyze Kernel Part </vt:lpstr>
      <vt:lpstr>Analyze Kernel Part </vt:lpstr>
      <vt:lpstr>Analyze Kernel Part </vt:lpstr>
      <vt:lpstr>Analyze Kernel Part </vt:lpstr>
      <vt:lpstr>Contents</vt:lpstr>
      <vt:lpstr>Overview -&gt; Framework</vt:lpstr>
      <vt:lpstr>Overview -&gt; Framework</vt:lpstr>
      <vt:lpstr>Contents</vt:lpstr>
      <vt:lpstr>Analyze Framwork Part </vt:lpstr>
      <vt:lpstr>Analyze Framwork Part </vt:lpstr>
      <vt:lpstr>Analyze Framwork Part </vt:lpstr>
      <vt:lpstr>Analyze Framwork Part </vt:lpstr>
      <vt:lpstr>Analyze Framwork Part </vt:lpstr>
      <vt:lpstr>Analyze Framwork Part </vt:lpstr>
      <vt:lpstr>Contents</vt:lpstr>
      <vt:lpstr>Analyze Framwork Part </vt:lpstr>
      <vt:lpstr>Analyze Framwork Part </vt:lpstr>
      <vt:lpstr>Analyze Framwork Part </vt:lpstr>
      <vt:lpstr>Analyze Framwork Part </vt:lpstr>
      <vt:lpstr>Analyze Framwork Part </vt:lpstr>
      <vt:lpstr>Analyze Framwork Part </vt:lpstr>
      <vt:lpstr>Contents</vt:lpstr>
      <vt:lpstr>Overview -&gt; Input Method &amp;Scan Wedge</vt:lpstr>
      <vt:lpstr>Contents</vt:lpstr>
      <vt:lpstr>Analyze Input Method and Scan Wedge </vt:lpstr>
      <vt:lpstr>Analyze Input Method and Scan Wedge </vt:lpstr>
      <vt:lpstr>Analyze Input Method and Scan Wedge </vt:lpstr>
      <vt:lpstr>Analyze Input Method and Scan Wedge </vt:lpstr>
      <vt:lpstr>Analyze Input Method and Scan Wedge </vt:lpstr>
      <vt:lpstr>Contents</vt:lpstr>
      <vt:lpstr>Analyze Input Method and Scan Wedge </vt:lpstr>
      <vt:lpstr>Analyze Input Method and Scan Wedge </vt:lpstr>
      <vt:lpstr>PowerPoint Presentation</vt:lpstr>
      <vt:lpstr>Contents</vt:lpstr>
      <vt:lpstr>Analyze Input Method and Scan Wedge </vt:lpstr>
      <vt:lpstr>Contents</vt:lpstr>
      <vt:lpstr>Analyze Input Method and Scan Wedge </vt:lpstr>
      <vt:lpstr>Analyze Input Method and Scan Wedge </vt:lpstr>
      <vt:lpstr>Contents</vt:lpstr>
      <vt:lpstr>Analyze Input Method and Scan Wedge </vt:lpstr>
      <vt:lpstr>Analyze Input Method and Scan Wedge </vt:lpstr>
      <vt:lpstr>PowerPoint Presentation</vt:lpstr>
      <vt:lpstr>PowerPoint Presentation</vt:lpstr>
    </vt:vector>
  </TitlesOfParts>
  <Company>Honeywell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Papaya (iPhone5 &amp; iTouch5 Sled)- Overview</dc:title>
  <dc:creator>e490117</dc:creator>
  <cp:lastModifiedBy>Quan, Kacy</cp:lastModifiedBy>
  <cp:revision>1545</cp:revision>
  <dcterms:created xsi:type="dcterms:W3CDTF">2013-01-22T02:13:48Z</dcterms:created>
  <dcterms:modified xsi:type="dcterms:W3CDTF">2016-07-01T05:35:22Z</dcterms:modified>
</cp:coreProperties>
</file>