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80" r:id="rId4"/>
    <p:sldMasterId id="2147493553" r:id="rId5"/>
    <p:sldMasterId id="2147493555" r:id="rId6"/>
    <p:sldMasterId id="2147493557" r:id="rId7"/>
    <p:sldMasterId id="2147493455" r:id="rId8"/>
    <p:sldMasterId id="2147493521" r:id="rId9"/>
    <p:sldMasterId id="2147493591" r:id="rId10"/>
  </p:sldMasterIdLst>
  <p:notesMasterIdLst>
    <p:notesMasterId r:id="rId23"/>
  </p:notesMasterIdLst>
  <p:handoutMasterIdLst>
    <p:handoutMasterId r:id="rId24"/>
  </p:handoutMasterIdLst>
  <p:sldIdLst>
    <p:sldId id="414" r:id="rId11"/>
    <p:sldId id="388" r:id="rId12"/>
    <p:sldId id="427" r:id="rId13"/>
    <p:sldId id="428" r:id="rId14"/>
    <p:sldId id="411" r:id="rId15"/>
    <p:sldId id="449" r:id="rId16"/>
    <p:sldId id="443" r:id="rId17"/>
    <p:sldId id="444" r:id="rId18"/>
    <p:sldId id="442" r:id="rId19"/>
    <p:sldId id="446" r:id="rId20"/>
    <p:sldId id="450" r:id="rId21"/>
    <p:sldId id="448" r:id="rId22"/>
  </p:sldIdLst>
  <p:sldSz cx="12192000" cy="6858000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EF1"/>
    <a:srgbClr val="4F5D73"/>
    <a:srgbClr val="00B050"/>
    <a:srgbClr val="92D050"/>
    <a:srgbClr val="DDA200"/>
    <a:srgbClr val="FFFF00"/>
    <a:srgbClr val="C4510B"/>
    <a:srgbClr val="7030A0"/>
    <a:srgbClr val="F83824"/>
    <a:srgbClr val="6ED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7654" autoAdjust="0"/>
  </p:normalViewPr>
  <p:slideViewPr>
    <p:cSldViewPr snapToGrid="0" snapToObjects="1">
      <p:cViewPr varScale="1">
        <p:scale>
          <a:sx n="65" d="100"/>
          <a:sy n="65" d="100"/>
        </p:scale>
        <p:origin x="94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19E32C-022E-4EA6-86B6-F8E41F8C9DF1}" type="datetimeFigureOut">
              <a:rPr lang="en-US"/>
              <a:pPr>
                <a:defRPr/>
              </a:pPr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5682F1-1D40-49BC-9507-7788CF2C7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891964-2D9A-41F0-859F-F3E17614EF33}" type="datetimeFigureOut">
              <a:rPr lang="en-US"/>
              <a:pPr>
                <a:defRPr/>
              </a:pPr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94EE13-50F4-4F67-A5DF-FD7879A3B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4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4313" y="6364288"/>
            <a:ext cx="11977687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709621" y="1005463"/>
            <a:ext cx="10491779" cy="507523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6C3B8888-35A5-426F-8C90-DCA461103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313" y="6364288"/>
            <a:ext cx="11977687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ingle Corner Rectangle 6"/>
          <p:cNvSpPr/>
          <p:nvPr userDrawn="1"/>
        </p:nvSpPr>
        <p:spPr>
          <a:xfrm>
            <a:off x="0" y="6364288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0561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8" y="357189"/>
            <a:ext cx="10480347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0"/>
            <a:ext cx="517230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6143515" y="1005840"/>
            <a:ext cx="505094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071E5-2480-4A67-96E1-E4B3D60A4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313" y="6364288"/>
            <a:ext cx="11977687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6008688" y="996950"/>
            <a:ext cx="0" cy="5184775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714108" y="3796577"/>
            <a:ext cx="5165333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6123482" y="3796577"/>
            <a:ext cx="5063134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1"/>
            <a:ext cx="5165333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6123482" y="1005841"/>
            <a:ext cx="5063134" cy="2624429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0E55EEB0-FDEB-4080-8E0D-8F9CD1AA33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14313" y="6364288"/>
            <a:ext cx="11977687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 Single Corner Rectangle 4"/>
          <p:cNvSpPr/>
          <p:nvPr userDrawn="1"/>
        </p:nvSpPr>
        <p:spPr>
          <a:xfrm>
            <a:off x="0" y="6364288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8D2950EC-7164-4963-973B-94C55E6F29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4313" y="6364288"/>
            <a:ext cx="11977687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709621" y="1005463"/>
            <a:ext cx="10491779" cy="507523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6C3B8888-35A5-426F-8C90-DCA46110326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2738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2765-5139-47C0-805A-68FF41C06C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714793" y="1005840"/>
            <a:ext cx="5160304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6150445" y="1005840"/>
            <a:ext cx="506404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50D9-9D13-4B6A-B5F1-427F44E1E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8"/>
          <p:cNvSpPr txBox="1"/>
          <p:nvPr userDrawn="1"/>
        </p:nvSpPr>
        <p:spPr>
          <a:xfrm>
            <a:off x="1666875" y="6804025"/>
            <a:ext cx="185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714240" y="1005841"/>
            <a:ext cx="517233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134782" y="1005841"/>
            <a:ext cx="5110491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714240" y="3796577"/>
            <a:ext cx="517233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6134782" y="3796577"/>
            <a:ext cx="5110491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A1E666A7-E2BE-462A-A556-68E1E0EC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BC14-82E5-48B4-B893-A4855DF86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213" y="1973263"/>
            <a:ext cx="36449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2" descr="Picture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963" y="-15875"/>
            <a:ext cx="7424737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 descr="Revised_big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9325" y="1970088"/>
            <a:ext cx="36734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7" descr="Revised_big2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7425" y="4057650"/>
            <a:ext cx="3644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42"/>
          <a:stretch/>
        </p:blipFill>
        <p:spPr>
          <a:xfrm>
            <a:off x="-1" y="0"/>
            <a:ext cx="4703831" cy="5857461"/>
          </a:xfrm>
          <a:prstGeom prst="rect">
            <a:avLst/>
          </a:prstGeom>
        </p:spPr>
      </p:pic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669463" y="6108700"/>
            <a:ext cx="189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7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ATai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152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 descr="Corner-01 cop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757738" y="3890963"/>
            <a:ext cx="7434262" cy="1878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7938"/>
            <a:ext cx="4665663" cy="573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764088" y="-7938"/>
            <a:ext cx="3695700" cy="3805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547100" y="-7938"/>
            <a:ext cx="3641725" cy="3805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102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108700"/>
            <a:ext cx="189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4" descr="Corner-01 copy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0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81" r:id="rId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938"/>
            <a:ext cx="4665663" cy="573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57738" y="3890963"/>
            <a:ext cx="7434262" cy="1878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757738" y="-7938"/>
            <a:ext cx="7431087" cy="3805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125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108700"/>
            <a:ext cx="189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" descr="Corner-01 copy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82" r:id="rId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938"/>
            <a:ext cx="4665663" cy="573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757738" y="-7938"/>
            <a:ext cx="7431087" cy="573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148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108700"/>
            <a:ext cx="189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 descr="Corner-01 copy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0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83" r:id="rId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rner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94321EF1-E7EC-48EA-8619-FD75D235AA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388600" y="6519863"/>
            <a:ext cx="1371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30250" y="658653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accent3"/>
                </a:solidFill>
              </a:rPr>
              <a:t>© 2015 by Honeywell International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5" r:id="rId2"/>
    <p:sldLayoutId id="2147493586" r:id="rId3"/>
    <p:sldLayoutId id="2147493576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16-9 wTKaway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207875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730250" y="6164263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accent3"/>
                </a:solidFill>
              </a:rPr>
              <a:t>© 2015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C986965-61CA-4646-B047-497CF1D8E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87" r:id="rId1"/>
    <p:sldLayoutId id="2147493588" r:id="rId2"/>
    <p:sldLayoutId id="2147493589" r:id="rId3"/>
    <p:sldLayoutId id="214749359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1" descr="16-9 wTKaway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2207875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C986965-61CA-4646-B047-497CF1D8EFE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3134" y="6094039"/>
            <a:ext cx="68299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rgbClr val="000000"/>
                </a:solidFill>
              </a:rPr>
              <a:t>“Preliminary – not final – no decision will be taken without satisfaction of any applicable consultation or negotiation requirements.”</a:t>
            </a:r>
          </a:p>
        </p:txBody>
      </p:sp>
    </p:spTree>
    <p:extLst>
      <p:ext uri="{BB962C8B-B14F-4D97-AF65-F5344CB8AC3E}">
        <p14:creationId xmlns:p14="http://schemas.microsoft.com/office/powerpoint/2010/main" val="28078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compatibility/cts/setup?hl=zh-cn#physical_environ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compatibility/cts/downloads.html?hl=zh-c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compatibility/cts/downloads?hl=zh-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urce.android.com/compatibility/cts/setup?hl=zh-cn#physical_environme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Gms</a:t>
            </a:r>
            <a:r>
              <a:rPr lang="en-US" dirty="0" smtClean="0">
                <a:solidFill>
                  <a:srgbClr val="FF0000"/>
                </a:solidFill>
              </a:rPr>
              <a:t> Test KNOWLEDGE SHARE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/>
              <a:t>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Abigale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2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dirty="0" smtClean="0"/>
              <a:t>4.1GTS</a:t>
            </a:r>
            <a:r>
              <a:rPr lang="zh-CN" altLang="en-US" dirty="0" smtClean="0"/>
              <a:t>测试</a:t>
            </a:r>
            <a:r>
              <a:rPr lang="zh-CN" altLang="en-US" dirty="0"/>
              <a:t>前的准备</a:t>
            </a:r>
            <a:endParaRPr lang="en-US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1160273" y="1179393"/>
            <a:ext cx="9333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dirty="0"/>
              <a:t>Android </a:t>
            </a:r>
            <a:r>
              <a:rPr lang="zh-CN" altLang="en-US" dirty="0"/>
              <a:t>设备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/>
          </a:p>
          <a:p>
            <a:pPr marL="0" lvl="1"/>
            <a:r>
              <a:rPr lang="en-US" altLang="zh-CN" dirty="0" smtClean="0"/>
              <a:t>       1</a:t>
            </a:r>
            <a:r>
              <a:rPr lang="en-US" altLang="zh-CN" dirty="0"/>
              <a:t>.</a:t>
            </a:r>
            <a:r>
              <a:rPr lang="zh-CN" altLang="en-US" dirty="0"/>
              <a:t>将设备恢复出厂设置：</a:t>
            </a:r>
            <a:r>
              <a:rPr lang="zh-CN" altLang="en-US" b="1" dirty="0"/>
              <a:t>设置 </a:t>
            </a:r>
            <a:r>
              <a:rPr lang="en-US" altLang="zh-CN" b="1" dirty="0"/>
              <a:t>&gt; </a:t>
            </a:r>
            <a:r>
              <a:rPr lang="zh-CN" altLang="en-US" b="1" dirty="0"/>
              <a:t>备份和重置 </a:t>
            </a:r>
            <a:r>
              <a:rPr lang="en-US" altLang="zh-CN" b="1" dirty="0"/>
              <a:t>&gt; </a:t>
            </a:r>
            <a:r>
              <a:rPr lang="zh-CN" altLang="en-US" b="1" dirty="0"/>
              <a:t>恢复出厂</a:t>
            </a:r>
            <a:r>
              <a:rPr lang="zh-CN" altLang="en-US" b="1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连接到满足以下要求的 </a:t>
            </a:r>
            <a:r>
              <a:rPr lang="en-US" altLang="zh-CN" dirty="0" smtClean="0"/>
              <a:t>WLAN </a:t>
            </a:r>
            <a:r>
              <a:rPr lang="zh-CN" altLang="en-US" dirty="0" smtClean="0"/>
              <a:t>网络：支持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，可以将被测设备 </a:t>
            </a:r>
            <a:r>
              <a:rPr lang="en-US" altLang="zh-CN" dirty="0" smtClean="0"/>
              <a:t>(DUT) </a:t>
            </a:r>
            <a:r>
              <a:rPr lang="zh-CN" altLang="en-US" dirty="0" smtClean="0"/>
              <a:t>视为隔离的客户端（请参阅上文的</a:t>
            </a:r>
            <a:r>
              <a:rPr lang="zh-CN" altLang="en-US" dirty="0" smtClean="0">
                <a:hlinkClick r:id="rId3"/>
              </a:rPr>
              <a:t>物理环境</a:t>
            </a:r>
            <a:r>
              <a:rPr lang="zh-CN" altLang="en-US" dirty="0" smtClean="0"/>
              <a:t>部分），并可以连接到互联网：</a:t>
            </a:r>
            <a:r>
              <a:rPr lang="zh-CN" altLang="en-US" b="1" dirty="0" smtClean="0">
                <a:solidFill>
                  <a:schemeClr val="tx2"/>
                </a:solidFill>
              </a:rPr>
              <a:t>设置 </a:t>
            </a:r>
            <a:r>
              <a:rPr lang="en-US" altLang="zh-CN" b="1" dirty="0" smtClean="0">
                <a:solidFill>
                  <a:schemeClr val="tx2"/>
                </a:solidFill>
              </a:rPr>
              <a:t>&gt; WLAN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确保设备上未设置锁定图案或密码：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安全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屏幕锁定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无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/>
              <a:t>在设备上启用 </a:t>
            </a:r>
            <a:r>
              <a:rPr lang="en-US" altLang="zh-CN" b="1" dirty="0"/>
              <a:t>USB </a:t>
            </a:r>
            <a:r>
              <a:rPr lang="zh-CN" altLang="en-US" b="1" dirty="0"/>
              <a:t>调试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USB </a:t>
            </a:r>
            <a:r>
              <a:rPr lang="zh-CN" altLang="en-US" b="1" dirty="0">
                <a:solidFill>
                  <a:schemeClr val="tx2"/>
                </a:solidFill>
              </a:rPr>
              <a:t>调试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/>
              <a:t>依次选择：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不锁定屏幕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开启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/>
              <a:t>依次选择：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允许模拟位置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开启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/>
            <a:r>
              <a:rPr lang="en-US" altLang="zh-CN" b="1" dirty="0"/>
              <a:t>7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/>
              <a:t>依次选择：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通过 </a:t>
            </a:r>
            <a:r>
              <a:rPr lang="en-US" altLang="zh-CN" b="1" dirty="0">
                <a:solidFill>
                  <a:schemeClr val="tx2"/>
                </a:solidFill>
              </a:rPr>
              <a:t>USB </a:t>
            </a:r>
            <a:r>
              <a:rPr lang="zh-CN" altLang="en-US" b="1" dirty="0">
                <a:solidFill>
                  <a:schemeClr val="tx2"/>
                </a:solidFill>
              </a:rPr>
              <a:t>验证应用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关闭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eaLnBrk="1" hangingPunct="1"/>
            <a:r>
              <a:rPr lang="en-US" altLang="zh-CN" dirty="0" smtClean="0"/>
              <a:t>2.2</a:t>
            </a:r>
            <a:r>
              <a:rPr lang="zh-CN" altLang="en-US" dirty="0"/>
              <a:t>如何开始一</a:t>
            </a:r>
            <a:r>
              <a:rPr lang="zh-CN" altLang="en-US" dirty="0" smtClean="0"/>
              <a:t>个</a:t>
            </a:r>
            <a:r>
              <a:rPr lang="en-US" altLang="zh-CN" dirty="0"/>
              <a:t>G</a:t>
            </a:r>
            <a:r>
              <a:rPr lang="en-US" altLang="zh-CN" dirty="0" smtClean="0"/>
              <a:t>TS</a:t>
            </a:r>
            <a:r>
              <a:rPr lang="zh-CN" altLang="en-US" dirty="0" smtClean="0"/>
              <a:t>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14568" y="2425696"/>
            <a:ext cx="10507947" cy="3532652"/>
          </a:xfrm>
        </p:spPr>
        <p:txBody>
          <a:bodyPr/>
          <a:lstStyle/>
          <a:p>
            <a:r>
              <a:rPr lang="zh-CN" altLang="en-US" dirty="0" smtClean="0"/>
              <a:t>跑全部</a:t>
            </a:r>
            <a:r>
              <a:rPr lang="en-US" altLang="zh-CN" dirty="0" err="1" smtClean="0"/>
              <a:t>gts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测试： </a:t>
            </a:r>
            <a:r>
              <a:rPr lang="en-US" altLang="zh-CN" dirty="0" smtClean="0"/>
              <a:t>run </a:t>
            </a:r>
            <a:r>
              <a:rPr lang="en-US" altLang="zh-CN" dirty="0" err="1" smtClean="0">
                <a:solidFill>
                  <a:schemeClr val="tx2"/>
                </a:solidFill>
              </a:rPr>
              <a:t>gts</a:t>
            </a:r>
            <a:r>
              <a:rPr lang="en-US" altLang="zh-CN" dirty="0" smtClean="0"/>
              <a:t> –s &lt;</a:t>
            </a:r>
            <a:r>
              <a:rPr lang="zh-CN" altLang="en-US" dirty="0" smtClean="0"/>
              <a:t>设备号</a:t>
            </a:r>
            <a:r>
              <a:rPr lang="en-US" altLang="zh-CN" dirty="0" smtClean="0"/>
              <a:t>&gt; --plan </a:t>
            </a:r>
            <a:r>
              <a:rPr lang="en-US" altLang="zh-CN" dirty="0" smtClean="0">
                <a:solidFill>
                  <a:schemeClr val="tx2"/>
                </a:solidFill>
              </a:rPr>
              <a:t>GTS </a:t>
            </a:r>
          </a:p>
          <a:p>
            <a:r>
              <a:rPr lang="zh-CN" altLang="en-US" dirty="0" smtClean="0"/>
              <a:t>查看所有测试结果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 r</a:t>
            </a:r>
          </a:p>
          <a:p>
            <a:r>
              <a:rPr lang="zh-CN" altLang="en-US" dirty="0" smtClean="0"/>
              <a:t>查看所有设备： </a:t>
            </a:r>
            <a:r>
              <a:rPr lang="en-US" altLang="zh-CN" dirty="0" smtClean="0"/>
              <a:t>l d</a:t>
            </a:r>
          </a:p>
          <a:p>
            <a:r>
              <a:rPr lang="zh-CN" altLang="en-US" dirty="0" smtClean="0"/>
              <a:t>查看当前窗口测试的状态： </a:t>
            </a:r>
            <a:r>
              <a:rPr lang="en-US" altLang="zh-CN" dirty="0"/>
              <a:t> </a:t>
            </a:r>
            <a:r>
              <a:rPr lang="en-US" altLang="zh-CN" dirty="0" smtClean="0"/>
              <a:t>l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跑单条测试：</a:t>
            </a:r>
            <a:r>
              <a:rPr lang="en-US" altLang="zh-CN" dirty="0" smtClean="0"/>
              <a:t>run </a:t>
            </a:r>
            <a:r>
              <a:rPr lang="en-US" altLang="zh-CN" dirty="0" err="1" smtClean="0">
                <a:solidFill>
                  <a:schemeClr val="tx2"/>
                </a:solidFill>
              </a:rPr>
              <a:t>gts</a:t>
            </a:r>
            <a:r>
              <a:rPr lang="en-US" altLang="zh-CN" dirty="0" smtClean="0"/>
              <a:t> –s </a:t>
            </a:r>
            <a:r>
              <a:rPr lang="en-US" altLang="zh-CN" dirty="0"/>
              <a:t>&lt;</a:t>
            </a:r>
            <a:r>
              <a:rPr lang="zh-CN" altLang="en-US" dirty="0"/>
              <a:t>设备号</a:t>
            </a:r>
            <a:r>
              <a:rPr lang="en-US" altLang="zh-CN" dirty="0"/>
              <a:t>&gt;</a:t>
            </a:r>
            <a:r>
              <a:rPr lang="en-US" altLang="zh-CN" dirty="0" smtClean="0"/>
              <a:t> -</a:t>
            </a:r>
            <a:r>
              <a:rPr lang="en-US" altLang="zh-CN" dirty="0" smtClean="0">
                <a:solidFill>
                  <a:schemeClr val="tx2"/>
                </a:solidFill>
              </a:rPr>
              <a:t>m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&gt; -</a:t>
            </a:r>
            <a:r>
              <a:rPr lang="en-US" altLang="zh-CN" dirty="0" smtClean="0">
                <a:solidFill>
                  <a:schemeClr val="tx2"/>
                </a:solidFill>
              </a:rPr>
              <a:t>t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测试名</a:t>
            </a:r>
            <a:r>
              <a:rPr lang="en-US" altLang="zh-CN" dirty="0" smtClean="0"/>
              <a:t>&gt; </a:t>
            </a:r>
          </a:p>
          <a:p>
            <a:r>
              <a:rPr lang="zh-CN" altLang="en-US" dirty="0" smtClean="0"/>
              <a:t>查看帮助 ：</a:t>
            </a:r>
            <a:r>
              <a:rPr lang="en-US" altLang="zh-CN" dirty="0" smtClean="0"/>
              <a:t>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0273" y="1179393"/>
            <a:ext cx="933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：链接设备到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上，并用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devices </a:t>
            </a:r>
            <a:r>
              <a:rPr lang="zh-CN" altLang="en-US" dirty="0" smtClean="0"/>
              <a:t>检测是否连接成功</a:t>
            </a:r>
            <a:endParaRPr lang="zh-CN" altLang="en-US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：运行</a:t>
            </a:r>
            <a:r>
              <a:rPr lang="en-US" dirty="0"/>
              <a:t>./</a:t>
            </a:r>
            <a:r>
              <a:rPr lang="en-US" dirty="0" smtClean="0"/>
              <a:t>android-</a:t>
            </a:r>
            <a:r>
              <a:rPr lang="en-US" altLang="zh-CN" dirty="0" err="1" smtClean="0"/>
              <a:t>g</a:t>
            </a:r>
            <a:r>
              <a:rPr lang="en-US" dirty="0" err="1" smtClean="0"/>
              <a:t>ts</a:t>
            </a:r>
            <a:r>
              <a:rPr lang="en-US" dirty="0" smtClean="0"/>
              <a:t>/tools/</a:t>
            </a:r>
            <a:r>
              <a:rPr lang="en-US" altLang="zh-CN" dirty="0" err="1"/>
              <a:t>g</a:t>
            </a:r>
            <a:r>
              <a:rPr lang="en-US" dirty="0" err="1" smtClean="0"/>
              <a:t>ts-tradefed</a:t>
            </a:r>
            <a:endParaRPr lang="en-US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：输入运行的命令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6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/>
          <a:p>
            <a:pPr marL="457200" lvl="1" eaLnBrk="1" hangingPunct="1"/>
            <a:r>
              <a:rPr lang="en-US" altLang="zh-CN" dirty="0" smtClean="0"/>
              <a:t>4.3</a:t>
            </a:r>
            <a:r>
              <a:rPr lang="zh-CN" altLang="en-US" dirty="0" smtClean="0"/>
              <a:t>报告分析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79" y="504825"/>
            <a:ext cx="6669729" cy="3634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012" y="4139228"/>
            <a:ext cx="12420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4568" y="1527175"/>
            <a:ext cx="8504238" cy="457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GMS Test</a:t>
            </a:r>
            <a:r>
              <a:rPr lang="zh-CN" altLang="en-US" dirty="0" smtClean="0"/>
              <a:t>的介绍与意义</a:t>
            </a:r>
            <a:endParaRPr lang="en-US" altLang="en-US" dirty="0"/>
          </a:p>
          <a:p>
            <a:pPr eaLnBrk="1" hangingPunct="1"/>
            <a:r>
              <a:rPr lang="en-US" altLang="zh-CN" dirty="0" smtClean="0"/>
              <a:t>CTS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2.1</a:t>
            </a:r>
            <a:r>
              <a:rPr lang="zh-CN" altLang="en-US" dirty="0" smtClean="0"/>
              <a:t>测试前的准备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2.2</a:t>
            </a:r>
            <a:r>
              <a:rPr lang="zh-CN" altLang="en-US" dirty="0" smtClean="0"/>
              <a:t>如何开始一个测试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2.3</a:t>
            </a:r>
            <a:r>
              <a:rPr lang="zh-CN" altLang="en-US" dirty="0" smtClean="0"/>
              <a:t>报告分析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2.4</a:t>
            </a:r>
            <a:r>
              <a:rPr lang="zh-CN" altLang="en-US" dirty="0" smtClean="0"/>
              <a:t>其他</a:t>
            </a:r>
            <a:endParaRPr lang="en-US" altLang="zh-CN" dirty="0"/>
          </a:p>
          <a:p>
            <a:pPr marL="169863" lvl="1"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dirty="0"/>
              <a:t>CTS </a:t>
            </a:r>
            <a:r>
              <a:rPr lang="en-US" altLang="zh-CN" dirty="0" smtClean="0"/>
              <a:t>Verifier</a:t>
            </a:r>
          </a:p>
          <a:p>
            <a:pPr eaLnBrk="1" hangingPunct="1"/>
            <a:r>
              <a:rPr lang="en-US" altLang="zh-CN" dirty="0" smtClean="0"/>
              <a:t>GTS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4.1</a:t>
            </a:r>
            <a:r>
              <a:rPr lang="zh-CN" altLang="en-US" dirty="0" smtClean="0"/>
              <a:t>测试</a:t>
            </a:r>
            <a:r>
              <a:rPr lang="zh-CN" altLang="en-US" dirty="0"/>
              <a:t>前的准备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4.2</a:t>
            </a:r>
            <a:r>
              <a:rPr lang="zh-CN" altLang="en-US" dirty="0"/>
              <a:t>如何开始一个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4.3</a:t>
            </a:r>
            <a:r>
              <a:rPr lang="zh-CN" altLang="en-US" dirty="0" smtClean="0"/>
              <a:t>报告</a:t>
            </a:r>
            <a:r>
              <a:rPr lang="zh-CN" altLang="en-US" dirty="0"/>
              <a:t>分析</a:t>
            </a:r>
            <a:endParaRPr lang="en-US" altLang="zh-CN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2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 GMS Test</a:t>
            </a:r>
            <a:r>
              <a:rPr lang="zh-CN" altLang="en-US" dirty="0"/>
              <a:t>的介绍与意义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5594" y="1179316"/>
            <a:ext cx="947698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GMS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（</a:t>
            </a:r>
            <a:r>
              <a:rPr lang="en-US" sz="1600" dirty="0"/>
              <a:t>Google Mobile Services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一套由谷歌提供的应用程序，其应用程序可以预装到任何满足其要求及规格的设备上。 当一款设备获得</a:t>
            </a:r>
            <a:r>
              <a:rPr lang="en-US" altLang="zh-CN" sz="1600" dirty="0"/>
              <a:t>GMS</a:t>
            </a:r>
            <a:r>
              <a:rPr lang="zh-CN" altLang="en-US" sz="1600" dirty="0"/>
              <a:t>认证，也就意味着此设备达到了质量，可靠性，功能性的标准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    在</a:t>
            </a:r>
            <a:r>
              <a:rPr lang="zh-CN" altLang="en-US" sz="1600" dirty="0"/>
              <a:t>取得谷歌</a:t>
            </a:r>
            <a:r>
              <a:rPr lang="en-US" sz="1600" dirty="0"/>
              <a:t>GMS</a:t>
            </a:r>
            <a:r>
              <a:rPr lang="zh-CN" altLang="en-US" sz="1600" dirty="0"/>
              <a:t>认证之前，</a:t>
            </a:r>
            <a:r>
              <a:rPr lang="en-US" sz="1600" dirty="0"/>
              <a:t>GMS</a:t>
            </a:r>
            <a:r>
              <a:rPr lang="zh-CN" altLang="en-US" sz="1600" dirty="0"/>
              <a:t>认证过程包括几项需要完成的测试流程。这些测试流程包括：</a:t>
            </a:r>
            <a:r>
              <a:rPr lang="en-US" sz="1600" dirty="0"/>
              <a:t>CTS,CTS </a:t>
            </a:r>
            <a:r>
              <a:rPr lang="en-US" sz="1600" dirty="0" smtClean="0"/>
              <a:t>Verifier, GTS</a:t>
            </a:r>
          </a:p>
          <a:p>
            <a:endParaRPr lang="en-US" sz="1600" dirty="0" smtClean="0"/>
          </a:p>
          <a:p>
            <a:r>
              <a:rPr lang="en-US" altLang="zh-CN" sz="1600" dirty="0" smtClean="0"/>
              <a:t>CTS</a:t>
            </a:r>
            <a:endParaRPr lang="en-US" altLang="zh-CN" sz="1600" dirty="0"/>
          </a:p>
          <a:p>
            <a:r>
              <a:rPr lang="en-US" altLang="zh-CN" sz="1600" dirty="0" smtClean="0"/>
              <a:t>    CTS </a:t>
            </a:r>
            <a:r>
              <a:rPr lang="zh-CN" altLang="en-US" sz="1600" dirty="0"/>
              <a:t>在桌面设备上运行，并直接在连接的设备或模拟器上执行测试用例。</a:t>
            </a:r>
            <a:r>
              <a:rPr lang="en-US" altLang="zh-CN" sz="1600" dirty="0"/>
              <a:t>CTS </a:t>
            </a:r>
            <a:r>
              <a:rPr lang="zh-CN" altLang="en-US" sz="1600" dirty="0"/>
              <a:t>是一套单元测试，旨在集成到工程师构建设备的日常工作流程（例如通过连续构建系统）中。其目的是尽早发现不兼容性，并确保软件在整个开发过程中保持兼容性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CTS </a:t>
            </a:r>
            <a:r>
              <a:rPr lang="en-US" altLang="zh-CN" sz="1600" dirty="0"/>
              <a:t>Verifier.</a:t>
            </a:r>
          </a:p>
          <a:p>
            <a:r>
              <a:rPr lang="zh-CN" altLang="en-US" sz="1600" dirty="0" smtClean="0"/>
              <a:t>    兼容性</a:t>
            </a:r>
            <a:r>
              <a:rPr lang="zh-CN" altLang="en-US" sz="1600" dirty="0"/>
              <a:t>测试套件验证程序（</a:t>
            </a:r>
            <a:r>
              <a:rPr lang="en-US" altLang="zh-CN" sz="1600" dirty="0"/>
              <a:t>CTS </a:t>
            </a:r>
            <a:r>
              <a:rPr lang="zh-CN" altLang="en-US" sz="1600" dirty="0"/>
              <a:t>验证程序）是对 </a:t>
            </a:r>
            <a:r>
              <a:rPr lang="en-US" altLang="zh-CN" sz="1600" dirty="0"/>
              <a:t>CTS</a:t>
            </a:r>
            <a:r>
              <a:rPr lang="zh-CN" altLang="en-US" sz="1600" dirty="0"/>
              <a:t>（可在</a:t>
            </a:r>
            <a:r>
              <a:rPr lang="zh-CN" altLang="en-US" sz="1600" dirty="0">
                <a:hlinkClick r:id="rId2"/>
              </a:rPr>
              <a:t>此处下载</a:t>
            </a:r>
            <a:r>
              <a:rPr lang="zh-CN" altLang="en-US" sz="1600" dirty="0"/>
              <a:t>）的补充。</a:t>
            </a:r>
            <a:r>
              <a:rPr lang="en-US" altLang="zh-CN" sz="1600" dirty="0"/>
              <a:t>CTS </a:t>
            </a:r>
            <a:r>
              <a:rPr lang="zh-CN" altLang="en-US" sz="1600" dirty="0"/>
              <a:t>验证程序为无法在没有手动输入（例如音频质量、加速度计等）的固定设备上进行测试的 </a:t>
            </a:r>
            <a:r>
              <a:rPr lang="en-US" altLang="zh-CN" sz="1600" dirty="0"/>
              <a:t>API </a:t>
            </a:r>
            <a:r>
              <a:rPr lang="zh-CN" altLang="en-US" sz="1600" dirty="0"/>
              <a:t>和功能提供测试。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GTS</a:t>
            </a:r>
            <a:endParaRPr lang="en-US" altLang="zh-CN" sz="1600" dirty="0"/>
          </a:p>
          <a:p>
            <a:r>
              <a:rPr lang="en-US" altLang="zh-CN" sz="1600" dirty="0" smtClean="0"/>
              <a:t>    GTS</a:t>
            </a:r>
            <a:r>
              <a:rPr lang="zh-CN" altLang="en-US" sz="1600" dirty="0"/>
              <a:t>是整个测试流程中最后一个环节且是一个自动测试套件。这项测试的主要目的是为了确保</a:t>
            </a:r>
            <a:r>
              <a:rPr lang="en-US" altLang="zh-CN" sz="1600" dirty="0"/>
              <a:t>GMS</a:t>
            </a:r>
            <a:r>
              <a:rPr lang="zh-CN" altLang="en-US" sz="1600" dirty="0"/>
              <a:t>应用程序兼容安卓设备。</a:t>
            </a:r>
            <a:r>
              <a:rPr lang="en-US" altLang="zh-CN" sz="1600" dirty="0"/>
              <a:t>GTS </a:t>
            </a:r>
            <a:r>
              <a:rPr lang="zh-CN" altLang="en-US" sz="1600" dirty="0"/>
              <a:t>测试从</a:t>
            </a:r>
            <a:r>
              <a:rPr lang="en-US" altLang="zh-CN" sz="1600" dirty="0"/>
              <a:t>Google Play Videos </a:t>
            </a:r>
            <a:r>
              <a:rPr lang="zh-CN" altLang="en-US" sz="1600" dirty="0"/>
              <a:t>应用程序播放多媒体文件，检测其比特率和分辨率</a:t>
            </a:r>
          </a:p>
          <a:p>
            <a:r>
              <a:rPr lang="en-US" altLang="zh-CN" sz="1600" dirty="0" smtClean="0"/>
              <a:t>    GMS</a:t>
            </a:r>
            <a:r>
              <a:rPr lang="zh-CN" altLang="en-US" sz="1600" dirty="0"/>
              <a:t>认证过程确保安卓设备满足消费高要求以及较好的用户体验。安卓兼容性测试项目为整个安卓社区带来利处，包括终端用户，软件开发者以及设备制造商。</a:t>
            </a:r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5580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68" y="449680"/>
            <a:ext cx="10507948" cy="49861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07626" y="1632308"/>
            <a:ext cx="5648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CTS </a:t>
            </a:r>
            <a:r>
              <a:rPr lang="zh-CN" altLang="en-US" sz="2400" dirty="0"/>
              <a:t>是一个自动化测试工具，其中包括两个主要软件组件：</a:t>
            </a:r>
          </a:p>
          <a:p>
            <a:r>
              <a:rPr lang="en-US" altLang="zh-CN" sz="2400" dirty="0" smtClean="0"/>
              <a:t>    CTS </a:t>
            </a:r>
            <a:r>
              <a:rPr lang="en-US" altLang="zh-CN" sz="2400" dirty="0" err="1"/>
              <a:t>tradefed</a:t>
            </a:r>
            <a:r>
              <a:rPr lang="en-US" altLang="zh-CN" sz="2400" dirty="0"/>
              <a:t> </a:t>
            </a:r>
            <a:r>
              <a:rPr lang="zh-CN" altLang="en-US" sz="2400" dirty="0"/>
              <a:t>自动化测试框架会在桌面设备上运行，并管理测试执行情况。</a:t>
            </a:r>
          </a:p>
          <a:p>
            <a:r>
              <a:rPr lang="zh-CN" altLang="en-US" sz="2400" dirty="0" smtClean="0"/>
              <a:t>    单独</a:t>
            </a:r>
            <a:r>
              <a:rPr lang="zh-CN" altLang="en-US" sz="2400" dirty="0"/>
              <a:t>的测试用例会在被测设备 </a:t>
            </a:r>
            <a:r>
              <a:rPr lang="en-US" altLang="zh-CN" sz="2400" dirty="0"/>
              <a:t>(DUT) </a:t>
            </a:r>
            <a:r>
              <a:rPr lang="zh-CN" altLang="en-US" sz="2400" dirty="0"/>
              <a:t>上执行。测试用例采用 </a:t>
            </a:r>
            <a:r>
              <a:rPr lang="en-US" altLang="zh-CN" sz="2400" dirty="0"/>
              <a:t>Java </a:t>
            </a:r>
            <a:r>
              <a:rPr lang="zh-CN" altLang="en-US" sz="2400" dirty="0"/>
              <a:t>语言编写为 </a:t>
            </a:r>
            <a:r>
              <a:rPr lang="en-US" altLang="zh-CN" sz="2400" dirty="0"/>
              <a:t>JUnit </a:t>
            </a:r>
            <a:r>
              <a:rPr lang="zh-CN" altLang="en-US" sz="2400" dirty="0"/>
              <a:t>测试，并打包为 </a:t>
            </a:r>
            <a:r>
              <a:rPr lang="en-US" altLang="zh-CN" sz="2400" dirty="0"/>
              <a:t>Android .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 </a:t>
            </a:r>
            <a:r>
              <a:rPr lang="zh-CN" altLang="en-US" sz="2400" dirty="0"/>
              <a:t>文件，以在实际目标设备上运行。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7" y="1307951"/>
            <a:ext cx="5245717" cy="42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dirty="0" smtClean="0"/>
              <a:t>2.1CTS</a:t>
            </a:r>
            <a:r>
              <a:rPr lang="zh-CN" altLang="en-US" dirty="0" smtClean="0"/>
              <a:t>测试</a:t>
            </a:r>
            <a:r>
              <a:rPr lang="zh-CN" altLang="en-US" dirty="0"/>
              <a:t>前的准备</a:t>
            </a:r>
            <a:endParaRPr lang="en-US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1160273" y="1179393"/>
            <a:ext cx="9333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 smtClean="0"/>
              <a:t>：下载</a:t>
            </a:r>
            <a:r>
              <a:rPr lang="en-US" altLang="zh-CN" dirty="0" err="1" smtClean="0"/>
              <a:t>cts</a:t>
            </a:r>
            <a:r>
              <a:rPr lang="zh-CN" altLang="en-US" dirty="0" smtClean="0"/>
              <a:t>工具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source.android.com/compatibility/cts/downloads?hl=zh-cn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dirty="0" smtClean="0"/>
              <a:t>Android </a:t>
            </a:r>
            <a:r>
              <a:rPr lang="zh-CN" altLang="en-US" dirty="0" smtClean="0"/>
              <a:t>设备配置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zh-CN" altLang="en-US" dirty="0"/>
              <a:t>设备恢复出厂设置：</a:t>
            </a:r>
            <a:r>
              <a:rPr lang="zh-CN" altLang="en-US" b="1" dirty="0"/>
              <a:t>设置 </a:t>
            </a:r>
            <a:r>
              <a:rPr lang="en-US" altLang="zh-CN" b="1" dirty="0"/>
              <a:t>&gt; </a:t>
            </a:r>
            <a:r>
              <a:rPr lang="zh-CN" altLang="en-US" b="1" dirty="0"/>
              <a:t>备份和重置 </a:t>
            </a:r>
            <a:r>
              <a:rPr lang="en-US" altLang="zh-CN" b="1" dirty="0"/>
              <a:t>&gt; </a:t>
            </a:r>
            <a:r>
              <a:rPr lang="zh-CN" altLang="en-US" b="1" dirty="0"/>
              <a:t>恢复出厂设置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/>
              <a:t> 将设备的语言设置为英语（</a:t>
            </a:r>
            <a:r>
              <a:rPr lang="zh-CN" altLang="en-US" b="1" dirty="0"/>
              <a:t>美国</a:t>
            </a:r>
            <a:r>
              <a:rPr lang="zh-CN" altLang="en-US" dirty="0"/>
              <a:t>）：</a:t>
            </a:r>
            <a:r>
              <a:rPr lang="zh-CN" altLang="en-US" b="1" dirty="0"/>
              <a:t>设置 </a:t>
            </a:r>
            <a:r>
              <a:rPr lang="en-US" altLang="zh-CN" b="1" dirty="0"/>
              <a:t>&gt; </a:t>
            </a:r>
            <a:r>
              <a:rPr lang="zh-CN" altLang="en-US" b="1" dirty="0"/>
              <a:t>语言和输入法 </a:t>
            </a:r>
            <a:r>
              <a:rPr lang="en-US" altLang="zh-CN" b="1" dirty="0"/>
              <a:t>&gt; </a:t>
            </a:r>
            <a:r>
              <a:rPr lang="zh-CN" altLang="en-US" b="1" dirty="0"/>
              <a:t>语言</a:t>
            </a:r>
            <a:endParaRPr lang="zh-CN" altLang="en-US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/>
              <a:t> 如果设备上具有 </a:t>
            </a:r>
            <a:r>
              <a:rPr lang="en-US" altLang="zh-CN" dirty="0"/>
              <a:t>GPS </a:t>
            </a:r>
            <a:r>
              <a:rPr lang="zh-CN" altLang="en-US" dirty="0"/>
              <a:t>或 </a:t>
            </a:r>
            <a:r>
              <a:rPr lang="en-US" altLang="zh-CN" dirty="0"/>
              <a:t>WLAN/</a:t>
            </a:r>
            <a:r>
              <a:rPr lang="zh-CN" altLang="en-US" dirty="0"/>
              <a:t>移动网络功能，则打开位置信息设置：</a:t>
            </a:r>
            <a:r>
              <a:rPr lang="zh-CN" altLang="en-US" b="1" dirty="0"/>
              <a:t>设置 </a:t>
            </a:r>
            <a:r>
              <a:rPr lang="en-US" altLang="zh-CN" b="1" dirty="0"/>
              <a:t>&gt; </a:t>
            </a:r>
            <a:r>
              <a:rPr lang="zh-CN" altLang="en-US" b="1" dirty="0"/>
              <a:t>位置信息 </a:t>
            </a:r>
            <a:r>
              <a:rPr lang="en-US" altLang="zh-CN" b="1" dirty="0"/>
              <a:t>&gt; </a:t>
            </a:r>
            <a:r>
              <a:rPr lang="zh-CN" altLang="en-US" b="1" dirty="0"/>
              <a:t>开启</a:t>
            </a:r>
            <a:endParaRPr lang="zh-CN" altLang="en-US" dirty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连接</a:t>
            </a:r>
            <a:r>
              <a:rPr lang="zh-CN" altLang="en-US" dirty="0"/>
              <a:t>到满足以下要求的 </a:t>
            </a:r>
            <a:r>
              <a:rPr lang="en-US" altLang="zh-CN" dirty="0"/>
              <a:t>WLAN </a:t>
            </a:r>
            <a:r>
              <a:rPr lang="zh-CN" altLang="en-US" dirty="0"/>
              <a:t>网络：支持 </a:t>
            </a:r>
            <a:r>
              <a:rPr lang="en-US" altLang="zh-CN" dirty="0"/>
              <a:t>IPv6</a:t>
            </a:r>
            <a:r>
              <a:rPr lang="zh-CN" altLang="en-US" dirty="0"/>
              <a:t>，可以将被测设备 </a:t>
            </a:r>
            <a:r>
              <a:rPr lang="en-US" altLang="zh-CN" dirty="0"/>
              <a:t>(DUT) </a:t>
            </a:r>
            <a:r>
              <a:rPr lang="zh-CN" altLang="en-US" dirty="0"/>
              <a:t>视为隔离的客户端（请参阅上文的</a:t>
            </a:r>
            <a:r>
              <a:rPr lang="zh-CN" altLang="en-US" dirty="0">
                <a:hlinkClick r:id="rId4"/>
              </a:rPr>
              <a:t>物理环境</a:t>
            </a:r>
            <a:r>
              <a:rPr lang="zh-CN" altLang="en-US" dirty="0"/>
              <a:t>部分），并可以连接到互联网：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WLAN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确保</a:t>
            </a:r>
            <a:r>
              <a:rPr lang="zh-CN" altLang="en-US" dirty="0"/>
              <a:t>设备上未设置锁定图案或密码：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安全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屏幕锁定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无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在</a:t>
            </a:r>
            <a:r>
              <a:rPr lang="zh-CN" altLang="en-US" dirty="0"/>
              <a:t>设备上启用 </a:t>
            </a:r>
            <a:r>
              <a:rPr lang="en-US" altLang="zh-CN" b="1" dirty="0"/>
              <a:t>USB </a:t>
            </a:r>
            <a:r>
              <a:rPr lang="zh-CN" altLang="en-US" b="1" dirty="0"/>
              <a:t>调试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USB </a:t>
            </a:r>
            <a:r>
              <a:rPr lang="zh-CN" altLang="en-US" b="1" dirty="0">
                <a:solidFill>
                  <a:schemeClr val="tx2"/>
                </a:solidFill>
              </a:rPr>
              <a:t>调试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</a:p>
          <a:p>
            <a:pPr lvl="1"/>
            <a:r>
              <a:rPr lang="en-US" altLang="zh-CN" dirty="0" smtClean="0"/>
              <a:t>7.</a:t>
            </a:r>
            <a:r>
              <a:rPr lang="zh-CN" altLang="en-US" dirty="0" smtClean="0"/>
              <a:t>确保</a:t>
            </a:r>
            <a:r>
              <a:rPr lang="zh-CN" altLang="en-US" dirty="0"/>
              <a:t>将时间设置为 </a:t>
            </a:r>
            <a:r>
              <a:rPr lang="en-US" altLang="zh-CN" dirty="0"/>
              <a:t>12 </a:t>
            </a:r>
            <a:r>
              <a:rPr lang="zh-CN" altLang="en-US" dirty="0"/>
              <a:t>小时格式：</a:t>
            </a:r>
            <a:r>
              <a:rPr lang="zh-CN" altLang="en-US" b="1" dirty="0"/>
              <a:t>设置 </a:t>
            </a:r>
            <a:r>
              <a:rPr lang="en-US" altLang="zh-CN" b="1" dirty="0"/>
              <a:t>&gt; </a:t>
            </a:r>
            <a:r>
              <a:rPr lang="zh-CN" altLang="en-US" b="1" dirty="0"/>
              <a:t>日期和时间 </a:t>
            </a:r>
            <a:r>
              <a:rPr lang="en-US" altLang="zh-CN" b="1" dirty="0"/>
              <a:t>&gt; </a:t>
            </a:r>
            <a:r>
              <a:rPr lang="zh-CN" altLang="en-US" b="1" dirty="0"/>
              <a:t>使用 </a:t>
            </a:r>
            <a:r>
              <a:rPr lang="en-US" altLang="zh-CN" b="1" dirty="0"/>
              <a:t>24 </a:t>
            </a:r>
            <a:r>
              <a:rPr lang="zh-CN" altLang="en-US" b="1" dirty="0"/>
              <a:t>小时制 </a:t>
            </a:r>
            <a:r>
              <a:rPr lang="en-US" altLang="zh-CN" b="1" dirty="0"/>
              <a:t>&gt; </a:t>
            </a:r>
            <a:r>
              <a:rPr lang="zh-CN" altLang="en-US" b="1" dirty="0"/>
              <a:t>关闭</a:t>
            </a:r>
            <a:endParaRPr lang="zh-CN" altLang="en-US" dirty="0"/>
          </a:p>
          <a:p>
            <a:pPr lvl="1"/>
            <a:r>
              <a:rPr lang="en-US" altLang="zh-CN" dirty="0" smtClean="0"/>
              <a:t>8.</a:t>
            </a:r>
            <a:r>
              <a:rPr lang="zh-CN" altLang="en-US" dirty="0" smtClean="0"/>
              <a:t>依次</a:t>
            </a:r>
            <a:r>
              <a:rPr lang="zh-CN" altLang="en-US" dirty="0"/>
              <a:t>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不锁定屏幕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开启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9.</a:t>
            </a:r>
            <a:r>
              <a:rPr lang="zh-CN" altLang="en-US" dirty="0" smtClean="0"/>
              <a:t>依次</a:t>
            </a:r>
            <a:r>
              <a:rPr lang="zh-CN" altLang="en-US" dirty="0"/>
              <a:t>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允许模拟位置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 smtClean="0">
                <a:solidFill>
                  <a:schemeClr val="tx2"/>
                </a:solidFill>
              </a:rPr>
              <a:t>开启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b="1" dirty="0" smtClean="0"/>
              <a:t>10.</a:t>
            </a:r>
            <a:r>
              <a:rPr lang="zh-CN" altLang="en-US" dirty="0"/>
              <a:t> 依次选择：</a:t>
            </a:r>
            <a:r>
              <a:rPr lang="zh-CN" altLang="en-US" b="1" dirty="0">
                <a:solidFill>
                  <a:schemeClr val="tx2"/>
                </a:solidFill>
              </a:rPr>
              <a:t>设置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开发者选项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通过 </a:t>
            </a:r>
            <a:r>
              <a:rPr lang="en-US" altLang="zh-CN" b="1" dirty="0">
                <a:solidFill>
                  <a:schemeClr val="tx2"/>
                </a:solidFill>
              </a:rPr>
              <a:t>USB </a:t>
            </a:r>
            <a:r>
              <a:rPr lang="zh-CN" altLang="en-US" b="1" dirty="0">
                <a:solidFill>
                  <a:schemeClr val="tx2"/>
                </a:solidFill>
              </a:rPr>
              <a:t>验证应用 </a:t>
            </a:r>
            <a:r>
              <a:rPr lang="en-US" altLang="zh-CN" b="1" dirty="0">
                <a:solidFill>
                  <a:schemeClr val="tx2"/>
                </a:solidFill>
              </a:rPr>
              <a:t>&gt; </a:t>
            </a:r>
            <a:r>
              <a:rPr lang="zh-CN" altLang="en-US" b="1" dirty="0">
                <a:solidFill>
                  <a:schemeClr val="tx2"/>
                </a:solidFill>
              </a:rPr>
              <a:t>关闭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11.</a:t>
            </a:r>
            <a:r>
              <a:rPr lang="zh-CN" altLang="en-US" dirty="0" smtClean="0"/>
              <a:t>启动</a:t>
            </a:r>
            <a:r>
              <a:rPr lang="zh-CN" altLang="en-US" dirty="0"/>
              <a:t>浏览器并关闭任何启动</a:t>
            </a:r>
            <a:r>
              <a:rPr lang="en-US" altLang="zh-CN" dirty="0"/>
              <a:t>/</a:t>
            </a:r>
            <a:r>
              <a:rPr lang="zh-CN" altLang="en-US" dirty="0"/>
              <a:t>设置屏幕。</a:t>
            </a:r>
          </a:p>
          <a:p>
            <a:pPr lvl="1"/>
            <a:r>
              <a:rPr lang="en-US" altLang="zh-CN" dirty="0" smtClean="0"/>
              <a:t>12.</a:t>
            </a:r>
            <a:r>
              <a:rPr lang="zh-CN" altLang="en-US" dirty="0" smtClean="0"/>
              <a:t>使用 </a:t>
            </a:r>
            <a:r>
              <a:rPr lang="en-US" altLang="zh-CN" dirty="0"/>
              <a:t>USB </a:t>
            </a:r>
            <a:r>
              <a:rPr lang="zh-CN" altLang="en-US" dirty="0"/>
              <a:t>数据线连接用于测试设备的</a:t>
            </a:r>
            <a:r>
              <a:rPr lang="zh-CN" altLang="en-US" dirty="0" smtClean="0"/>
              <a:t>台式机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0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9550" y="928670"/>
            <a:ext cx="9333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/>
              <a:t>13.</a:t>
            </a:r>
            <a:r>
              <a:rPr lang="zh-CN" altLang="en-US" dirty="0" smtClean="0"/>
              <a:t>在</a:t>
            </a:r>
            <a:r>
              <a:rPr lang="zh-CN" altLang="en-US" dirty="0"/>
              <a:t>设备上安装和配置帮助程序应用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b="1" dirty="0" smtClean="0"/>
              <a:t>    </a:t>
            </a:r>
            <a:r>
              <a:rPr lang="en-US" b="1" dirty="0" err="1" smtClean="0"/>
              <a:t>adb</a:t>
            </a:r>
            <a:r>
              <a:rPr lang="en-US" b="1" dirty="0" smtClean="0"/>
              <a:t> </a:t>
            </a:r>
            <a:r>
              <a:rPr lang="en-US" b="1" dirty="0"/>
              <a:t>install -r </a:t>
            </a:r>
            <a:r>
              <a:rPr lang="en-US" b="1" dirty="0" smtClean="0"/>
              <a:t>android-</a:t>
            </a:r>
            <a:r>
              <a:rPr lang="en-US" b="1" dirty="0" err="1" smtClean="0"/>
              <a:t>cts</a:t>
            </a:r>
            <a:r>
              <a:rPr lang="en-US" b="1" dirty="0" smtClean="0"/>
              <a:t>/repository/</a:t>
            </a:r>
            <a:r>
              <a:rPr lang="en-US" b="1" dirty="0" err="1" smtClean="0"/>
              <a:t>testcases</a:t>
            </a:r>
            <a:r>
              <a:rPr lang="en-US" b="1" dirty="0" smtClean="0"/>
              <a:t>/</a:t>
            </a:r>
            <a:r>
              <a:rPr lang="en-US" b="1" dirty="0" err="1" smtClean="0"/>
              <a:t>CtsDeviceAdmin.apk</a:t>
            </a:r>
            <a:endParaRPr lang="en-US" b="1" dirty="0" smtClean="0"/>
          </a:p>
          <a:p>
            <a:pPr lvl="1"/>
            <a:r>
              <a:rPr lang="en-US" altLang="zh-CN" dirty="0" smtClean="0"/>
              <a:t>    </a:t>
            </a:r>
            <a:r>
              <a:rPr lang="zh-CN" altLang="en-US" dirty="0"/>
              <a:t>依次选择“设置”</a:t>
            </a:r>
            <a:r>
              <a:rPr lang="en-US" altLang="zh-CN" dirty="0"/>
              <a:t>&gt;“</a:t>
            </a:r>
            <a:r>
              <a:rPr lang="zh-CN" altLang="en-US" dirty="0"/>
              <a:t>安全”</a:t>
            </a:r>
            <a:r>
              <a:rPr lang="en-US" altLang="zh-CN" dirty="0"/>
              <a:t>&gt;“</a:t>
            </a:r>
            <a:r>
              <a:rPr lang="zh-CN" altLang="en-US" dirty="0"/>
              <a:t>设备管理器”，然后启用两个 </a:t>
            </a:r>
            <a:r>
              <a:rPr lang="zh-CN" altLang="en-US" dirty="0" smtClean="0"/>
              <a:t>        </a:t>
            </a:r>
            <a:r>
              <a:rPr lang="en-US" altLang="zh-CN" dirty="0" err="1" smtClean="0"/>
              <a:t>android.deviceadmin.cts.CtsDeviceAdminReceiver</a:t>
            </a:r>
            <a:r>
              <a:rPr lang="en-US" altLang="zh-CN" dirty="0" smtClean="0"/>
              <a:t>* </a:t>
            </a:r>
            <a:r>
              <a:rPr lang="zh-CN" altLang="en-US" dirty="0" smtClean="0"/>
              <a:t>设备管理器。确保 </a:t>
            </a:r>
            <a:r>
              <a:rPr lang="en-US" altLang="zh-CN" dirty="0" err="1" smtClean="0"/>
              <a:t>android.deviceadmin.cts.CtsDeviceAdminDeactivatedReceiver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和任何其他预加载的设 备管理器保持停用状态。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14.</a:t>
            </a:r>
            <a:r>
              <a:rPr lang="zh-CN" altLang="en-US" dirty="0"/>
              <a:t> 将 </a:t>
            </a:r>
            <a:r>
              <a:rPr lang="en-US" altLang="zh-CN" dirty="0"/>
              <a:t>CTS </a:t>
            </a:r>
            <a:r>
              <a:rPr lang="zh-CN" altLang="en-US" dirty="0"/>
              <a:t>媒体文件复制到设备上，如下所示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导航 </a:t>
            </a:r>
            <a:r>
              <a:rPr lang="en-US" altLang="zh-CN" dirty="0"/>
              <a:t>(cd) </a:t>
            </a:r>
            <a:r>
              <a:rPr lang="zh-CN" altLang="en-US" dirty="0"/>
              <a:t>到下载并解压缩媒体文件的目标路径。</a:t>
            </a:r>
          </a:p>
          <a:p>
            <a:pPr lvl="1"/>
            <a:r>
              <a:rPr lang="zh-CN" altLang="en-US" dirty="0"/>
              <a:t>更改文件权限：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u+x</a:t>
            </a:r>
            <a:r>
              <a:rPr lang="en-US" altLang="zh-CN" dirty="0"/>
              <a:t> copy_media.sh</a:t>
            </a:r>
          </a:p>
          <a:p>
            <a:pPr lvl="1"/>
            <a:r>
              <a:rPr lang="zh-CN" altLang="en-US" dirty="0"/>
              <a:t>运行 </a:t>
            </a:r>
            <a:r>
              <a:rPr lang="en-US" altLang="zh-CN" dirty="0"/>
              <a:t>copy_media.sh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要复制分辨率高达 </a:t>
            </a:r>
            <a:r>
              <a:rPr lang="en-US" altLang="zh-CN" dirty="0"/>
              <a:t>720x480 </a:t>
            </a:r>
            <a:r>
              <a:rPr lang="zh-CN" altLang="en-US" dirty="0"/>
              <a:t>的剪辑，请运行：</a:t>
            </a:r>
            <a:r>
              <a:rPr lang="en-US" altLang="zh-CN" dirty="0"/>
              <a:t>./copy_media.sh 720x480</a:t>
            </a:r>
          </a:p>
          <a:p>
            <a:pPr lvl="1"/>
            <a:r>
              <a:rPr lang="zh-CN" altLang="en-US" dirty="0"/>
              <a:t>如果您不确定最大分辨率，请尝试运行 </a:t>
            </a:r>
            <a:r>
              <a:rPr lang="en-US" altLang="zh-CN" dirty="0"/>
              <a:t>./copy_media.sh all</a:t>
            </a:r>
            <a:r>
              <a:rPr lang="zh-CN" altLang="en-US" dirty="0"/>
              <a:t>，以便复制所有文件。</a:t>
            </a:r>
          </a:p>
          <a:p>
            <a:pPr lvl="1"/>
            <a:r>
              <a:rPr lang="zh-CN" altLang="en-US" dirty="0"/>
              <a:t>如果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下有多个设备，请将 </a:t>
            </a:r>
            <a:r>
              <a:rPr lang="en-US" altLang="zh-CN" dirty="0"/>
              <a:t>-s</a:t>
            </a:r>
            <a:r>
              <a:rPr lang="zh-CN" altLang="en-US" dirty="0"/>
              <a:t>（序列号）选项添加到末尾。 例如，要将分辨率高达 </a:t>
            </a:r>
            <a:r>
              <a:rPr lang="en-US" altLang="zh-CN" dirty="0"/>
              <a:t>720x480 </a:t>
            </a:r>
            <a:r>
              <a:rPr lang="zh-CN" altLang="en-US" dirty="0"/>
              <a:t>的文件复制到序列号为 </a:t>
            </a:r>
            <a:r>
              <a:rPr lang="en-US" altLang="zh-CN" dirty="0"/>
              <a:t>1234567 </a:t>
            </a:r>
            <a:r>
              <a:rPr lang="zh-CN" altLang="en-US" dirty="0"/>
              <a:t>的设备，请运行：</a:t>
            </a:r>
            <a:r>
              <a:rPr lang="en-US" altLang="zh-CN" dirty="0"/>
              <a:t>./copy_media.sh 720x480 -s 1234567</a:t>
            </a:r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：插上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卡和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7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eaLnBrk="1" hangingPunct="1"/>
            <a:r>
              <a:rPr lang="en-US" altLang="zh-CN" dirty="0" smtClean="0"/>
              <a:t>2.2</a:t>
            </a:r>
            <a:r>
              <a:rPr lang="zh-CN" altLang="en-US" dirty="0"/>
              <a:t>如何开始一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CTS</a:t>
            </a:r>
            <a:r>
              <a:rPr lang="zh-CN" altLang="en-US" dirty="0" smtClean="0"/>
              <a:t>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14568" y="2425696"/>
            <a:ext cx="10507947" cy="3532652"/>
          </a:xfrm>
        </p:spPr>
        <p:txBody>
          <a:bodyPr/>
          <a:lstStyle/>
          <a:p>
            <a:r>
              <a:rPr lang="zh-CN" altLang="en-US" dirty="0" smtClean="0"/>
              <a:t>跑全部</a:t>
            </a:r>
            <a:r>
              <a:rPr lang="en-US" altLang="zh-CN" dirty="0" err="1" smtClean="0"/>
              <a:t>cts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测试： </a:t>
            </a:r>
            <a:r>
              <a:rPr lang="en-US" altLang="zh-CN" dirty="0" smtClean="0"/>
              <a:t>run </a:t>
            </a:r>
            <a:r>
              <a:rPr lang="en-US" altLang="zh-CN" dirty="0" err="1" smtClean="0"/>
              <a:t>cts</a:t>
            </a:r>
            <a:r>
              <a:rPr lang="en-US" altLang="zh-CN" dirty="0" smtClean="0"/>
              <a:t> –s &lt;</a:t>
            </a:r>
            <a:r>
              <a:rPr lang="zh-CN" altLang="en-US" dirty="0" smtClean="0"/>
              <a:t>设备号</a:t>
            </a:r>
            <a:r>
              <a:rPr lang="en-US" altLang="zh-CN" dirty="0" smtClean="0"/>
              <a:t>&gt; --plan CTS </a:t>
            </a:r>
          </a:p>
          <a:p>
            <a:r>
              <a:rPr lang="zh-CN" altLang="en-US" dirty="0" smtClean="0"/>
              <a:t>查看所有测试结果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 r</a:t>
            </a:r>
          </a:p>
          <a:p>
            <a:r>
              <a:rPr lang="zh-CN" altLang="en-US" dirty="0" smtClean="0"/>
              <a:t>查看所有设备： </a:t>
            </a:r>
            <a:r>
              <a:rPr lang="en-US" altLang="zh-CN" dirty="0" smtClean="0"/>
              <a:t>l d</a:t>
            </a:r>
          </a:p>
          <a:p>
            <a:r>
              <a:rPr lang="zh-CN" altLang="en-US" dirty="0" smtClean="0"/>
              <a:t>查看当前窗口测试的状态： </a:t>
            </a:r>
            <a:r>
              <a:rPr lang="en-US" altLang="zh-CN" dirty="0"/>
              <a:t> </a:t>
            </a:r>
            <a:r>
              <a:rPr lang="en-US" altLang="zh-CN" dirty="0" smtClean="0"/>
              <a:t>l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跑单条测试：</a:t>
            </a:r>
            <a:r>
              <a:rPr lang="en-US" altLang="zh-CN" dirty="0" smtClean="0"/>
              <a:t>run </a:t>
            </a:r>
            <a:r>
              <a:rPr lang="en-US" altLang="zh-CN" dirty="0" err="1" smtClean="0"/>
              <a:t>cts</a:t>
            </a:r>
            <a:r>
              <a:rPr lang="en-US" altLang="zh-CN" dirty="0" smtClean="0"/>
              <a:t> –s </a:t>
            </a:r>
            <a:r>
              <a:rPr lang="en-US" altLang="zh-CN" dirty="0"/>
              <a:t>&lt;</a:t>
            </a:r>
            <a:r>
              <a:rPr lang="zh-CN" altLang="en-US" dirty="0"/>
              <a:t>设备号</a:t>
            </a:r>
            <a:r>
              <a:rPr lang="en-US" altLang="zh-CN" dirty="0"/>
              <a:t>&gt;</a:t>
            </a:r>
            <a:r>
              <a:rPr lang="en-US" altLang="zh-CN" dirty="0" smtClean="0"/>
              <a:t> -c &lt;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&gt; -m &lt;</a:t>
            </a:r>
            <a:r>
              <a:rPr lang="zh-CN" altLang="en-US" dirty="0" smtClean="0"/>
              <a:t>测试名</a:t>
            </a:r>
            <a:r>
              <a:rPr lang="en-US" altLang="zh-CN" dirty="0" smtClean="0"/>
              <a:t>&gt; </a:t>
            </a:r>
          </a:p>
          <a:p>
            <a:r>
              <a:rPr lang="zh-CN" altLang="en-US" dirty="0" smtClean="0"/>
              <a:t>查看帮助 ：</a:t>
            </a:r>
            <a:r>
              <a:rPr lang="en-US" altLang="zh-CN" dirty="0" smtClean="0"/>
              <a:t>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0273" y="1179393"/>
            <a:ext cx="933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：链接设备到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上，并用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devices </a:t>
            </a:r>
            <a:r>
              <a:rPr lang="zh-CN" altLang="en-US" dirty="0" smtClean="0"/>
              <a:t>检测是否连接成功</a:t>
            </a:r>
            <a:endParaRPr lang="zh-CN" altLang="en-US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：运行</a:t>
            </a:r>
            <a:r>
              <a:rPr lang="en-US" dirty="0"/>
              <a:t>./</a:t>
            </a:r>
            <a:r>
              <a:rPr lang="en-US" dirty="0" smtClean="0"/>
              <a:t>android-</a:t>
            </a:r>
            <a:r>
              <a:rPr lang="en-US" dirty="0" err="1" smtClean="0"/>
              <a:t>cts</a:t>
            </a:r>
            <a:r>
              <a:rPr lang="en-US" dirty="0" smtClean="0"/>
              <a:t>/tools/</a:t>
            </a:r>
            <a:r>
              <a:rPr lang="en-US" dirty="0" err="1" smtClean="0"/>
              <a:t>cts-tradefed</a:t>
            </a:r>
            <a:endParaRPr lang="en-US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：输入运行的命令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28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/>
          <a:p>
            <a:pPr marL="457200" lvl="1" eaLnBrk="1" hangingPunct="1"/>
            <a:r>
              <a:rPr lang="en-US" altLang="zh-CN" dirty="0" smtClean="0"/>
              <a:t>2.3</a:t>
            </a:r>
            <a:r>
              <a:rPr lang="zh-CN" altLang="en-US" dirty="0" smtClean="0"/>
              <a:t>报告分析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11" y="607115"/>
            <a:ext cx="5362575" cy="3648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57" y="4504495"/>
            <a:ext cx="9667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如何开始</a:t>
            </a:r>
            <a:r>
              <a:rPr lang="en-US" altLang="zh-CN" dirty="0" smtClean="0"/>
              <a:t>CTS </a:t>
            </a:r>
            <a:r>
              <a:rPr lang="en-US" altLang="zh-CN" dirty="0" smtClean="0"/>
              <a:t>Verifier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5910" y="1632308"/>
            <a:ext cx="105303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：安装</a:t>
            </a:r>
            <a:r>
              <a:rPr lang="en-US" altLang="zh-CN" sz="2400" dirty="0"/>
              <a:t>CTS </a:t>
            </a:r>
            <a:r>
              <a:rPr lang="en-US" altLang="zh-CN" sz="2400" dirty="0" smtClean="0"/>
              <a:t>Verifier </a:t>
            </a:r>
            <a:r>
              <a:rPr lang="en-US" altLang="zh-CN" sz="2400" dirty="0" err="1" smtClean="0"/>
              <a:t>apk</a:t>
            </a:r>
            <a:endParaRPr lang="en-US" altLang="zh-CN" sz="2400" dirty="0" smtClean="0"/>
          </a:p>
          <a:p>
            <a:r>
              <a:rPr lang="en-US" altLang="zh-CN" sz="2400" dirty="0" err="1"/>
              <a:t>adb</a:t>
            </a:r>
            <a:r>
              <a:rPr lang="en-US" altLang="zh-CN" sz="2400" dirty="0"/>
              <a:t> install C:\H225885\tools\CTS_Verifier\android-cts-verifier-6.0_r23-linux_x86-arm\android-cts-verifier\CtsVerifier.apk</a:t>
            </a:r>
          </a:p>
          <a:p>
            <a:r>
              <a:rPr lang="en-US" altLang="zh-CN" sz="2400" dirty="0" err="1"/>
              <a:t>adb</a:t>
            </a:r>
            <a:r>
              <a:rPr lang="en-US" altLang="zh-CN" sz="2400" dirty="0"/>
              <a:t> install C:\H225885\tools\CTS_Verifier\android-cts-verifier-6.0_r23-linux_x86-arm\android-cts-verifier\CtsPermissionApp.apk</a:t>
            </a:r>
          </a:p>
          <a:p>
            <a:r>
              <a:rPr lang="en-US" altLang="zh-CN" sz="2400" dirty="0" err="1"/>
              <a:t>adb</a:t>
            </a:r>
            <a:r>
              <a:rPr lang="en-US" altLang="zh-CN" sz="2400" dirty="0"/>
              <a:t> install C:\H225885\tools\CTS_Verifier\android-cts-verifier-6.0_r23-linux_x86-arm\android-cts-verifier\NotificationBot.apk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adb</a:t>
            </a:r>
            <a:r>
              <a:rPr lang="en-US" altLang="zh-CN" sz="2400" dirty="0"/>
              <a:t> install C:\</a:t>
            </a:r>
            <a:r>
              <a:rPr lang="en-US" altLang="zh-CN" sz="2400" dirty="0" smtClean="0"/>
              <a:t>H225885\tools\CTS_Verifier\OpenCV-3.0.0-android-sdk\OpenCV-android-sdk\apk\OpenCV_3.0.0_Manager_3.00_armeabi-v7a.apk</a:t>
            </a:r>
          </a:p>
          <a:p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按照提示测试。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868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oneywell PPT 16x9 Wide Template V3.3_edited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9B8C625D-6909-4CE6-A9BE-F2E9D020389C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oneywell Single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5360CA0E-70F1-4B21-BBE2-AF815387EFAA}"/>
    </a:ext>
  </a:extLst>
</a:theme>
</file>

<file path=ppt/theme/theme3.xml><?xml version="1.0" encoding="utf-8"?>
<a:theme xmlns:a="http://schemas.openxmlformats.org/drawingml/2006/main" name="4-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F64EB91E-0480-4D99-B742-5D6FBFB11D69}"/>
    </a:ext>
  </a:extLst>
</a:theme>
</file>

<file path=ppt/theme/theme4.xml><?xml version="1.0" encoding="utf-8"?>
<a:theme xmlns:a="http://schemas.openxmlformats.org/drawingml/2006/main" name="3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63FA9F73-40F4-402E-A001-EE9A48E3FFAC}"/>
    </a:ext>
  </a:extLst>
</a:theme>
</file>

<file path=ppt/theme/theme5.xml><?xml version="1.0" encoding="utf-8"?>
<a:theme xmlns:a="http://schemas.openxmlformats.org/drawingml/2006/main" name="2-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085B2814-A65B-455B-BD7D-6BE74B382CF3}"/>
    </a:ext>
  </a:extLst>
</a:theme>
</file>

<file path=ppt/theme/theme6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74CB83CD-1D1B-4E0D-81DD-527A1835971D}"/>
    </a:ext>
  </a:extLst>
</a:theme>
</file>

<file path=ppt/theme/theme7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3FB35F15-0488-4E86-BBF3-622008444B81}"/>
    </a:ext>
  </a:extLst>
</a:theme>
</file>

<file path=ppt/theme/theme8.xml><?xml version="1.0" encoding="utf-8"?>
<a:theme xmlns:a="http://schemas.openxmlformats.org/drawingml/2006/main" name="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3559CEC-98AA-4050-9C43-F46242F7B5DA}" vid="{488A1AEE-4C86-490D-9958-77E18E27ACC1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67EC56-C1D8-4BFA-8F47-D9361CAF5153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Honeywell%20PPT%20Template%2016X9%20Wide%20V3.4</Template>
  <TotalTime>8950</TotalTime>
  <Words>877</Words>
  <Application>Microsoft Office PowerPoint</Application>
  <PresentationFormat>Widescreen</PresentationFormat>
  <Paragraphs>120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Helvetica 55 Roman</vt:lpstr>
      <vt:lpstr>Helvetica Neue</vt:lpstr>
      <vt:lpstr>HelveticaNeue BoldCond</vt:lpstr>
      <vt:lpstr>HelveticaNeue MediumCond</vt:lpstr>
      <vt:lpstr>黑体</vt:lpstr>
      <vt:lpstr>Arial</vt:lpstr>
      <vt:lpstr>Calibri</vt:lpstr>
      <vt:lpstr>Courier New</vt:lpstr>
      <vt:lpstr>Wingdings</vt:lpstr>
      <vt:lpstr>Honeywell PPT 16x9 Wide Template V3.3_edited</vt:lpstr>
      <vt:lpstr>Honeywell Single Image Cover</vt:lpstr>
      <vt:lpstr>4-Image Cover</vt:lpstr>
      <vt:lpstr>3 Image Cover</vt:lpstr>
      <vt:lpstr>2-Image Cover</vt:lpstr>
      <vt:lpstr>Honeywell Theme</vt:lpstr>
      <vt:lpstr>1_Honeywell Theme</vt:lpstr>
      <vt:lpstr>2_Honeywell Theme</vt:lpstr>
      <vt:lpstr>think-cell Slide</vt:lpstr>
      <vt:lpstr>PowerPoint Presentation</vt:lpstr>
      <vt:lpstr>目录</vt:lpstr>
      <vt:lpstr>1. GMS Test的介绍与意义 </vt:lpstr>
      <vt:lpstr>2. CTS</vt:lpstr>
      <vt:lpstr>2.1CTS测试前的准备</vt:lpstr>
      <vt:lpstr>PowerPoint Presentation</vt:lpstr>
      <vt:lpstr>2.2如何开始一个CTS测试  </vt:lpstr>
      <vt:lpstr>2.3报告分析  </vt:lpstr>
      <vt:lpstr>3. 如何开始CTS Verifier</vt:lpstr>
      <vt:lpstr>4.1GTS测试前的准备</vt:lpstr>
      <vt:lpstr>2.2如何开始一个GTS测试  </vt:lpstr>
      <vt:lpstr>4.3报告分析  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David (Ex CH33)</dc:creator>
  <cp:lastModifiedBy>Gu, Abigale</cp:lastModifiedBy>
  <cp:revision>546</cp:revision>
  <cp:lastPrinted>2015-07-29T21:30:37Z</cp:lastPrinted>
  <dcterms:created xsi:type="dcterms:W3CDTF">2016-05-01T02:41:39Z</dcterms:created>
  <dcterms:modified xsi:type="dcterms:W3CDTF">2017-12-15T07:59:15Z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