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5" r:id="rId13"/>
  </p:sldMasterIdLst>
  <p:notesMasterIdLst>
    <p:notesMasterId r:id="rId15"/>
  </p:notesMasterIdLst>
  <p:sldIdLst>
    <p:sldId id="257" r:id="rId17"/>
    <p:sldId id="258" r:id="rId19"/>
    <p:sldId id="301" r:id="rId21"/>
    <p:sldId id="267" r:id="rId23"/>
    <p:sldId id="268" r:id="rId24"/>
    <p:sldId id="269" r:id="rId25"/>
    <p:sldId id="271" r:id="rId26"/>
    <p:sldId id="270" r:id="rId27"/>
    <p:sldId id="272" r:id="rId28"/>
    <p:sldId id="273" r:id="rId29"/>
    <p:sldId id="274" r:id="rId30"/>
    <p:sldId id="275" r:id="rId31"/>
    <p:sldId id="276" r:id="rId32"/>
    <p:sldId id="277" r:id="rId33"/>
    <p:sldId id="279" r:id="rId34"/>
    <p:sldId id="280" r:id="rId35"/>
    <p:sldId id="281" r:id="rId36"/>
    <p:sldId id="282" r:id="rId37"/>
    <p:sldId id="283" r:id="rId38"/>
    <p:sldId id="278" r:id="rId40"/>
    <p:sldId id="302" r:id="rId42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5" r:id="rId52"/>
    <p:sldId id="296" r:id="rId53"/>
    <p:sldId id="297" r:id="rId54"/>
    <p:sldId id="298" r:id="rId55"/>
    <p:sldId id="299" r:id="rId56"/>
    <p:sldId id="294" r:id="rId57"/>
    <p:sldId id="303" r:id="rId58"/>
    <p:sldId id="300" r:id="rId60"/>
    <p:sldId id="304" r:id="rId61"/>
    <p:sldId id="305" r:id="rId62"/>
    <p:sldId id="306" r:id="rId63"/>
    <p:sldId id="308" r:id="rId64"/>
    <p:sldId id="309" r:id="rId65"/>
    <p:sldId id="307" r:id="rId66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>
        <p:scale>
          <a:sx n="100" d="100"/>
          <a:sy n="100" d="100"/>
        </p:scale>
        <p:origin x="-7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2" Type="http://schemas.openxmlformats.org/officeDocument/2006/relationships/slide" Target="slides/slide21.xml"></Relationship><Relationship Id="rId44" Type="http://schemas.openxmlformats.org/officeDocument/2006/relationships/slide" Target="slides/slide22.xml"></Relationship><Relationship Id="rId45" Type="http://schemas.openxmlformats.org/officeDocument/2006/relationships/slide" Target="slides/slide23.xml"></Relationship><Relationship Id="rId46" Type="http://schemas.openxmlformats.org/officeDocument/2006/relationships/slide" Target="slides/slide24.xml"></Relationship><Relationship Id="rId47" Type="http://schemas.openxmlformats.org/officeDocument/2006/relationships/slide" Target="slides/slide25.xml"></Relationship><Relationship Id="rId48" Type="http://schemas.openxmlformats.org/officeDocument/2006/relationships/slide" Target="slides/slide26.xml"></Relationship><Relationship Id="rId49" Type="http://schemas.openxmlformats.org/officeDocument/2006/relationships/slide" Target="slides/slide27.xml"></Relationship><Relationship Id="rId50" Type="http://schemas.openxmlformats.org/officeDocument/2006/relationships/slide" Target="slides/slide28.xml"></Relationship><Relationship Id="rId51" Type="http://schemas.openxmlformats.org/officeDocument/2006/relationships/slide" Target="slides/slide29.xml"></Relationship><Relationship Id="rId52" Type="http://schemas.openxmlformats.org/officeDocument/2006/relationships/slide" Target="slides/slide30.xml"></Relationship><Relationship Id="rId53" Type="http://schemas.openxmlformats.org/officeDocument/2006/relationships/slide" Target="slides/slide31.xml"></Relationship><Relationship Id="rId54" Type="http://schemas.openxmlformats.org/officeDocument/2006/relationships/slide" Target="slides/slide32.xml"></Relationship><Relationship Id="rId55" Type="http://schemas.openxmlformats.org/officeDocument/2006/relationships/slide" Target="slides/slide33.xml"></Relationship><Relationship Id="rId56" Type="http://schemas.openxmlformats.org/officeDocument/2006/relationships/slide" Target="slides/slide34.xml"></Relationship><Relationship Id="rId57" Type="http://schemas.openxmlformats.org/officeDocument/2006/relationships/slide" Target="slides/slide35.xml"></Relationship><Relationship Id="rId58" Type="http://schemas.openxmlformats.org/officeDocument/2006/relationships/slide" Target="slides/slide36.xml"></Relationship><Relationship Id="rId60" Type="http://schemas.openxmlformats.org/officeDocument/2006/relationships/slide" Target="slides/slide37.xml"></Relationship><Relationship Id="rId61" Type="http://schemas.openxmlformats.org/officeDocument/2006/relationships/slide" Target="slides/slide38.xml"></Relationship><Relationship Id="rId62" Type="http://schemas.openxmlformats.org/officeDocument/2006/relationships/slide" Target="slides/slide39.xml"></Relationship><Relationship Id="rId63" Type="http://schemas.openxmlformats.org/officeDocument/2006/relationships/slide" Target="slides/slide40.xml"></Relationship><Relationship Id="rId64" Type="http://schemas.openxmlformats.org/officeDocument/2006/relationships/slide" Target="slides/slide41.xml"></Relationship><Relationship Id="rId65" Type="http://schemas.openxmlformats.org/officeDocument/2006/relationships/slide" Target="slides/slide42.xml"></Relationship><Relationship Id="rId66" Type="http://schemas.openxmlformats.org/officeDocument/2006/relationships/slide" Target="slides/slide43.xml"></Relationship><Relationship Id="rId103" Type="http://schemas.openxmlformats.org/officeDocument/2006/relationships/viewProps" Target="viewProps.xml"></Relationship><Relationship Id="rId10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3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24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2016-09-05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20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2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notesSlide" Target="../notesSlides/notesSlide24.xml"></Relationship><Relationship Id="rId3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notesSlide" Target="../notesSlides/notesSlide25.xml"></Relationship><Relationship Id="rId3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3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3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3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3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notesSlide" Target="../notesSlides/notesSlide31.xml"></Relationship><Relationship Id="rId3" Type="http://schemas.openxmlformats.org/officeDocument/2006/relationships/slideLayout" Target="../slideLayouts/slideLayout7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notesSlide" Target="../notesSlides/notesSlide32.xml"></Relationship><Relationship Id="rId3" Type="http://schemas.openxmlformats.org/officeDocument/2006/relationships/slideLayout" Target="../slideLayouts/slideLayout7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notesSlide" Target="../notesSlides/notesSlide33.xml"></Relationship><Relationship Id="rId3" Type="http://schemas.openxmlformats.org/officeDocument/2006/relationships/slideLayout" Target="../slideLayouts/slideLayout7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notesSlide" Target="../notesSlides/notesSlide34.xml"></Relationship><Relationship Id="rId3" Type="http://schemas.openxmlformats.org/officeDocument/2006/relationships/slideLayout" Target="../slideLayouts/slideLayout7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notesSlide" Target="../notesSlides/notesSlide35.xml"></Relationship><Relationship Id="rId3" Type="http://schemas.openxmlformats.org/officeDocument/2006/relationships/slideLayout" Target="../slideLayouts/slideLayout7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36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notesSlide" Target="../notesSlides/notesSlide37.xml"></Relationship><Relationship Id="rId3" Type="http://schemas.openxmlformats.org/officeDocument/2006/relationships/slideLayout" Target="../slideLayouts/slideLayout7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notesSlide" Target="../notesSlides/notesSlide38.xml"></Relationship><Relationship Id="rId3" Type="http://schemas.openxmlformats.org/officeDocument/2006/relationships/slideLayout" Target="../slideLayouts/slideLayout7.xml"></Relationship></Relationships>
</file>

<file path=ppt/slides/_rels/slide39.xml.rels><?xml version="1.0" encoding="UTF-8"?>
<Relationships xmlns="http://schemas.openxmlformats.org/package/2006/relationships"><Relationship Id="rId2" Type="http://schemas.openxmlformats.org/officeDocument/2006/relationships/notesSlide" Target="../notesSlides/notesSlide39.xml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7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notesSlide" Target="../notesSlides/notesSlide40.xml"></Relationship><Relationship Id="rId3" Type="http://schemas.openxmlformats.org/officeDocument/2006/relationships/slideLayout" Target="../slideLayouts/slideLayout7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notesSlide" Target="../notesSlides/notesSlide41.xml"></Relationship><Relationship Id="rId3" Type="http://schemas.openxmlformats.org/officeDocument/2006/relationships/slideLayout" Target="../slideLayouts/slideLayout7.xml"></Relationship></Relationships>
</file>

<file path=ppt/slides/_rels/slide42.xml.rels><?xml version="1.0" encoding="UTF-8"?>
<Relationships xmlns="http://schemas.openxmlformats.org/package/2006/relationships"><Relationship Id="rId2" Type="http://schemas.openxmlformats.org/officeDocument/2006/relationships/notesSlide" Target="../notesSlides/notesSlide42.xml"></Relationship><Relationship Id="rId3" Type="http://schemas.openxmlformats.org/officeDocument/2006/relationships/slideLayout" Target="../slideLayouts/slideLayout7.xml"></Relationship></Relationships>
</file>

<file path=ppt/slides/_rels/slide43.xml.rels><?xml version="1.0" encoding="UTF-8"?>
<Relationships xmlns="http://schemas.openxmlformats.org/package/2006/relationships"><Relationship Id="rId2" Type="http://schemas.openxmlformats.org/officeDocument/2006/relationships/notesSlide" Target="../notesSlides/notesSlide43.xml"></Relationship><Relationship Id="rId3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7945" y="5589270"/>
            <a:ext cx="399478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270" y="3860800"/>
            <a:ext cx="6661150" cy="71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195" y="2548890"/>
            <a:ext cx="5523230" cy="1323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흐름</a:t>
            </a:r>
            <a:r>
              <a:rPr lang="ko-KR" altLang="en-US" sz="4000" b="1" dirty="0">
                <a:solidFill>
                  <a:schemeClr val="bg1"/>
                </a:solidFill>
              </a:rPr>
              <a:t>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</a:rPr>
              <a:t>NCS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기반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훈련기관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ERP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147945" y="4445635"/>
          <a:ext cx="38887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370"/>
                <a:gridCol w="1944370"/>
              </a:tblGrid>
              <a:tr h="370840">
                <a:tc>
                  <a:txBody>
                    <a:bodyPr/>
                    <a:lstStyle/>
                    <a:p>
                      <a:pPr marL="0" indent="0" algn="ctr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DDIT-18-A13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2019.01.02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일반본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PD-DH-026~PD-DH-029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여행지 추천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여행지 추천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5723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여행지 게시글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09950" y="41725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여행지 게시글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09950" y="49726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여행지 게시글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09950" y="33534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여행지 게시글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77585" y="3411855"/>
            <a:ext cx="1871980" cy="57023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장소명, 위치, 가기좋은달,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특징, 주변 가볼만한곳,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기타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54090" y="422656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77585" y="250698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여행지 게시글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추천기능, 즐겨찾기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106795" y="503174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PD-DH-030~PD-DH-033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자유 게시판 / 랭킹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자유게시판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5723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자유 게시글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09950" y="41725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자유 게시글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09950" y="49726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자유 게시글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09950" y="33534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자유 게시글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77585" y="3411855"/>
            <a:ext cx="1871980" cy="57023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내용, 첨부파일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54090" y="422656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77585" y="250698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자유 게시글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추천기능, 즐겨찾기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106795" y="503174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Shape 58"/>
          <p:cNvSpPr>
            <a:spLocks/>
          </p:cNvSpPr>
          <p:nvPr/>
        </p:nvSpPr>
        <p:spPr>
          <a:xfrm rot="0">
            <a:off x="2529840" y="599503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랭킹게시판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사각형 설명선 59"/>
          <p:cNvSpPr>
            <a:spLocks/>
          </p:cNvSpPr>
          <p:nvPr/>
        </p:nvSpPr>
        <p:spPr>
          <a:xfrm rot="0">
            <a:off x="4744720" y="5993765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전체의 글 중 추천수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많은 글 10개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PD-DH-035~PD-DH-043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고객의 소리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고객의 소리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0199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칭찬의 소리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19475" y="322961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개선의 소리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19475" y="38106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개선의 소리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19475" y="26009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칭찬의 소리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87110" y="2659380"/>
            <a:ext cx="1838325" cy="57023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업체 이용 간 좋았던 점,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기타 의견을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63615" y="3283585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개선의 소리 목록을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77585" y="2021205"/>
            <a:ext cx="1847850" cy="5130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칭찬의 소리 목록을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076950" y="3869690"/>
            <a:ext cx="1848485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업체 이용 간 불편했던 점,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바라는 점, 기타 의견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Shape 58"/>
          <p:cNvSpPr>
            <a:spLocks/>
          </p:cNvSpPr>
          <p:nvPr/>
        </p:nvSpPr>
        <p:spPr>
          <a:xfrm rot="0">
            <a:off x="3415030" y="43681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건의 사항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415030" y="557784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건의 사항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415030" y="61588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건의 사항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Shape 61"/>
          <p:cNvSpPr>
            <a:spLocks/>
          </p:cNvSpPr>
          <p:nvPr/>
        </p:nvSpPr>
        <p:spPr>
          <a:xfrm rot="0">
            <a:off x="3415030" y="494919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건의 사항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082665" y="5007610"/>
            <a:ext cx="1842770" cy="57023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작성내용, 기타 등을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입력하여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사각형 설명선 63"/>
          <p:cNvSpPr>
            <a:spLocks/>
          </p:cNvSpPr>
          <p:nvPr/>
        </p:nvSpPr>
        <p:spPr>
          <a:xfrm rot="0">
            <a:off x="6086475" y="5631815"/>
            <a:ext cx="1844675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 일치하면 내용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073140" y="4419600"/>
            <a:ext cx="1847850" cy="52006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건의사항 모든 목록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사각형 설명선 65"/>
          <p:cNvSpPr>
            <a:spLocks/>
          </p:cNvSpPr>
          <p:nvPr/>
        </p:nvSpPr>
        <p:spPr>
          <a:xfrm rot="0">
            <a:off x="6076950" y="6217920"/>
            <a:ext cx="184404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 일치하면 내용 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PD-DH-044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329690" y="356616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공지사항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810000" y="357251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공지사항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468110" y="350710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사이트 이용 시 유의사항,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환불정책, 업체관련,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이벤트 정보 등의 사이트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공지사항을 조회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PD-DH-045~PD-DH-046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Q&amp;A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329690" y="356616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Q&amp;A 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762375" y="311531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질문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410960" y="303085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사이트 관리자에게 궁금한 점 문의시 사용, 제목, 내용, 공개유무 설정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Shape 57"/>
          <p:cNvSpPr>
            <a:spLocks/>
          </p:cNvSpPr>
          <p:nvPr/>
        </p:nvSpPr>
        <p:spPr>
          <a:xfrm rot="0">
            <a:off x="3757930" y="4025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질문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사각형 설명선 58"/>
          <p:cNvSpPr>
            <a:spLocks/>
          </p:cNvSpPr>
          <p:nvPr/>
        </p:nvSpPr>
        <p:spPr>
          <a:xfrm rot="0">
            <a:off x="6406515" y="394081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공개 질문 조회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비공개 질문 조회시 비밀번호 일치 해야 조회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PD-DH-047~PD-DH-053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크루관리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329690" y="356616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크루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29025" y="20770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생성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06185" y="2002155"/>
            <a:ext cx="1871980" cy="4368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크루이름, 프로필사진, 간단한소개 작성하여 크루 생성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Shape 57"/>
          <p:cNvSpPr>
            <a:spLocks/>
          </p:cNvSpPr>
          <p:nvPr/>
        </p:nvSpPr>
        <p:spPr>
          <a:xfrm rot="0">
            <a:off x="3624580" y="26536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29025" y="32391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삭제, 양도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624580" y="38157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조회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Shape 61"/>
          <p:cNvSpPr>
            <a:spLocks/>
          </p:cNvSpPr>
          <p:nvPr/>
        </p:nvSpPr>
        <p:spPr>
          <a:xfrm rot="0">
            <a:off x="3629660" y="49923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강퇴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Shape 62"/>
          <p:cNvSpPr>
            <a:spLocks/>
          </p:cNvSpPr>
          <p:nvPr/>
        </p:nvSpPr>
        <p:spPr>
          <a:xfrm rot="0">
            <a:off x="3625215" y="438785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초대	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Shape 63"/>
          <p:cNvSpPr>
            <a:spLocks/>
          </p:cNvSpPr>
          <p:nvPr/>
        </p:nvSpPr>
        <p:spPr>
          <a:xfrm rot="0">
            <a:off x="3629660" y="558292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승인/미승인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306185" y="2573655"/>
            <a:ext cx="1871980" cy="4368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크루장의 경우 자신의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 정보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사각형 설명선 65"/>
          <p:cNvSpPr>
            <a:spLocks/>
          </p:cNvSpPr>
          <p:nvPr/>
        </p:nvSpPr>
        <p:spPr>
          <a:xfrm rot="0">
            <a:off x="6277610" y="3126105"/>
            <a:ext cx="1871980" cy="4368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크루장의 경우 자신의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크루를 삭제하거나 양도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287135" y="3783330"/>
            <a:ext cx="1871980" cy="4368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크루원의 정보를 조회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06185" y="4364355"/>
            <a:ext cx="1871980" cy="4368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크루원은 다른 회원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초대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사각형 설명선 68"/>
          <p:cNvSpPr>
            <a:spLocks/>
          </p:cNvSpPr>
          <p:nvPr/>
        </p:nvSpPr>
        <p:spPr>
          <a:xfrm rot="0">
            <a:off x="6306185" y="5002530"/>
            <a:ext cx="1871980" cy="4368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크루장은 크루원 추방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06185" y="5583555"/>
            <a:ext cx="1871980" cy="57023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크루장은 크루에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신청 리스트 조회 가능 및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가입 승인/미승인 처리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PD-DH-054~PD-DH-057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크루 여행 모집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329690" y="356616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크루 여행 모집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29025" y="32962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여행 작성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06185" y="2238375"/>
            <a:ext cx="1871980" cy="905510"/>
          </a:xfrm>
          <a:prstGeom prst="wedgeRectCallout">
            <a:avLst>
              <a:gd name="adj1" fmla="val -86167"/>
              <a:gd name="adj2" fmla="val 2050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 여행 모집 리스트 조회,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여행지, 크루원이름으로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신청시 상황에 맞는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알림창 알림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Shape 57"/>
          <p:cNvSpPr>
            <a:spLocks/>
          </p:cNvSpPr>
          <p:nvPr/>
        </p:nvSpPr>
        <p:spPr>
          <a:xfrm rot="0">
            <a:off x="3624580" y="39109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여행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29025" y="45345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여행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605530" y="266319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여행 조회 / 신청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306185" y="3278505"/>
            <a:ext cx="1871980" cy="570230"/>
          </a:xfrm>
          <a:prstGeom prst="wedgeRectCallout">
            <a:avLst>
              <a:gd name="adj1" fmla="val -84134"/>
              <a:gd name="adj2" fmla="val -677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여행상품정보, 여행지장소,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여행일정, 내용, 정원,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신청 마감일 선택하여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사각형 설명선 65"/>
          <p:cNvSpPr>
            <a:spLocks/>
          </p:cNvSpPr>
          <p:nvPr/>
        </p:nvSpPr>
        <p:spPr>
          <a:xfrm rot="0">
            <a:off x="6296660" y="4021455"/>
            <a:ext cx="1871980" cy="436880"/>
          </a:xfrm>
          <a:prstGeom prst="wedgeRectCallout">
            <a:avLst>
              <a:gd name="adj1" fmla="val -84134"/>
              <a:gd name="adj2" fmla="val -896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작성자는 모집글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306185" y="4650105"/>
            <a:ext cx="1871980" cy="436880"/>
          </a:xfrm>
          <a:prstGeom prst="wedgeRectCallout">
            <a:avLst>
              <a:gd name="adj1" fmla="val -81588"/>
              <a:gd name="adj2" fmla="val -13324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작성자는 모집글 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PD-DH-058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크루 일정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329690" y="356616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크루 일정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91910" y="3429000"/>
            <a:ext cx="1871980" cy="90551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 전체 일정은 달력에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자동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내가 신청한 일정은 강조로 표시되며, 일정을 하나 선택시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자세한 일정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710305" y="357759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일정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PD-DH-059~PD-DH-062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크루 소개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38250" y="3566160"/>
            <a:ext cx="149669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크루 소개 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401435" y="2495550"/>
            <a:ext cx="1871980" cy="58166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크루장이 작성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크루이름, 소개내용,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이미지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710305" y="32442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소개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Shape 71"/>
          <p:cNvSpPr>
            <a:spLocks/>
          </p:cNvSpPr>
          <p:nvPr/>
        </p:nvSpPr>
        <p:spPr>
          <a:xfrm rot="0">
            <a:off x="3715385" y="391604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소개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Shape 72"/>
          <p:cNvSpPr>
            <a:spLocks/>
          </p:cNvSpPr>
          <p:nvPr/>
        </p:nvSpPr>
        <p:spPr>
          <a:xfrm rot="0">
            <a:off x="3710940" y="457835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소개 조회 / 신청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Shape 73"/>
          <p:cNvSpPr>
            <a:spLocks/>
          </p:cNvSpPr>
          <p:nvPr/>
        </p:nvSpPr>
        <p:spPr>
          <a:xfrm rot="0">
            <a:off x="3716020" y="258318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 소개 작성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사각형 설명선 74"/>
          <p:cNvSpPr>
            <a:spLocks/>
          </p:cNvSpPr>
          <p:nvPr/>
        </p:nvSpPr>
        <p:spPr>
          <a:xfrm rot="0">
            <a:off x="6401435" y="3143250"/>
            <a:ext cx="1871980" cy="58166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크루장이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사각형 설명선 75"/>
          <p:cNvSpPr>
            <a:spLocks/>
          </p:cNvSpPr>
          <p:nvPr/>
        </p:nvSpPr>
        <p:spPr>
          <a:xfrm rot="0">
            <a:off x="6410960" y="3819525"/>
            <a:ext cx="1871980" cy="58166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크루장이 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사각형 설명선 76"/>
          <p:cNvSpPr>
            <a:spLocks/>
          </p:cNvSpPr>
          <p:nvPr/>
        </p:nvSpPr>
        <p:spPr>
          <a:xfrm rot="0">
            <a:off x="6401435" y="4572000"/>
            <a:ext cx="1871980" cy="58166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누구나 조회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가입버튼을 눌러서 가입신청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여행상품예약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38250" y="3566160"/>
            <a:ext cx="149669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여행상품예약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38195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401435" y="2152650"/>
            <a:ext cx="1871980" cy="753110"/>
          </a:xfrm>
          <a:prstGeom prst="wedgeRectCallout">
            <a:avLst>
              <a:gd name="adj1" fmla="val -85157"/>
              <a:gd name="adj2" fmla="val 3987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 패키지 상품을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통해 예약 진행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 상품 선택후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신청 버튼 클릭시 신청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710305" y="32442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자유여행 예약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 rot="0">
            <a:off x="251460" y="116840"/>
            <a:ext cx="820991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Shape 71"/>
          <p:cNvSpPr>
            <a:spLocks/>
          </p:cNvSpPr>
          <p:nvPr/>
        </p:nvSpPr>
        <p:spPr>
          <a:xfrm rot="0">
            <a:off x="3715385" y="391604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예약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Shape 72"/>
          <p:cNvSpPr>
            <a:spLocks/>
          </p:cNvSpPr>
          <p:nvPr/>
        </p:nvSpPr>
        <p:spPr>
          <a:xfrm rot="0">
            <a:off x="3710940" y="457835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예약 취소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Shape 73"/>
          <p:cNvSpPr>
            <a:spLocks/>
          </p:cNvSpPr>
          <p:nvPr/>
        </p:nvSpPr>
        <p:spPr>
          <a:xfrm rot="0">
            <a:off x="3716020" y="258318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패키지 상품 예약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사각형 설명선 74"/>
          <p:cNvSpPr>
            <a:spLocks/>
          </p:cNvSpPr>
          <p:nvPr/>
        </p:nvSpPr>
        <p:spPr>
          <a:xfrm rot="0">
            <a:off x="6401435" y="3019425"/>
            <a:ext cx="1871980" cy="705485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자유여행 선택시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제휴업체 리스트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 여행 상품 만든뒤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신청 버튼 클릭시 신청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사각형 설명선 75"/>
          <p:cNvSpPr>
            <a:spLocks/>
          </p:cNvSpPr>
          <p:nvPr/>
        </p:nvSpPr>
        <p:spPr>
          <a:xfrm rot="0">
            <a:off x="6410960" y="3819525"/>
            <a:ext cx="1871980" cy="58166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변동사항 발생시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예약한 상품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사각형 설명선 76"/>
          <p:cNvSpPr>
            <a:spLocks/>
          </p:cNvSpPr>
          <p:nvPr/>
        </p:nvSpPr>
        <p:spPr>
          <a:xfrm rot="0">
            <a:off x="6401435" y="4572000"/>
            <a:ext cx="1871980" cy="581660"/>
          </a:xfrm>
          <a:prstGeom prst="wedgeRectCallout">
            <a:avLst>
              <a:gd name="adj1" fmla="val -84134"/>
              <a:gd name="adj2" fmla="val -8958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본인이 예약한 상품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취소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이때 환불정책에 따라 다르다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TextBox 77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251460" y="116840"/>
            <a:ext cx="8209280" cy="523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28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315" y="188595"/>
            <a:ext cx="144145" cy="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5" y="666115"/>
            <a:ext cx="914082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1460" y="1167130"/>
          <a:ext cx="8568690" cy="530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15"/>
                <a:gridCol w="1428115"/>
                <a:gridCol w="2856230"/>
                <a:gridCol w="1428115"/>
                <a:gridCol w="1428115"/>
              </a:tblGrid>
              <a:tr h="286385">
                <a:tc gridSpan="5"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19710">
                <a:tc gridSpan="2"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4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01930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 용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V1.0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2019.01.02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최초제정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V1.1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내용추가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  <a:tr h="219075"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  <a:tc>
                  <a:txBody>
                    <a:bodyPr/>
                    <a:lstStyle/>
                    <a:p>
                      <a:pPr marL="0" indent="0" algn="ctr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445" marR="4445" marT="444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 기능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329690" y="379476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사이트내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기타 기능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800350" y="404812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76650" y="24199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음성인식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91910" y="2095500"/>
            <a:ext cx="1871980" cy="90551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설문조사 질문사항,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 지역의 축제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및 관광정보,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 지역의 날씨를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음성으로 읽어준다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Shape 57"/>
          <p:cNvSpPr>
            <a:spLocks/>
          </p:cNvSpPr>
          <p:nvPr/>
        </p:nvSpPr>
        <p:spPr>
          <a:xfrm rot="0">
            <a:off x="3672205" y="332994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사각형 설명선 58"/>
          <p:cNvSpPr>
            <a:spLocks/>
          </p:cNvSpPr>
          <p:nvPr/>
        </p:nvSpPr>
        <p:spPr>
          <a:xfrm rot="0">
            <a:off x="6387465" y="325501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 업체명 위치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검색 및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 선택시 해당 지역의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축제 및 관광정보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76650" y="42678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날씨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672205" y="517779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채팅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사각형 설명선 61"/>
          <p:cNvSpPr>
            <a:spLocks/>
          </p:cNvSpPr>
          <p:nvPr/>
        </p:nvSpPr>
        <p:spPr>
          <a:xfrm rot="0">
            <a:off x="6391910" y="419290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지역별 실시간 날씨 및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미세먼지 농도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387465" y="5112385"/>
            <a:ext cx="1871980" cy="83185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사이트내 오픈 채팅방 사용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크루전용 채팅방 이용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챗봇 사용 중 1:1 상담 선택시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상담원과 채팅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251460" y="116840"/>
            <a:ext cx="820991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3442970" y="3082925"/>
            <a:ext cx="2261870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기업회원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PD-DH-071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 회원 회원가입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Shape 64"/>
          <p:cNvSpPr>
            <a:spLocks/>
          </p:cNvSpPr>
          <p:nvPr/>
        </p:nvSpPr>
        <p:spPr>
          <a:xfrm rot="0">
            <a:off x="1605915" y="2823210"/>
            <a:ext cx="1757680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기업용 회원가입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Shape 65"/>
          <p:cNvSpPr>
            <a:spLocks/>
          </p:cNvSpPr>
          <p:nvPr/>
        </p:nvSpPr>
        <p:spPr>
          <a:xfrm rot="0">
            <a:off x="1605915" y="4521200"/>
            <a:ext cx="1759585" cy="62357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상호명과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사업자번호 입력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4314825" y="3477260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3. 형식에 맞게 작성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8" name="Shape 67"/>
          <p:cNvCxnSpPr/>
          <p:nvPr/>
        </p:nvCxnSpPr>
        <p:spPr>
          <a:xfrm rot="0">
            <a:off x="2474595" y="3508375"/>
            <a:ext cx="3175" cy="7981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 rot="0" flipV="1">
            <a:off x="3533775" y="4086225"/>
            <a:ext cx="791845" cy="70612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 설명선 69"/>
          <p:cNvSpPr>
            <a:spLocks/>
          </p:cNvSpPr>
          <p:nvPr/>
        </p:nvSpPr>
        <p:spPr>
          <a:xfrm rot="0">
            <a:off x="1692910" y="5414645"/>
            <a:ext cx="1585595" cy="540385"/>
          </a:xfrm>
          <a:prstGeom prst="wedgeRectCallout">
            <a:avLst>
              <a:gd name="adj1" fmla="val -20986"/>
              <a:gd name="adj2" fmla="val -8790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중복 가입 방지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사각형 설명선 70"/>
          <p:cNvSpPr>
            <a:spLocks/>
          </p:cNvSpPr>
          <p:nvPr/>
        </p:nvSpPr>
        <p:spPr>
          <a:xfrm rot="0">
            <a:off x="4248150" y="2762250"/>
            <a:ext cx="1740535" cy="540385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중복, 필수입력사항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누락시 경고 알림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2" name="Shape 71"/>
          <p:cNvCxnSpPr/>
          <p:nvPr/>
        </p:nvCxnSpPr>
        <p:spPr>
          <a:xfrm rot="0" flipV="1">
            <a:off x="6121400" y="3733800"/>
            <a:ext cx="795020" cy="139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hape 72"/>
          <p:cNvSpPr>
            <a:spLocks/>
          </p:cNvSpPr>
          <p:nvPr/>
        </p:nvSpPr>
        <p:spPr>
          <a:xfrm rot="0">
            <a:off x="7053580" y="3472815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4. 가입완료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PD-DH-072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기업회원 로그인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5865" y="2165985"/>
            <a:ext cx="1757680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로그인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Shape 21"/>
          <p:cNvSpPr>
            <a:spLocks/>
          </p:cNvSpPr>
          <p:nvPr/>
        </p:nvSpPr>
        <p:spPr>
          <a:xfrm rot="0">
            <a:off x="4076700" y="2181860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성공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Shape 23"/>
          <p:cNvCxnSpPr/>
          <p:nvPr/>
        </p:nvCxnSpPr>
        <p:spPr>
          <a:xfrm rot="0">
            <a:off x="3162300" y="2428875"/>
            <a:ext cx="791845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 설명선 40"/>
          <p:cNvSpPr>
            <a:spLocks/>
          </p:cNvSpPr>
          <p:nvPr/>
        </p:nvSpPr>
        <p:spPr>
          <a:xfrm rot="0">
            <a:off x="4086225" y="3933825"/>
            <a:ext cx="1677670" cy="540385"/>
          </a:xfrm>
          <a:prstGeom prst="wedgeRectCallout">
            <a:avLst>
              <a:gd name="adj1" fmla="val -21523"/>
              <a:gd name="adj2" fmla="val -90620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아이디, 비밀번호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알림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Shape 41"/>
          <p:cNvCxnSpPr/>
          <p:nvPr/>
        </p:nvCxnSpPr>
        <p:spPr>
          <a:xfrm rot="0">
            <a:off x="3124200" y="6210300"/>
            <a:ext cx="78232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hape 42"/>
          <p:cNvSpPr>
            <a:spLocks/>
          </p:cNvSpPr>
          <p:nvPr/>
        </p:nvSpPr>
        <p:spPr>
          <a:xfrm rot="0">
            <a:off x="6882130" y="2177415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3. 메인페이지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4076700" y="3124835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2-1. 실패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1205230" y="4930140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1-1. 아이디 찾기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Shape 50"/>
          <p:cNvCxnSpPr/>
          <p:nvPr/>
        </p:nvCxnSpPr>
        <p:spPr>
          <a:xfrm rot="0">
            <a:off x="5934075" y="2419350"/>
            <a:ext cx="791845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 rot="0">
            <a:off x="3076575" y="2695575"/>
            <a:ext cx="858520" cy="429895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Shape 52"/>
          <p:cNvSpPr>
            <a:spLocks/>
          </p:cNvSpPr>
          <p:nvPr/>
        </p:nvSpPr>
        <p:spPr>
          <a:xfrm rot="0">
            <a:off x="1210310" y="5992495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2-1. 비밀번호 찾기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Shape 53"/>
          <p:cNvSpPr>
            <a:spLocks/>
          </p:cNvSpPr>
          <p:nvPr/>
        </p:nvSpPr>
        <p:spPr>
          <a:xfrm rot="0">
            <a:off x="4053205" y="5968365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2-2. 아이디, 메일 입력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5" name="Shape 54"/>
          <p:cNvCxnSpPr/>
          <p:nvPr/>
        </p:nvCxnSpPr>
        <p:spPr>
          <a:xfrm rot="0">
            <a:off x="5962650" y="6210300"/>
            <a:ext cx="78232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55"/>
          <p:cNvSpPr>
            <a:spLocks/>
          </p:cNvSpPr>
          <p:nvPr/>
        </p:nvSpPr>
        <p:spPr>
          <a:xfrm rot="0">
            <a:off x="6863080" y="5968365"/>
            <a:ext cx="174879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2-3. 입력한 메일로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비밀번호 전송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Shape 56"/>
          <p:cNvCxnSpPr/>
          <p:nvPr/>
        </p:nvCxnSpPr>
        <p:spPr>
          <a:xfrm rot="0">
            <a:off x="3124200" y="5153025"/>
            <a:ext cx="78232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57"/>
          <p:cNvSpPr>
            <a:spLocks/>
          </p:cNvSpPr>
          <p:nvPr/>
        </p:nvSpPr>
        <p:spPr>
          <a:xfrm rot="0">
            <a:off x="4053205" y="4911090"/>
            <a:ext cx="1686560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1-2. 기업명,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사업자 번호 입력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Shape 58"/>
          <p:cNvCxnSpPr/>
          <p:nvPr/>
        </p:nvCxnSpPr>
        <p:spPr>
          <a:xfrm rot="0">
            <a:off x="5962650" y="5153025"/>
            <a:ext cx="782320" cy="1079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59"/>
          <p:cNvSpPr>
            <a:spLocks/>
          </p:cNvSpPr>
          <p:nvPr/>
        </p:nvSpPr>
        <p:spPr>
          <a:xfrm rot="0">
            <a:off x="6863080" y="4911090"/>
            <a:ext cx="175831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1-3. 아이디 알림창 생성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후기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후기 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45205" y="36169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후기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03315" y="3551555"/>
            <a:ext cx="2114550" cy="636905"/>
          </a:xfrm>
          <a:prstGeom prst="wedgeRectCallout">
            <a:avLst>
              <a:gd name="adj1" fmla="val -77167"/>
              <a:gd name="adj2" fmla="val -837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회원들의 후기 게시글을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여행지, 작성자로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PD-DH-074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 팁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28725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 팁 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99385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66160" y="35953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 팁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24270" y="352996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 팁 게시글을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PD-DH-075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지역축제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지역축제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97910" y="360172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지역 축제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56020" y="353631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 축제 게시글을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PD-DH-076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여행지 추천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여행지 추천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56000" y="360362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여행지 게시글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14110" y="353822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여행지 게시글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PD-DH-078~PD-DH-079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고객의 소리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고객의 소리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724910" y="30041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칭찬의 소리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724910" y="42138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개선의 소리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369050" y="4267835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개선의 소리 목록을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83020" y="3005455"/>
            <a:ext cx="1847850" cy="5130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칭찬의 소리 목록을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PD-DH-080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설문조사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설문조사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56000" y="360362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설문지 작성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14110" y="353822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기업이 회원의 의견이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필요할때 원하는 질문을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만들어 등록 할 수 있다.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251460" y="116840"/>
            <a:ext cx="820991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3442970" y="3082925"/>
            <a:ext cx="2261870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PD-DH-081~PD-DH-084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교통업체 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교통업체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30295" y="21056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교통업체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83655" y="19659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 정보 입력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관리자에게 업체 등록 요청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27755" y="28124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교통업체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630295" y="35236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교통업체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Shape 61"/>
          <p:cNvSpPr>
            <a:spLocks/>
          </p:cNvSpPr>
          <p:nvPr/>
        </p:nvSpPr>
        <p:spPr>
          <a:xfrm rot="0">
            <a:off x="3627755" y="42303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교통업체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383655" y="26752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로그인한 기업의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 정보 조회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사각형 설명선 63"/>
          <p:cNvSpPr>
            <a:spLocks/>
          </p:cNvSpPr>
          <p:nvPr/>
        </p:nvSpPr>
        <p:spPr>
          <a:xfrm rot="0">
            <a:off x="6383655" y="339471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업체에 대한 정보 수정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383655" y="410400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업체에 대한 삭제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(제휴시 삭제 불가 알림)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Shape 65"/>
          <p:cNvSpPr>
            <a:spLocks/>
          </p:cNvSpPr>
          <p:nvPr/>
        </p:nvSpPr>
        <p:spPr>
          <a:xfrm rot="0">
            <a:off x="3656965" y="493712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여행사와 제휴 신청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412865" y="48107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여행사와 제휴 신청시 정보를 제공하며 여행사 승인시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제휴업체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Shape 67"/>
          <p:cNvSpPr>
            <a:spLocks/>
          </p:cNvSpPr>
          <p:nvPr/>
        </p:nvSpPr>
        <p:spPr>
          <a:xfrm rot="0">
            <a:off x="3656965" y="564642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여행사와 제휴 해지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사각형 설명선 68"/>
          <p:cNvSpPr>
            <a:spLocks/>
          </p:cNvSpPr>
          <p:nvPr/>
        </p:nvSpPr>
        <p:spPr>
          <a:xfrm rot="0">
            <a:off x="6412865" y="55200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여행사와 제휴 해지 신청시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정보를 제공하며 여행사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승인시 제휴업체 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PD-DH-085~PD-DH-088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숙박업체 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숙박업체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30295" y="21056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숙박업체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83655" y="19659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 정보 입력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관리자에게 업체 등록 요청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27755" y="28124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숙박업체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Shape 60"/>
          <p:cNvSpPr>
            <a:spLocks/>
          </p:cNvSpPr>
          <p:nvPr/>
        </p:nvSpPr>
        <p:spPr>
          <a:xfrm rot="0">
            <a:off x="3630295" y="35236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숙박업체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Shape 61"/>
          <p:cNvSpPr>
            <a:spLocks/>
          </p:cNvSpPr>
          <p:nvPr/>
        </p:nvSpPr>
        <p:spPr>
          <a:xfrm rot="0">
            <a:off x="3627755" y="42303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숙박업체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383655" y="26752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로그인한 기업의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 정보 조회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사각형 설명선 63"/>
          <p:cNvSpPr>
            <a:spLocks/>
          </p:cNvSpPr>
          <p:nvPr/>
        </p:nvSpPr>
        <p:spPr>
          <a:xfrm rot="0">
            <a:off x="6383655" y="339471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업체에 대한 정보 수정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383655" y="410400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업체에 대한 삭제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(제휴시 삭제 불가 알림)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Shape 65"/>
          <p:cNvSpPr>
            <a:spLocks/>
          </p:cNvSpPr>
          <p:nvPr/>
        </p:nvSpPr>
        <p:spPr>
          <a:xfrm rot="0">
            <a:off x="3656965" y="493712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여행사와 제휴 신청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412865" y="48107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여행사와 제휴 신청시 정보를 제공하며 여행사 승인시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제휴업체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Shape 67"/>
          <p:cNvSpPr>
            <a:spLocks/>
          </p:cNvSpPr>
          <p:nvPr/>
        </p:nvSpPr>
        <p:spPr>
          <a:xfrm rot="0">
            <a:off x="3656965" y="564642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여행사와 제휴 해지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사각형 설명선 68"/>
          <p:cNvSpPr>
            <a:spLocks/>
          </p:cNvSpPr>
          <p:nvPr/>
        </p:nvSpPr>
        <p:spPr>
          <a:xfrm rot="0">
            <a:off x="6412865" y="55200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여행사와 제휴 해지 신청시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정보를 제공하며 여행사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승인시 제휴업체 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PD-DH-089~PD-DH-093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여행사 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30295" y="25457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83655" y="240601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추가 정보 입력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관리자에게 업체 등록 요청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27755" y="32524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383655" y="311531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여행사를 삭제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 업체 존재시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재휴 해지 불가 알림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Shape 63"/>
          <p:cNvSpPr>
            <a:spLocks/>
          </p:cNvSpPr>
          <p:nvPr/>
        </p:nvSpPr>
        <p:spPr>
          <a:xfrm rot="0">
            <a:off x="3638550" y="39935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제휴업체 승인/미승인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391910" y="385381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제휴업체에서 온 신청을 관리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Shape 65"/>
          <p:cNvSpPr>
            <a:spLocks/>
          </p:cNvSpPr>
          <p:nvPr/>
        </p:nvSpPr>
        <p:spPr>
          <a:xfrm rot="0">
            <a:off x="3636010" y="47002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제휴업체 해지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391910" y="456311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제휴업체에게 해지신청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PD-DH-094~PD-DH-099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여행상품 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여행사 상품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630295" y="21056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여행상품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383655" y="19659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여행지, 일정, 가격, 상세정보 등 입력하여 상품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627755" y="28124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여행상품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383655" y="26752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현재 존재하는 여행 상품을 모두 조회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Shape 63"/>
          <p:cNvSpPr>
            <a:spLocks/>
          </p:cNvSpPr>
          <p:nvPr/>
        </p:nvSpPr>
        <p:spPr>
          <a:xfrm rot="0">
            <a:off x="3638550" y="35534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여행상품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391910" y="34137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관련 여행사의 여행상품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단 진행중일때 수정 불가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Shape 65"/>
          <p:cNvSpPr>
            <a:spLocks/>
          </p:cNvSpPr>
          <p:nvPr/>
        </p:nvSpPr>
        <p:spPr>
          <a:xfrm rot="0">
            <a:off x="3636010" y="42602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여행상품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391910" y="41230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관련 여행사의 여행상품 삭제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단 진행중일때 삭제 불가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Shape 67"/>
          <p:cNvSpPr>
            <a:spLocks/>
          </p:cNvSpPr>
          <p:nvPr/>
        </p:nvSpPr>
        <p:spPr>
          <a:xfrm rot="0">
            <a:off x="3627755" y="50139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상품별 고객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사각형 설명선 68"/>
          <p:cNvSpPr>
            <a:spLocks/>
          </p:cNvSpPr>
          <p:nvPr/>
        </p:nvSpPr>
        <p:spPr>
          <a:xfrm rot="0">
            <a:off x="6381115" y="487426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각 상품별 이용 고객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Shape 69"/>
          <p:cNvSpPr>
            <a:spLocks/>
          </p:cNvSpPr>
          <p:nvPr/>
        </p:nvSpPr>
        <p:spPr>
          <a:xfrm rot="0">
            <a:off x="3625215" y="57207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영수증 발급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사각형 설명선 70"/>
          <p:cNvSpPr>
            <a:spLocks/>
          </p:cNvSpPr>
          <p:nvPr/>
        </p:nvSpPr>
        <p:spPr>
          <a:xfrm rot="0">
            <a:off x="6381115" y="558355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구매 고객에 대해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상품정보 및 영수증을 pdf로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변환 후 메일 전송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PD-DH-100~PD-DH-104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통계관리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7770" y="360045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통계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8430" y="385381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56000" y="224155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설문조사 통계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14110" y="2176145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설문조사를 통한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통계 산출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556000" y="296100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월별 여행지 선호도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사각형 설명선 60"/>
          <p:cNvSpPr>
            <a:spLocks/>
          </p:cNvSpPr>
          <p:nvPr/>
        </p:nvSpPr>
        <p:spPr>
          <a:xfrm rot="0">
            <a:off x="6214110" y="289560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월별 여행지 선호도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통계 산출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Shape 61"/>
          <p:cNvSpPr>
            <a:spLocks/>
          </p:cNvSpPr>
          <p:nvPr/>
        </p:nvSpPr>
        <p:spPr>
          <a:xfrm rot="0">
            <a:off x="3556000" y="369125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제휴 업체별 선호도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사각형 설명선 62"/>
          <p:cNvSpPr>
            <a:spLocks/>
          </p:cNvSpPr>
          <p:nvPr/>
        </p:nvSpPr>
        <p:spPr>
          <a:xfrm rot="0">
            <a:off x="6214110" y="362585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 업체별 선호도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통계 산출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Shape 63"/>
          <p:cNvSpPr>
            <a:spLocks/>
          </p:cNvSpPr>
          <p:nvPr/>
        </p:nvSpPr>
        <p:spPr>
          <a:xfrm rot="0">
            <a:off x="3556000" y="442150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패키지 상품별 선호도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사각형 설명선 64"/>
          <p:cNvSpPr>
            <a:spLocks/>
          </p:cNvSpPr>
          <p:nvPr/>
        </p:nvSpPr>
        <p:spPr>
          <a:xfrm rot="0">
            <a:off x="6214110" y="435610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패키지 상품별 선호도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통계 산출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Shape 65"/>
          <p:cNvSpPr>
            <a:spLocks/>
          </p:cNvSpPr>
          <p:nvPr/>
        </p:nvSpPr>
        <p:spPr>
          <a:xfrm rot="0">
            <a:off x="3556000" y="515175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총 매출 통계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사각형 설명선 66"/>
          <p:cNvSpPr>
            <a:spLocks/>
          </p:cNvSpPr>
          <p:nvPr/>
        </p:nvSpPr>
        <p:spPr>
          <a:xfrm rot="0">
            <a:off x="6214110" y="508635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해당 기업의 매출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통계 산출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PD-DH-067~PD-DH-070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 기능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58521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사이트내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기타 기능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383857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550920" y="268478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음성인식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266180" y="2360295"/>
            <a:ext cx="1871980" cy="90551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설문조사 질문사항,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 지역의 축제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및 관광정보,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선택한 지역의 날씨를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음성으로 읽어준다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Shape 57"/>
          <p:cNvSpPr>
            <a:spLocks/>
          </p:cNvSpPr>
          <p:nvPr/>
        </p:nvSpPr>
        <p:spPr>
          <a:xfrm rot="0">
            <a:off x="3546475" y="35947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사각형 설명선 58"/>
          <p:cNvSpPr>
            <a:spLocks/>
          </p:cNvSpPr>
          <p:nvPr/>
        </p:nvSpPr>
        <p:spPr>
          <a:xfrm rot="0">
            <a:off x="6261735" y="351980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원하는 업체명 위치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검색 및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 선택시 해당 지역의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축제 및 관광정보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550920" y="453263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날씨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사각형 설명선 61"/>
          <p:cNvSpPr>
            <a:spLocks/>
          </p:cNvSpPr>
          <p:nvPr/>
        </p:nvSpPr>
        <p:spPr>
          <a:xfrm rot="0">
            <a:off x="6266180" y="445770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지역별 실시간 날씨 및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미세먼지 농도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 rot="0">
            <a:off x="203835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기업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rot="0">
            <a:off x="251460" y="116840"/>
            <a:ext cx="820991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3707765" y="3082925"/>
            <a:ext cx="1743075" cy="7073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4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PD-DH-105~PD-DH-108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444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회원관리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80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Shape 59"/>
          <p:cNvSpPr>
            <a:spLocks/>
          </p:cNvSpPr>
          <p:nvPr/>
        </p:nvSpPr>
        <p:spPr>
          <a:xfrm rot="0">
            <a:off x="3550920" y="235267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블랙회원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사각형 설명선 61"/>
          <p:cNvSpPr>
            <a:spLocks/>
          </p:cNvSpPr>
          <p:nvPr/>
        </p:nvSpPr>
        <p:spPr>
          <a:xfrm rot="0">
            <a:off x="6266180" y="227774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부적절한 행동한 회원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사유 입력 후 추가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Shape 64"/>
          <p:cNvSpPr>
            <a:spLocks/>
          </p:cNvSpPr>
          <p:nvPr/>
        </p:nvSpPr>
        <p:spPr>
          <a:xfrm rot="0">
            <a:off x="3550920" y="311467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블랙회원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사각형 설명선 65"/>
          <p:cNvSpPr>
            <a:spLocks/>
          </p:cNvSpPr>
          <p:nvPr/>
        </p:nvSpPr>
        <p:spPr>
          <a:xfrm rot="0">
            <a:off x="6266180" y="303974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모든 블랙 회원과 사유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561715" y="391922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블랙회원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276975" y="384429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 회원에서 삭제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561715" y="468122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회원조회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276975" y="460629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사이트내 모든 회원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Shape 70"/>
          <p:cNvSpPr>
            <a:spLocks/>
          </p:cNvSpPr>
          <p:nvPr/>
        </p:nvSpPr>
        <p:spPr>
          <a:xfrm rot="0">
            <a:off x="3550920" y="545401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등급부여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사각형 설명선 71"/>
          <p:cNvSpPr>
            <a:spLocks/>
          </p:cNvSpPr>
          <p:nvPr/>
        </p:nvSpPr>
        <p:spPr>
          <a:xfrm rot="0">
            <a:off x="6266180" y="537908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사이트 이용 횟수에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따른 등급 부여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PD-DH-109~PD-DH-110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크루관리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380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크루관리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170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656965" y="3009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72225" y="2934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 활동 중인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모든 크루원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656965" y="3771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등급 부여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72225" y="3696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크루활동에 따라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등급 부여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Shape 70"/>
          <p:cNvSpPr>
            <a:spLocks/>
          </p:cNvSpPr>
          <p:nvPr/>
        </p:nvSpPr>
        <p:spPr>
          <a:xfrm rot="0">
            <a:off x="3646170" y="45440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크루원 강퇴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사각형 설명선 71"/>
          <p:cNvSpPr>
            <a:spLocks/>
          </p:cNvSpPr>
          <p:nvPr/>
        </p:nvSpPr>
        <p:spPr>
          <a:xfrm rot="0">
            <a:off x="6361430" y="446913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부적절한 행동한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크루원을 퇴출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PD-DH-111~PD-DH-113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기업관리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380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기업관리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170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656965" y="3009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기업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72225" y="2934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모든 기업의 대한 정보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656965" y="3771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제휴기업 신청여부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72225" y="3696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제휴기업의 신청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승인 / 미승인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Shape 70"/>
          <p:cNvSpPr>
            <a:spLocks/>
          </p:cNvSpPr>
          <p:nvPr/>
        </p:nvSpPr>
        <p:spPr>
          <a:xfrm rot="0">
            <a:off x="3646170" y="45440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 등록 신청여부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사각형 설명선 71"/>
          <p:cNvSpPr>
            <a:spLocks/>
          </p:cNvSpPr>
          <p:nvPr/>
        </p:nvSpPr>
        <p:spPr>
          <a:xfrm rot="0">
            <a:off x="6361430" y="446913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 등록 신청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승인 / 미승인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PD-DH-001~PD-DH-002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일반회원 회원가입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605915" y="2823210"/>
            <a:ext cx="1757045" cy="5073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회원용 회원가입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Shape 18"/>
          <p:cNvSpPr>
            <a:spLocks/>
          </p:cNvSpPr>
          <p:nvPr/>
        </p:nvSpPr>
        <p:spPr>
          <a:xfrm rot="0">
            <a:off x="1605915" y="4521200"/>
            <a:ext cx="1758950" cy="622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이름과 주민등록번호입력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Shape 21"/>
          <p:cNvSpPr>
            <a:spLocks/>
          </p:cNvSpPr>
          <p:nvPr/>
        </p:nvSpPr>
        <p:spPr>
          <a:xfrm rot="0">
            <a:off x="4314825" y="3477260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3. 형식에 맞게 작성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474595" y="3508375"/>
            <a:ext cx="2540" cy="7975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/>
          <p:nvPr/>
        </p:nvCxnSpPr>
        <p:spPr>
          <a:xfrm rot="0" flipV="1">
            <a:off x="3533775" y="4086225"/>
            <a:ext cx="791210" cy="70548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 설명선 39"/>
          <p:cNvSpPr>
            <a:spLocks/>
          </p:cNvSpPr>
          <p:nvPr/>
        </p:nvSpPr>
        <p:spPr>
          <a:xfrm rot="0">
            <a:off x="1692910" y="5414645"/>
            <a:ext cx="1584960" cy="539750"/>
          </a:xfrm>
          <a:prstGeom prst="wedgeRectCallout">
            <a:avLst>
              <a:gd name="adj1" fmla="val -20986"/>
              <a:gd name="adj2" fmla="val -8790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중복 가입 방지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사각형 설명선 40"/>
          <p:cNvSpPr>
            <a:spLocks/>
          </p:cNvSpPr>
          <p:nvPr/>
        </p:nvSpPr>
        <p:spPr>
          <a:xfrm rot="0">
            <a:off x="4248150" y="2762250"/>
            <a:ext cx="1739900" cy="53975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중복, 필수입력사항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누락시 경고 알림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Shape 41"/>
          <p:cNvCxnSpPr/>
          <p:nvPr/>
        </p:nvCxnSpPr>
        <p:spPr>
          <a:xfrm rot="0" flipV="1">
            <a:off x="6121400" y="3733800"/>
            <a:ext cx="794385" cy="133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hape 42"/>
          <p:cNvSpPr>
            <a:spLocks/>
          </p:cNvSpPr>
          <p:nvPr/>
        </p:nvSpPr>
        <p:spPr>
          <a:xfrm rot="0">
            <a:off x="7053580" y="3472815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4. 가입완료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3959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204470" y="3622675"/>
            <a:ext cx="69215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PD-DH-114~PD-DH-115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게시판관리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380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게시판관리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170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656965" y="34283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신고 글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72225" y="33534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신고된 글의 목록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656965" y="41903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게시글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72225" y="41154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모든 게시판의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게시글에 대해 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PD-DH-123~PD-DH-125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이벤트관리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380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이벤트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170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656965" y="3009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추천인 제도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72225" y="2934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회원가입시 추천인에게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마일리지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656965" y="3771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출석 제도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72225" y="3696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매일 출석시 마일리지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Shape 70"/>
          <p:cNvSpPr>
            <a:spLocks/>
          </p:cNvSpPr>
          <p:nvPr/>
        </p:nvSpPr>
        <p:spPr>
          <a:xfrm rot="0">
            <a:off x="3646170" y="45440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우수 게시글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사각형 설명선 71"/>
          <p:cNvSpPr>
            <a:spLocks/>
          </p:cNvSpPr>
          <p:nvPr/>
        </p:nvSpPr>
        <p:spPr>
          <a:xfrm rot="0">
            <a:off x="6361430" y="446913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추천을 많이 받은 회원에게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마일리지 제공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PD-DH-119~PD-DH-122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공지사항게시판관리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380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공지사항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170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656965" y="3009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공지사항 작성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72225" y="2934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회원, 여행사, 업체 등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사이트 이용 회원에 대해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공지글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656965" y="3771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공지사항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72225" y="3696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작성한 공지사항 수정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Shape 70"/>
          <p:cNvSpPr>
            <a:spLocks/>
          </p:cNvSpPr>
          <p:nvPr/>
        </p:nvSpPr>
        <p:spPr>
          <a:xfrm rot="0">
            <a:off x="3646170" y="45440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공지사항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사각형 설명선 71"/>
          <p:cNvSpPr>
            <a:spLocks/>
          </p:cNvSpPr>
          <p:nvPr/>
        </p:nvSpPr>
        <p:spPr>
          <a:xfrm rot="0">
            <a:off x="6361430" y="446913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작성한 공지사항 삭제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Shape 72"/>
          <p:cNvSpPr>
            <a:spLocks/>
          </p:cNvSpPr>
          <p:nvPr/>
        </p:nvSpPr>
        <p:spPr>
          <a:xfrm rot="0">
            <a:off x="3656965" y="531685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공지사항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사각형 설명선 73"/>
          <p:cNvSpPr>
            <a:spLocks/>
          </p:cNvSpPr>
          <p:nvPr/>
        </p:nvSpPr>
        <p:spPr>
          <a:xfrm rot="0">
            <a:off x="6372225" y="524192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작성한 모든 공지사항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 기능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PD-DH-116~PD-DH-118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통계관리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3960" y="3773805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통계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674620" y="4027170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 rot="0">
            <a:off x="161925" y="3781425"/>
            <a:ext cx="97091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Shape 66"/>
          <p:cNvSpPr>
            <a:spLocks/>
          </p:cNvSpPr>
          <p:nvPr/>
        </p:nvSpPr>
        <p:spPr>
          <a:xfrm rot="0">
            <a:off x="3656965" y="3009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월별 패키지 상품 이용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사각형 설명선 67"/>
          <p:cNvSpPr>
            <a:spLocks/>
          </p:cNvSpPr>
          <p:nvPr/>
        </p:nvSpPr>
        <p:spPr>
          <a:xfrm rot="0">
            <a:off x="6372225" y="2934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월별 패키지 상품의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사용자 수 통계 산출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Shape 68"/>
          <p:cNvSpPr>
            <a:spLocks/>
          </p:cNvSpPr>
          <p:nvPr/>
        </p:nvSpPr>
        <p:spPr>
          <a:xfrm rot="0">
            <a:off x="3656965" y="377126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여행사 선호도 그래프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사각형 설명선 69"/>
          <p:cNvSpPr>
            <a:spLocks/>
          </p:cNvSpPr>
          <p:nvPr/>
        </p:nvSpPr>
        <p:spPr>
          <a:xfrm rot="0">
            <a:off x="6372225" y="3696335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여행사 선호도 그래프 산출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Shape 70"/>
          <p:cNvSpPr>
            <a:spLocks/>
          </p:cNvSpPr>
          <p:nvPr/>
        </p:nvSpPr>
        <p:spPr>
          <a:xfrm rot="0">
            <a:off x="3646170" y="45440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여행지 선호도 그래프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사각형 설명선 71"/>
          <p:cNvSpPr>
            <a:spLocks/>
          </p:cNvSpPr>
          <p:nvPr/>
        </p:nvSpPr>
        <p:spPr>
          <a:xfrm rot="0">
            <a:off x="6361430" y="4469130"/>
            <a:ext cx="1871980" cy="66548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여행지 선호도 그래프 산출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PD-DH-001~PD-DH-002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일반회원 로그인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205865" y="2165985"/>
            <a:ext cx="1757045" cy="5073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로그인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Shape 21"/>
          <p:cNvSpPr>
            <a:spLocks/>
          </p:cNvSpPr>
          <p:nvPr/>
        </p:nvSpPr>
        <p:spPr>
          <a:xfrm rot="0">
            <a:off x="4076700" y="2181860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성공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Shape 23"/>
          <p:cNvCxnSpPr/>
          <p:nvPr/>
        </p:nvCxnSpPr>
        <p:spPr>
          <a:xfrm rot="0">
            <a:off x="3162300" y="2428875"/>
            <a:ext cx="791210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 설명선 40"/>
          <p:cNvSpPr>
            <a:spLocks/>
          </p:cNvSpPr>
          <p:nvPr/>
        </p:nvSpPr>
        <p:spPr>
          <a:xfrm rot="0">
            <a:off x="4086225" y="3933825"/>
            <a:ext cx="1677035" cy="539750"/>
          </a:xfrm>
          <a:prstGeom prst="wedgeRectCallout">
            <a:avLst>
              <a:gd name="adj1" fmla="val -21523"/>
              <a:gd name="adj2" fmla="val -90620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아이디, 비밀번호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알림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Shape 41"/>
          <p:cNvCxnSpPr/>
          <p:nvPr/>
        </p:nvCxnSpPr>
        <p:spPr>
          <a:xfrm rot="0">
            <a:off x="3124200" y="6210300"/>
            <a:ext cx="78168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hape 42"/>
          <p:cNvSpPr>
            <a:spLocks/>
          </p:cNvSpPr>
          <p:nvPr/>
        </p:nvSpPr>
        <p:spPr>
          <a:xfrm rot="0">
            <a:off x="6882130" y="2177415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3. 메인페이지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3959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사각형 설명선 46"/>
          <p:cNvSpPr>
            <a:spLocks/>
          </p:cNvSpPr>
          <p:nvPr/>
        </p:nvSpPr>
        <p:spPr>
          <a:xfrm rot="0">
            <a:off x="1205230" y="3043555"/>
            <a:ext cx="1739900" cy="539750"/>
          </a:xfrm>
          <a:prstGeom prst="wedgeRectCallout">
            <a:avLst>
              <a:gd name="adj1" fmla="val -21819"/>
              <a:gd name="adj2" fmla="val -86264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소셜 로그인도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(구글, 카카오, 네이버)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4076700" y="3124835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2-1. 실패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1205230" y="4930140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1-1. 아이디 찾기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1" name="Shape 50"/>
          <p:cNvCxnSpPr/>
          <p:nvPr/>
        </p:nvCxnSpPr>
        <p:spPr>
          <a:xfrm rot="0">
            <a:off x="5934075" y="2419350"/>
            <a:ext cx="791210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/>
          <p:nvPr/>
        </p:nvCxnSpPr>
        <p:spPr>
          <a:xfrm rot="0">
            <a:off x="3076575" y="2695575"/>
            <a:ext cx="857885" cy="429260"/>
          </a:xfrm>
          <a:prstGeom prst="straightConnector1"/>
          <a:ln w="38100" cap="flat" cmpd="sng">
            <a:solidFill>
              <a:srgbClr val="FF00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Shape 52"/>
          <p:cNvSpPr>
            <a:spLocks/>
          </p:cNvSpPr>
          <p:nvPr/>
        </p:nvSpPr>
        <p:spPr>
          <a:xfrm rot="0">
            <a:off x="1210310" y="5992495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2-1. 비밀번호 찾기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Shape 53"/>
          <p:cNvSpPr>
            <a:spLocks/>
          </p:cNvSpPr>
          <p:nvPr/>
        </p:nvSpPr>
        <p:spPr>
          <a:xfrm rot="0">
            <a:off x="4053205" y="5968365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2-2. 아이디, 메일 입력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5" name="Shape 54"/>
          <p:cNvCxnSpPr/>
          <p:nvPr/>
        </p:nvCxnSpPr>
        <p:spPr>
          <a:xfrm rot="0">
            <a:off x="5962650" y="6210300"/>
            <a:ext cx="78168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55"/>
          <p:cNvSpPr>
            <a:spLocks/>
          </p:cNvSpPr>
          <p:nvPr/>
        </p:nvSpPr>
        <p:spPr>
          <a:xfrm rot="0">
            <a:off x="6863080" y="5968365"/>
            <a:ext cx="174815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2-3. 입력한 메일로 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비밀번호 전송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Shape 56"/>
          <p:cNvCxnSpPr/>
          <p:nvPr/>
        </p:nvCxnSpPr>
        <p:spPr>
          <a:xfrm rot="0">
            <a:off x="3124200" y="5153025"/>
            <a:ext cx="78168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57"/>
          <p:cNvSpPr>
            <a:spLocks/>
          </p:cNvSpPr>
          <p:nvPr/>
        </p:nvSpPr>
        <p:spPr>
          <a:xfrm rot="0">
            <a:off x="4053205" y="4911090"/>
            <a:ext cx="1685925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1-2. 이름, 주번 입력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Shape 58"/>
          <p:cNvCxnSpPr/>
          <p:nvPr/>
        </p:nvCxnSpPr>
        <p:spPr>
          <a:xfrm rot="0">
            <a:off x="5962650" y="5153025"/>
            <a:ext cx="781685" cy="1016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hape 59"/>
          <p:cNvSpPr>
            <a:spLocks/>
          </p:cNvSpPr>
          <p:nvPr/>
        </p:nvSpPr>
        <p:spPr>
          <a:xfrm rot="0">
            <a:off x="6863080" y="4911090"/>
            <a:ext cx="1757680" cy="49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1-3. 아이디 알림창 생성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1460" cy="463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PD-DH-003~PD-DH-012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851910"/>
            <a:ext cx="1404620" cy="50736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마이페이지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Shape 21"/>
          <p:cNvSpPr>
            <a:spLocks/>
          </p:cNvSpPr>
          <p:nvPr/>
        </p:nvSpPr>
        <p:spPr>
          <a:xfrm rot="0">
            <a:off x="3419475" y="19913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개인정보 조회 /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4105275"/>
            <a:ext cx="762635" cy="635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3959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Shape 46"/>
          <p:cNvSpPr>
            <a:spLocks/>
          </p:cNvSpPr>
          <p:nvPr/>
        </p:nvSpPr>
        <p:spPr>
          <a:xfrm rot="0">
            <a:off x="3419475" y="48774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여행상품 관리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5723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일정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09950" y="372491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일정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19475" y="43059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일정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19475" y="31438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일정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사각형 설명선 51"/>
          <p:cNvSpPr>
            <a:spLocks/>
          </p:cNvSpPr>
          <p:nvPr/>
        </p:nvSpPr>
        <p:spPr>
          <a:xfrm rot="0">
            <a:off x="6091555" y="1949450"/>
            <a:ext cx="1871980" cy="38481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 정보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Shape 52"/>
          <p:cNvSpPr>
            <a:spLocks/>
          </p:cNvSpPr>
          <p:nvPr/>
        </p:nvSpPr>
        <p:spPr>
          <a:xfrm rot="0">
            <a:off x="3415030" y="544449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내가 쓴글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Shape 53"/>
          <p:cNvSpPr>
            <a:spLocks/>
          </p:cNvSpPr>
          <p:nvPr/>
        </p:nvSpPr>
        <p:spPr>
          <a:xfrm rot="0">
            <a:off x="3420110" y="602107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즐겨찾기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87110" y="317373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달력에 날짜 선택 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 등록창 생성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63615" y="3778885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달력에 제목 선택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 등록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68060" y="2630805"/>
            <a:ext cx="1871980" cy="384810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달력에서 일정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068695" y="436499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달력에 제목 선택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일정 등록 삭제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사각형 설명선 58"/>
          <p:cNvSpPr>
            <a:spLocks/>
          </p:cNvSpPr>
          <p:nvPr/>
        </p:nvSpPr>
        <p:spPr>
          <a:xfrm rot="0">
            <a:off x="6064250" y="4932045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내가 이용한 여행상품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 확인, 예약 취소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사각형 설명선 59"/>
          <p:cNvSpPr>
            <a:spLocks/>
          </p:cNvSpPr>
          <p:nvPr/>
        </p:nvSpPr>
        <p:spPr>
          <a:xfrm rot="0">
            <a:off x="6088380" y="5508625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모든게시판에서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내가 작성한 글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사각형 설명선 60"/>
          <p:cNvSpPr>
            <a:spLocks/>
          </p:cNvSpPr>
          <p:nvPr/>
        </p:nvSpPr>
        <p:spPr>
          <a:xfrm rot="0">
            <a:off x="6088380" y="607060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내 즐겨찾기한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게시글 모아보기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TextBox 61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PD-DH-012~PD-DH-016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후기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85191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후기 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410527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5723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후기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09950" y="41725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후기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09950" y="49726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후기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19475" y="33629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후기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77585" y="3411855"/>
            <a:ext cx="2122805" cy="570230"/>
          </a:xfrm>
          <a:prstGeom prst="wedgeRectCallout">
            <a:avLst>
              <a:gd name="adj1" fmla="val -78306"/>
              <a:gd name="adj2" fmla="val -11870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자유여행, 패키지여행 선택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여행날짜, 여행장소,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직접찍은사진, 내용 등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54090" y="4226560"/>
            <a:ext cx="2126615" cy="436880"/>
          </a:xfrm>
          <a:prstGeom prst="wedgeRectCallout">
            <a:avLst>
              <a:gd name="adj1" fmla="val -78042"/>
              <a:gd name="adj2" fmla="val -3574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후기의 내용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77585" y="2506980"/>
            <a:ext cx="2114550" cy="636905"/>
          </a:xfrm>
          <a:prstGeom prst="wedgeRectCallout">
            <a:avLst>
              <a:gd name="adj1" fmla="val -77167"/>
              <a:gd name="adj2" fmla="val -8375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회원들의 후기 게시글을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여행지, 작성자로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추천기능, 즐겨찾기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097270" y="4974590"/>
            <a:ext cx="2088515" cy="436880"/>
          </a:xfrm>
          <a:prstGeom prst="wedgeRectCallout">
            <a:avLst>
              <a:gd name="adj1" fmla="val -79708"/>
              <a:gd name="adj2" fmla="val -9111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PD-DH-017~PD-DH-021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여행 팁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85191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여행 팁 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410527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5723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 팁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09950" y="41725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 팁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09950" y="49726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 팁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19475" y="3362960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여행 팁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77585" y="3411855"/>
            <a:ext cx="1871980" cy="57023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여행노하우, 기타,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첨부사진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54090" y="422656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77585" y="250698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여행 팁 게시글을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추천기능, 즐겨찾기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106795" y="503174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3175" y="666115"/>
            <a:ext cx="9142095" cy="469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02565" y="783590"/>
          <a:ext cx="875093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575"/>
                <a:gridCol w="2187575"/>
                <a:gridCol w="2187575"/>
                <a:gridCol w="2188210"/>
              </a:tblGrid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PD-DH-022~PD-DH-025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프로세서 명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지역축제 게시판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2019.01.03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1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Shape 16"/>
          <p:cNvSpPr>
            <a:spLocks/>
          </p:cNvSpPr>
          <p:nvPr/>
        </p:nvSpPr>
        <p:spPr>
          <a:xfrm rot="0">
            <a:off x="1082040" y="3851910"/>
            <a:ext cx="1405255" cy="508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1. 지역축제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Shape 22"/>
          <p:cNvCxnSpPr/>
          <p:nvPr/>
        </p:nvCxnSpPr>
        <p:spPr>
          <a:xfrm rot="0">
            <a:off x="2552700" y="4105275"/>
            <a:ext cx="763270" cy="1270"/>
          </a:xfrm>
          <a:prstGeom prst="straightConnector1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/>
          </p:cNvSpPr>
          <p:nvPr/>
        </p:nvSpPr>
        <p:spPr>
          <a:xfrm rot="0">
            <a:off x="3656965" y="1436370"/>
            <a:ext cx="1840230" cy="40005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 Flow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Shape 47"/>
          <p:cNvSpPr>
            <a:spLocks/>
          </p:cNvSpPr>
          <p:nvPr/>
        </p:nvSpPr>
        <p:spPr>
          <a:xfrm rot="0">
            <a:off x="3419475" y="25723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지역 축제 조회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Shape 48"/>
          <p:cNvSpPr>
            <a:spLocks/>
          </p:cNvSpPr>
          <p:nvPr/>
        </p:nvSpPr>
        <p:spPr>
          <a:xfrm rot="0">
            <a:off x="3409950" y="41725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지역 축제 수정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Shape 49"/>
          <p:cNvSpPr>
            <a:spLocks/>
          </p:cNvSpPr>
          <p:nvPr/>
        </p:nvSpPr>
        <p:spPr>
          <a:xfrm rot="0">
            <a:off x="3409950" y="497268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지역 축제 삭제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Shape 50"/>
          <p:cNvSpPr>
            <a:spLocks/>
          </p:cNvSpPr>
          <p:nvPr/>
        </p:nvSpPr>
        <p:spPr>
          <a:xfrm rot="0">
            <a:off x="3409950" y="3353435"/>
            <a:ext cx="1886585" cy="49593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 strike="noStrike">
                <a:solidFill>
                  <a:schemeClr val="lt1"/>
                </a:solidFill>
                <a:latin typeface="맑은 고딕" charset="0"/>
                <a:ea typeface="맑은 고딕" charset="0"/>
              </a:rPr>
              <a:t>2. 지역 축제 등록</a:t>
            </a:r>
            <a:endParaRPr lang="ko-KR" altLang="en-US" sz="1100" cap="none" dirty="0" smtClean="0" b="0" strike="noStrike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사각형 설명선 54"/>
          <p:cNvSpPr>
            <a:spLocks/>
          </p:cNvSpPr>
          <p:nvPr/>
        </p:nvSpPr>
        <p:spPr>
          <a:xfrm rot="0">
            <a:off x="6077585" y="3411855"/>
            <a:ext cx="1871980" cy="57023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축제명, 축제기간, 지역, 장소, 주관, 문의전화, 내용,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첨부사진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사각형 설명선 55"/>
          <p:cNvSpPr>
            <a:spLocks/>
          </p:cNvSpPr>
          <p:nvPr/>
        </p:nvSpPr>
        <p:spPr>
          <a:xfrm rot="0">
            <a:off x="6054090" y="422656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내용 수정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사각형 설명선 56"/>
          <p:cNvSpPr>
            <a:spLocks/>
          </p:cNvSpPr>
          <p:nvPr/>
        </p:nvSpPr>
        <p:spPr>
          <a:xfrm rot="0">
            <a:off x="6077585" y="2506980"/>
            <a:ext cx="1871980" cy="636905"/>
          </a:xfrm>
          <a:prstGeom prst="wedgeRectCallout">
            <a:avLst>
              <a:gd name="adj1" fmla="val -88954"/>
              <a:gd name="adj2" fmla="val -4537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지역 축제 게시글을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제목, 내용으로 검색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조회시 조회수 증가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추천기능, 즐겨찾기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사각형 설명선 57"/>
          <p:cNvSpPr>
            <a:spLocks/>
          </p:cNvSpPr>
          <p:nvPr/>
        </p:nvSpPr>
        <p:spPr>
          <a:xfrm rot="0">
            <a:off x="6106795" y="5031740"/>
            <a:ext cx="1871980" cy="436880"/>
          </a:xfrm>
          <a:prstGeom prst="wedgeRectCallout">
            <a:avLst>
              <a:gd name="adj1" fmla="val -89523"/>
              <a:gd name="adj2" fmla="val -7292"/>
            </a:avLst>
          </a:prstGeom>
          <a:solidFill>
            <a:schemeClr val="accent5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확인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가능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 rot="0">
            <a:off x="251460" y="116840"/>
            <a:ext cx="8209915" cy="5226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2800" cap="none" dirty="0" smtClean="0" b="1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 rot="0">
            <a:off x="204470" y="3622675"/>
            <a:ext cx="692150" cy="7067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43</Pages>
  <Paragraphs>287</Paragraphs>
  <Words>376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AutoBVT</dc:creator>
  <cp:lastModifiedBy>Song chi kwon</cp:lastModifiedBy>
  <dc:title>PowerPoint 프레젠테이션</dc:title>
  <dcterms:modified xsi:type="dcterms:W3CDTF">2016-09-05T05:50:38Z</dcterms:modified>
</cp:coreProperties>
</file>