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59" r:id="rId4"/>
    <p:sldId id="260" r:id="rId5"/>
    <p:sldId id="263" r:id="rId6"/>
    <p:sldId id="261" r:id="rId7"/>
    <p:sldId id="264" r:id="rId8"/>
    <p:sldId id="270"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p:cViewPr varScale="1">
        <p:scale>
          <a:sx n="84" d="100"/>
          <a:sy n="84" d="100"/>
        </p:scale>
        <p:origin x="1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366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36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9014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713412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439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098301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8/7/2018</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1817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970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458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686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2865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085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7141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828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4592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96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467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8/7/2018</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507464"/>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C71D-5ECB-425E-9289-1054503DC20C}"/>
              </a:ext>
            </a:extLst>
          </p:cNvPr>
          <p:cNvSpPr>
            <a:spLocks noGrp="1"/>
          </p:cNvSpPr>
          <p:nvPr>
            <p:ph type="ctrTitle"/>
          </p:nvPr>
        </p:nvSpPr>
        <p:spPr>
          <a:xfrm>
            <a:off x="1154955" y="1920239"/>
            <a:ext cx="8825658" cy="1965961"/>
          </a:xfrm>
        </p:spPr>
        <p:txBody>
          <a:bodyPr/>
          <a:lstStyle/>
          <a:p>
            <a:r>
              <a:rPr lang="en-US" sz="4800" b="1" dirty="0"/>
              <a:t>Analyzing and Predicting Stock Market Prices</a:t>
            </a:r>
            <a:endParaRPr lang="en-US" dirty="0"/>
          </a:p>
        </p:txBody>
      </p:sp>
      <p:sp>
        <p:nvSpPr>
          <p:cNvPr id="3" name="Subtitle 2">
            <a:extLst>
              <a:ext uri="{FF2B5EF4-FFF2-40B4-BE49-F238E27FC236}">
                <a16:creationId xmlns:a16="http://schemas.microsoft.com/office/drawing/2014/main" id="{754C5DD6-57D7-4FE2-966E-C7377C2C1679}"/>
              </a:ext>
            </a:extLst>
          </p:cNvPr>
          <p:cNvSpPr>
            <a:spLocks noGrp="1"/>
          </p:cNvSpPr>
          <p:nvPr>
            <p:ph type="subTitle" idx="1"/>
          </p:nvPr>
        </p:nvSpPr>
        <p:spPr>
          <a:xfrm>
            <a:off x="1154955" y="4777380"/>
            <a:ext cx="8825658" cy="1120500"/>
          </a:xfrm>
        </p:spPr>
        <p:txBody>
          <a:bodyPr>
            <a:normAutofit fontScale="92500" lnSpcReduction="20000"/>
          </a:bodyPr>
          <a:lstStyle/>
          <a:p>
            <a:r>
              <a:rPr lang="en-US" b="1" dirty="0"/>
              <a:t>Nandini poddar (UIN : 652404994)</a:t>
            </a:r>
          </a:p>
          <a:p>
            <a:r>
              <a:rPr lang="en-US" b="1" dirty="0" err="1"/>
              <a:t>Vatsal</a:t>
            </a:r>
            <a:r>
              <a:rPr lang="en-US" b="1" dirty="0"/>
              <a:t> shah (UIN : 653763850)</a:t>
            </a:r>
          </a:p>
          <a:p>
            <a:r>
              <a:rPr lang="en-US" b="1" dirty="0" err="1"/>
              <a:t>AnuraAg</a:t>
            </a:r>
            <a:r>
              <a:rPr lang="en-US" b="1" dirty="0"/>
              <a:t> Banerjee (UIN : 677398706)</a:t>
            </a:r>
          </a:p>
        </p:txBody>
      </p:sp>
    </p:spTree>
    <p:extLst>
      <p:ext uri="{BB962C8B-B14F-4D97-AF65-F5344CB8AC3E}">
        <p14:creationId xmlns:p14="http://schemas.microsoft.com/office/powerpoint/2010/main" val="24715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60308F-9F10-4588-A6B8-9CDFE2116BB0}"/>
              </a:ext>
            </a:extLst>
          </p:cNvPr>
          <p:cNvSpPr>
            <a:spLocks noGrp="1"/>
          </p:cNvSpPr>
          <p:nvPr>
            <p:ph type="title"/>
          </p:nvPr>
        </p:nvSpPr>
        <p:spPr>
          <a:xfrm>
            <a:off x="8191925" y="1325880"/>
            <a:ext cx="3352375" cy="3066507"/>
          </a:xfrm>
        </p:spPr>
        <p:txBody>
          <a:bodyPr vert="horz" lIns="91440" tIns="45720" rIns="91440" bIns="45720" rtlCol="0" anchor="b">
            <a:normAutofit/>
          </a:bodyPr>
          <a:lstStyle/>
          <a:p>
            <a:pPr algn="r">
              <a:lnSpc>
                <a:spcPct val="90000"/>
              </a:lnSpc>
            </a:pPr>
            <a:r>
              <a:rPr lang="en-US" sz="3200" dirty="0"/>
              <a:t>Test Statistics for Difference of  </a:t>
            </a:r>
            <a:br>
              <a:rPr lang="en-US" sz="3200" dirty="0"/>
            </a:br>
            <a:r>
              <a:rPr lang="en-US" sz="3200" dirty="0"/>
              <a:t>Moving Averages</a:t>
            </a:r>
          </a:p>
        </p:txBody>
      </p:sp>
      <p:sp>
        <p:nvSpPr>
          <p:cNvPr id="21" name="Rectangle 20">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5"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4" name="Content Placeholder 3">
            <a:extLst>
              <a:ext uri="{FF2B5EF4-FFF2-40B4-BE49-F238E27FC236}">
                <a16:creationId xmlns:a16="http://schemas.microsoft.com/office/drawing/2014/main" id="{8463831B-4517-436B-BE38-633192440587}"/>
              </a:ext>
            </a:extLst>
          </p:cNvPr>
          <p:cNvPicPr>
            <a:picLocks noGrp="1"/>
          </p:cNvPicPr>
          <p:nvPr>
            <p:ph idx="1"/>
          </p:nvPr>
        </p:nvPicPr>
        <p:blipFill rotWithShape="1">
          <a:blip r:embed="rId7"/>
          <a:srcRect l="640" t="72406" r="63302" b="15336"/>
          <a:stretch/>
        </p:blipFill>
        <p:spPr bwMode="auto">
          <a:xfrm>
            <a:off x="402152" y="2103899"/>
            <a:ext cx="6562308" cy="1131570"/>
          </a:xfrm>
          <a:prstGeom prst="rect">
            <a:avLst/>
          </a:prstGeom>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988D120F-D8E5-46D8-A35B-619653A7C7BC}"/>
              </a:ext>
            </a:extLst>
          </p:cNvPr>
          <p:cNvSpPr txBox="1"/>
          <p:nvPr/>
        </p:nvSpPr>
        <p:spPr>
          <a:xfrm>
            <a:off x="402151" y="3577590"/>
            <a:ext cx="5324611" cy="1754326"/>
          </a:xfrm>
          <a:prstGeom prst="rect">
            <a:avLst/>
          </a:prstGeom>
          <a:noFill/>
        </p:spPr>
        <p:txBody>
          <a:bodyPr wrap="square" rtlCol="0">
            <a:spAutoFit/>
          </a:bodyPr>
          <a:lstStyle/>
          <a:p>
            <a:r>
              <a:rPr lang="en-US" dirty="0">
                <a:solidFill>
                  <a:schemeClr val="bg1"/>
                </a:solidFill>
              </a:rPr>
              <a:t>P-value is less than the alpha values, </a:t>
            </a:r>
          </a:p>
          <a:p>
            <a:r>
              <a:rPr lang="en-US" dirty="0">
                <a:solidFill>
                  <a:schemeClr val="bg1"/>
                </a:solidFill>
              </a:rPr>
              <a:t>Therefore, reject the null hypothesis.</a:t>
            </a:r>
          </a:p>
          <a:p>
            <a:endParaRPr lang="en-US" dirty="0">
              <a:solidFill>
                <a:schemeClr val="bg1"/>
              </a:solidFill>
            </a:endParaRPr>
          </a:p>
          <a:p>
            <a:r>
              <a:rPr lang="en-US" dirty="0">
                <a:solidFill>
                  <a:schemeClr val="bg1"/>
                </a:solidFill>
              </a:rPr>
              <a:t>The difference of weekly moving average is stationary. Hence, we will go ahead with the difference for building the ARIMA model.</a:t>
            </a:r>
          </a:p>
        </p:txBody>
      </p:sp>
      <p:sp>
        <p:nvSpPr>
          <p:cNvPr id="6" name="Oval 5">
            <a:extLst>
              <a:ext uri="{FF2B5EF4-FFF2-40B4-BE49-F238E27FC236}">
                <a16:creationId xmlns:a16="http://schemas.microsoft.com/office/drawing/2014/main" id="{8FC8DEC5-C882-4896-AC88-9AA513117155}"/>
              </a:ext>
            </a:extLst>
          </p:cNvPr>
          <p:cNvSpPr/>
          <p:nvPr/>
        </p:nvSpPr>
        <p:spPr>
          <a:xfrm>
            <a:off x="4743451" y="2514601"/>
            <a:ext cx="1721788" cy="628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3743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28" name="Picture 8">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29" name="Picture 10">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12">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1" name="Picture 14">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1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33" name="Rectangle 18">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Rectangle 20">
            <a:extLst>
              <a:ext uri="{FF2B5EF4-FFF2-40B4-BE49-F238E27FC236}">
                <a16:creationId xmlns:a16="http://schemas.microsoft.com/office/drawing/2014/main" id="{6B42653A-00F8-40F8-9BAA-AFDE65366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2">
            <a:extLst>
              <a:ext uri="{FF2B5EF4-FFF2-40B4-BE49-F238E27FC236}">
                <a16:creationId xmlns:a16="http://schemas.microsoft.com/office/drawing/2014/main" id="{5D85582E-5C24-4E50-94D0-EBDFCAF82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6" name="Freeform 16">
            <a:extLst>
              <a:ext uri="{FF2B5EF4-FFF2-40B4-BE49-F238E27FC236}">
                <a16:creationId xmlns:a16="http://schemas.microsoft.com/office/drawing/2014/main" id="{D2CF7175-D926-4ED8-BF71-C9046B886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sp useBgFill="1">
        <p:nvSpPr>
          <p:cNvPr id="27" name="Freeform 5">
            <a:extLst>
              <a:ext uri="{FF2B5EF4-FFF2-40B4-BE49-F238E27FC236}">
                <a16:creationId xmlns:a16="http://schemas.microsoft.com/office/drawing/2014/main" id="{CE21D3E3-E417-4B15-9ACE-327E9B12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sp>
      <p:sp>
        <p:nvSpPr>
          <p:cNvPr id="2" name="Title 1">
            <a:extLst>
              <a:ext uri="{FF2B5EF4-FFF2-40B4-BE49-F238E27FC236}">
                <a16:creationId xmlns:a16="http://schemas.microsoft.com/office/drawing/2014/main" id="{0FC0B9CE-52C2-47C0-9B45-0D43EFA82502}"/>
              </a:ext>
            </a:extLst>
          </p:cNvPr>
          <p:cNvSpPr>
            <a:spLocks noGrp="1"/>
          </p:cNvSpPr>
          <p:nvPr>
            <p:ph type="title"/>
          </p:nvPr>
        </p:nvSpPr>
        <p:spPr>
          <a:xfrm>
            <a:off x="636916" y="4854346"/>
            <a:ext cx="9149350" cy="868026"/>
          </a:xfrm>
        </p:spPr>
        <p:txBody>
          <a:bodyPr vert="horz" lIns="91440" tIns="45720" rIns="91440" bIns="45720" rtlCol="0" anchor="b">
            <a:normAutofit fontScale="90000"/>
          </a:bodyPr>
          <a:lstStyle/>
          <a:p>
            <a:pPr>
              <a:lnSpc>
                <a:spcPct val="90000"/>
              </a:lnSpc>
            </a:pPr>
            <a:r>
              <a:rPr lang="en-US" sz="2600" dirty="0"/>
              <a:t>T statistics for ARIMA Model: Lower value of AIC implies the model is close to truth.</a:t>
            </a:r>
            <a:br>
              <a:rPr lang="en-US" sz="2600" dirty="0"/>
            </a:br>
            <a:endParaRPr lang="en-US" sz="2600" dirty="0"/>
          </a:p>
        </p:txBody>
      </p:sp>
      <p:pic>
        <p:nvPicPr>
          <p:cNvPr id="4" name="Content Placeholder 3">
            <a:extLst>
              <a:ext uri="{FF2B5EF4-FFF2-40B4-BE49-F238E27FC236}">
                <a16:creationId xmlns:a16="http://schemas.microsoft.com/office/drawing/2014/main" id="{1CA17F43-E4B4-49E8-AE67-7FDA7DAD2A74}"/>
              </a:ext>
            </a:extLst>
          </p:cNvPr>
          <p:cNvPicPr>
            <a:picLocks noGrp="1"/>
          </p:cNvPicPr>
          <p:nvPr>
            <p:ph idx="1"/>
          </p:nvPr>
        </p:nvPicPr>
        <p:blipFill rotWithShape="1">
          <a:blip r:embed="rId7"/>
          <a:srcRect l="801" t="62525" r="50641" b="13910"/>
          <a:stretch/>
        </p:blipFill>
        <p:spPr bwMode="auto">
          <a:xfrm>
            <a:off x="761206" y="1420696"/>
            <a:ext cx="9150807" cy="2497978"/>
          </a:xfrm>
          <a:prstGeom prst="rect">
            <a:avLst/>
          </a:prstGeom>
          <a:effectLst/>
          <a:extLst>
            <a:ext uri="{53640926-AAD7-44D8-BBD7-CCE9431645EC}">
              <a14:shadowObscured xmlns:a14="http://schemas.microsoft.com/office/drawing/2010/main"/>
            </a:ext>
          </a:extLst>
        </p:spPr>
      </p:pic>
      <p:sp>
        <p:nvSpPr>
          <p:cNvPr id="5" name="Oval 4">
            <a:extLst>
              <a:ext uri="{FF2B5EF4-FFF2-40B4-BE49-F238E27FC236}">
                <a16:creationId xmlns:a16="http://schemas.microsoft.com/office/drawing/2014/main" id="{AEB007DE-5D5A-45CE-84A6-198794BEDEBE}"/>
              </a:ext>
            </a:extLst>
          </p:cNvPr>
          <p:cNvSpPr/>
          <p:nvPr/>
        </p:nvSpPr>
        <p:spPr>
          <a:xfrm>
            <a:off x="7200900" y="3218702"/>
            <a:ext cx="1817370" cy="7530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5383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6" name="Picture 1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9A00C6E-2771-4344-A69E-B4B2376EFDDA}"/>
              </a:ext>
            </a:extLst>
          </p:cNvPr>
          <p:cNvSpPr>
            <a:spLocks noGrp="1"/>
          </p:cNvSpPr>
          <p:nvPr>
            <p:ph type="title"/>
          </p:nvPr>
        </p:nvSpPr>
        <p:spPr>
          <a:xfrm>
            <a:off x="7912959" y="1325880"/>
            <a:ext cx="3631341" cy="3326130"/>
          </a:xfrm>
        </p:spPr>
        <p:txBody>
          <a:bodyPr vert="horz" lIns="91440" tIns="45720" rIns="91440" bIns="45720" rtlCol="0" anchor="b">
            <a:normAutofit/>
          </a:bodyPr>
          <a:lstStyle/>
          <a:p>
            <a:r>
              <a:rPr lang="en-US" sz="2000" dirty="0"/>
              <a:t>Here is our ARIMA model with future predictive values going through the next 250 points.</a:t>
            </a:r>
            <a:br>
              <a:rPr lang="en-US" sz="2000" dirty="0"/>
            </a:br>
            <a:br>
              <a:rPr lang="en-US" sz="2000" dirty="0"/>
            </a:br>
            <a:br>
              <a:rPr lang="en-US" sz="2000" dirty="0"/>
            </a:br>
            <a:r>
              <a:rPr lang="en-US" sz="2000" dirty="0"/>
              <a:t>We can keep increasing the prediction values which will give us an estimate of the prices.</a:t>
            </a:r>
          </a:p>
        </p:txBody>
      </p:sp>
      <p:sp>
        <p:nvSpPr>
          <p:cNvPr id="22" name="Rectangle 21">
            <a:extLst>
              <a:ext uri="{FF2B5EF4-FFF2-40B4-BE49-F238E27FC236}">
                <a16:creationId xmlns:a16="http://schemas.microsoft.com/office/drawing/2014/main" id="{87BE56A7-2B14-4ABE-8DF3-40C07E64B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36">
            <a:extLst>
              <a:ext uri="{FF2B5EF4-FFF2-40B4-BE49-F238E27FC236}">
                <a16:creationId xmlns:a16="http://schemas.microsoft.com/office/drawing/2014/main" id="{140D5101-D8FB-4102-A338-49651E971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6" name="Freeform 5">
            <a:extLst>
              <a:ext uri="{FF2B5EF4-FFF2-40B4-BE49-F238E27FC236}">
                <a16:creationId xmlns:a16="http://schemas.microsoft.com/office/drawing/2014/main" id="{73E26159-C029-4449-8912-A9B418CC32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screenshot of a cell phone&#10;&#10;Description generated with very high confidence">
            <a:extLst>
              <a:ext uri="{FF2B5EF4-FFF2-40B4-BE49-F238E27FC236}">
                <a16:creationId xmlns:a16="http://schemas.microsoft.com/office/drawing/2014/main" id="{A20718BF-09FA-4965-A82F-1E030DC75A9B}"/>
              </a:ext>
            </a:extLst>
          </p:cNvPr>
          <p:cNvPicPr>
            <a:picLocks noGrp="1" noChangeAspect="1"/>
          </p:cNvPicPr>
          <p:nvPr>
            <p:ph idx="1"/>
          </p:nvPr>
        </p:nvPicPr>
        <p:blipFill>
          <a:blip r:embed="rId7"/>
          <a:stretch>
            <a:fillRect/>
          </a:stretch>
        </p:blipFill>
        <p:spPr>
          <a:xfrm>
            <a:off x="643854" y="1700803"/>
            <a:ext cx="6270662" cy="3455928"/>
          </a:xfrm>
          <a:prstGeom prst="rect">
            <a:avLst/>
          </a:prstGeom>
          <a:effectLst/>
        </p:spPr>
      </p:pic>
    </p:spTree>
    <p:extLst>
      <p:ext uri="{BB962C8B-B14F-4D97-AF65-F5344CB8AC3E}">
        <p14:creationId xmlns:p14="http://schemas.microsoft.com/office/powerpoint/2010/main" val="789025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5D68-272B-4392-A733-AA2993A142FC}"/>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46DC5746-7968-4FFC-A910-42ED958823C1}"/>
              </a:ext>
            </a:extLst>
          </p:cNvPr>
          <p:cNvSpPr>
            <a:spLocks noGrp="1"/>
          </p:cNvSpPr>
          <p:nvPr>
            <p:ph idx="1"/>
          </p:nvPr>
        </p:nvSpPr>
        <p:spPr/>
        <p:txBody>
          <a:bodyPr/>
          <a:lstStyle/>
          <a:p>
            <a:r>
              <a:rPr lang="en-US" dirty="0"/>
              <a:t>If the sign of the forecasted return equals the sign of the actual returns we have assigned it a positive accuracy score. </a:t>
            </a:r>
          </a:p>
          <a:p>
            <a:r>
              <a:rPr lang="en-US" dirty="0"/>
              <a:t>The accuracy percentage of the model comes to around 68%.</a:t>
            </a:r>
          </a:p>
          <a:p>
            <a:r>
              <a:rPr lang="en-US" dirty="0"/>
              <a:t>We can try running the model for other possible combinations of (</a:t>
            </a:r>
            <a:r>
              <a:rPr lang="en-US" dirty="0" err="1"/>
              <a:t>p,d,q</a:t>
            </a:r>
            <a:r>
              <a:rPr lang="en-US" dirty="0"/>
              <a:t>) or instead use the </a:t>
            </a:r>
            <a:r>
              <a:rPr lang="en-US" dirty="0" err="1"/>
              <a:t>auto.arima</a:t>
            </a:r>
            <a:r>
              <a:rPr lang="en-US" dirty="0"/>
              <a:t> function which selects the best optimal parameters to run the model.</a:t>
            </a:r>
          </a:p>
        </p:txBody>
      </p:sp>
    </p:spTree>
    <p:extLst>
      <p:ext uri="{BB962C8B-B14F-4D97-AF65-F5344CB8AC3E}">
        <p14:creationId xmlns:p14="http://schemas.microsoft.com/office/powerpoint/2010/main" val="27676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2A61C-10C4-4A84-A9C9-2A894B574EAC}"/>
              </a:ext>
            </a:extLst>
          </p:cNvPr>
          <p:cNvSpPr>
            <a:spLocks noGrp="1"/>
          </p:cNvSpPr>
          <p:nvPr>
            <p:ph idx="1"/>
          </p:nvPr>
        </p:nvSpPr>
        <p:spPr/>
        <p:txBody>
          <a:bodyPr>
            <a:normAutofit/>
          </a:bodyPr>
          <a:lstStyle/>
          <a:p>
            <a:pPr marL="0" indent="0">
              <a:buNone/>
            </a:pPr>
            <a:r>
              <a:rPr lang="en-US" sz="7200" b="1" dirty="0"/>
              <a:t>THANK YOU! </a:t>
            </a:r>
            <a:r>
              <a:rPr lang="en-US" sz="7200" b="1" dirty="0">
                <a:sym typeface="Wingdings" panose="05000000000000000000" pitchFamily="2" charset="2"/>
              </a:rPr>
              <a:t></a:t>
            </a:r>
            <a:endParaRPr lang="en-US" sz="7200" b="1" dirty="0"/>
          </a:p>
        </p:txBody>
      </p:sp>
    </p:spTree>
    <p:extLst>
      <p:ext uri="{BB962C8B-B14F-4D97-AF65-F5344CB8AC3E}">
        <p14:creationId xmlns:p14="http://schemas.microsoft.com/office/powerpoint/2010/main" val="1180704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6545-3192-46ED-B13F-663D29F39D7A}"/>
              </a:ext>
            </a:extLst>
          </p:cNvPr>
          <p:cNvSpPr>
            <a:spLocks noGrp="1"/>
          </p:cNvSpPr>
          <p:nvPr>
            <p:ph type="title"/>
          </p:nvPr>
        </p:nvSpPr>
        <p:spPr/>
        <p:txBody>
          <a:bodyPr/>
          <a:lstStyle/>
          <a:p>
            <a:r>
              <a:rPr lang="en-US" dirty="0"/>
              <a:t>DATASET </a:t>
            </a:r>
          </a:p>
        </p:txBody>
      </p:sp>
      <p:graphicFrame>
        <p:nvGraphicFramePr>
          <p:cNvPr id="4" name="Content Placeholder 3">
            <a:extLst>
              <a:ext uri="{FF2B5EF4-FFF2-40B4-BE49-F238E27FC236}">
                <a16:creationId xmlns:a16="http://schemas.microsoft.com/office/drawing/2014/main" id="{04890CE5-DB9E-40B1-9CF7-EED657835F08}"/>
              </a:ext>
            </a:extLst>
          </p:cNvPr>
          <p:cNvGraphicFramePr>
            <a:graphicFrameLocks noGrp="1"/>
          </p:cNvGraphicFramePr>
          <p:nvPr>
            <p:ph idx="1"/>
            <p:extLst>
              <p:ext uri="{D42A27DB-BD31-4B8C-83A1-F6EECF244321}">
                <p14:modId xmlns:p14="http://schemas.microsoft.com/office/powerpoint/2010/main" val="1203565463"/>
              </p:ext>
            </p:extLst>
          </p:nvPr>
        </p:nvGraphicFramePr>
        <p:xfrm>
          <a:off x="822960" y="1657350"/>
          <a:ext cx="10527030" cy="4663441"/>
        </p:xfrm>
        <a:graphic>
          <a:graphicData uri="http://schemas.openxmlformats.org/drawingml/2006/table">
            <a:tbl>
              <a:tblPr firstRow="1" firstCol="1" bandRow="1">
                <a:tableStyleId>{5C22544A-7EE6-4342-B048-85BDC9FD1C3A}</a:tableStyleId>
              </a:tblPr>
              <a:tblGrid>
                <a:gridCol w="1716976">
                  <a:extLst>
                    <a:ext uri="{9D8B030D-6E8A-4147-A177-3AD203B41FA5}">
                      <a16:colId xmlns:a16="http://schemas.microsoft.com/office/drawing/2014/main" val="1474120252"/>
                    </a:ext>
                  </a:extLst>
                </a:gridCol>
                <a:gridCol w="8810054">
                  <a:extLst>
                    <a:ext uri="{9D8B030D-6E8A-4147-A177-3AD203B41FA5}">
                      <a16:colId xmlns:a16="http://schemas.microsoft.com/office/drawing/2014/main" val="1945510043"/>
                    </a:ext>
                  </a:extLst>
                </a:gridCol>
              </a:tblGrid>
              <a:tr h="417500">
                <a:tc>
                  <a:txBody>
                    <a:bodyPr/>
                    <a:lstStyle/>
                    <a:p>
                      <a:pPr marL="0" marR="0">
                        <a:lnSpc>
                          <a:spcPct val="107000"/>
                        </a:lnSpc>
                        <a:spcBef>
                          <a:spcPts val="0"/>
                        </a:spcBef>
                        <a:spcAft>
                          <a:spcPts val="0"/>
                        </a:spcAft>
                      </a:pPr>
                      <a:r>
                        <a:rPr lang="en-US" sz="1800" dirty="0">
                          <a:effectLst/>
                        </a:rPr>
                        <a:t>Variable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Description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966830"/>
                  </a:ext>
                </a:extLst>
              </a:tr>
              <a:tr h="858231">
                <a:tc>
                  <a:txBody>
                    <a:bodyPr/>
                    <a:lstStyle/>
                    <a:p>
                      <a:pPr marL="0" marR="0">
                        <a:lnSpc>
                          <a:spcPct val="107000"/>
                        </a:lnSpc>
                        <a:spcBef>
                          <a:spcPts val="0"/>
                        </a:spcBef>
                        <a:spcAft>
                          <a:spcPts val="0"/>
                        </a:spcAft>
                      </a:pPr>
                      <a:r>
                        <a:rPr lang="en-US" sz="1800" dirty="0">
                          <a:effectLst/>
                        </a:rPr>
                        <a:t>Date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This captures all the Opening, Closing, High and Low Stock Prices that are captured in a day.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86171358"/>
                  </a:ext>
                </a:extLst>
              </a:tr>
              <a:tr h="858231">
                <a:tc>
                  <a:txBody>
                    <a:bodyPr/>
                    <a:lstStyle/>
                    <a:p>
                      <a:pPr marL="0" marR="0">
                        <a:lnSpc>
                          <a:spcPct val="107000"/>
                        </a:lnSpc>
                        <a:spcBef>
                          <a:spcPts val="0"/>
                        </a:spcBef>
                        <a:spcAft>
                          <a:spcPts val="0"/>
                        </a:spcAft>
                      </a:pPr>
                      <a:r>
                        <a:rPr lang="en-US" sz="1800" dirty="0">
                          <a:effectLst/>
                        </a:rPr>
                        <a:t>Open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Open is the price of the stock at the beginning of the trading day (it need not be the closing price of the previous trading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98026240"/>
                  </a:ext>
                </a:extLst>
              </a:tr>
              <a:tr h="417812">
                <a:tc>
                  <a:txBody>
                    <a:bodyPr/>
                    <a:lstStyle/>
                    <a:p>
                      <a:pPr marL="0" marR="0">
                        <a:lnSpc>
                          <a:spcPct val="107000"/>
                        </a:lnSpc>
                        <a:spcBef>
                          <a:spcPts val="0"/>
                        </a:spcBef>
                        <a:spcAft>
                          <a:spcPts val="0"/>
                        </a:spcAft>
                      </a:pPr>
                      <a:r>
                        <a:rPr lang="en-US" sz="1800" dirty="0">
                          <a:effectLst/>
                        </a:rPr>
                        <a:t>High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High is the highest price of the stock on that trading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43006838"/>
                  </a:ext>
                </a:extLst>
              </a:tr>
              <a:tr h="417812">
                <a:tc>
                  <a:txBody>
                    <a:bodyPr/>
                    <a:lstStyle/>
                    <a:p>
                      <a:pPr marL="0" marR="0">
                        <a:lnSpc>
                          <a:spcPct val="107000"/>
                        </a:lnSpc>
                        <a:spcBef>
                          <a:spcPts val="0"/>
                        </a:spcBef>
                        <a:spcAft>
                          <a:spcPts val="0"/>
                        </a:spcAft>
                      </a:pPr>
                      <a:r>
                        <a:rPr lang="en-US" sz="1800" dirty="0">
                          <a:effectLst/>
                        </a:rPr>
                        <a:t>Low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Low the lowest price of the stock on that trading day.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29552670"/>
                  </a:ext>
                </a:extLst>
              </a:tr>
              <a:tr h="417812">
                <a:tc>
                  <a:txBody>
                    <a:bodyPr/>
                    <a:lstStyle/>
                    <a:p>
                      <a:pPr marL="0" marR="0">
                        <a:lnSpc>
                          <a:spcPct val="107000"/>
                        </a:lnSpc>
                        <a:spcBef>
                          <a:spcPts val="0"/>
                        </a:spcBef>
                        <a:spcAft>
                          <a:spcPts val="0"/>
                        </a:spcAft>
                      </a:pPr>
                      <a:r>
                        <a:rPr lang="en-US" sz="1800" dirty="0">
                          <a:effectLst/>
                        </a:rPr>
                        <a:t>Close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Close the price of the stock at closing time.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384474"/>
                  </a:ext>
                </a:extLst>
              </a:tr>
              <a:tr h="858231">
                <a:tc>
                  <a:txBody>
                    <a:bodyPr/>
                    <a:lstStyle/>
                    <a:p>
                      <a:pPr marL="0" marR="0">
                        <a:lnSpc>
                          <a:spcPct val="107000"/>
                        </a:lnSpc>
                        <a:spcBef>
                          <a:spcPts val="0"/>
                        </a:spcBef>
                        <a:spcAft>
                          <a:spcPts val="0"/>
                        </a:spcAft>
                      </a:pPr>
                      <a:r>
                        <a:rPr lang="en-US" sz="1800" dirty="0" err="1">
                          <a:effectLst/>
                        </a:rPr>
                        <a:t>Adj_Close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Adjusted close is the closing price of the stock that adjusts the price of the stock for corporate actions.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9696243"/>
                  </a:ext>
                </a:extLst>
              </a:tr>
              <a:tr h="417812">
                <a:tc>
                  <a:txBody>
                    <a:bodyPr/>
                    <a:lstStyle/>
                    <a:p>
                      <a:pPr marL="0" marR="0">
                        <a:lnSpc>
                          <a:spcPct val="107000"/>
                        </a:lnSpc>
                        <a:spcBef>
                          <a:spcPts val="0"/>
                        </a:spcBef>
                        <a:spcAft>
                          <a:spcPts val="0"/>
                        </a:spcAft>
                      </a:pPr>
                      <a:r>
                        <a:rPr lang="en-US" sz="1800" dirty="0">
                          <a:effectLst/>
                        </a:rPr>
                        <a:t>Volume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Volume indicates how many stocks were traded.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4989609"/>
                  </a:ext>
                </a:extLst>
              </a:tr>
            </a:tbl>
          </a:graphicData>
        </a:graphic>
      </p:graphicFrame>
    </p:spTree>
    <p:extLst>
      <p:ext uri="{BB962C8B-B14F-4D97-AF65-F5344CB8AC3E}">
        <p14:creationId xmlns:p14="http://schemas.microsoft.com/office/powerpoint/2010/main" val="1863653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BFF7E-7682-430E-A777-AF20E481F41F}"/>
              </a:ext>
            </a:extLst>
          </p:cNvPr>
          <p:cNvSpPr>
            <a:spLocks noGrp="1"/>
          </p:cNvSpPr>
          <p:nvPr>
            <p:ph type="title"/>
          </p:nvPr>
        </p:nvSpPr>
        <p:spPr>
          <a:xfrm>
            <a:off x="648931" y="629266"/>
            <a:ext cx="4166510" cy="1622321"/>
          </a:xfrm>
        </p:spPr>
        <p:txBody>
          <a:bodyPr>
            <a:normAutofit/>
          </a:bodyPr>
          <a:lstStyle/>
          <a:p>
            <a:r>
              <a:rPr lang="en-US" dirty="0"/>
              <a:t>PLOTTING TIME SERIES DATA</a:t>
            </a:r>
          </a:p>
        </p:txBody>
      </p:sp>
      <p:sp>
        <p:nvSpPr>
          <p:cNvPr id="13"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8" name="Content Placeholder 4">
            <a:extLst>
              <a:ext uri="{FF2B5EF4-FFF2-40B4-BE49-F238E27FC236}">
                <a16:creationId xmlns:a16="http://schemas.microsoft.com/office/drawing/2014/main" id="{C659CBCE-CA15-4BD2-835C-88DDF0349E08}"/>
              </a:ext>
            </a:extLst>
          </p:cNvPr>
          <p:cNvPicPr>
            <a:picLocks noChangeAspect="1"/>
          </p:cNvPicPr>
          <p:nvPr/>
        </p:nvPicPr>
        <p:blipFill>
          <a:blip r:embed="rId3"/>
          <a:stretch>
            <a:fillRect/>
          </a:stretch>
        </p:blipFill>
        <p:spPr>
          <a:xfrm>
            <a:off x="5966460" y="1927208"/>
            <a:ext cx="5963381" cy="3286577"/>
          </a:xfrm>
          <a:prstGeom prst="rect">
            <a:avLst/>
          </a:prstGeom>
          <a:effectLst/>
        </p:spPr>
      </p:pic>
      <p:sp>
        <p:nvSpPr>
          <p:cNvPr id="19" name="Rectangle 18">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1" name="Content Placeholder 20">
            <a:extLst>
              <a:ext uri="{FF2B5EF4-FFF2-40B4-BE49-F238E27FC236}">
                <a16:creationId xmlns:a16="http://schemas.microsoft.com/office/drawing/2014/main" id="{5C6651B2-7340-4DE8-8E6C-B3290F505241}"/>
              </a:ext>
            </a:extLst>
          </p:cNvPr>
          <p:cNvPicPr>
            <a:picLocks noGrp="1"/>
          </p:cNvPicPr>
          <p:nvPr>
            <p:ph idx="1"/>
          </p:nvPr>
        </p:nvPicPr>
        <p:blipFill rotWithShape="1">
          <a:blip r:embed="rId4"/>
          <a:srcRect l="686" t="77007" r="63301" b="6499"/>
          <a:stretch/>
        </p:blipFill>
        <p:spPr bwMode="auto">
          <a:xfrm>
            <a:off x="558170" y="2637000"/>
            <a:ext cx="4435850" cy="13777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8401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DFB8-5B8C-4EBF-94A5-037F9C13EC29}"/>
              </a:ext>
            </a:extLst>
          </p:cNvPr>
          <p:cNvSpPr>
            <a:spLocks noGrp="1"/>
          </p:cNvSpPr>
          <p:nvPr>
            <p:ph type="title"/>
          </p:nvPr>
        </p:nvSpPr>
        <p:spPr/>
        <p:txBody>
          <a:bodyPr/>
          <a:lstStyle/>
          <a:p>
            <a:pPr algn="ctr"/>
            <a:r>
              <a:rPr lang="en-US" dirty="0"/>
              <a:t>MOVING AVERAGES</a:t>
            </a:r>
          </a:p>
        </p:txBody>
      </p:sp>
      <p:sp>
        <p:nvSpPr>
          <p:cNvPr id="3" name="Content Placeholder 2">
            <a:extLst>
              <a:ext uri="{FF2B5EF4-FFF2-40B4-BE49-F238E27FC236}">
                <a16:creationId xmlns:a16="http://schemas.microsoft.com/office/drawing/2014/main" id="{80EF27F5-4C16-4A32-A548-9DE79C82CE25}"/>
              </a:ext>
            </a:extLst>
          </p:cNvPr>
          <p:cNvSpPr>
            <a:spLocks noGrp="1"/>
          </p:cNvSpPr>
          <p:nvPr>
            <p:ph idx="1"/>
          </p:nvPr>
        </p:nvSpPr>
        <p:spPr/>
        <p:txBody>
          <a:bodyPr>
            <a:normAutofit/>
          </a:bodyPr>
          <a:lstStyle/>
          <a:p>
            <a:r>
              <a:rPr lang="en-US" sz="2800" dirty="0"/>
              <a:t>Visually we could draw a line through our data i.e. the line would contain average points across several time periods, called the Moving Averages thereby smoothing the observed data into a more stable predictable series. </a:t>
            </a:r>
          </a:p>
          <a:p>
            <a:r>
              <a:rPr lang="en-US" sz="2800" dirty="0"/>
              <a:t>The moving average is extremely useful for forecasting long-term trends. </a:t>
            </a:r>
          </a:p>
          <a:p>
            <a:r>
              <a:rPr lang="en-US" sz="2800" dirty="0"/>
              <a:t>We, then calculated the Weekly and Monthly Moving Averages.</a:t>
            </a:r>
          </a:p>
        </p:txBody>
      </p:sp>
    </p:spTree>
    <p:extLst>
      <p:ext uri="{BB962C8B-B14F-4D97-AF65-F5344CB8AC3E}">
        <p14:creationId xmlns:p14="http://schemas.microsoft.com/office/powerpoint/2010/main" val="112775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13" name="Freeform 11">
            <a:extLst>
              <a:ext uri="{FF2B5EF4-FFF2-40B4-BE49-F238E27FC236}">
                <a16:creationId xmlns:a16="http://schemas.microsoft.com/office/drawing/2014/main" id="{658368D8-D75D-4823-A7A0-A59C08C6F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B91CB0D8-FCC7-402D-A22B-47D345BDCB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
            <a:extLst>
              <a:ext uri="{FF2B5EF4-FFF2-40B4-BE49-F238E27FC236}">
                <a16:creationId xmlns:a16="http://schemas.microsoft.com/office/drawing/2014/main" id="{AF5F0A42-AA4F-47C8-BF18-C22FD12B4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19" name="Rectangle 18">
            <a:extLst>
              <a:ext uri="{FF2B5EF4-FFF2-40B4-BE49-F238E27FC236}">
                <a16:creationId xmlns:a16="http://schemas.microsoft.com/office/drawing/2014/main" id="{052B1A1D-D947-43CC-882E-78CECF8D1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24291E36-7E79-49EB-A8FC-84E8F6C725EC}"/>
              </a:ext>
            </a:extLst>
          </p:cNvPr>
          <p:cNvSpPr>
            <a:spLocks noGrp="1"/>
          </p:cNvSpPr>
          <p:nvPr>
            <p:ph idx="1"/>
          </p:nvPr>
        </p:nvSpPr>
        <p:spPr>
          <a:xfrm>
            <a:off x="774316" y="1672210"/>
            <a:ext cx="3108057" cy="2947415"/>
          </a:xfrm>
        </p:spPr>
        <p:txBody>
          <a:bodyPr>
            <a:normAutofit/>
          </a:bodyPr>
          <a:lstStyle/>
          <a:p>
            <a:r>
              <a:rPr lang="en-US" sz="2400" b="1" dirty="0"/>
              <a:t>PLOTTING WEEKLY, MONTHLY AND DAILY OPEN PRICES </a:t>
            </a:r>
          </a:p>
        </p:txBody>
      </p:sp>
      <p:pic>
        <p:nvPicPr>
          <p:cNvPr id="8" name="Content Placeholder 4" descr="A close up of a map&#10;&#10;Description generated with high confidence">
            <a:extLst>
              <a:ext uri="{FF2B5EF4-FFF2-40B4-BE49-F238E27FC236}">
                <a16:creationId xmlns:a16="http://schemas.microsoft.com/office/drawing/2014/main" id="{71B0E7D6-3566-4B09-83E3-47C992453B2C}"/>
              </a:ext>
            </a:extLst>
          </p:cNvPr>
          <p:cNvPicPr>
            <a:picLocks noChangeAspect="1"/>
          </p:cNvPicPr>
          <p:nvPr/>
        </p:nvPicPr>
        <p:blipFill>
          <a:blip r:embed="rId3"/>
          <a:stretch>
            <a:fillRect/>
          </a:stretch>
        </p:blipFill>
        <p:spPr>
          <a:xfrm>
            <a:off x="4639056" y="1543733"/>
            <a:ext cx="7395793" cy="4076017"/>
          </a:xfrm>
          <a:prstGeom prst="rect">
            <a:avLst/>
          </a:prstGeom>
          <a:effectLst/>
        </p:spPr>
      </p:pic>
    </p:spTree>
    <p:extLst>
      <p:ext uri="{BB962C8B-B14F-4D97-AF65-F5344CB8AC3E}">
        <p14:creationId xmlns:p14="http://schemas.microsoft.com/office/powerpoint/2010/main" val="197243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B48EF-60E6-4D69-B005-252F40592975}"/>
              </a:ext>
            </a:extLst>
          </p:cNvPr>
          <p:cNvSpPr>
            <a:spLocks noGrp="1"/>
          </p:cNvSpPr>
          <p:nvPr>
            <p:ph type="title"/>
          </p:nvPr>
        </p:nvSpPr>
        <p:spPr/>
        <p:txBody>
          <a:bodyPr/>
          <a:lstStyle/>
          <a:p>
            <a:r>
              <a:rPr lang="en-US" b="1" dirty="0"/>
              <a:t>DECOMPOSING TIME SERIES</a:t>
            </a:r>
          </a:p>
        </p:txBody>
      </p:sp>
      <p:sp>
        <p:nvSpPr>
          <p:cNvPr id="3" name="Content Placeholder 2">
            <a:extLst>
              <a:ext uri="{FF2B5EF4-FFF2-40B4-BE49-F238E27FC236}">
                <a16:creationId xmlns:a16="http://schemas.microsoft.com/office/drawing/2014/main" id="{1BEDFAFD-81A7-47FF-9AA2-3C2FD8C9EC37}"/>
              </a:ext>
            </a:extLst>
          </p:cNvPr>
          <p:cNvSpPr>
            <a:spLocks noGrp="1"/>
          </p:cNvSpPr>
          <p:nvPr>
            <p:ph idx="1"/>
          </p:nvPr>
        </p:nvSpPr>
        <p:spPr/>
        <p:txBody>
          <a:bodyPr>
            <a:normAutofit/>
          </a:bodyPr>
          <a:lstStyle/>
          <a:p>
            <a:r>
              <a:rPr lang="en-US" sz="2800" dirty="0"/>
              <a:t>Decomposing a time series means separating it into its constituent components:</a:t>
            </a:r>
          </a:p>
          <a:p>
            <a:r>
              <a:rPr lang="en-US" sz="2800" dirty="0"/>
              <a:t>1. The trend (long term direction)</a:t>
            </a:r>
          </a:p>
          <a:p>
            <a:r>
              <a:rPr lang="en-US" sz="2800" dirty="0"/>
              <a:t>2. The seasonal (systematic, calendar related movements)</a:t>
            </a:r>
          </a:p>
          <a:p>
            <a:r>
              <a:rPr lang="en-US" sz="2800" dirty="0"/>
              <a:t>3. The irregular (unsystematic, short term fluctuations)</a:t>
            </a:r>
          </a:p>
          <a:p>
            <a:pPr marL="0" indent="0">
              <a:buNone/>
            </a:pPr>
            <a:endParaRPr lang="en-US" sz="2800" dirty="0"/>
          </a:p>
          <a:p>
            <a:endParaRPr lang="en-US" sz="2800" dirty="0"/>
          </a:p>
        </p:txBody>
      </p:sp>
    </p:spTree>
    <p:extLst>
      <p:ext uri="{BB962C8B-B14F-4D97-AF65-F5344CB8AC3E}">
        <p14:creationId xmlns:p14="http://schemas.microsoft.com/office/powerpoint/2010/main" val="185439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3001-3ABE-490B-B26C-42BFE63E5F09}"/>
              </a:ext>
            </a:extLst>
          </p:cNvPr>
          <p:cNvSpPr>
            <a:spLocks noGrp="1"/>
          </p:cNvSpPr>
          <p:nvPr>
            <p:ph type="title"/>
          </p:nvPr>
        </p:nvSpPr>
        <p:spPr/>
        <p:txBody>
          <a:bodyPr/>
          <a:lstStyle/>
          <a:p>
            <a:pPr algn="ctr"/>
            <a:r>
              <a:rPr lang="en-US" sz="3200" dirty="0"/>
              <a:t>We decomposed our data using </a:t>
            </a:r>
            <a:r>
              <a:rPr lang="en-US" sz="3200" b="1" dirty="0" err="1"/>
              <a:t>stl</a:t>
            </a:r>
            <a:r>
              <a:rPr lang="en-US" sz="3200" b="1" dirty="0"/>
              <a:t>()</a:t>
            </a:r>
            <a:endParaRPr lang="en-US" sz="3200" dirty="0"/>
          </a:p>
        </p:txBody>
      </p:sp>
      <p:sp>
        <p:nvSpPr>
          <p:cNvPr id="7" name="Content Placeholder 6">
            <a:extLst>
              <a:ext uri="{FF2B5EF4-FFF2-40B4-BE49-F238E27FC236}">
                <a16:creationId xmlns:a16="http://schemas.microsoft.com/office/drawing/2014/main" id="{AAA480E0-5940-4725-B2DE-1313850DE76E}"/>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98FEE58F-2D6F-4451-ACC4-2A33D7F46C5A}"/>
              </a:ext>
            </a:extLst>
          </p:cNvPr>
          <p:cNvPicPr/>
          <p:nvPr/>
        </p:nvPicPr>
        <p:blipFill rotWithShape="1">
          <a:blip r:embed="rId2"/>
          <a:srcRect l="802" t="4561" r="1763" b="6215"/>
          <a:stretch/>
        </p:blipFill>
        <p:spPr bwMode="auto">
          <a:xfrm>
            <a:off x="1103312" y="1528762"/>
            <a:ext cx="9404723" cy="510063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21156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343A-A351-46B2-B13E-AD7324575B82}"/>
              </a:ext>
            </a:extLst>
          </p:cNvPr>
          <p:cNvSpPr>
            <a:spLocks noGrp="1"/>
          </p:cNvSpPr>
          <p:nvPr>
            <p:ph type="title"/>
          </p:nvPr>
        </p:nvSpPr>
        <p:spPr>
          <a:xfrm>
            <a:off x="635223" y="629266"/>
            <a:ext cx="3116690" cy="5594554"/>
          </a:xfrm>
        </p:spPr>
        <p:txBody>
          <a:bodyPr anchor="ctr">
            <a:normAutofit/>
          </a:bodyPr>
          <a:lstStyle/>
          <a:p>
            <a:r>
              <a:rPr lang="en-US" sz="4000" dirty="0"/>
              <a:t>ADF Test</a:t>
            </a:r>
          </a:p>
        </p:txBody>
      </p:sp>
      <p:sp>
        <p:nvSpPr>
          <p:cNvPr id="21" name="Freeform 7">
            <a:extLst>
              <a:ext uri="{FF2B5EF4-FFF2-40B4-BE49-F238E27FC236}">
                <a16:creationId xmlns:a16="http://schemas.microsoft.com/office/drawing/2014/main" id="{17F23BF3-D36E-422E-B77D-879773535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2" name="Rectangle 14">
            <a:extLst>
              <a:ext uri="{FF2B5EF4-FFF2-40B4-BE49-F238E27FC236}">
                <a16:creationId xmlns:a16="http://schemas.microsoft.com/office/drawing/2014/main" id="{4905ADBF-52E5-486B-8817-5C461E233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0B1EBF3A-7243-4546-B373-AB69CDB1A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40466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sp>
        <p:nvSpPr>
          <p:cNvPr id="24" name="Rectangle 18">
            <a:extLst>
              <a:ext uri="{FF2B5EF4-FFF2-40B4-BE49-F238E27FC236}">
                <a16:creationId xmlns:a16="http://schemas.microsoft.com/office/drawing/2014/main" id="{4B288424-CED5-417C-AA8E-69B0ABC811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Content Placeholder 9">
            <a:extLst>
              <a:ext uri="{FF2B5EF4-FFF2-40B4-BE49-F238E27FC236}">
                <a16:creationId xmlns:a16="http://schemas.microsoft.com/office/drawing/2014/main" id="{90BFF7B4-6339-4910-BE1D-A87534BC274D}"/>
              </a:ext>
            </a:extLst>
          </p:cNvPr>
          <p:cNvSpPr>
            <a:spLocks noGrp="1"/>
          </p:cNvSpPr>
          <p:nvPr>
            <p:ph idx="1"/>
          </p:nvPr>
        </p:nvSpPr>
        <p:spPr>
          <a:xfrm>
            <a:off x="5048452" y="1410459"/>
            <a:ext cx="6495847" cy="1885146"/>
          </a:xfrm>
        </p:spPr>
        <p:txBody>
          <a:bodyPr>
            <a:normAutofit fontScale="92500" lnSpcReduction="20000"/>
          </a:bodyPr>
          <a:lstStyle/>
          <a:p>
            <a:r>
              <a:rPr lang="en-US" dirty="0">
                <a:solidFill>
                  <a:schemeClr val="bg1"/>
                </a:solidFill>
              </a:rPr>
              <a:t>As the p value is huge we saw the weekly moving average was not stationary. </a:t>
            </a:r>
          </a:p>
          <a:p>
            <a:r>
              <a:rPr lang="en-US" dirty="0">
                <a:solidFill>
                  <a:schemeClr val="bg1"/>
                </a:solidFill>
              </a:rPr>
              <a:t>So, checked the stationarity of differences of weekly moving </a:t>
            </a:r>
            <a:r>
              <a:rPr lang="en-US" dirty="0" err="1">
                <a:solidFill>
                  <a:schemeClr val="bg1"/>
                </a:solidFill>
              </a:rPr>
              <a:t>averages.</a:t>
            </a:r>
            <a:r>
              <a:rPr lang="en-US" dirty="0" err="1"/>
              <a:t>ull</a:t>
            </a:r>
            <a:r>
              <a:rPr lang="en-US" dirty="0"/>
              <a:t> hypothesis, i.e. weekly moving average is not stationary. Hence, we will check for the stationarity for the difference of weekly moving average. </a:t>
            </a:r>
            <a:endParaRPr lang="en-US" dirty="0">
              <a:solidFill>
                <a:schemeClr val="bg1"/>
              </a:solidFill>
            </a:endParaRPr>
          </a:p>
        </p:txBody>
      </p:sp>
      <p:pic>
        <p:nvPicPr>
          <p:cNvPr id="26" name="Content Placeholder 4">
            <a:extLst>
              <a:ext uri="{FF2B5EF4-FFF2-40B4-BE49-F238E27FC236}">
                <a16:creationId xmlns:a16="http://schemas.microsoft.com/office/drawing/2014/main" id="{69BE963B-67CC-44C0-85BE-9B12CE8F2634}"/>
              </a:ext>
            </a:extLst>
          </p:cNvPr>
          <p:cNvPicPr>
            <a:picLocks noChangeAspect="1"/>
          </p:cNvPicPr>
          <p:nvPr/>
        </p:nvPicPr>
        <p:blipFill>
          <a:blip r:embed="rId3"/>
          <a:stretch>
            <a:fillRect/>
          </a:stretch>
        </p:blipFill>
        <p:spPr>
          <a:xfrm>
            <a:off x="5048452" y="3562395"/>
            <a:ext cx="6495847" cy="1193391"/>
          </a:xfrm>
          <a:prstGeom prst="rect">
            <a:avLst/>
          </a:prstGeom>
          <a:effectLst/>
        </p:spPr>
      </p:pic>
    </p:spTree>
    <p:extLst>
      <p:ext uri="{BB962C8B-B14F-4D97-AF65-F5344CB8AC3E}">
        <p14:creationId xmlns:p14="http://schemas.microsoft.com/office/powerpoint/2010/main" val="155357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extLst/>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4" name="Picture 13">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2" name="Rectangle 21">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C41098-8A16-41AB-89EA-E9CC9AA77230}"/>
              </a:ext>
            </a:extLst>
          </p:cNvPr>
          <p:cNvSpPr>
            <a:spLocks noGrp="1"/>
          </p:cNvSpPr>
          <p:nvPr>
            <p:ph type="title"/>
          </p:nvPr>
        </p:nvSpPr>
        <p:spPr>
          <a:xfrm>
            <a:off x="8210623" y="1447800"/>
            <a:ext cx="3333676" cy="3096987"/>
          </a:xfrm>
        </p:spPr>
        <p:txBody>
          <a:bodyPr vert="horz" lIns="91440" tIns="45720" rIns="91440" bIns="45720" rtlCol="0" anchor="b">
            <a:normAutofit/>
          </a:bodyPr>
          <a:lstStyle/>
          <a:p>
            <a:r>
              <a:rPr lang="en-US" sz="4000" b="1" dirty="0"/>
              <a:t>ACF and PACF </a:t>
            </a:r>
          </a:p>
        </p:txBody>
      </p:sp>
      <p:sp>
        <p:nvSpPr>
          <p:cNvPr id="24" name="Rectangle 23">
            <a:extLst>
              <a:ext uri="{FF2B5EF4-FFF2-40B4-BE49-F238E27FC236}">
                <a16:creationId xmlns:a16="http://schemas.microsoft.com/office/drawing/2014/main" id="{5D4C4D9B-8464-4F80-A369-88E6980D4B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15712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1">
            <a:extLst>
              <a:ext uri="{FF2B5EF4-FFF2-40B4-BE49-F238E27FC236}">
                <a16:creationId xmlns:a16="http://schemas.microsoft.com/office/drawing/2014/main" id="{D5BA1A12-370B-43EB-B7BC-87A24667A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28" name="Freeform 5">
            <a:extLst>
              <a:ext uri="{FF2B5EF4-FFF2-40B4-BE49-F238E27FC236}">
                <a16:creationId xmlns:a16="http://schemas.microsoft.com/office/drawing/2014/main" id="{95DBBBEB-F8DF-4794-86A8-BD884F7E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3708596"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sp>
      <p:pic>
        <p:nvPicPr>
          <p:cNvPr id="5" name="Content Placeholder 4" descr="A screenshot of a cell phone&#10;&#10;Description generated with very high confidence">
            <a:extLst>
              <a:ext uri="{FF2B5EF4-FFF2-40B4-BE49-F238E27FC236}">
                <a16:creationId xmlns:a16="http://schemas.microsoft.com/office/drawing/2014/main" id="{33A7B780-5E62-49AB-BAA6-FA1CDF23CDBC}"/>
              </a:ext>
            </a:extLst>
          </p:cNvPr>
          <p:cNvPicPr>
            <a:picLocks noGrp="1" noChangeAspect="1"/>
          </p:cNvPicPr>
          <p:nvPr>
            <p:ph idx="1"/>
          </p:nvPr>
        </p:nvPicPr>
        <p:blipFill>
          <a:blip r:embed="rId7"/>
          <a:stretch>
            <a:fillRect/>
          </a:stretch>
        </p:blipFill>
        <p:spPr>
          <a:xfrm>
            <a:off x="613546" y="-24538"/>
            <a:ext cx="6389747" cy="3521559"/>
          </a:xfrm>
          <a:prstGeom prst="rect">
            <a:avLst/>
          </a:prstGeom>
          <a:effectLst/>
        </p:spPr>
      </p:pic>
      <p:pic>
        <p:nvPicPr>
          <p:cNvPr id="7" name="Picture 6" descr="A screenshot of a cell phone&#10;&#10;Description generated with very high confidence">
            <a:extLst>
              <a:ext uri="{FF2B5EF4-FFF2-40B4-BE49-F238E27FC236}">
                <a16:creationId xmlns:a16="http://schemas.microsoft.com/office/drawing/2014/main" id="{D8B0C46B-8A5D-4559-8F34-A261BB5AB597}"/>
              </a:ext>
            </a:extLst>
          </p:cNvPr>
          <p:cNvPicPr>
            <a:picLocks noChangeAspect="1"/>
          </p:cNvPicPr>
          <p:nvPr/>
        </p:nvPicPr>
        <p:blipFill>
          <a:blip r:embed="rId8"/>
          <a:stretch>
            <a:fillRect/>
          </a:stretch>
        </p:blipFill>
        <p:spPr>
          <a:xfrm>
            <a:off x="766107" y="3288477"/>
            <a:ext cx="6237185" cy="3437479"/>
          </a:xfrm>
          <a:prstGeom prst="rect">
            <a:avLst/>
          </a:prstGeom>
          <a:effectLst/>
        </p:spPr>
      </p:pic>
    </p:spTree>
    <p:extLst>
      <p:ext uri="{BB962C8B-B14F-4D97-AF65-F5344CB8AC3E}">
        <p14:creationId xmlns:p14="http://schemas.microsoft.com/office/powerpoint/2010/main" val="417520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843</TotalTime>
  <Words>497</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Times New Roman</vt:lpstr>
      <vt:lpstr>Wingdings</vt:lpstr>
      <vt:lpstr>Wingdings 3</vt:lpstr>
      <vt:lpstr>Ion</vt:lpstr>
      <vt:lpstr>Analyzing and Predicting Stock Market Prices</vt:lpstr>
      <vt:lpstr>DATASET </vt:lpstr>
      <vt:lpstr>PLOTTING TIME SERIES DATA</vt:lpstr>
      <vt:lpstr>MOVING AVERAGES</vt:lpstr>
      <vt:lpstr>PowerPoint Presentation</vt:lpstr>
      <vt:lpstr>DECOMPOSING TIME SERIES</vt:lpstr>
      <vt:lpstr>We decomposed our data using stl()</vt:lpstr>
      <vt:lpstr>ADF Test</vt:lpstr>
      <vt:lpstr>ACF and PACF </vt:lpstr>
      <vt:lpstr>Test Statistics for Difference of   Moving Averages</vt:lpstr>
      <vt:lpstr>T statistics for ARIMA Model: Lower value of AIC implies the model is close to truth. </vt:lpstr>
      <vt:lpstr>Here is our ARIMA model with future predictive values going through the next 250 points.   We can keep increasing the prediction values which will give us an estimate of the prices.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and Predicting Stock  Market Prices</dc:title>
  <dc:creator>Poddar, Nandini</dc:creator>
  <cp:lastModifiedBy>Poddar, Nandini</cp:lastModifiedBy>
  <cp:revision>16</cp:revision>
  <dcterms:created xsi:type="dcterms:W3CDTF">2018-08-07T23:36:45Z</dcterms:created>
  <dcterms:modified xsi:type="dcterms:W3CDTF">2018-08-08T13:39:55Z</dcterms:modified>
</cp:coreProperties>
</file>